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8" r:id="rId6"/>
    <p:sldId id="269" r:id="rId7"/>
    <p:sldId id="260" r:id="rId8"/>
    <p:sldId id="30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8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00" r:id="rId26"/>
    <p:sldId id="298" r:id="rId27"/>
    <p:sldId id="299" r:id="rId28"/>
    <p:sldId id="279" r:id="rId29"/>
    <p:sldId id="280" r:id="rId30"/>
    <p:sldId id="284" r:id="rId31"/>
    <p:sldId id="283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01" r:id="rId43"/>
    <p:sldId id="302" r:id="rId44"/>
    <p:sldId id="295" r:id="rId45"/>
    <p:sldId id="296" r:id="rId46"/>
    <p:sldId id="29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FE379-0505-4CEB-B195-F37505D45084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72C27-4B91-4A26-9436-ABCD403045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C72C27-4B91-4A26-9436-ABCD403045C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70C02-0394-47F1-B55E-2BA89CD68965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FBEF0-5910-4055-AFF9-D71061E33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roject-management-tutorial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UNIT-V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Presented By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Mrs.T.Rajya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Lakshmi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M.Tech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D - Desire</a:t>
            </a:r>
          </a:p>
          <a:p>
            <a:pPr algn="just"/>
            <a:r>
              <a:rPr lang="en-US" dirty="0" smtClean="0"/>
              <a:t>Build </a:t>
            </a:r>
            <a:r>
              <a:rPr lang="en-US" dirty="0" smtClean="0">
                <a:solidFill>
                  <a:srgbClr val="FF0000"/>
                </a:solidFill>
              </a:rPr>
              <a:t>motivation and commitment </a:t>
            </a:r>
            <a:r>
              <a:rPr lang="en-US" dirty="0" smtClean="0"/>
              <a:t>within the organization to adopt Scrum.</a:t>
            </a:r>
          </a:p>
          <a:p>
            <a:pPr algn="just"/>
            <a:r>
              <a:rPr lang="en-US" dirty="0" smtClean="0"/>
              <a:t>Communicate the benefits of Scrum, such as </a:t>
            </a:r>
            <a:r>
              <a:rPr lang="en-US" dirty="0" smtClean="0">
                <a:solidFill>
                  <a:srgbClr val="FF0000"/>
                </a:solidFill>
              </a:rPr>
              <a:t>enhanced adaptability, improved collaboration,</a:t>
            </a:r>
            <a:r>
              <a:rPr lang="en-US" dirty="0" smtClean="0"/>
              <a:t> and better </a:t>
            </a:r>
            <a:r>
              <a:rPr lang="en-US" dirty="0" smtClean="0">
                <a:solidFill>
                  <a:srgbClr val="FF0000"/>
                </a:solidFill>
              </a:rPr>
              <a:t>product quality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Garner leadership support and align teams with the vision for Agile transformation.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A - Ability</a:t>
            </a:r>
          </a:p>
          <a:p>
            <a:pPr algn="just"/>
            <a:r>
              <a:rPr lang="en-US" dirty="0" smtClean="0"/>
              <a:t>Provide necessary training on Scrum roles (</a:t>
            </a:r>
            <a:r>
              <a:rPr lang="en-US" dirty="0" smtClean="0">
                <a:solidFill>
                  <a:srgbClr val="FF0000"/>
                </a:solidFill>
              </a:rPr>
              <a:t>Scrum Master, Product Owner, Development Team)</a:t>
            </a:r>
            <a:r>
              <a:rPr lang="en-US" dirty="0" smtClean="0"/>
              <a:t>, events (Sprint Planning, Daily Stand-ups, etc.), and artifacts </a:t>
            </a:r>
            <a:r>
              <a:rPr lang="en-US" dirty="0" smtClean="0">
                <a:solidFill>
                  <a:srgbClr val="FF0000"/>
                </a:solidFill>
              </a:rPr>
              <a:t>(Product Backlog, Sprint Backlog, Increment).</a:t>
            </a:r>
          </a:p>
          <a:p>
            <a:pPr algn="just"/>
            <a:r>
              <a:rPr lang="en-US" dirty="0" smtClean="0"/>
              <a:t>Ensure teams have the tools and skills to implement Scrum effectively.</a:t>
            </a:r>
          </a:p>
          <a:p>
            <a:pPr algn="just"/>
            <a:r>
              <a:rPr lang="en-US" dirty="0" smtClean="0"/>
              <a:t>Promote hands-on practice with pilot projects.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P - Promotion</a:t>
            </a:r>
          </a:p>
          <a:p>
            <a:pPr algn="just"/>
            <a:r>
              <a:rPr lang="en-US" dirty="0" smtClean="0"/>
              <a:t>Showcase </a:t>
            </a:r>
            <a:r>
              <a:rPr lang="en-US" dirty="0" smtClean="0">
                <a:solidFill>
                  <a:srgbClr val="FF0000"/>
                </a:solidFill>
              </a:rPr>
              <a:t>early successes</a:t>
            </a:r>
            <a:r>
              <a:rPr lang="en-US" dirty="0" smtClean="0"/>
              <a:t> </a:t>
            </a:r>
            <a:r>
              <a:rPr lang="en-US" dirty="0" smtClean="0"/>
              <a:t>from Scrum adoption</a:t>
            </a:r>
            <a:r>
              <a:rPr lang="en-US" dirty="0" smtClean="0"/>
              <a:t>.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Share success stories</a:t>
            </a:r>
            <a:r>
              <a:rPr lang="en-US" dirty="0" smtClean="0"/>
              <a:t> within the organization to build trust and momentum.</a:t>
            </a:r>
          </a:p>
          <a:p>
            <a:pPr algn="just"/>
            <a:r>
              <a:rPr lang="en-US" dirty="0" smtClean="0"/>
              <a:t>Encourage incremental progress rather than a complete overhaul.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5. T - Transfer</a:t>
            </a:r>
          </a:p>
          <a:p>
            <a:r>
              <a:rPr lang="en-US" dirty="0" smtClean="0"/>
              <a:t>Scale Scrum practices to more teams and departments.</a:t>
            </a:r>
          </a:p>
          <a:p>
            <a:r>
              <a:rPr lang="en-US" dirty="0" smtClean="0"/>
              <a:t>Embed continuous improvement as a cultural norm through retrospectives and feedback loops.</a:t>
            </a:r>
          </a:p>
          <a:p>
            <a:r>
              <a:rPr lang="en-US" dirty="0" smtClean="0"/>
              <a:t>Ensure the sustainability of Scrum adoption by aligning organizational structures, policies, and leadership support.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Key Considerations for </a:t>
            </a:r>
            <a:r>
              <a:rPr lang="en-US" b="1" dirty="0" err="1" smtClean="0"/>
              <a:t>ADAPTing</a:t>
            </a:r>
            <a:r>
              <a:rPr lang="en-US" b="1" dirty="0" smtClean="0"/>
              <a:t> to Scrum: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Start small</a:t>
            </a:r>
            <a:r>
              <a:rPr lang="en-US" dirty="0" smtClean="0"/>
              <a:t>: Implement Scrum in one team or project before scaling.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Be patient</a:t>
            </a:r>
            <a:r>
              <a:rPr lang="en-US" dirty="0" smtClean="0"/>
              <a:t>: Cultural and behavioral changes take time.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Empower teams</a:t>
            </a:r>
            <a:r>
              <a:rPr lang="en-US" dirty="0" smtClean="0"/>
              <a:t>: Encourage self-organization and ownership.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Focus on outcomes</a:t>
            </a:r>
            <a:r>
              <a:rPr lang="en-US" dirty="0" smtClean="0"/>
              <a:t>: Measure success by value delivered, not just adherence to the process.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Patterns for Adopting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pPr algn="just"/>
            <a:r>
              <a:rPr lang="en-US" dirty="0" smtClean="0"/>
              <a:t>Adopting Scrum successfully requires a </a:t>
            </a:r>
            <a:r>
              <a:rPr lang="en-US" dirty="0" smtClean="0">
                <a:solidFill>
                  <a:srgbClr val="FF0000"/>
                </a:solidFill>
              </a:rPr>
              <a:t>structured approach </a:t>
            </a:r>
            <a:r>
              <a:rPr lang="en-US" dirty="0" smtClean="0"/>
              <a:t>and an understanding of common patterns that help organizations transition effectively. </a:t>
            </a:r>
          </a:p>
          <a:p>
            <a:pPr algn="just"/>
            <a:r>
              <a:rPr lang="en-US" dirty="0" smtClean="0"/>
              <a:t>Here are some key patterns for adopting Scrum: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Organizational Commitment Patterns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Team Formation Patterns</a:t>
            </a:r>
          </a:p>
          <a:p>
            <a:r>
              <a:rPr lang="en-US" b="1" dirty="0" smtClean="0"/>
              <a:t>Incremental Adoption Patterns</a:t>
            </a:r>
          </a:p>
          <a:p>
            <a:r>
              <a:rPr lang="en-US" b="1" dirty="0" smtClean="0"/>
              <a:t>Sprint Execution Patterns</a:t>
            </a: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472518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1. Organizational Commitment Patterns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Executive Sponsorship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Leadership support is crucial for a successful Scrum adoption. Leaders must understand and promote Agile values.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Change Agents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Appoint Agile Coaches or Scrum Masters to guide the transformation.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Scrum Education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Train teams and stakeholders on Scrum principles and practices.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Team Formation Patterns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Stable, Cross-functional Teams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Form teams with all necessary skills to deliver a working product increment.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Dedicated Teams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Ensure team members are fully dedicated to one Scrum Team to avoid context-switching.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Self-Managing Teams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Empower teams to make decisions and self-organize.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58204" cy="628654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3. Incremental Adoption Patterns</a:t>
            </a:r>
          </a:p>
          <a:p>
            <a:r>
              <a:rPr lang="en-US" b="1" dirty="0" smtClean="0"/>
              <a:t>Start Small, Scale Gradually</a:t>
            </a:r>
            <a:r>
              <a:rPr lang="en-US" dirty="0" smtClean="0"/>
              <a:t> – Begin with a few teams and expand Scrum adoption progressively.</a:t>
            </a:r>
          </a:p>
          <a:p>
            <a:r>
              <a:rPr lang="en-US" b="1" dirty="0" smtClean="0"/>
              <a:t>Pilot Teams</a:t>
            </a:r>
            <a:r>
              <a:rPr lang="en-US" dirty="0" smtClean="0"/>
              <a:t> – Select a few teams to experiment with Scrum before a company-wide rollout.</a:t>
            </a:r>
          </a:p>
          <a:p>
            <a:r>
              <a:rPr lang="en-US" b="1" dirty="0" smtClean="0"/>
              <a:t>Scrum of Scrums</a:t>
            </a:r>
            <a:r>
              <a:rPr lang="en-US" dirty="0" smtClean="0"/>
              <a:t> – Coordinate multiple Scrum Teams when scaling Agile.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4. Sprint Execution Patterns</a:t>
            </a:r>
          </a:p>
          <a:p>
            <a:r>
              <a:rPr lang="en-US" b="1" dirty="0" smtClean="0"/>
              <a:t>Definition of Done (</a:t>
            </a:r>
            <a:r>
              <a:rPr lang="en-US" b="1" dirty="0" err="1" smtClean="0"/>
              <a:t>DoD</a:t>
            </a:r>
            <a:r>
              <a:rPr lang="en-US" b="1" dirty="0" smtClean="0"/>
              <a:t>)</a:t>
            </a:r>
            <a:r>
              <a:rPr lang="en-US" dirty="0" smtClean="0"/>
              <a:t> – Establish a clear standard for completed work.</a:t>
            </a:r>
          </a:p>
          <a:p>
            <a:r>
              <a:rPr lang="en-US" b="1" dirty="0" smtClean="0"/>
              <a:t>Time boxed Sprints</a:t>
            </a:r>
            <a:r>
              <a:rPr lang="en-US" dirty="0" smtClean="0"/>
              <a:t> – Stick to consistent Sprint lengths (e.g., 1-4 weeks).</a:t>
            </a:r>
          </a:p>
          <a:p>
            <a:r>
              <a:rPr lang="en-US" b="1" dirty="0" smtClean="0"/>
              <a:t>Daily Scrum Ritual</a:t>
            </a:r>
            <a:r>
              <a:rPr lang="en-US" dirty="0" smtClean="0"/>
              <a:t> – Conduct daily stand-up meetings to inspect progress and adjust plans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Fundamentals of </a:t>
            </a:r>
            <a:r>
              <a:rPr lang="en-US" b="1" dirty="0" err="1" smtClean="0"/>
              <a:t>DevOps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</a:p>
          <a:p>
            <a:r>
              <a:rPr lang="en-US" dirty="0" smtClean="0"/>
              <a:t> Deployments</a:t>
            </a:r>
          </a:p>
          <a:p>
            <a:r>
              <a:rPr lang="en-US" dirty="0" smtClean="0"/>
              <a:t> Orchestration  Need</a:t>
            </a:r>
          </a:p>
          <a:p>
            <a:r>
              <a:rPr lang="en-US" dirty="0" smtClean="0"/>
              <a:t> Instance of applications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delivery pipeline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DevOps</a:t>
            </a:r>
            <a:r>
              <a:rPr lang="en-US" dirty="0" smtClean="0"/>
              <a:t> eco system.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928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Agile Methodology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Agile methodology is a project management and software development approach that emphasizes </a:t>
            </a:r>
            <a:r>
              <a:rPr lang="en-US" dirty="0">
                <a:solidFill>
                  <a:srgbClr val="FF0000"/>
                </a:solidFill>
              </a:rPr>
              <a:t>flexibility, collaboration, and customer-centricity.</a:t>
            </a:r>
            <a:r>
              <a:rPr lang="en-US" dirty="0"/>
              <a:t>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is the latest model used by major companies today like </a:t>
            </a:r>
            <a:r>
              <a:rPr lang="en-US" dirty="0" err="1">
                <a:solidFill>
                  <a:srgbClr val="FF0000"/>
                </a:solidFill>
              </a:rPr>
              <a:t>Facebook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google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amazon</a:t>
            </a:r>
            <a:r>
              <a:rPr lang="en-US" dirty="0">
                <a:solidFill>
                  <a:srgbClr val="FF0000"/>
                </a:solidFill>
              </a:rPr>
              <a:t>, etc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follows the iterative as well as incremental approach that emphasizes the importance of </a:t>
            </a:r>
            <a:r>
              <a:rPr lang="en-US" dirty="0">
                <a:solidFill>
                  <a:srgbClr val="FF0000"/>
                </a:solidFill>
              </a:rPr>
              <a:t>delivering of working product very quickly</a:t>
            </a:r>
            <a:r>
              <a:rPr lang="en-US" dirty="0" smtClean="0"/>
              <a:t>.. 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506"/>
            <a:ext cx="8258204" cy="5605658"/>
          </a:xfrm>
        </p:spPr>
        <p:txBody>
          <a:bodyPr/>
          <a:lstStyle/>
          <a:p>
            <a:pPr algn="just"/>
            <a:r>
              <a:rPr lang="en-US" b="1" dirty="0" err="1" smtClean="0"/>
              <a:t>DevOps</a:t>
            </a:r>
            <a:r>
              <a:rPr lang="en-US" b="1" dirty="0" smtClean="0"/>
              <a:t> </a:t>
            </a:r>
            <a:r>
              <a:rPr lang="en-US" dirty="0" smtClean="0"/>
              <a:t>is a collection of two words, “</a:t>
            </a:r>
            <a:r>
              <a:rPr lang="en-US" b="1" dirty="0" smtClean="0"/>
              <a:t>Development</a:t>
            </a:r>
            <a:r>
              <a:rPr lang="en-US" dirty="0" smtClean="0"/>
              <a:t>” and “</a:t>
            </a:r>
            <a:r>
              <a:rPr lang="en-US" b="1" dirty="0" smtClean="0"/>
              <a:t>Operations</a:t>
            </a:r>
            <a:r>
              <a:rPr lang="en-US" dirty="0" smtClean="0"/>
              <a:t>,” representing a cultural approach that emphasizes </a:t>
            </a:r>
            <a:r>
              <a:rPr lang="en-US" dirty="0" smtClean="0">
                <a:solidFill>
                  <a:srgbClr val="FF0000"/>
                </a:solidFill>
              </a:rPr>
              <a:t>collaboration between development and operations </a:t>
            </a:r>
            <a:r>
              <a:rPr lang="en-US" dirty="0" smtClean="0"/>
              <a:t>teams to streamline the entire software delivery lifecycle.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53095" y="500042"/>
            <a:ext cx="8037810" cy="5626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Orchestration  Need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Orchestration is the coordinated execution of </a:t>
            </a:r>
            <a:r>
              <a:rPr lang="en-US" dirty="0" smtClean="0">
                <a:solidFill>
                  <a:srgbClr val="FF0000"/>
                </a:solidFill>
              </a:rPr>
              <a:t>multiple IT automation tasks </a:t>
            </a:r>
            <a:r>
              <a:rPr lang="en-US" dirty="0" smtClean="0"/>
              <a:t>or processes. Orchestration is usually applied across multiple computer systems, applications, and services to ensure that deployment, configuration management, and other processes are performed in the proper sequence. </a:t>
            </a:r>
          </a:p>
          <a:p>
            <a:pPr algn="just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Automation and orchestration are distinct, but related concepts. </a:t>
            </a:r>
          </a:p>
          <a:p>
            <a:pPr algn="just"/>
            <a:r>
              <a:rPr lang="en-US" dirty="0" smtClean="0"/>
              <a:t>Automation is the use of software to perform tasks without human intervention, </a:t>
            </a:r>
            <a:r>
              <a:rPr lang="en-US" dirty="0" smtClean="0">
                <a:solidFill>
                  <a:srgbClr val="FF0000"/>
                </a:solidFill>
              </a:rPr>
              <a:t>to minimize errors</a:t>
            </a:r>
            <a:r>
              <a:rPr lang="en-US" dirty="0" smtClean="0"/>
              <a:t> and reduce the time spent manually performing the operations needed to deploy, manage, and scale IT applications and infrastructure. 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Online Food Delivery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 Time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Orchestration Example: Online Food Delivery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Order Placement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Customer places an order;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orchestrator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initiates the workflow.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Restaurant Confirmation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Orchestrator sends request to restaurant; if rejected → offer alternatives.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Payment Processing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Orchestrator triggers payment; if successful → proceed; if failed → notify user.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Delivery Assignment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Orchestrator assigns a driver; if no driver available → retry or cancel.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Order Tracking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Orchestrator manages real-time updates (Confirmed → Preparing → Delivered).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Completion and Feedback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– Orchestrator finalizes order, triggers payment settlement, and collects feedback.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🔥 Why Orchestration Matters: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✅ Centralized control for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smooth execution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✅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 handling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recovery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✅ Real-time updates and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better user experience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✅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Scalable and adaptable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high order volumes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👉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Outcome: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Fast, reliable order fulfillment with minimal errors and high customer satisfaction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Instance of applications in </a:t>
            </a:r>
            <a:r>
              <a:rPr lang="en-US" dirty="0" err="1" smtClean="0">
                <a:solidFill>
                  <a:srgbClr val="FF0000"/>
                </a:solidFill>
              </a:rPr>
              <a:t>DevOps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507209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applications play a crucial role in the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software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 development lifecycle.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are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Continuous Integration Tools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Continuous Delivery Tools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Infrastructure as Code (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IaC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tools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Monitoring and Logging Tools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Collaboration Tools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428604"/>
            <a:ext cx="8363243" cy="615507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Some instances of applications 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include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514350" indent="-51435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1.Continuous Integration (CI)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These tools are used to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automate the process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building and testing code changes as they are committed to the repository.</a:t>
            </a:r>
          </a:p>
          <a:p>
            <a:pPr marL="514350" indent="-514350">
              <a:buNone/>
            </a:pPr>
            <a:r>
              <a:rPr lang="en-US" dirty="0" smtClean="0"/>
              <a:t>     Examples of popular CI tools include </a:t>
            </a:r>
            <a:r>
              <a:rPr lang="en-US" dirty="0" smtClean="0">
                <a:solidFill>
                  <a:srgbClr val="FF0000"/>
                </a:solidFill>
              </a:rPr>
              <a:t>Jenkins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Travis CI, and </a:t>
            </a:r>
            <a:r>
              <a:rPr lang="en-US" dirty="0" err="1" smtClean="0">
                <a:solidFill>
                  <a:srgbClr val="FF0000"/>
                </a:solidFill>
              </a:rPr>
              <a:t>CircleCI</a:t>
            </a:r>
            <a:r>
              <a:rPr lang="en-US" dirty="0" smtClean="0"/>
              <a:t>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Continuous Delivery (CD) tools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These tools automate the process of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deploying code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changes to production.</a:t>
            </a:r>
          </a:p>
          <a:p>
            <a:pPr>
              <a:buNone/>
            </a:pPr>
            <a:r>
              <a:rPr lang="en-US" dirty="0" smtClean="0"/>
              <a:t>Examples of popular CD tools include </a:t>
            </a:r>
            <a:r>
              <a:rPr lang="en-US" dirty="0" smtClean="0">
                <a:solidFill>
                  <a:srgbClr val="FF0000"/>
                </a:solidFill>
              </a:rPr>
              <a:t>Spinnaker, AWS </a:t>
            </a:r>
            <a:r>
              <a:rPr lang="en-US" dirty="0" err="1" smtClean="0">
                <a:solidFill>
                  <a:srgbClr val="FF0000"/>
                </a:solidFill>
              </a:rPr>
              <a:t>CodeDeploy</a:t>
            </a:r>
            <a:r>
              <a:rPr lang="en-US" dirty="0" smtClean="0">
                <a:solidFill>
                  <a:srgbClr val="FF0000"/>
                </a:solidFill>
              </a:rPr>
              <a:t>, and Octopus Deploy.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/>
          <a:lstStyle/>
          <a:p>
            <a:pPr fontAlgn="base"/>
            <a:r>
              <a:rPr lang="en-US" b="1" dirty="0"/>
              <a:t>What is Agile?</a:t>
            </a:r>
          </a:p>
          <a:p>
            <a:pPr fontAlgn="base"/>
            <a:r>
              <a:rPr lang="en-US" dirty="0"/>
              <a:t>Agile is a </a:t>
            </a:r>
            <a:r>
              <a:rPr lang="en-US" b="1" u="sng" dirty="0">
                <a:hlinkClick r:id="rId2"/>
              </a:rPr>
              <a:t>project management</a:t>
            </a:r>
            <a:r>
              <a:rPr lang="en-US" dirty="0"/>
              <a:t> and software development approach that aims to be more </a:t>
            </a:r>
            <a:r>
              <a:rPr lang="en-US" dirty="0">
                <a:solidFill>
                  <a:srgbClr val="FF0000"/>
                </a:solidFill>
              </a:rPr>
              <a:t>effective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focuses on delivering </a:t>
            </a:r>
            <a:r>
              <a:rPr lang="en-US" dirty="0">
                <a:solidFill>
                  <a:srgbClr val="FF0000"/>
                </a:solidFill>
              </a:rPr>
              <a:t>smaller pieces of work </a:t>
            </a:r>
            <a:r>
              <a:rPr lang="en-US" dirty="0"/>
              <a:t>regularly instead of one big launch.</a:t>
            </a:r>
          </a:p>
          <a:p>
            <a:pPr fontAlgn="base"/>
            <a:r>
              <a:rPr lang="en-US" dirty="0"/>
              <a:t>This allows teams to adapt to changes quickly and provide </a:t>
            </a:r>
            <a:r>
              <a:rPr lang="en-US" dirty="0">
                <a:solidFill>
                  <a:srgbClr val="FF0000"/>
                </a:solidFill>
              </a:rPr>
              <a:t>customer value faster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55546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Infrastructure as Code (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IaC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) tools: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tools enable the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automation of infrastructure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provisioning and management through the use of code.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Examples of popular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IaC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tools include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Terraform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Ansible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Puppet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401080" cy="64949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4.Monitoring and Logging 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These tools help in detecting and addressing issues in production environments.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Monitoring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and Logging tools help in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detecting and addressing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issues in production environments.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of popular monitoring and logging tools include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Prometheus,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and ELK Stack.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Collaboration tools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These tools help in team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communication and 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enabling a smooth workflow.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Examples of popular collaboration tools include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Slack, Microsoft Teams, and </a:t>
            </a:r>
            <a:r>
              <a:rPr lang="en-US" sz="24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Jira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DevOps</a:t>
            </a:r>
            <a:r>
              <a:rPr lang="en-US" b="1" dirty="0" smtClean="0">
                <a:solidFill>
                  <a:srgbClr val="FF0000"/>
                </a:solidFill>
              </a:rPr>
              <a:t> delivery pipeline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DevOps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delivery pipeline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structured process that automates the building, testing, and deployment of software.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ensures that code changes are continuously integrated, tested, and released into production with minimal manual intervention, improving the speed and reliability of software delivery.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369" y="407963"/>
            <a:ext cx="8257736" cy="559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DevOps</a:t>
            </a:r>
            <a:r>
              <a:rPr lang="en-US" b="1" dirty="0" smtClean="0">
                <a:solidFill>
                  <a:srgbClr val="FF0000"/>
                </a:solidFill>
              </a:rPr>
              <a:t> ecosystem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b="1" dirty="0" err="1" smtClean="0"/>
              <a:t>DevOps</a:t>
            </a:r>
            <a:r>
              <a:rPr lang="en-US" b="1" dirty="0" smtClean="0"/>
              <a:t> ecosystem</a:t>
            </a:r>
            <a:r>
              <a:rPr lang="en-US" dirty="0" smtClean="0"/>
              <a:t> refers to the collection of tools, practices, and cultural philosophies that enable organizations to deliver applications and services at high velocity. </a:t>
            </a:r>
          </a:p>
          <a:p>
            <a:pPr algn="just">
              <a:lnSpc>
                <a:spcPct val="150000"/>
              </a:lnSpc>
            </a:pPr>
            <a:r>
              <a:rPr lang="en-US" dirty="0" err="1" smtClean="0"/>
              <a:t>DevOps</a:t>
            </a:r>
            <a:r>
              <a:rPr lang="en-US" dirty="0" smtClean="0"/>
              <a:t> integrates </a:t>
            </a:r>
            <a:r>
              <a:rPr lang="en-US" b="1" dirty="0" smtClean="0"/>
              <a:t>development (Dev)</a:t>
            </a:r>
            <a:r>
              <a:rPr lang="en-US" dirty="0" smtClean="0"/>
              <a:t> and </a:t>
            </a:r>
            <a:r>
              <a:rPr lang="en-US" b="1" dirty="0" smtClean="0"/>
              <a:t>operations (Ops)</a:t>
            </a:r>
            <a:r>
              <a:rPr lang="en-US" dirty="0" smtClean="0"/>
              <a:t> to improve collaboration, automate processes, and shorten the software development lifecycle (SDLC).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Core Components of the </a:t>
            </a:r>
            <a:r>
              <a:rPr lang="en-US" b="1" dirty="0" err="1" smtClean="0"/>
              <a:t>DevOps</a:t>
            </a:r>
            <a:r>
              <a:rPr lang="en-US" b="1" dirty="0" smtClean="0"/>
              <a:t> Ecosystem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1. Planning</a:t>
            </a:r>
          </a:p>
          <a:p>
            <a:pPr>
              <a:buNone/>
            </a:pPr>
            <a:r>
              <a:rPr lang="en-US" dirty="0" smtClean="0"/>
              <a:t>2. Development</a:t>
            </a:r>
          </a:p>
          <a:p>
            <a:pPr>
              <a:buNone/>
            </a:pPr>
            <a:r>
              <a:rPr lang="en-US" dirty="0" smtClean="0"/>
              <a:t>3.Building</a:t>
            </a:r>
          </a:p>
          <a:p>
            <a:pPr>
              <a:buNone/>
            </a:pPr>
            <a:r>
              <a:rPr lang="en-US" dirty="0" smtClean="0"/>
              <a:t>4. Testing</a:t>
            </a:r>
          </a:p>
          <a:p>
            <a:pPr>
              <a:buNone/>
            </a:pPr>
            <a:r>
              <a:rPr lang="en-US" dirty="0" smtClean="0"/>
              <a:t>5. Release</a:t>
            </a:r>
          </a:p>
          <a:p>
            <a:pPr>
              <a:buNone/>
            </a:pPr>
            <a:r>
              <a:rPr lang="en-US" dirty="0" smtClean="0"/>
              <a:t>6. Deploy</a:t>
            </a:r>
          </a:p>
          <a:p>
            <a:pPr>
              <a:buNone/>
            </a:pPr>
            <a:r>
              <a:rPr lang="en-US" dirty="0" smtClean="0"/>
              <a:t>7.Operate</a:t>
            </a:r>
          </a:p>
          <a:p>
            <a:pPr>
              <a:buNone/>
            </a:pPr>
            <a:r>
              <a:rPr lang="en-US" dirty="0" smtClean="0"/>
              <a:t>8.Monitor and Feedback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1. Planning</a:t>
            </a:r>
          </a:p>
          <a:p>
            <a:r>
              <a:rPr lang="en-US" dirty="0" smtClean="0"/>
              <a:t>Define requirements, goals, and roadmaps.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err="1" smtClean="0"/>
              <a:t>Jira</a:t>
            </a:r>
            <a:endParaRPr lang="en-US" b="1" dirty="0" smtClean="0"/>
          </a:p>
          <a:p>
            <a:pPr lvl="1"/>
            <a:r>
              <a:rPr lang="en-US" dirty="0" err="1" smtClean="0"/>
              <a:t>Jira</a:t>
            </a:r>
            <a:r>
              <a:rPr lang="en-US" dirty="0" smtClean="0"/>
              <a:t> is a work management tool for software teams that need to organize and track their work</a:t>
            </a:r>
          </a:p>
          <a:p>
            <a:pPr lvl="1"/>
            <a:r>
              <a:rPr lang="en-US" b="1" dirty="0" err="1" smtClean="0"/>
              <a:t>Trello</a:t>
            </a:r>
            <a:endParaRPr lang="en-US" b="1" dirty="0" smtClean="0"/>
          </a:p>
          <a:p>
            <a:r>
              <a:rPr lang="en-US" dirty="0" err="1" smtClean="0"/>
              <a:t>Trello</a:t>
            </a:r>
            <a:r>
              <a:rPr lang="en-US" dirty="0" smtClean="0"/>
              <a:t> is the visual work management tool that empowers teams to ideate, plan, manage, and celebrate their work together in a collaborative, productive, and organized way. Whether you and your team are starting something new or trying to get more organized with your existing work, </a:t>
            </a:r>
            <a:r>
              <a:rPr lang="en-US" dirty="0" err="1" smtClean="0"/>
              <a:t>Trello</a:t>
            </a:r>
            <a:r>
              <a:rPr lang="en-US" dirty="0" smtClean="0"/>
              <a:t> adapts to any project.</a:t>
            </a:r>
            <a:endParaRPr lang="en-IN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b="1" dirty="0" smtClean="0"/>
              <a:t>Confluence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4572"/>
            <a:ext cx="8229600" cy="5591591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2. Development</a:t>
            </a:r>
          </a:p>
          <a:p>
            <a:r>
              <a:rPr lang="en-US" dirty="0" smtClean="0"/>
              <a:t>Write, review, and manage code.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err="1" smtClean="0"/>
              <a:t>Git</a:t>
            </a:r>
            <a:r>
              <a:rPr lang="en-US" dirty="0" smtClean="0"/>
              <a:t> (version control)</a:t>
            </a:r>
          </a:p>
          <a:p>
            <a:pPr lvl="1"/>
            <a:r>
              <a:rPr lang="en-US" b="1" dirty="0" err="1" smtClean="0"/>
              <a:t>GitHub</a:t>
            </a:r>
            <a:r>
              <a:rPr lang="en-US" dirty="0" smtClean="0"/>
              <a:t>, </a:t>
            </a:r>
            <a:r>
              <a:rPr lang="en-US" b="1" dirty="0" err="1" smtClean="0"/>
              <a:t>GitLab</a:t>
            </a:r>
            <a:r>
              <a:rPr lang="en-US" dirty="0" smtClean="0"/>
              <a:t>, </a:t>
            </a:r>
            <a:r>
              <a:rPr lang="en-US" b="1" dirty="0" err="1" smtClean="0"/>
              <a:t>Bitbucket</a:t>
            </a:r>
            <a:endParaRPr lang="en-US" dirty="0" smtClean="0"/>
          </a:p>
          <a:p>
            <a:pPr lvl="1"/>
            <a:r>
              <a:rPr lang="en-US" b="1" dirty="0" smtClean="0"/>
              <a:t>Visual Studio Code</a:t>
            </a:r>
            <a:r>
              <a:rPr lang="en-US" dirty="0" smtClean="0"/>
              <a:t>, </a:t>
            </a:r>
            <a:r>
              <a:rPr lang="en-US" b="1" dirty="0" err="1" smtClean="0"/>
              <a:t>IntelliJ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5728"/>
            <a:ext cx="8229600" cy="584043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3.Building</a:t>
            </a:r>
          </a:p>
          <a:p>
            <a:r>
              <a:rPr lang="en-US" dirty="0" smtClean="0"/>
              <a:t>Automate code compilation and build process.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smtClean="0"/>
              <a:t>Maven</a:t>
            </a:r>
            <a:endParaRPr lang="en-US" dirty="0" smtClean="0"/>
          </a:p>
          <a:p>
            <a:pPr lvl="1"/>
            <a:r>
              <a:rPr lang="en-US" b="1" dirty="0" err="1" smtClean="0"/>
              <a:t>Gradle</a:t>
            </a:r>
            <a:endParaRPr lang="en-US" dirty="0" smtClean="0"/>
          </a:p>
          <a:p>
            <a:pPr lvl="1"/>
            <a:r>
              <a:rPr lang="en-US" b="1" dirty="0" err="1" smtClean="0"/>
              <a:t>Bazel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0506"/>
            <a:ext cx="8229600" cy="5605658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4. Testing</a:t>
            </a:r>
          </a:p>
          <a:p>
            <a:r>
              <a:rPr lang="en-US" dirty="0" smtClean="0"/>
              <a:t>Automate testing to catch bugs early.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err="1" smtClean="0"/>
              <a:t>JUnit</a:t>
            </a:r>
            <a:r>
              <a:rPr lang="en-US" dirty="0" smtClean="0"/>
              <a:t>, </a:t>
            </a:r>
            <a:r>
              <a:rPr lang="en-US" b="1" dirty="0" smtClean="0"/>
              <a:t>Selenium</a:t>
            </a:r>
            <a:r>
              <a:rPr lang="en-US" dirty="0" smtClean="0"/>
              <a:t> (unit testing)</a:t>
            </a:r>
          </a:p>
          <a:p>
            <a:pPr lvl="1"/>
            <a:r>
              <a:rPr lang="en-US" b="1" dirty="0" err="1" smtClean="0"/>
              <a:t>SonarQube</a:t>
            </a:r>
            <a:r>
              <a:rPr lang="en-US" dirty="0" smtClean="0"/>
              <a:t> (code quality)</a:t>
            </a:r>
          </a:p>
          <a:p>
            <a:pPr lvl="1"/>
            <a:r>
              <a:rPr lang="en-US" b="1" dirty="0" err="1" smtClean="0"/>
              <a:t>TestNG</a:t>
            </a:r>
            <a:r>
              <a:rPr lang="en-US" dirty="0" smtClean="0"/>
              <a:t>, </a:t>
            </a:r>
            <a:r>
              <a:rPr lang="en-US" b="1" dirty="0" smtClean="0"/>
              <a:t>Cucumber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214290"/>
            <a:ext cx="8143932" cy="592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483245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5. Release</a:t>
            </a:r>
          </a:p>
          <a:p>
            <a:r>
              <a:rPr lang="en-US" dirty="0" smtClean="0"/>
              <a:t>Manage deployment pipelines.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smtClean="0"/>
              <a:t>Jenkins</a:t>
            </a:r>
            <a:endParaRPr lang="en-US" dirty="0" smtClean="0"/>
          </a:p>
          <a:p>
            <a:pPr lvl="1"/>
            <a:r>
              <a:rPr lang="en-US" b="1" dirty="0" err="1" smtClean="0"/>
              <a:t>GitLab</a:t>
            </a:r>
            <a:r>
              <a:rPr lang="en-US" b="1" dirty="0" smtClean="0"/>
              <a:t> CI/CD</a:t>
            </a:r>
            <a:endParaRPr lang="en-US" dirty="0" smtClean="0"/>
          </a:p>
          <a:p>
            <a:pPr lvl="1"/>
            <a:r>
              <a:rPr lang="en-US" b="1" dirty="0" smtClean="0"/>
              <a:t>Spinnaker</a:t>
            </a:r>
            <a:endParaRPr lang="en-US" dirty="0" smtClean="0"/>
          </a:p>
          <a:p>
            <a:pPr lvl="1"/>
            <a:r>
              <a:rPr lang="en-US" b="1" dirty="0" smtClean="0"/>
              <a:t>Travis CI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6. Deploy</a:t>
            </a:r>
          </a:p>
          <a:p>
            <a:r>
              <a:rPr lang="en-US" dirty="0" smtClean="0"/>
              <a:t>Automate and manage deployments.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err="1" smtClean="0"/>
              <a:t>Docker</a:t>
            </a:r>
            <a:r>
              <a:rPr lang="en-US" dirty="0" smtClean="0"/>
              <a:t> (containerization)</a:t>
            </a:r>
          </a:p>
          <a:p>
            <a:pPr lvl="1"/>
            <a:r>
              <a:rPr lang="en-US" b="1" dirty="0" err="1" smtClean="0"/>
              <a:t>Kubernetes</a:t>
            </a:r>
            <a:r>
              <a:rPr lang="en-US" dirty="0" smtClean="0"/>
              <a:t> (orchestration)</a:t>
            </a:r>
          </a:p>
          <a:p>
            <a:pPr lvl="1"/>
            <a:r>
              <a:rPr lang="en-US" b="1" dirty="0" err="1" smtClean="0"/>
              <a:t>Ansible</a:t>
            </a:r>
            <a:r>
              <a:rPr lang="en-US" dirty="0" smtClean="0"/>
              <a:t>, </a:t>
            </a:r>
            <a:r>
              <a:rPr lang="en-US" b="1" dirty="0" err="1" smtClean="0"/>
              <a:t>Terraform</a:t>
            </a:r>
            <a:r>
              <a:rPr lang="en-US" dirty="0" smtClean="0"/>
              <a:t>, </a:t>
            </a:r>
            <a:r>
              <a:rPr lang="en-US" b="1" dirty="0" smtClean="0"/>
              <a:t>Helm</a:t>
            </a:r>
            <a:r>
              <a:rPr lang="en-US" dirty="0" smtClean="0"/>
              <a:t> (infrastructure as 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Docker</a:t>
            </a:r>
            <a:r>
              <a:rPr lang="en-US" dirty="0" smtClean="0"/>
              <a:t> is a software platform that allows you to build, test, and deploy applications quickly. </a:t>
            </a:r>
            <a:r>
              <a:rPr lang="en-US" dirty="0" err="1" smtClean="0"/>
              <a:t>Docker</a:t>
            </a:r>
            <a:r>
              <a:rPr lang="en-US" dirty="0" smtClean="0"/>
              <a:t> packages software into standardized units called containers that have everything the software needs to run including libraries, system tools, code, and runtime.</a:t>
            </a:r>
            <a:endParaRPr lang="en-IN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Kubernetes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 smtClean="0"/>
              <a:t>Kubernetes</a:t>
            </a:r>
            <a:r>
              <a:rPr lang="en-US" dirty="0" smtClean="0"/>
              <a:t> automates operational tasks of container management and includes built-in commands for deploying applications, rolling out changes to your applications, scaling your applications up and down to fit changing needs, monitoring your applications, and more—making it easier to manage applications.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7. Operate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Monitor and manage infrastructure and applications.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Tools: </a:t>
            </a:r>
          </a:p>
          <a:p>
            <a:pPr lvl="1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Prometheus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(monitoring)</a:t>
            </a: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Grafana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visualization,query,Sorting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finding Data)</a:t>
            </a:r>
          </a:p>
          <a:p>
            <a:pPr lvl="1"/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Datadog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Datadog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cloud-based monitoring and analytics platform that helps companies keep their applications and services running smoothly.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8. Monitor and Feedback</a:t>
            </a:r>
          </a:p>
          <a:p>
            <a:r>
              <a:rPr lang="en-US" dirty="0" smtClean="0"/>
              <a:t>Gather insights and improve processes.</a:t>
            </a:r>
          </a:p>
          <a:p>
            <a:r>
              <a:rPr lang="en-US" dirty="0" smtClean="0"/>
              <a:t>Tools: </a:t>
            </a:r>
          </a:p>
          <a:p>
            <a:pPr lvl="1"/>
            <a:r>
              <a:rPr lang="en-US" b="1" dirty="0" smtClean="0"/>
              <a:t>ELK Stack</a:t>
            </a:r>
            <a:r>
              <a:rPr lang="en-US" dirty="0" smtClean="0"/>
              <a:t> (</a:t>
            </a:r>
            <a:r>
              <a:rPr lang="en-US" dirty="0" err="1" smtClean="0"/>
              <a:t>Elasticsearch</a:t>
            </a:r>
            <a:r>
              <a:rPr lang="en-US" dirty="0" smtClean="0"/>
              <a:t>, </a:t>
            </a:r>
            <a:r>
              <a:rPr lang="en-US" dirty="0" err="1" smtClean="0"/>
              <a:t>Logstash</a:t>
            </a:r>
            <a:r>
              <a:rPr lang="en-US" dirty="0" smtClean="0"/>
              <a:t>, </a:t>
            </a:r>
            <a:r>
              <a:rPr lang="en-US" dirty="0" err="1" smtClean="0"/>
              <a:t>Kibana</a:t>
            </a:r>
            <a:r>
              <a:rPr lang="en-US" dirty="0" smtClean="0"/>
              <a:t>)</a:t>
            </a:r>
          </a:p>
          <a:p>
            <a:pPr lvl="1"/>
            <a:r>
              <a:rPr lang="en-US" b="1" dirty="0" err="1" smtClean="0"/>
              <a:t>Splunk</a:t>
            </a:r>
            <a:endParaRPr lang="en-US" dirty="0" smtClean="0"/>
          </a:p>
          <a:p>
            <a:pPr lvl="1"/>
            <a:r>
              <a:rPr lang="en-US" b="1" dirty="0" err="1" smtClean="0"/>
              <a:t>PagerDuty</a:t>
            </a:r>
            <a:r>
              <a:rPr lang="en-US" dirty="0" smtClean="0"/>
              <a:t> (incident response)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787792"/>
            <a:ext cx="9144000" cy="60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85786" y="428604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Popular </a:t>
            </a:r>
            <a:r>
              <a:rPr lang="en-US" dirty="0" err="1" smtClean="0"/>
              <a:t>DevOps</a:t>
            </a:r>
            <a:r>
              <a:rPr lang="en-US" dirty="0" smtClean="0"/>
              <a:t> Tool Chain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52"/>
            <a:ext cx="8229600" cy="6286544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The 12 Agile Principles:</a:t>
            </a:r>
          </a:p>
          <a:p>
            <a:pPr>
              <a:buNone/>
            </a:pPr>
            <a:endParaRPr lang="en-US" sz="8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Customer Satisfaction through Early and Continuous Delivery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Deliver valuable software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frequently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to keep customers happy.</a:t>
            </a:r>
          </a:p>
          <a:p>
            <a:pPr lvl="1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Welcome Changing Requirements, Even Late in Development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Agile embraces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change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to provide a competitive advantage.</a:t>
            </a:r>
          </a:p>
          <a:p>
            <a:pPr lvl="1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Deliver Working Software Frequently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Prefer short development cycles (e.g.,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every 2-4 weeks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) instead of long releases.</a:t>
            </a:r>
          </a:p>
          <a:p>
            <a:pPr lvl="1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Business and Developers Must Work Together Daily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Encourage continuous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between business stakeholders and technical teams.</a:t>
            </a:r>
          </a:p>
          <a:p>
            <a:pPr lvl="1">
              <a:buNone/>
            </a:pP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Build Projects Around Motivated Individuals</a:t>
            </a:r>
            <a:endParaRPr lang="en-US" sz="8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Empower teams by giving them the </a:t>
            </a:r>
            <a:r>
              <a:rPr lang="en-US" sz="8000" b="1" dirty="0" smtClean="0">
                <a:latin typeface="Times New Roman" pitchFamily="18" charset="0"/>
                <a:cs typeface="Times New Roman" pitchFamily="18" charset="0"/>
              </a:rPr>
              <a:t>trust</a:t>
            </a:r>
            <a:r>
              <a:rPr lang="en-US" sz="8000" dirty="0" smtClean="0">
                <a:latin typeface="Times New Roman" pitchFamily="18" charset="0"/>
                <a:cs typeface="Times New Roman" pitchFamily="18" charset="0"/>
              </a:rPr>
              <a:t> and support they need</a:t>
            </a:r>
          </a:p>
          <a:p>
            <a:pPr lvl="1"/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94"/>
            <a:ext cx="8258204" cy="6072206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Face-to-Face Communication is Most Effective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Direct conversations (or video calls for remote teams) reduce misunderstandings.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Working Software is the Primary Measure of Progress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Functional software is more important than detailed documentation.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Sustainable Development with a Consistent Pace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Teams should maintain a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steady work rhythm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avoid burnout.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Continuous Attention to Technical Excellence and Good Design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Focus on high-quality coding,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refactoring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best practices.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Simplicity – The Art of Maximizing Work Not Done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-  Avoid unnecessary work and keep processes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lean and efficient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Self-Organizing Teams Create the Best Designs and Solutions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- Trust the team to make technical and process-related decisions.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Regular Reflection and Adaptation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-Teams should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review and improve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their processes regularly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ADAPTing</a:t>
            </a:r>
            <a:r>
              <a:rPr lang="en-US" dirty="0">
                <a:solidFill>
                  <a:srgbClr val="FF0000"/>
                </a:solidFill>
              </a:rPr>
              <a:t> to Scrum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1"/>
            <a:ext cx="8472518" cy="5572164"/>
          </a:xfrm>
          <a:ln>
            <a:solidFill>
              <a:schemeClr val="accent1"/>
            </a:solidFill>
          </a:ln>
        </p:spPr>
        <p:txBody>
          <a:bodyPr/>
          <a:lstStyle/>
          <a:p>
            <a:pPr algn="just"/>
            <a:r>
              <a:rPr lang="en-US" b="1" dirty="0" smtClean="0"/>
              <a:t>Adapting to Scrum</a:t>
            </a:r>
            <a:r>
              <a:rPr lang="en-US" dirty="0" smtClean="0"/>
              <a:t> is a structured approach to transitioning to Scrum, a </a:t>
            </a:r>
            <a:r>
              <a:rPr lang="en-US" dirty="0" smtClean="0">
                <a:solidFill>
                  <a:srgbClr val="FF0000"/>
                </a:solidFill>
              </a:rPr>
              <a:t>popular Agile framework.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Adapting to </a:t>
            </a:r>
            <a:r>
              <a:rPr lang="en-US" b="1" dirty="0" smtClean="0"/>
              <a:t>Scrum</a:t>
            </a:r>
            <a:r>
              <a:rPr lang="en-US" dirty="0" smtClean="0"/>
              <a:t> can bring several benefits to teams and organizations, especially when working on complex projects that require flexibility, </a:t>
            </a:r>
            <a:r>
              <a:rPr lang="en-US" dirty="0" smtClean="0">
                <a:solidFill>
                  <a:srgbClr val="FF0000"/>
                </a:solidFill>
              </a:rPr>
              <a:t>fast feedback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continuous improvement</a:t>
            </a:r>
            <a:r>
              <a:rPr lang="en-US" dirty="0" smtClean="0"/>
              <a:t>. 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Adapting to Scrum helps teams work more efficiently, respond to change quickly, and deliver</a:t>
            </a:r>
            <a:r>
              <a:rPr lang="en-US" dirty="0" smtClean="0">
                <a:solidFill>
                  <a:srgbClr val="FF0000"/>
                </a:solidFill>
              </a:rPr>
              <a:t> higher-quality products</a:t>
            </a:r>
            <a:r>
              <a:rPr lang="en-US" dirty="0" smtClean="0"/>
              <a:t> while maintaining a focus on customer value and team empowerment.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ADAPT Framework in Scrum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pPr algn="just">
              <a:buNone/>
            </a:pPr>
            <a:r>
              <a:rPr lang="en-US" b="1" dirty="0" smtClean="0"/>
              <a:t>1. A - Awareness</a:t>
            </a:r>
          </a:p>
          <a:p>
            <a:pPr algn="just"/>
            <a:r>
              <a:rPr lang="en-US" dirty="0" smtClean="0"/>
              <a:t>Recognize the need for change.</a:t>
            </a:r>
          </a:p>
          <a:p>
            <a:pPr algn="just"/>
            <a:r>
              <a:rPr lang="en-US" dirty="0" smtClean="0"/>
              <a:t>Understand the </a:t>
            </a:r>
            <a:r>
              <a:rPr lang="en-US" dirty="0" smtClean="0">
                <a:solidFill>
                  <a:srgbClr val="FF0000"/>
                </a:solidFill>
              </a:rPr>
              <a:t>limitations of current processes (e.g., inefficiencies, missed deadlines, poor quality).</a:t>
            </a:r>
          </a:p>
          <a:p>
            <a:pPr algn="just"/>
            <a:r>
              <a:rPr lang="en-US" dirty="0" smtClean="0"/>
              <a:t>Identify how Scrum's iterative, incremental approach addresses these challenges.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1546</Words>
  <Application>Microsoft Office PowerPoint</Application>
  <PresentationFormat>On-screen Show (4:3)</PresentationFormat>
  <Paragraphs>237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UNIT-V</vt:lpstr>
      <vt:lpstr>Agile Methodology </vt:lpstr>
      <vt:lpstr>Slide 3</vt:lpstr>
      <vt:lpstr>Slide 4</vt:lpstr>
      <vt:lpstr>Slide 5</vt:lpstr>
      <vt:lpstr>Cont..</vt:lpstr>
      <vt:lpstr>ADAPTing to Scrum </vt:lpstr>
      <vt:lpstr>CONT..</vt:lpstr>
      <vt:lpstr>The ADAPT Framework in Scrum</vt:lpstr>
      <vt:lpstr>Slide 10</vt:lpstr>
      <vt:lpstr>Slide 11</vt:lpstr>
      <vt:lpstr>Slide 12</vt:lpstr>
      <vt:lpstr>Slide 13</vt:lpstr>
      <vt:lpstr>Slide 14</vt:lpstr>
      <vt:lpstr>Patterns for Adopting Scrum</vt:lpstr>
      <vt:lpstr>Cont..</vt:lpstr>
      <vt:lpstr>Slide 17</vt:lpstr>
      <vt:lpstr>Slide 18</vt:lpstr>
      <vt:lpstr>Fundamentals of DevOps</vt:lpstr>
      <vt:lpstr>Slide 20</vt:lpstr>
      <vt:lpstr>Slide 21</vt:lpstr>
      <vt:lpstr>Slide 22</vt:lpstr>
      <vt:lpstr>Orchestration  Need</vt:lpstr>
      <vt:lpstr>Slide 24</vt:lpstr>
      <vt:lpstr>Real Time Example</vt:lpstr>
      <vt:lpstr>Real Time Example</vt:lpstr>
      <vt:lpstr>Slide 27</vt:lpstr>
      <vt:lpstr>Instance of applications in DevOps</vt:lpstr>
      <vt:lpstr>Slide 29</vt:lpstr>
      <vt:lpstr>Slide 30</vt:lpstr>
      <vt:lpstr>Slide 31</vt:lpstr>
      <vt:lpstr>DevOps delivery pipeline</vt:lpstr>
      <vt:lpstr>Slide 33</vt:lpstr>
      <vt:lpstr>DevOps ecosystem</vt:lpstr>
      <vt:lpstr> Core Components of the DevOps Ecosystem </vt:lpstr>
      <vt:lpstr>Slide 36</vt:lpstr>
      <vt:lpstr>Slide 37</vt:lpstr>
      <vt:lpstr>Slide 38</vt:lpstr>
      <vt:lpstr>Slide 39</vt:lpstr>
      <vt:lpstr>Slide 40</vt:lpstr>
      <vt:lpstr>Slide 41</vt:lpstr>
      <vt:lpstr>Docker</vt:lpstr>
      <vt:lpstr>Kubernetes</vt:lpstr>
      <vt:lpstr>Slide 44</vt:lpstr>
      <vt:lpstr>Slide 45</vt:lpstr>
      <vt:lpstr>Slide 46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UNIT-V</dc:title>
  <dc:creator>Sai</dc:creator>
  <cp:lastModifiedBy>Sai</cp:lastModifiedBy>
  <cp:revision>108</cp:revision>
  <dcterms:created xsi:type="dcterms:W3CDTF">2024-12-10T04:20:37Z</dcterms:created>
  <dcterms:modified xsi:type="dcterms:W3CDTF">2025-03-13T05:46:51Z</dcterms:modified>
</cp:coreProperties>
</file>