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labs.cognitiveclass.ai/tools/jupyterlab/lab/tree/labs/DS0103EN/DS0103EN-2-2-1-From-Requirements-to-Collection-v2.0.ipynb" TargetMode="External"/><Relationship Id="rId2" Type="http://schemas.openxmlformats.org/officeDocument/2006/relationships/hyperlink" Target="https://en.wikipedia.org/wiki/Toront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086A-23F9-495A-BA74-C26A7CACB462}"/>
              </a:ext>
            </a:extLst>
          </p:cNvPr>
          <p:cNvSpPr>
            <a:spLocks noGrp="1"/>
          </p:cNvSpPr>
          <p:nvPr>
            <p:ph type="ctrTitle"/>
          </p:nvPr>
        </p:nvSpPr>
        <p:spPr/>
        <p:txBody>
          <a:bodyPr/>
          <a:lstStyle/>
          <a:p>
            <a:r>
              <a:rPr lang="en-US" dirty="0"/>
              <a:t>Business In Toronto</a:t>
            </a:r>
            <a:endParaRPr lang="en-IN" dirty="0"/>
          </a:p>
        </p:txBody>
      </p:sp>
      <p:sp>
        <p:nvSpPr>
          <p:cNvPr id="3" name="Subtitle 2">
            <a:extLst>
              <a:ext uri="{FF2B5EF4-FFF2-40B4-BE49-F238E27FC236}">
                <a16:creationId xmlns:a16="http://schemas.microsoft.com/office/drawing/2014/main" id="{4AA04349-C14A-4866-89E7-159D1E110346}"/>
              </a:ext>
            </a:extLst>
          </p:cNvPr>
          <p:cNvSpPr>
            <a:spLocks noGrp="1"/>
          </p:cNvSpPr>
          <p:nvPr>
            <p:ph type="subTitle" idx="1"/>
          </p:nvPr>
        </p:nvSpPr>
        <p:spPr/>
        <p:txBody>
          <a:bodyPr/>
          <a:lstStyle/>
          <a:p>
            <a:r>
              <a:rPr lang="en-US" dirty="0"/>
              <a:t>Which to do?</a:t>
            </a:r>
            <a:endParaRPr lang="en-IN" dirty="0"/>
          </a:p>
        </p:txBody>
      </p:sp>
    </p:spTree>
    <p:extLst>
      <p:ext uri="{BB962C8B-B14F-4D97-AF65-F5344CB8AC3E}">
        <p14:creationId xmlns:p14="http://schemas.microsoft.com/office/powerpoint/2010/main" val="36928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F95B887-6110-4A91-B21D-FD112D56D766}"/>
              </a:ext>
            </a:extLst>
          </p:cNvPr>
          <p:cNvPicPr>
            <a:picLocks noChangeAspect="1"/>
          </p:cNvPicPr>
          <p:nvPr/>
        </p:nvPicPr>
        <p:blipFill>
          <a:blip r:embed="rId2"/>
          <a:stretch>
            <a:fillRect/>
          </a:stretch>
        </p:blipFill>
        <p:spPr>
          <a:xfrm>
            <a:off x="1392555" y="273901"/>
            <a:ext cx="9658350" cy="2181225"/>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570CCE8-E0E9-4AD4-AFB0-C1BA53966E37}"/>
              </a:ext>
            </a:extLst>
          </p:cNvPr>
          <p:cNvPicPr>
            <a:picLocks noChangeAspect="1"/>
          </p:cNvPicPr>
          <p:nvPr/>
        </p:nvPicPr>
        <p:blipFill>
          <a:blip r:embed="rId3"/>
          <a:stretch>
            <a:fillRect/>
          </a:stretch>
        </p:blipFill>
        <p:spPr>
          <a:xfrm>
            <a:off x="1449705" y="3369212"/>
            <a:ext cx="9544050" cy="2419350"/>
          </a:xfrm>
          <a:prstGeom prst="rect">
            <a:avLst/>
          </a:prstGeom>
        </p:spPr>
      </p:pic>
    </p:spTree>
    <p:extLst>
      <p:ext uri="{BB962C8B-B14F-4D97-AF65-F5344CB8AC3E}">
        <p14:creationId xmlns:p14="http://schemas.microsoft.com/office/powerpoint/2010/main" val="194270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F2AF404-781A-4FCD-8D7D-58F642293414}"/>
              </a:ext>
            </a:extLst>
          </p:cNvPr>
          <p:cNvPicPr>
            <a:picLocks noChangeAspect="1"/>
          </p:cNvPicPr>
          <p:nvPr/>
        </p:nvPicPr>
        <p:blipFill>
          <a:blip r:embed="rId2"/>
          <a:stretch>
            <a:fillRect/>
          </a:stretch>
        </p:blipFill>
        <p:spPr>
          <a:xfrm>
            <a:off x="1328737" y="2208775"/>
            <a:ext cx="9534525" cy="1962150"/>
          </a:xfrm>
          <a:prstGeom prst="rect">
            <a:avLst/>
          </a:prstGeom>
        </p:spPr>
      </p:pic>
    </p:spTree>
    <p:extLst>
      <p:ext uri="{BB962C8B-B14F-4D97-AF65-F5344CB8AC3E}">
        <p14:creationId xmlns:p14="http://schemas.microsoft.com/office/powerpoint/2010/main" val="151039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BA864-E628-4B6E-BFA4-DD60423B17A7}"/>
              </a:ext>
            </a:extLst>
          </p:cNvPr>
          <p:cNvSpPr txBox="1"/>
          <p:nvPr/>
        </p:nvSpPr>
        <p:spPr>
          <a:xfrm>
            <a:off x="543338" y="997565"/>
            <a:ext cx="11039061" cy="4862870"/>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Result</a:t>
            </a:r>
          </a:p>
          <a:p>
            <a:endParaRPr lang="en-US" sz="3200" b="1" u="sng" dirty="0">
              <a:effectLst>
                <a:outerShdw blurRad="38100" dist="38100" dir="2700000" algn="tl">
                  <a:srgbClr val="000000">
                    <a:alpha val="43137"/>
                  </a:srgbClr>
                </a:outerShdw>
              </a:effectLst>
            </a:endParaRPr>
          </a:p>
          <a:p>
            <a:endParaRPr lang="en-US" sz="3200" b="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dirty="0"/>
              <a:t>From the data analysing and visualization, we came to know that the business-like yoga and accessories, Acc. store, Adult Boutique, Afghan Restaurant, Vegetarian/Vegan Restaurant, Video game store, wine bar, Women’s store had very low approx. equal to zero frequency. So, these types of business will be recommended on this site.</a:t>
            </a:r>
          </a:p>
          <a:p>
            <a:endParaRPr lang="en-IN" b="1" dirty="0"/>
          </a:p>
          <a:p>
            <a:pPr marL="285750" indent="-285750">
              <a:buFont typeface="Arial" panose="020B0604020202020204" pitchFamily="34" charset="0"/>
              <a:buChar char="•"/>
            </a:pPr>
            <a:r>
              <a:rPr lang="en-IN" dirty="0"/>
              <a:t>However, Acc. Store, Wine Bar and Women Store had a frequency of 0.01 hence rest will be much better option</a:t>
            </a:r>
          </a:p>
          <a:p>
            <a:endParaRPr lang="en-IN" b="1" dirty="0"/>
          </a:p>
          <a:p>
            <a:pPr marL="285750" indent="-285750">
              <a:buFont typeface="Arial" panose="020B0604020202020204" pitchFamily="34" charset="0"/>
              <a:buChar char="•"/>
            </a:pPr>
            <a:r>
              <a:rPr lang="en-IN" dirty="0"/>
              <a:t>Now the business-like Coffee shop, lounge, Park, grocery store, cafe, Asian restaurant, pharmacy etc (refer table) is not recommended as it is most commonly held business in the site.</a:t>
            </a:r>
            <a:endParaRPr lang="en-IN" b="1" dirty="0"/>
          </a:p>
          <a:p>
            <a:endParaRPr lang="en-IN" sz="1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385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60C01-ACE8-4030-9830-B9D250E8A21F}"/>
              </a:ext>
            </a:extLst>
          </p:cNvPr>
          <p:cNvSpPr txBox="1"/>
          <p:nvPr/>
        </p:nvSpPr>
        <p:spPr>
          <a:xfrm>
            <a:off x="437322" y="490330"/>
            <a:ext cx="11171582" cy="2862322"/>
          </a:xfrm>
          <a:prstGeom prst="rect">
            <a:avLst/>
          </a:prstGeom>
          <a:noFill/>
        </p:spPr>
        <p:txBody>
          <a:bodyPr wrap="square" rtlCol="0">
            <a:spAutoFit/>
          </a:bodyPr>
          <a:lstStyle/>
          <a:p>
            <a:r>
              <a:rPr lang="en-US" dirty="0"/>
              <a:t>References:</a:t>
            </a:r>
          </a:p>
          <a:p>
            <a:endParaRPr lang="en-US" dirty="0"/>
          </a:p>
          <a:p>
            <a:r>
              <a:rPr lang="en-IN" dirty="0">
                <a:hlinkClick r:id="rId2"/>
              </a:rPr>
              <a:t>https://en.wikipedia.org/wiki/Toronto</a:t>
            </a:r>
            <a:endParaRPr lang="en-IN" dirty="0"/>
          </a:p>
          <a:p>
            <a:endParaRPr lang="en-IN" dirty="0"/>
          </a:p>
          <a:p>
            <a:r>
              <a:rPr lang="en-IN" dirty="0">
                <a:hlinkClick r:id="rId3"/>
              </a:rPr>
              <a:t>https://labs.cognitiveclass.ai/tools/jupyterlab/lab/tree/labs/DS0103EN/DS0103EN-2-2-1-From-Requirements-to-Collection-v2.0.ipynb</a:t>
            </a:r>
            <a:endParaRPr lang="en-IN" dirty="0"/>
          </a:p>
          <a:p>
            <a:endParaRPr lang="en-IN" dirty="0"/>
          </a:p>
          <a:p>
            <a:r>
              <a:rPr lang="en-IN" dirty="0"/>
              <a:t>Foursquare API</a:t>
            </a:r>
          </a:p>
          <a:p>
            <a:endParaRPr lang="en-IN" dirty="0"/>
          </a:p>
          <a:p>
            <a:endParaRPr lang="en-IN" dirty="0"/>
          </a:p>
        </p:txBody>
      </p:sp>
    </p:spTree>
    <p:extLst>
      <p:ext uri="{BB962C8B-B14F-4D97-AF65-F5344CB8AC3E}">
        <p14:creationId xmlns:p14="http://schemas.microsoft.com/office/powerpoint/2010/main" val="72487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784824-599F-4ACE-9020-2BF32C57ECCE}"/>
              </a:ext>
            </a:extLst>
          </p:cNvPr>
          <p:cNvSpPr txBox="1"/>
          <p:nvPr/>
        </p:nvSpPr>
        <p:spPr>
          <a:xfrm>
            <a:off x="318051" y="1228397"/>
            <a:ext cx="11529391" cy="4401205"/>
          </a:xfrm>
          <a:prstGeom prst="rect">
            <a:avLst/>
          </a:prstGeom>
          <a:noFill/>
        </p:spPr>
        <p:txBody>
          <a:bodyPr wrap="square" rtlCol="0">
            <a:spAutoFit/>
          </a:bodyPr>
          <a:lstStyle/>
          <a:p>
            <a:r>
              <a:rPr lang="en-US" sz="2800" b="1" dirty="0"/>
              <a:t>Introduction</a:t>
            </a:r>
            <a:endParaRPr lang="en-IN" sz="2800" dirty="0"/>
          </a:p>
          <a:p>
            <a:endParaRPr lang="en-US" u="sng" dirty="0"/>
          </a:p>
          <a:p>
            <a:pPr marL="285750" indent="-285750">
              <a:buFont typeface="Arial" panose="020B0604020202020204" pitchFamily="34" charset="0"/>
              <a:buChar char="•"/>
            </a:pPr>
            <a:r>
              <a:rPr lang="en-US" u="sng" dirty="0"/>
              <a:t>Problem Understanding:</a:t>
            </a:r>
            <a:endParaRPr lang="en-IN" dirty="0"/>
          </a:p>
          <a:p>
            <a:r>
              <a:rPr lang="en-IN" dirty="0"/>
              <a:t>What Business to open in Toronto City?</a:t>
            </a:r>
          </a:p>
          <a:p>
            <a:r>
              <a:rPr lang="en-IN" dirty="0"/>
              <a:t>Business Understanding</a:t>
            </a:r>
          </a:p>
          <a:p>
            <a:r>
              <a:rPr lang="en-IN" dirty="0"/>
              <a:t>As we know Toronto is a city is Canada and also it is very good for opening business. One can very profit by establishing a business at this place. </a:t>
            </a:r>
          </a:p>
          <a:p>
            <a:endParaRPr lang="en-IN" dirty="0"/>
          </a:p>
          <a:p>
            <a:pPr marL="285750" indent="-285750">
              <a:buFont typeface="Arial" panose="020B0604020202020204" pitchFamily="34" charset="0"/>
              <a:buChar char="•"/>
            </a:pPr>
            <a:r>
              <a:rPr lang="en-IN" dirty="0"/>
              <a:t>Fact : Toronto is the largest population centre in Ontario by population (5,429,524).</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Analytical Approach</a:t>
            </a:r>
            <a:endParaRPr lang="en-IN" b="1" dirty="0"/>
          </a:p>
          <a:p>
            <a:r>
              <a:rPr lang="en-IN" dirty="0"/>
              <a:t>We will use the data from Wikipedia as Toronto data is not readily available and some json files to collect the data required an find out the least and the most frequent business in that area and after all the evaluation we will predict or give the result for the problem</a:t>
            </a:r>
            <a:endParaRPr lang="en-IN" b="1" dirty="0"/>
          </a:p>
          <a:p>
            <a:endParaRPr lang="en-IN" dirty="0"/>
          </a:p>
        </p:txBody>
      </p:sp>
    </p:spTree>
    <p:extLst>
      <p:ext uri="{BB962C8B-B14F-4D97-AF65-F5344CB8AC3E}">
        <p14:creationId xmlns:p14="http://schemas.microsoft.com/office/powerpoint/2010/main" val="17351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96F3B-72D2-482B-A525-9229F6222DAB}"/>
              </a:ext>
            </a:extLst>
          </p:cNvPr>
          <p:cNvSpPr>
            <a:spLocks noGrp="1"/>
          </p:cNvSpPr>
          <p:nvPr>
            <p:ph type="title"/>
          </p:nvPr>
        </p:nvSpPr>
        <p:spPr>
          <a:xfrm>
            <a:off x="685799" y="764373"/>
            <a:ext cx="3977639" cy="1600200"/>
          </a:xfrm>
        </p:spPr>
        <p:txBody>
          <a:bodyPr anchor="b">
            <a:normAutofit/>
          </a:bodyPr>
          <a:lstStyle/>
          <a:p>
            <a:pPr algn="l"/>
            <a:r>
              <a:rPr lang="en-US" sz="3200" b="1"/>
              <a:t>Data collection</a:t>
            </a:r>
            <a:endParaRPr lang="en-IN" sz="3200" b="1"/>
          </a:p>
        </p:txBody>
      </p:sp>
      <p:sp>
        <p:nvSpPr>
          <p:cNvPr id="18" name="Content Placeholder 17">
            <a:extLst>
              <a:ext uri="{FF2B5EF4-FFF2-40B4-BE49-F238E27FC236}">
                <a16:creationId xmlns:a16="http://schemas.microsoft.com/office/drawing/2014/main" id="{BFC1A1D7-A262-4363-B741-BD37FD62ECDB}"/>
              </a:ext>
            </a:extLst>
          </p:cNvPr>
          <p:cNvSpPr>
            <a:spLocks noGrp="1"/>
          </p:cNvSpPr>
          <p:nvPr>
            <p:ph idx="1"/>
          </p:nvPr>
        </p:nvSpPr>
        <p:spPr>
          <a:xfrm>
            <a:off x="685800" y="2364573"/>
            <a:ext cx="3977639" cy="3854112"/>
          </a:xfrm>
        </p:spPr>
        <p:txBody>
          <a:bodyPr>
            <a:normAutofit/>
          </a:bodyPr>
          <a:lstStyle/>
          <a:p>
            <a:r>
              <a:rPr lang="en-US" sz="1600" dirty="0"/>
              <a:t>Map of Toronto</a:t>
            </a:r>
          </a:p>
        </p:txBody>
      </p:sp>
      <p:sp useBgFill="1">
        <p:nvSpPr>
          <p:cNvPr id="21" name="Rectangle 2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5">
            <a:extLst>
              <a:ext uri="{FF2B5EF4-FFF2-40B4-BE49-F238E27FC236}">
                <a16:creationId xmlns:a16="http://schemas.microsoft.com/office/drawing/2014/main" id="{989D626C-BBEB-46EE-A098-2CB4E6366D66}"/>
              </a:ext>
            </a:extLst>
          </p:cNvPr>
          <p:cNvPicPr>
            <a:picLocks noChangeAspect="1"/>
          </p:cNvPicPr>
          <p:nvPr/>
        </p:nvPicPr>
        <p:blipFill rotWithShape="1">
          <a:blip r:embed="rId2"/>
          <a:srcRect l="19577" r="21919" b="-1"/>
          <a:stretch/>
        </p:blipFill>
        <p:spPr>
          <a:xfrm>
            <a:off x="5304147" y="10"/>
            <a:ext cx="6887853" cy="6857990"/>
          </a:xfrm>
          <a:prstGeom prst="rect">
            <a:avLst/>
          </a:prstGeom>
        </p:spPr>
      </p:pic>
    </p:spTree>
    <p:extLst>
      <p:ext uri="{BB962C8B-B14F-4D97-AF65-F5344CB8AC3E}">
        <p14:creationId xmlns:p14="http://schemas.microsoft.com/office/powerpoint/2010/main" val="29530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8D26B-A5B8-4797-B398-DC376A50D5E5}"/>
              </a:ext>
            </a:extLst>
          </p:cNvPr>
          <p:cNvSpPr>
            <a:spLocks noGrp="1"/>
          </p:cNvSpPr>
          <p:nvPr>
            <p:ph type="title"/>
          </p:nvPr>
        </p:nvSpPr>
        <p:spPr>
          <a:xfrm>
            <a:off x="10071652" y="639316"/>
            <a:ext cx="1434548" cy="613853"/>
          </a:xfrm>
        </p:spPr>
        <p:txBody>
          <a:bodyPr>
            <a:normAutofit fontScale="90000"/>
          </a:bodyPr>
          <a:lstStyle/>
          <a:p>
            <a:r>
              <a:rPr lang="en-US" sz="2800" b="1"/>
              <a:t>Venues</a:t>
            </a:r>
            <a:endParaRPr lang="en-IN" sz="2800" b="1" dirty="0"/>
          </a:p>
        </p:txBody>
      </p:sp>
      <p:pic>
        <p:nvPicPr>
          <p:cNvPr id="8" name="Content Placeholder 7" descr="A screenshot of a cell phone&#10;&#10;Description automatically generated">
            <a:extLst>
              <a:ext uri="{FF2B5EF4-FFF2-40B4-BE49-F238E27FC236}">
                <a16:creationId xmlns:a16="http://schemas.microsoft.com/office/drawing/2014/main" id="{E02B3883-FD1E-48E2-B35F-8CE3202E9E23}"/>
              </a:ext>
            </a:extLst>
          </p:cNvPr>
          <p:cNvPicPr>
            <a:picLocks noGrp="1" noChangeAspect="1"/>
          </p:cNvPicPr>
          <p:nvPr>
            <p:ph sz="half" idx="1"/>
          </p:nvPr>
        </p:nvPicPr>
        <p:blipFill>
          <a:blip r:embed="rId2"/>
          <a:stretch>
            <a:fillRect/>
          </a:stretch>
        </p:blipFill>
        <p:spPr>
          <a:xfrm>
            <a:off x="685800" y="2667531"/>
            <a:ext cx="5334000" cy="3077101"/>
          </a:xfrm>
        </p:spPr>
      </p:pic>
      <p:pic>
        <p:nvPicPr>
          <p:cNvPr id="10" name="Content Placeholder 9" descr="A screenshot of a cell phone&#10;&#10;Description automatically generated">
            <a:extLst>
              <a:ext uri="{FF2B5EF4-FFF2-40B4-BE49-F238E27FC236}">
                <a16:creationId xmlns:a16="http://schemas.microsoft.com/office/drawing/2014/main" id="{764B2DA2-4FCA-4D90-B530-E30B61D63D8C}"/>
              </a:ext>
            </a:extLst>
          </p:cNvPr>
          <p:cNvPicPr>
            <a:picLocks noGrp="1" noChangeAspect="1"/>
          </p:cNvPicPr>
          <p:nvPr>
            <p:ph sz="half" idx="2"/>
          </p:nvPr>
        </p:nvPicPr>
        <p:blipFill>
          <a:blip r:embed="rId3"/>
          <a:stretch>
            <a:fillRect/>
          </a:stretch>
        </p:blipFill>
        <p:spPr>
          <a:xfrm>
            <a:off x="6172200" y="2685891"/>
            <a:ext cx="5334000" cy="3040380"/>
          </a:xfrm>
        </p:spPr>
      </p:pic>
      <p:sp>
        <p:nvSpPr>
          <p:cNvPr id="11" name="TextBox 10">
            <a:extLst>
              <a:ext uri="{FF2B5EF4-FFF2-40B4-BE49-F238E27FC236}">
                <a16:creationId xmlns:a16="http://schemas.microsoft.com/office/drawing/2014/main" id="{5CBEFB50-8D73-4FB5-896E-01CB44E76EA0}"/>
              </a:ext>
            </a:extLst>
          </p:cNvPr>
          <p:cNvSpPr txBox="1"/>
          <p:nvPr/>
        </p:nvSpPr>
        <p:spPr>
          <a:xfrm>
            <a:off x="685800" y="1921565"/>
            <a:ext cx="4986130" cy="371061"/>
          </a:xfrm>
          <a:prstGeom prst="rect">
            <a:avLst/>
          </a:prstGeom>
          <a:noFill/>
        </p:spPr>
        <p:txBody>
          <a:bodyPr wrap="square" rtlCol="0">
            <a:spAutoFit/>
          </a:bodyPr>
          <a:lstStyle/>
          <a:p>
            <a:r>
              <a:rPr lang="en-US" dirty="0"/>
              <a:t>Number Of Venues</a:t>
            </a:r>
            <a:endParaRPr lang="en-IN" dirty="0"/>
          </a:p>
        </p:txBody>
      </p:sp>
      <p:sp>
        <p:nvSpPr>
          <p:cNvPr id="12" name="TextBox 11">
            <a:extLst>
              <a:ext uri="{FF2B5EF4-FFF2-40B4-BE49-F238E27FC236}">
                <a16:creationId xmlns:a16="http://schemas.microsoft.com/office/drawing/2014/main" id="{6E2213E8-27C8-4EC7-BDF1-989A2B5309D8}"/>
              </a:ext>
            </a:extLst>
          </p:cNvPr>
          <p:cNvSpPr txBox="1"/>
          <p:nvPr/>
        </p:nvSpPr>
        <p:spPr>
          <a:xfrm>
            <a:off x="6281530" y="1921565"/>
            <a:ext cx="4986130" cy="371061"/>
          </a:xfrm>
          <a:prstGeom prst="rect">
            <a:avLst/>
          </a:prstGeom>
          <a:noFill/>
        </p:spPr>
        <p:txBody>
          <a:bodyPr wrap="square" rtlCol="0">
            <a:spAutoFit/>
          </a:bodyPr>
          <a:lstStyle/>
          <a:p>
            <a:r>
              <a:rPr lang="en-US" dirty="0"/>
              <a:t>List Of Venues</a:t>
            </a:r>
            <a:endParaRPr lang="en-IN" dirty="0"/>
          </a:p>
        </p:txBody>
      </p:sp>
    </p:spTree>
    <p:extLst>
      <p:ext uri="{BB962C8B-B14F-4D97-AF65-F5344CB8AC3E}">
        <p14:creationId xmlns:p14="http://schemas.microsoft.com/office/powerpoint/2010/main" val="133252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5" name="Rectangle 24">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7" name="Picture 26">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5" name="Title 4">
            <a:extLst>
              <a:ext uri="{FF2B5EF4-FFF2-40B4-BE49-F238E27FC236}">
                <a16:creationId xmlns:a16="http://schemas.microsoft.com/office/drawing/2014/main" id="{7A556892-AA62-4777-B5BC-F1D9B0FE3918}"/>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List of top venues</a:t>
            </a:r>
            <a:endParaRPr lang="en-IN" sz="3600">
              <a:solidFill>
                <a:schemeClr val="bg1"/>
              </a:solidFill>
            </a:endParaRPr>
          </a:p>
        </p:txBody>
      </p:sp>
      <p:pic>
        <p:nvPicPr>
          <p:cNvPr id="29" name="Picture 28">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0" name="Content Placeholder 19">
            <a:extLst>
              <a:ext uri="{FF2B5EF4-FFF2-40B4-BE49-F238E27FC236}">
                <a16:creationId xmlns:a16="http://schemas.microsoft.com/office/drawing/2014/main" id="{3EA96229-546F-4F93-BF59-162DFBBE9B22}"/>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This is the list of top venues which we are not going to start business with</a:t>
            </a:r>
          </a:p>
        </p:txBody>
      </p:sp>
      <p:pic>
        <p:nvPicPr>
          <p:cNvPr id="18" name="Content Placeholder 7">
            <a:extLst>
              <a:ext uri="{FF2B5EF4-FFF2-40B4-BE49-F238E27FC236}">
                <a16:creationId xmlns:a16="http://schemas.microsoft.com/office/drawing/2014/main" id="{47C79419-FEA9-4DF3-B25C-4EF1E78E5D8C}"/>
              </a:ext>
            </a:extLst>
          </p:cNvPr>
          <p:cNvPicPr>
            <a:picLocks noChangeAspect="1"/>
          </p:cNvPicPr>
          <p:nvPr/>
        </p:nvPicPr>
        <p:blipFill>
          <a:blip r:embed="rId4"/>
          <a:stretch>
            <a:fillRect/>
          </a:stretch>
        </p:blipFill>
        <p:spPr>
          <a:xfrm>
            <a:off x="5279475" y="2167352"/>
            <a:ext cx="6269058" cy="2523295"/>
          </a:xfrm>
          <a:prstGeom prst="rect">
            <a:avLst/>
          </a:prstGeom>
        </p:spPr>
      </p:pic>
    </p:spTree>
    <p:extLst>
      <p:ext uri="{BB962C8B-B14F-4D97-AF65-F5344CB8AC3E}">
        <p14:creationId xmlns:p14="http://schemas.microsoft.com/office/powerpoint/2010/main" val="32211672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B18C-4DBD-4266-BF14-8B80AD7ACB57}"/>
              </a:ext>
            </a:extLst>
          </p:cNvPr>
          <p:cNvSpPr>
            <a:spLocks noGrp="1"/>
          </p:cNvSpPr>
          <p:nvPr>
            <p:ph type="title"/>
          </p:nvPr>
        </p:nvSpPr>
        <p:spPr>
          <a:xfrm>
            <a:off x="2895600" y="764373"/>
            <a:ext cx="8610600" cy="1293028"/>
          </a:xfrm>
        </p:spPr>
        <p:txBody>
          <a:bodyPr/>
          <a:lstStyle/>
          <a:p>
            <a:r>
              <a:rPr lang="en-US"/>
              <a:t>List of Venues with Least Frequency</a:t>
            </a:r>
            <a:endParaRPr lang="en-IN" dirty="0"/>
          </a:p>
        </p:txBody>
      </p:sp>
      <p:pic>
        <p:nvPicPr>
          <p:cNvPr id="6" name="Content Placeholder 5">
            <a:extLst>
              <a:ext uri="{FF2B5EF4-FFF2-40B4-BE49-F238E27FC236}">
                <a16:creationId xmlns:a16="http://schemas.microsoft.com/office/drawing/2014/main" id="{E37F5B66-1709-4E92-8E75-E93597A33576}"/>
              </a:ext>
            </a:extLst>
          </p:cNvPr>
          <p:cNvPicPr>
            <a:picLocks noGrp="1" noChangeAspect="1"/>
          </p:cNvPicPr>
          <p:nvPr>
            <p:ph sz="half" idx="1"/>
          </p:nvPr>
        </p:nvPicPr>
        <p:blipFill>
          <a:blip r:embed="rId2"/>
          <a:stretch>
            <a:fillRect/>
          </a:stretch>
        </p:blipFill>
        <p:spPr>
          <a:xfrm>
            <a:off x="685800" y="3562506"/>
            <a:ext cx="5334000" cy="1287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descr="A screenshot of a cell phone&#10;&#10;Description automatically generated">
            <a:extLst>
              <a:ext uri="{FF2B5EF4-FFF2-40B4-BE49-F238E27FC236}">
                <a16:creationId xmlns:a16="http://schemas.microsoft.com/office/drawing/2014/main" id="{6A3551AF-012B-442F-8918-71B37966C7BD}"/>
              </a:ext>
            </a:extLst>
          </p:cNvPr>
          <p:cNvPicPr>
            <a:picLocks noGrp="1" noChangeAspect="1"/>
          </p:cNvPicPr>
          <p:nvPr>
            <p:ph sz="half" idx="2"/>
          </p:nvPr>
        </p:nvPicPr>
        <p:blipFill>
          <a:blip r:embed="rId3"/>
          <a:stretch>
            <a:fillRect/>
          </a:stretch>
        </p:blipFill>
        <p:spPr>
          <a:xfrm>
            <a:off x="6172200" y="2724995"/>
            <a:ext cx="5334000" cy="2962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321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31007F-DA1E-450D-8D58-AAD18EDF1C7E}"/>
              </a:ext>
            </a:extLst>
          </p:cNvPr>
          <p:cNvSpPr>
            <a:spLocks noGrp="1"/>
          </p:cNvSpPr>
          <p:nvPr>
            <p:ph type="title"/>
          </p:nvPr>
        </p:nvSpPr>
        <p:spPr/>
        <p:txBody>
          <a:bodyPr>
            <a:noAutofit/>
          </a:bodyPr>
          <a:lstStyle/>
          <a:p>
            <a:endParaRPr lang="en-IN" sz="2000" dirty="0"/>
          </a:p>
        </p:txBody>
      </p:sp>
      <p:sp>
        <p:nvSpPr>
          <p:cNvPr id="6" name="Rectangle 5">
            <a:extLst>
              <a:ext uri="{FF2B5EF4-FFF2-40B4-BE49-F238E27FC236}">
                <a16:creationId xmlns:a16="http://schemas.microsoft.com/office/drawing/2014/main" id="{91B0ED37-04D8-43C7-B523-BEC9C3BD1B13}"/>
              </a:ext>
            </a:extLst>
          </p:cNvPr>
          <p:cNvSpPr/>
          <p:nvPr/>
        </p:nvSpPr>
        <p:spPr>
          <a:xfrm>
            <a:off x="1358348" y="2690336"/>
            <a:ext cx="9475304" cy="1631216"/>
          </a:xfrm>
          <a:prstGeom prst="rect">
            <a:avLst/>
          </a:prstGeom>
        </p:spPr>
        <p:txBody>
          <a:bodyPr wrap="square">
            <a:spAutoFit/>
          </a:bodyPr>
          <a:lstStyle/>
          <a:p>
            <a:r>
              <a:rPr lang="en-US" sz="2000" b="1" dirty="0"/>
              <a:t>Now we have seen that business-like yoga accessories, Adult boutique etc. are the least common venues or business in the site</a:t>
            </a:r>
            <a:br>
              <a:rPr lang="en-IN" sz="2000" b="1" dirty="0"/>
            </a:br>
            <a:r>
              <a:rPr lang="en-US" sz="2000" b="1" dirty="0"/>
              <a:t>But the business Accessories Store, Vegetarian Restaurant, Women Store have a frequency of 0.01 hence maybe we do not prefer these.</a:t>
            </a:r>
            <a:br>
              <a:rPr lang="en-IN" sz="2000" b="1" dirty="0"/>
            </a:br>
            <a:endParaRPr lang="en-IN" sz="2000" b="1" dirty="0"/>
          </a:p>
        </p:txBody>
      </p:sp>
    </p:spTree>
    <p:extLst>
      <p:ext uri="{BB962C8B-B14F-4D97-AF65-F5344CB8AC3E}">
        <p14:creationId xmlns:p14="http://schemas.microsoft.com/office/powerpoint/2010/main" val="14598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5A18-5555-4731-BEF4-9C8F7400402C}"/>
              </a:ext>
            </a:extLst>
          </p:cNvPr>
          <p:cNvSpPr>
            <a:spLocks noGrp="1"/>
          </p:cNvSpPr>
          <p:nvPr>
            <p:ph type="title"/>
          </p:nvPr>
        </p:nvSpPr>
        <p:spPr/>
        <p:txBody>
          <a:bodyPr/>
          <a:lstStyle/>
          <a:p>
            <a:r>
              <a:rPr lang="en-US" dirty="0"/>
              <a:t>Clustering And Segmentation</a:t>
            </a:r>
            <a:endParaRPr lang="en-IN" dirty="0"/>
          </a:p>
        </p:txBody>
      </p:sp>
      <p:sp>
        <p:nvSpPr>
          <p:cNvPr id="3" name="TextBox 2">
            <a:extLst>
              <a:ext uri="{FF2B5EF4-FFF2-40B4-BE49-F238E27FC236}">
                <a16:creationId xmlns:a16="http://schemas.microsoft.com/office/drawing/2014/main" id="{D53B32A0-99F0-409F-BCD4-B09D32570875}"/>
              </a:ext>
            </a:extLst>
          </p:cNvPr>
          <p:cNvSpPr txBox="1"/>
          <p:nvPr/>
        </p:nvSpPr>
        <p:spPr>
          <a:xfrm>
            <a:off x="477078" y="2057401"/>
            <a:ext cx="11029122" cy="369332"/>
          </a:xfrm>
          <a:prstGeom prst="rect">
            <a:avLst/>
          </a:prstGeom>
          <a:noFill/>
        </p:spPr>
        <p:txBody>
          <a:bodyPr wrap="square" rtlCol="0">
            <a:spAutoFit/>
          </a:bodyPr>
          <a:lstStyle/>
          <a:p>
            <a:r>
              <a:rPr lang="en-US" dirty="0"/>
              <a:t>We are using k=5,6 clusters in this model. After clustering the map will be like this</a:t>
            </a:r>
            <a:endParaRPr lang="en-IN" dirty="0"/>
          </a:p>
        </p:txBody>
      </p:sp>
      <p:pic>
        <p:nvPicPr>
          <p:cNvPr id="5" name="Picture 4" descr="A close up of a map&#10;&#10;Description automatically generated">
            <a:extLst>
              <a:ext uri="{FF2B5EF4-FFF2-40B4-BE49-F238E27FC236}">
                <a16:creationId xmlns:a16="http://schemas.microsoft.com/office/drawing/2014/main" id="{5524BD04-C606-48EC-99E6-A1B5800A1ED9}"/>
              </a:ext>
            </a:extLst>
          </p:cNvPr>
          <p:cNvPicPr>
            <a:picLocks noChangeAspect="1"/>
          </p:cNvPicPr>
          <p:nvPr/>
        </p:nvPicPr>
        <p:blipFill>
          <a:blip r:embed="rId2"/>
          <a:stretch>
            <a:fillRect/>
          </a:stretch>
        </p:blipFill>
        <p:spPr>
          <a:xfrm>
            <a:off x="2552493" y="2581329"/>
            <a:ext cx="7087014" cy="4116195"/>
          </a:xfrm>
          <a:prstGeom prst="rect">
            <a:avLst/>
          </a:prstGeom>
        </p:spPr>
      </p:pic>
    </p:spTree>
    <p:extLst>
      <p:ext uri="{BB962C8B-B14F-4D97-AF65-F5344CB8AC3E}">
        <p14:creationId xmlns:p14="http://schemas.microsoft.com/office/powerpoint/2010/main" val="279100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9C45-920F-454C-B75F-D87370E64E4C}"/>
              </a:ext>
            </a:extLst>
          </p:cNvPr>
          <p:cNvSpPr>
            <a:spLocks noGrp="1"/>
          </p:cNvSpPr>
          <p:nvPr>
            <p:ph type="title"/>
          </p:nvPr>
        </p:nvSpPr>
        <p:spPr>
          <a:xfrm>
            <a:off x="5247861" y="764373"/>
            <a:ext cx="6258339" cy="613853"/>
          </a:xfrm>
        </p:spPr>
        <p:txBody>
          <a:bodyPr>
            <a:normAutofit/>
          </a:bodyPr>
          <a:lstStyle/>
          <a:p>
            <a:r>
              <a:rPr lang="en-US" sz="3600"/>
              <a:t>Evaluation of clusters</a:t>
            </a:r>
            <a:endParaRPr lang="en-IN" sz="3600" dirty="0"/>
          </a:p>
        </p:txBody>
      </p:sp>
      <p:pic>
        <p:nvPicPr>
          <p:cNvPr id="4" name="Picture 3" descr="A screenshot of a cell phone&#10;&#10;Description automatically generated">
            <a:extLst>
              <a:ext uri="{FF2B5EF4-FFF2-40B4-BE49-F238E27FC236}">
                <a16:creationId xmlns:a16="http://schemas.microsoft.com/office/drawing/2014/main" id="{DBCFB60B-0AAB-49BF-A95F-CCE0486C8F23}"/>
              </a:ext>
            </a:extLst>
          </p:cNvPr>
          <p:cNvPicPr>
            <a:picLocks noChangeAspect="1"/>
          </p:cNvPicPr>
          <p:nvPr/>
        </p:nvPicPr>
        <p:blipFill>
          <a:blip r:embed="rId2"/>
          <a:stretch>
            <a:fillRect/>
          </a:stretch>
        </p:blipFill>
        <p:spPr>
          <a:xfrm>
            <a:off x="133009" y="1482243"/>
            <a:ext cx="6573561" cy="247567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EBF9298-6803-4ED2-BB16-EA20344F9450}"/>
              </a:ext>
            </a:extLst>
          </p:cNvPr>
          <p:cNvPicPr>
            <a:picLocks noChangeAspect="1"/>
          </p:cNvPicPr>
          <p:nvPr/>
        </p:nvPicPr>
        <p:blipFill>
          <a:blip r:embed="rId2"/>
          <a:stretch>
            <a:fillRect/>
          </a:stretch>
        </p:blipFill>
        <p:spPr>
          <a:xfrm>
            <a:off x="5978769" y="4239534"/>
            <a:ext cx="6033940" cy="2272445"/>
          </a:xfrm>
          <a:prstGeom prst="rect">
            <a:avLst/>
          </a:prstGeom>
        </p:spPr>
      </p:pic>
    </p:spTree>
    <p:extLst>
      <p:ext uri="{BB962C8B-B14F-4D97-AF65-F5344CB8AC3E}">
        <p14:creationId xmlns:p14="http://schemas.microsoft.com/office/powerpoint/2010/main" val="294158486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24</TotalTime>
  <Words>371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Business In Toronto</vt:lpstr>
      <vt:lpstr>PowerPoint Presentation</vt:lpstr>
      <vt:lpstr>Data collection</vt:lpstr>
      <vt:lpstr>Venues</vt:lpstr>
      <vt:lpstr>List of top venues</vt:lpstr>
      <vt:lpstr>List of Venues with Least Frequency</vt:lpstr>
      <vt:lpstr>PowerPoint Presentation</vt:lpstr>
      <vt:lpstr>Clustering And Segmentation</vt:lpstr>
      <vt:lpstr>Evaluation of clusters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 Toronto</dc:title>
  <dc:creator>Aditya Kumar Singh</dc:creator>
  <cp:lastModifiedBy>Aditya Kumar Singh</cp:lastModifiedBy>
  <cp:revision>5</cp:revision>
  <dcterms:created xsi:type="dcterms:W3CDTF">2019-07-04T06:30:07Z</dcterms:created>
  <dcterms:modified xsi:type="dcterms:W3CDTF">2019-07-04T06:55:04Z</dcterms:modified>
</cp:coreProperties>
</file>