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F7DC-E5B1-DF45-A8A2-6EBA3C57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6D0F-ACA9-9A40-B201-ADB4EB2A0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B91F-FA0B-5F4E-811D-D4A01AFF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ED28-4C04-DB45-824A-B2AC96D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777A-88CB-AB42-B377-53F8EE03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A80B-5257-9242-9F0D-42416B2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E7E17-0E9E-6F41-8965-FC728CB1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8648-4C3B-4548-966E-F25A4D7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D7D0-860B-B046-BE36-D15E59A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52B5-0A75-C844-9394-54970925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4416C-388B-9A4B-B9B1-46964936F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D2B4E-9E1B-FD48-94D1-B67F6ED4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F63A-DAAD-7C40-989A-A4A3F85A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E45A-3965-6342-AD4E-107C35BF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8D75-1CEB-404E-9BE9-6B967357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3E6-CB48-C04B-A503-BA72A7F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AFE8-D3E9-B348-BB74-78BDFEBD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94D3-55A3-924D-A019-A8C05A87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DF4B-D757-A646-8009-D18D4D4C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6D66-B11C-1940-8BD9-CFE6C424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39A4-247B-FE47-B7A3-5064D900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AC08-25B3-8B4B-B657-22ECBB62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C65D-D27E-1E47-AA23-578CE9D2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1ECF-6B91-4C4E-83EE-5D6FEBCC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4C95-4E57-AC41-9573-BC6D679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52-3069-EF43-BF1D-9F0BCA4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D14E-58C1-3642-B1B7-8D2CA2AA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E967-EB76-D74A-BA2F-1FD54B603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B7DE-069F-0641-A2A0-BE852464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396F-B3B9-0743-96C9-7D6CD299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1EB8-29F5-BF4E-B99E-CB250F9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78B3-3161-8441-9B71-1258E51C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B524-26BE-EB4A-B9D0-90DC2692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9B4C-B015-A44D-8823-388E07D6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655EA-EAF6-9141-95A7-C54C54CFD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9FE6E-5D04-ED46-87F6-EA30F24C5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6F597-AD80-344E-BDD7-ABCE6C03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977A3-3718-2C47-B18D-72BDE8C5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568F0-6642-194F-8036-D3987FC2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3498-526F-5E4F-B27C-AB21736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5FEB-5D79-3044-87D0-027CC98B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30FF-2AE4-D64B-BD1C-27E9BB50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28C92-7BAF-E344-8A29-C1BDD766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DC059-4103-2D4B-89EE-25B8E67E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5D2AC-B5BF-8F4F-9860-94552457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E41A-7C2D-C443-BE04-782C9162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C9EA-F6CD-D74B-B5EB-DB617D6C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F1C1-6129-534C-BBDA-F2440C7E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97FEB-A586-1E4A-A581-F5C798C0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2FB40-F578-164A-80BF-2EF10B3F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F8B5-2062-8945-A051-D3931D33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1C9BA-DE5A-DE4E-AEBE-45779F91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876A-AE0C-BE42-8B04-ADB53AA0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86594-E7B9-3340-AF2C-1BDA911BD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3672-D319-FE46-B728-6083893F8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808C-63CA-624C-8DFB-1517DADC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7EA00-B07E-BC44-A5F7-35387033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138BF-B3D1-264D-8A78-91A64E15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5F7B1-6EB1-6649-8549-794F3AD4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5F710-46D2-D344-9F60-55A47F6C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51D5-D97D-B443-A449-18C39555D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DAFD-D276-6747-B201-5B1B4402EB1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DF4B-B856-364F-8BE9-D58DAF8C7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2365-4974-CA46-8781-1AB150F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92B4-36FE-CB48-BBCB-F503F6ED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5608F-DF97-7C4D-8DED-FF71DED8EDE0}"/>
              </a:ext>
            </a:extLst>
          </p:cNvPr>
          <p:cNvCxnSpPr/>
          <p:nvPr/>
        </p:nvCxnSpPr>
        <p:spPr>
          <a:xfrm>
            <a:off x="0" y="8451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BC5719-5A83-1145-A02C-F054073C1036}"/>
              </a:ext>
            </a:extLst>
          </p:cNvPr>
          <p:cNvSpPr txBox="1"/>
          <p:nvPr/>
        </p:nvSpPr>
        <p:spPr>
          <a:xfrm>
            <a:off x="-152401" y="970566"/>
            <a:ext cx="1102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Entity Relationship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BE8BCA-6125-0F46-A5A8-EBD50306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1" y="1443761"/>
            <a:ext cx="7647709" cy="5358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0EB50D-6191-9C41-9BA3-A0D1516307E9}"/>
              </a:ext>
            </a:extLst>
          </p:cNvPr>
          <p:cNvSpPr/>
          <p:nvPr/>
        </p:nvSpPr>
        <p:spPr>
          <a:xfrm>
            <a:off x="2244436" y="256915"/>
            <a:ext cx="7065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0" b="1" dirty="0"/>
              <a:t>Business Overview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70894-7DF5-AF4D-B5EF-9855D77432D8}"/>
              </a:ext>
            </a:extLst>
          </p:cNvPr>
          <p:cNvSpPr txBox="1"/>
          <p:nvPr/>
        </p:nvSpPr>
        <p:spPr>
          <a:xfrm>
            <a:off x="9310253" y="6494804"/>
            <a:ext cx="267392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Presented by: Aditya Kamboj (Adi)</a:t>
            </a:r>
          </a:p>
        </p:txBody>
      </p:sp>
    </p:spTree>
    <p:extLst>
      <p:ext uri="{BB962C8B-B14F-4D97-AF65-F5344CB8AC3E}">
        <p14:creationId xmlns:p14="http://schemas.microsoft.com/office/powerpoint/2010/main" val="142103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5608F-DF97-7C4D-8DED-FF71DED8EDE0}"/>
              </a:ext>
            </a:extLst>
          </p:cNvPr>
          <p:cNvCxnSpPr/>
          <p:nvPr/>
        </p:nvCxnSpPr>
        <p:spPr>
          <a:xfrm>
            <a:off x="0" y="8451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88E97-21F3-9F4C-A881-4E13359B1E7A}"/>
              </a:ext>
            </a:extLst>
          </p:cNvPr>
          <p:cNvSpPr txBox="1"/>
          <p:nvPr/>
        </p:nvSpPr>
        <p:spPr>
          <a:xfrm>
            <a:off x="540327" y="360218"/>
            <a:ext cx="11028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Sales analysis</a:t>
            </a:r>
            <a:r>
              <a:rPr lang="en-CA" sz="2200" b="1" dirty="0">
                <a:effectLst/>
              </a:rPr>
              <a:t> </a:t>
            </a:r>
            <a:endParaRPr lang="en-US" sz="2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60270-F724-9D40-A2AB-0CFA0850FCA4}"/>
              </a:ext>
            </a:extLst>
          </p:cNvPr>
          <p:cNvSpPr txBox="1"/>
          <p:nvPr/>
        </p:nvSpPr>
        <p:spPr>
          <a:xfrm>
            <a:off x="540327" y="1219200"/>
            <a:ext cx="435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Company’s sales trend over time?  (Monthly) </a:t>
            </a:r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F9D7B3C-6918-2245-91EC-A60396D1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720945"/>
            <a:ext cx="3213100" cy="3632200"/>
          </a:xfrm>
          <a:prstGeom prst="rect">
            <a:avLst/>
          </a:prstGeom>
        </p:spPr>
      </p:pic>
      <p:pic>
        <p:nvPicPr>
          <p:cNvPr id="8" name="Picture 7" descr="A picture containing sky, text, map, indoor&#13;&#10;&#13;&#10;Description automatically generated">
            <a:extLst>
              <a:ext uri="{FF2B5EF4-FFF2-40B4-BE49-F238E27FC236}">
                <a16:creationId xmlns:a16="http://schemas.microsoft.com/office/drawing/2014/main" id="{8B0BB699-77FA-614D-86F3-2B9BDF4B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385460"/>
            <a:ext cx="7647710" cy="4050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C47A2-1C7F-2343-B6E4-17EEB8C4E586}"/>
              </a:ext>
            </a:extLst>
          </p:cNvPr>
          <p:cNvSpPr txBox="1"/>
          <p:nvPr/>
        </p:nvSpPr>
        <p:spPr>
          <a:xfrm>
            <a:off x="3206961" y="6026535"/>
            <a:ext cx="6207972" cy="5232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November, 1996 and January, 1997 were our busiest months. We experienced a significant increase over previous months</a:t>
            </a:r>
          </a:p>
        </p:txBody>
      </p:sp>
    </p:spTree>
    <p:extLst>
      <p:ext uri="{BB962C8B-B14F-4D97-AF65-F5344CB8AC3E}">
        <p14:creationId xmlns:p14="http://schemas.microsoft.com/office/powerpoint/2010/main" val="62806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5608F-DF97-7C4D-8DED-FF71DED8EDE0}"/>
              </a:ext>
            </a:extLst>
          </p:cNvPr>
          <p:cNvCxnSpPr/>
          <p:nvPr/>
        </p:nvCxnSpPr>
        <p:spPr>
          <a:xfrm>
            <a:off x="0" y="8451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079BE2F-4707-6A4B-9797-6A419AAA4DFF}"/>
              </a:ext>
            </a:extLst>
          </p:cNvPr>
          <p:cNvSpPr/>
          <p:nvPr/>
        </p:nvSpPr>
        <p:spPr>
          <a:xfrm>
            <a:off x="942109" y="224043"/>
            <a:ext cx="104186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0" b="1" i="0" dirty="0">
                <a:solidFill>
                  <a:srgbClr val="000000"/>
                </a:solidFill>
                <a:effectLst/>
              </a:rPr>
              <a:t>Product Analysis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7DF0247-EB15-8D42-B59A-9FE081ED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0797"/>
            <a:ext cx="11596256" cy="3717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1FB07-7BE9-AF47-82D5-DC430EDB86DE}"/>
              </a:ext>
            </a:extLst>
          </p:cNvPr>
          <p:cNvSpPr txBox="1"/>
          <p:nvPr/>
        </p:nvSpPr>
        <p:spPr>
          <a:xfrm>
            <a:off x="437882" y="1093066"/>
            <a:ext cx="479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Product popularity by quantity sold since inception</a:t>
            </a:r>
          </a:p>
          <a:p>
            <a:endParaRPr lang="en-US" dirty="0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09D3A50-20F1-894C-836A-4D66305A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43966"/>
            <a:ext cx="3335628" cy="2796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46420E-8263-B044-9595-249C0273B81B}"/>
              </a:ext>
            </a:extLst>
          </p:cNvPr>
          <p:cNvSpPr txBox="1"/>
          <p:nvPr/>
        </p:nvSpPr>
        <p:spPr>
          <a:xfrm>
            <a:off x="4052088" y="5441972"/>
            <a:ext cx="6207972" cy="5232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Following are the top ten products that generates 29% of the revenue and bar chart depicts volume sold for each product</a:t>
            </a:r>
          </a:p>
        </p:txBody>
      </p:sp>
    </p:spTree>
    <p:extLst>
      <p:ext uri="{BB962C8B-B14F-4D97-AF65-F5344CB8AC3E}">
        <p14:creationId xmlns:p14="http://schemas.microsoft.com/office/powerpoint/2010/main" val="219962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5608F-DF97-7C4D-8DED-FF71DED8EDE0}"/>
              </a:ext>
            </a:extLst>
          </p:cNvPr>
          <p:cNvCxnSpPr/>
          <p:nvPr/>
        </p:nvCxnSpPr>
        <p:spPr>
          <a:xfrm>
            <a:off x="0" y="8451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079BE2F-4707-6A4B-9797-6A419AAA4DFF}"/>
              </a:ext>
            </a:extLst>
          </p:cNvPr>
          <p:cNvSpPr/>
          <p:nvPr/>
        </p:nvSpPr>
        <p:spPr>
          <a:xfrm>
            <a:off x="942109" y="224043"/>
            <a:ext cx="104186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0" b="1" i="0" dirty="0">
                <a:solidFill>
                  <a:srgbClr val="000000"/>
                </a:solidFill>
                <a:effectLst/>
              </a:rPr>
              <a:t>Product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8652F-E577-EC4A-A476-200FC1D3FED9}"/>
              </a:ext>
            </a:extLst>
          </p:cNvPr>
          <p:cNvSpPr/>
          <p:nvPr/>
        </p:nvSpPr>
        <p:spPr>
          <a:xfrm>
            <a:off x="334851" y="1216302"/>
            <a:ext cx="4166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ea typeface="Calibri" panose="020F0502020204030204" pitchFamily="34" charset="0"/>
                <a:cs typeface="Calibri" panose="020F0502020204030204" pitchFamily="34" charset="0"/>
              </a:rPr>
              <a:t>Top 10 revenue generating products in the Fiscal Year</a:t>
            </a:r>
            <a:r>
              <a:rPr lang="en-CA" sz="1400" b="1" dirty="0">
                <a:effectLst/>
              </a:rPr>
              <a:t> </a:t>
            </a:r>
            <a:endParaRPr lang="en-US" sz="1400" b="1" dirty="0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FB36F8B-A274-FD48-8396-3CC0EE97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1784413"/>
            <a:ext cx="3902293" cy="31863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20A9D-7509-F941-8339-D4DD97BA1686}"/>
              </a:ext>
            </a:extLst>
          </p:cNvPr>
          <p:cNvCxnSpPr/>
          <p:nvPr/>
        </p:nvCxnSpPr>
        <p:spPr>
          <a:xfrm>
            <a:off x="5331853" y="1216302"/>
            <a:ext cx="0" cy="528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BAF969-2FAC-1742-9ABB-E11B1C4B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47" y="1895253"/>
            <a:ext cx="4056844" cy="47386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7DF9F-75BD-A147-8573-6F6E5C818398}"/>
              </a:ext>
            </a:extLst>
          </p:cNvPr>
          <p:cNvSpPr/>
          <p:nvPr/>
        </p:nvSpPr>
        <p:spPr>
          <a:xfrm>
            <a:off x="5383369" y="121630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b="1" i="0" dirty="0">
                <a:solidFill>
                  <a:srgbClr val="000000"/>
                </a:solidFill>
                <a:effectLst/>
              </a:rPr>
              <a:t>Products that have not been ordered in the past three months as measured from Fiscal Year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6B9C2-8F24-1E40-AD6E-D844A233245D}"/>
              </a:ext>
            </a:extLst>
          </p:cNvPr>
          <p:cNvSpPr txBox="1"/>
          <p:nvPr/>
        </p:nvSpPr>
        <p:spPr>
          <a:xfrm>
            <a:off x="334851" y="5625175"/>
            <a:ext cx="4722055" cy="73866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Majority of the revenue is driven by the top 10 products which accounts for an aggregate of $132,046  i.e., almost 45% of the total products sales</a:t>
            </a:r>
          </a:p>
        </p:txBody>
      </p:sp>
    </p:spTree>
    <p:extLst>
      <p:ext uri="{BB962C8B-B14F-4D97-AF65-F5344CB8AC3E}">
        <p14:creationId xmlns:p14="http://schemas.microsoft.com/office/powerpoint/2010/main" val="17818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5608F-DF97-7C4D-8DED-FF71DED8EDE0}"/>
              </a:ext>
            </a:extLst>
          </p:cNvPr>
          <p:cNvCxnSpPr/>
          <p:nvPr/>
        </p:nvCxnSpPr>
        <p:spPr>
          <a:xfrm>
            <a:off x="0" y="8451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07616AC-B32D-0241-8C11-74C828FD1261}"/>
              </a:ext>
            </a:extLst>
          </p:cNvPr>
          <p:cNvSpPr/>
          <p:nvPr/>
        </p:nvSpPr>
        <p:spPr>
          <a:xfrm>
            <a:off x="942109" y="224043"/>
            <a:ext cx="104186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0" b="1" i="0" dirty="0">
                <a:solidFill>
                  <a:srgbClr val="000000"/>
                </a:solidFill>
                <a:effectLst/>
              </a:rPr>
              <a:t>Customer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A2ADA-F75B-144E-BF3D-E1E8F7FB2E33}"/>
              </a:ext>
            </a:extLst>
          </p:cNvPr>
          <p:cNvSpPr/>
          <p:nvPr/>
        </p:nvSpPr>
        <p:spPr>
          <a:xfrm>
            <a:off x="148829" y="983809"/>
            <a:ext cx="493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b="1" i="0" dirty="0">
                <a:solidFill>
                  <a:srgbClr val="000000"/>
                </a:solidFill>
                <a:effectLst/>
              </a:rPr>
              <a:t>Fiscal year Revenue by customer’s Country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1C25F0F-BB4C-6E40-8803-5BBA64D5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" y="1430267"/>
            <a:ext cx="5723937" cy="36053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D13E33-FD55-B546-A69A-FDA1BC4FDFAD}"/>
              </a:ext>
            </a:extLst>
          </p:cNvPr>
          <p:cNvSpPr/>
          <p:nvPr/>
        </p:nvSpPr>
        <p:spPr>
          <a:xfrm>
            <a:off x="7223546" y="983809"/>
            <a:ext cx="3681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i="0" dirty="0">
                <a:solidFill>
                  <a:srgbClr val="000000"/>
                </a:solidFill>
                <a:effectLst/>
              </a:rPr>
              <a:t>Top 10 customers by revenue during Fiscal year</a:t>
            </a:r>
          </a:p>
        </p:txBody>
      </p:sp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8D58FE-E130-8844-B500-5834E8ED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84" y="1430267"/>
            <a:ext cx="5556637" cy="33741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44BFB9-28C8-6E43-AD29-1F5C6D0009B2}"/>
              </a:ext>
            </a:extLst>
          </p:cNvPr>
          <p:cNvCxnSpPr/>
          <p:nvPr/>
        </p:nvCxnSpPr>
        <p:spPr>
          <a:xfrm>
            <a:off x="6083121" y="1139029"/>
            <a:ext cx="0" cy="528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C39128-E8BB-D144-8B0F-3657CFB235E8}"/>
              </a:ext>
            </a:extLst>
          </p:cNvPr>
          <p:cNvSpPr txBox="1"/>
          <p:nvPr/>
        </p:nvSpPr>
        <p:spPr>
          <a:xfrm>
            <a:off x="7079088" y="5271018"/>
            <a:ext cx="4862933" cy="73866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Our top 10 customers are the most profitable customers, as they generate 65% of the total revenue generated by the 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08166C-1353-874A-98F4-E29E21E8F530}"/>
              </a:ext>
            </a:extLst>
          </p:cNvPr>
          <p:cNvSpPr txBox="1"/>
          <p:nvPr/>
        </p:nvSpPr>
        <p:spPr>
          <a:xfrm>
            <a:off x="827896" y="5271018"/>
            <a:ext cx="4114801" cy="5232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65% of the revenue is generated from the customers living in USA, Germany, Australia, Brazil and France</a:t>
            </a:r>
          </a:p>
        </p:txBody>
      </p:sp>
    </p:spTree>
    <p:extLst>
      <p:ext uri="{BB962C8B-B14F-4D97-AF65-F5344CB8AC3E}">
        <p14:creationId xmlns:p14="http://schemas.microsoft.com/office/powerpoint/2010/main" val="21823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F25872-E6BC-2440-A226-265D81EFF805}"/>
              </a:ext>
            </a:extLst>
          </p:cNvPr>
          <p:cNvCxnSpPr/>
          <p:nvPr/>
        </p:nvCxnSpPr>
        <p:spPr>
          <a:xfrm>
            <a:off x="0" y="8451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50DDB17-1259-954F-8E3F-BC84284B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7" y="1691705"/>
            <a:ext cx="3425299" cy="30665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8F2BA3-66FA-6F4F-85BD-3CACF78754AB}"/>
              </a:ext>
            </a:extLst>
          </p:cNvPr>
          <p:cNvSpPr/>
          <p:nvPr/>
        </p:nvSpPr>
        <p:spPr>
          <a:xfrm>
            <a:off x="537098" y="1006812"/>
            <a:ext cx="493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i="0" dirty="0">
                <a:solidFill>
                  <a:srgbClr val="000000"/>
                </a:solidFill>
                <a:effectLst/>
              </a:rPr>
              <a:t>Customer acquired each 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CB22-696E-054A-A965-0D2A005E4D6D}"/>
              </a:ext>
            </a:extLst>
          </p:cNvPr>
          <p:cNvSpPr/>
          <p:nvPr/>
        </p:nvSpPr>
        <p:spPr>
          <a:xfrm>
            <a:off x="942109" y="224043"/>
            <a:ext cx="104186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0" b="1" i="0" dirty="0">
                <a:solidFill>
                  <a:srgbClr val="000000"/>
                </a:solidFill>
                <a:effectLst/>
              </a:rPr>
              <a:t>Customer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6A0C7-276C-DE40-9055-65FF1D8EB502}"/>
              </a:ext>
            </a:extLst>
          </p:cNvPr>
          <p:cNvSpPr/>
          <p:nvPr/>
        </p:nvSpPr>
        <p:spPr>
          <a:xfrm>
            <a:off x="6096000" y="985483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i="0" dirty="0">
                <a:solidFill>
                  <a:srgbClr val="000000"/>
                </a:solidFill>
                <a:effectLst/>
              </a:rPr>
              <a:t>In total, there are 57 customers that have not ordered in past 6 months and</a:t>
            </a:r>
          </a:p>
          <a:p>
            <a:r>
              <a:rPr lang="en-CA" sz="1400" b="1" i="0" dirty="0">
                <a:solidFill>
                  <a:srgbClr val="000000"/>
                </a:solidFill>
                <a:effectLst/>
              </a:rPr>
              <a:t>are deemed attrited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893430-E200-7641-B95B-1F05E56169BE}"/>
              </a:ext>
            </a:extLst>
          </p:cNvPr>
          <p:cNvCxnSpPr/>
          <p:nvPr/>
        </p:nvCxnSpPr>
        <p:spPr>
          <a:xfrm>
            <a:off x="5117206" y="1291585"/>
            <a:ext cx="0" cy="528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1075E26-E081-FC4C-A8AD-3C654EA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35" y="1691706"/>
            <a:ext cx="5888690" cy="4715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C7C7E4-6005-C74A-89B6-5658B60DC2A3}"/>
              </a:ext>
            </a:extLst>
          </p:cNvPr>
          <p:cNvSpPr txBox="1"/>
          <p:nvPr/>
        </p:nvSpPr>
        <p:spPr>
          <a:xfrm>
            <a:off x="537097" y="5528022"/>
            <a:ext cx="4114801" cy="30777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Customer acquisition gained pace after October-1996</a:t>
            </a:r>
          </a:p>
        </p:txBody>
      </p:sp>
    </p:spTree>
    <p:extLst>
      <p:ext uri="{BB962C8B-B14F-4D97-AF65-F5344CB8AC3E}">
        <p14:creationId xmlns:p14="http://schemas.microsoft.com/office/powerpoint/2010/main" val="5813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7DAFC-FF98-9E45-B75C-ABA8909470FD}"/>
              </a:ext>
            </a:extLst>
          </p:cNvPr>
          <p:cNvSpPr/>
          <p:nvPr/>
        </p:nvSpPr>
        <p:spPr>
          <a:xfrm>
            <a:off x="942109" y="224043"/>
            <a:ext cx="104186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0" b="1" i="0" dirty="0">
                <a:solidFill>
                  <a:srgbClr val="000000"/>
                </a:solidFill>
                <a:effectLst/>
              </a:rPr>
              <a:t>Supplier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27064A-E346-F448-B855-CD7CB5F7ABDD}"/>
              </a:ext>
            </a:extLst>
          </p:cNvPr>
          <p:cNvCxnSpPr/>
          <p:nvPr/>
        </p:nvCxnSpPr>
        <p:spPr>
          <a:xfrm>
            <a:off x="0" y="8451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6191D7-F59F-8340-8BA3-676E3F5723B3}"/>
              </a:ext>
            </a:extLst>
          </p:cNvPr>
          <p:cNvSpPr/>
          <p:nvPr/>
        </p:nvSpPr>
        <p:spPr>
          <a:xfrm>
            <a:off x="212799" y="1035326"/>
            <a:ext cx="4191776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b="1" i="0" dirty="0">
                <a:solidFill>
                  <a:srgbClr val="000000"/>
                </a:solidFill>
                <a:effectLst/>
              </a:rPr>
              <a:t>Fiscal year Revenue by supplier Country</a:t>
            </a:r>
          </a:p>
        </p:txBody>
      </p:sp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F04650D-AB21-9F4E-B703-D5C09F18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898"/>
            <a:ext cx="5254580" cy="3304797"/>
          </a:xfrm>
          <a:prstGeom prst="rect">
            <a:avLst/>
          </a:prstGeom>
        </p:spPr>
      </p:pic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217FD0-F21C-7B44-B28C-FB567605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251" y="1362905"/>
            <a:ext cx="5753100" cy="1854200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CDD0C31-56DE-5C47-AE08-7166052B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51" y="3794612"/>
            <a:ext cx="5092700" cy="1930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013B91-993C-CA49-AFC1-C1E09DDCA771}"/>
              </a:ext>
            </a:extLst>
          </p:cNvPr>
          <p:cNvSpPr/>
          <p:nvPr/>
        </p:nvSpPr>
        <p:spPr>
          <a:xfrm>
            <a:off x="5967509" y="1035325"/>
            <a:ext cx="4191776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b="1" i="0" dirty="0">
                <a:solidFill>
                  <a:srgbClr val="000000"/>
                </a:solidFill>
                <a:effectLst/>
              </a:rPr>
              <a:t>Top 3 suppliers by business volume ($)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62B7F-76C3-DF4E-9697-33807B0B573E}"/>
              </a:ext>
            </a:extLst>
          </p:cNvPr>
          <p:cNvSpPr/>
          <p:nvPr/>
        </p:nvSpPr>
        <p:spPr>
          <a:xfrm>
            <a:off x="6151418" y="3390790"/>
            <a:ext cx="4191776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b="1" i="0" dirty="0">
                <a:solidFill>
                  <a:srgbClr val="000000"/>
                </a:solidFill>
                <a:effectLst/>
              </a:rPr>
              <a:t>Top 3 suppliers by business volume ($)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0D71F-EB4F-F74F-952D-DDD7954B0CB8}"/>
              </a:ext>
            </a:extLst>
          </p:cNvPr>
          <p:cNvCxnSpPr>
            <a:cxnSpLocks/>
          </p:cNvCxnSpPr>
          <p:nvPr/>
        </p:nvCxnSpPr>
        <p:spPr>
          <a:xfrm>
            <a:off x="5563676" y="1035325"/>
            <a:ext cx="0" cy="539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7C90B3-FDDA-984A-9B67-804D386445EA}"/>
              </a:ext>
            </a:extLst>
          </p:cNvPr>
          <p:cNvSpPr txBox="1"/>
          <p:nvPr/>
        </p:nvSpPr>
        <p:spPr>
          <a:xfrm>
            <a:off x="537097" y="4929233"/>
            <a:ext cx="4114801" cy="95410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France, Germany and Australia are our top 3 countries by suppliers. 54% of the revenue generated come from products supplied from suppliers pf these countries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2AA6-8026-2A47-A0A5-45005B43902C}"/>
              </a:ext>
            </a:extLst>
          </p:cNvPr>
          <p:cNvSpPr txBox="1"/>
          <p:nvPr/>
        </p:nvSpPr>
        <p:spPr>
          <a:xfrm>
            <a:off x="5967509" y="5796109"/>
            <a:ext cx="5753094" cy="73866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Aux joyeux eccl√©siastiques, Pavlova, Ltd. and </a:t>
            </a:r>
            <a:r>
              <a:rPr lang="de" sz="1400" dirty="0"/>
              <a:t>Plutzer Lebensmittelgro√üm√§rkte AG are our top 3 suppliers – 34% of the revenue is generated from them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34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310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Overview</dc:title>
  <dc:creator>Kinjal Dua</dc:creator>
  <cp:lastModifiedBy>Kinjal Dua</cp:lastModifiedBy>
  <cp:revision>22</cp:revision>
  <dcterms:created xsi:type="dcterms:W3CDTF">2019-02-17T08:33:41Z</dcterms:created>
  <dcterms:modified xsi:type="dcterms:W3CDTF">2019-02-17T23:17:50Z</dcterms:modified>
</cp:coreProperties>
</file>