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CD74-3696-42C0-A568-409294652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4AE1D-4DF8-4DBD-99DB-E49F43D7D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06EE-06BB-4CE7-8D51-40C248B3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89599-E45F-4F0A-89B7-64BC814B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98C3-1640-46E0-BAD3-256EDF21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5C4-F4C8-4365-8F8A-66F5DA79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59A67-D3A0-4406-8BA9-FE2903186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4A73-B246-4E45-BDC0-EF4B6927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54DA-3405-4301-B963-E9C9C5B9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F1F2-910E-4628-A74F-7D5A9ED5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FE1BD-62B9-4079-9F8A-EBC3FE78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E3CBD-D63A-4481-AB5C-B9243114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3EE7-1023-49F3-9EC5-E8326216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5827-67EB-4DB8-8658-331D88B0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308B-E2E9-4E1A-9ABE-D1993072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1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3C2E-AE94-49E9-93DD-F27F6D01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C5B0-BF94-4BC8-98F7-C233B4CF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F37D-E746-4BAB-8441-3EA7A1A0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6418-4914-4FD9-8534-437C1194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7309-831E-464C-B45C-7ACEF38B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2A73-8650-46DB-893B-4D721497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5DC0-A51E-41BD-BD96-94BAD59D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0DA0-E789-452E-99C2-4FE2E2CE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5EAB-7E42-467F-8DAF-D89B7BF0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1D60-56EE-4CF4-8DC7-32F3010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1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E923-FE1B-4D2D-9010-DC2A210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61E8-DD28-45E3-909F-B651F3149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A2522-3489-4D05-BDCF-632E0356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8786-0815-483D-9333-3A0D1E98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2DD0-3C33-4FBF-BDED-35E89FD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EACB1-D2A4-4C64-B70A-192CCC0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CFC3-854D-42C1-AEC9-1EC422A1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A982-7BD0-46B6-B53F-BE60987F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28E1A-9983-4D4D-A2AE-6DEBDA59F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B327B-CD01-41E1-8C53-2C5F54A90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01701-4133-4668-BA18-50BB89907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D7389-9A5D-415A-97F5-1F47E456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D6F1D-4A52-4245-953C-B1C5175A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EA0BA-A263-4AC9-8322-E485B1F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CD14-65A9-4F71-888C-9DDFC6F4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37349-44F7-4B69-9D69-DD30D650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0EF6F-A2CD-4905-A696-4FE7B657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DE992-7408-4F85-BB7D-8E920C6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1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8FB61-3DD6-4F7E-A66F-9EFE53A7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51AAE-3518-4584-ACA3-70A008AF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B4ED-5468-4A6B-8394-80FEC7FF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6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9003-E5CF-4EA7-A022-973451B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11A3-90E3-4E29-A52B-41F76EC2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14631-33E4-4E0D-AF96-E4103FDAE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1AC62-A85B-4AA2-AD03-9CC08D0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84C62-9733-49CA-985B-38F7C56F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08763-47C7-48EC-97F5-70A3F7E8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23BB-B9E6-4691-9A71-63AD5C6D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2C634-9D94-468C-B781-6A6461A4D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04FAA-64B4-492D-9063-30647EC6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EDE79-C20B-4ADA-9177-88A0B2CF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A42D2-6528-46EA-8361-00D1A6CB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A049-8363-490E-A364-18E96574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8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054A-1A1E-4F38-9797-8E37AB38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4F0A-8C2F-4ADD-9463-6DD4B5D27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8782-C643-4151-AA41-BA7CC045F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96CC-CB86-424D-8BFB-A36C9403766D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23CA-CE20-47C6-A228-6FDFA5437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BA2D-19BB-4F90-B8B3-02853A25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4FDE-5FEF-441F-AEE5-B0263C4B6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5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00D3-B8AF-4D86-B43B-6671D301B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079"/>
            <a:ext cx="9144000" cy="872780"/>
          </a:xfrm>
        </p:spPr>
        <p:txBody>
          <a:bodyPr>
            <a:normAutofit fontScale="90000"/>
          </a:bodyPr>
          <a:lstStyle/>
          <a:p>
            <a:r>
              <a:rPr lang="en-IN" dirty="0"/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FCAF-E7B3-41FC-B4F6-DC18A464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6523"/>
            <a:ext cx="9144000" cy="3601278"/>
          </a:xfrm>
        </p:spPr>
        <p:txBody>
          <a:bodyPr>
            <a:normAutofit/>
          </a:bodyPr>
          <a:lstStyle/>
          <a:p>
            <a:r>
              <a:rPr lang="en-IN" sz="3600" dirty="0"/>
              <a:t>What is an operator?</a:t>
            </a:r>
          </a:p>
          <a:p>
            <a:r>
              <a:rPr lang="en-IN" sz="3600" dirty="0"/>
              <a:t>An operator is a symbol that tells the compiler to perform specific mathematical or logical manipulations. It is used with an operant on which the operation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209286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6309-6675-4E27-93E5-EA7CE9FE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BEA6-ECE8-4DF7-A5AF-512DDB11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C++ is full of many built-in operators. Some of different kinds of operators in C++ are as follows-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Arithmetic Operator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Relational Operator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Logical Operator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2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09C6-C563-48EB-B91F-4DE06B37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80"/>
            <a:ext cx="10002078" cy="954157"/>
          </a:xfrm>
        </p:spPr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1CDB-67F7-4B6F-B64A-C1184CE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796"/>
            <a:ext cx="10002078" cy="45322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Arithmetic operator is the most basic operator of C++. It provides operators for five basic arithmetic operations: addition, subtraction, multiplication, division, and taking the modulus. </a:t>
            </a:r>
          </a:p>
          <a:p>
            <a:pPr marL="0" indent="0">
              <a:buNone/>
            </a:pPr>
            <a:r>
              <a:rPr lang="en-IN" dirty="0"/>
              <a:t>+, -, *, /, %, ++ and -- are all of the arithmetic operators used in C++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76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03C86-C457-4E4E-8F77-3603E23F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2078" cy="640715"/>
          </a:xfrm>
        </p:spPr>
        <p:txBody>
          <a:bodyPr>
            <a:normAutofit fontScale="90000"/>
          </a:bodyPr>
          <a:lstStyle/>
          <a:p>
            <a:r>
              <a:rPr lang="en-IN" dirty="0"/>
              <a:t>Working of Arithmetic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2E8D5C-E755-4DE8-9412-FCF824472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12608"/>
              </p:ext>
            </p:extLst>
          </p:nvPr>
        </p:nvGraphicFramePr>
        <p:xfrm>
          <a:off x="838200" y="1354501"/>
          <a:ext cx="10002078" cy="493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34026">
                  <a:extLst>
                    <a:ext uri="{9D8B030D-6E8A-4147-A177-3AD203B41FA5}">
                      <a16:colId xmlns:a16="http://schemas.microsoft.com/office/drawing/2014/main" val="3603940337"/>
                    </a:ext>
                  </a:extLst>
                </a:gridCol>
                <a:gridCol w="3334026">
                  <a:extLst>
                    <a:ext uri="{9D8B030D-6E8A-4147-A177-3AD203B41FA5}">
                      <a16:colId xmlns:a16="http://schemas.microsoft.com/office/drawing/2014/main" val="905831579"/>
                    </a:ext>
                  </a:extLst>
                </a:gridCol>
                <a:gridCol w="3334026">
                  <a:extLst>
                    <a:ext uri="{9D8B030D-6E8A-4147-A177-3AD203B41FA5}">
                      <a16:colId xmlns:a16="http://schemas.microsoft.com/office/drawing/2014/main" val="2116389510"/>
                    </a:ext>
                  </a:extLst>
                </a:gridCol>
              </a:tblGrid>
              <a:tr h="4057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57317"/>
                  </a:ext>
                </a:extLst>
              </a:tr>
              <a:tr h="7100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Adds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A=20, B=10 then A+B will give the user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15713"/>
                  </a:ext>
                </a:extLst>
              </a:tr>
              <a:tr h="7100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Subtracts second operand from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A-B will give the user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99362"/>
                  </a:ext>
                </a:extLst>
              </a:tr>
              <a:tr h="4057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Multiplies both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A*B will give the user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6263"/>
                  </a:ext>
                </a:extLst>
              </a:tr>
              <a:tr h="7100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Divides numerator by denominator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A/B will give the user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69653"/>
                  </a:ext>
                </a:extLst>
              </a:tr>
              <a:tr h="7100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Gives the remainder left after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A%B will give the user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79849"/>
                  </a:ext>
                </a:extLst>
              </a:tr>
              <a:tr h="7100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Increases integer’s value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A++ will give 21 and B++ will give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49847"/>
                  </a:ext>
                </a:extLst>
              </a:tr>
              <a:tr h="5762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Decreases integer’s value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A– will give 19 and B– will give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EE9-0008-4AD1-B77F-59F24954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80"/>
            <a:ext cx="10515600" cy="980661"/>
          </a:xfrm>
        </p:spPr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382D2-5EED-4C58-8737-FA8EA8ED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81"/>
            <a:ext cx="10515600" cy="39570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relational operator is the type of operator that tests/defines/checks some kind of relation between two operators. Mostly they include comparisons between two numerical entities.</a:t>
            </a:r>
          </a:p>
          <a:p>
            <a:pPr marL="0" indent="0">
              <a:buNone/>
            </a:pPr>
            <a:r>
              <a:rPr lang="en-IN" dirty="0"/>
              <a:t>==, !=, &gt;, &lt;, &gt;= and &lt;= are the Relational operators used in C++.</a:t>
            </a:r>
          </a:p>
        </p:txBody>
      </p:sp>
    </p:spTree>
    <p:extLst>
      <p:ext uri="{BB962C8B-B14F-4D97-AF65-F5344CB8AC3E}">
        <p14:creationId xmlns:p14="http://schemas.microsoft.com/office/powerpoint/2010/main" val="368712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CBF6AE-F212-4891-AD82-81CD6C26E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26783"/>
              </p:ext>
            </p:extLst>
          </p:nvPr>
        </p:nvGraphicFramePr>
        <p:xfrm>
          <a:off x="655320" y="692426"/>
          <a:ext cx="10515600" cy="600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564383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19623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71794685"/>
                    </a:ext>
                  </a:extLst>
                </a:gridCol>
              </a:tblGrid>
              <a:tr h="394347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9012"/>
                  </a:ext>
                </a:extLst>
              </a:tr>
              <a:tr h="890668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Checks  if operands by the side are equal or not, if yes then condition becomes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A=20, B=10 then (A==B) is 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69199"/>
                  </a:ext>
                </a:extLst>
              </a:tr>
              <a:tr h="890668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/>
                        <a:t>Checks  if operands by the side are equal or not, if yes then condition becomes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(A!=B)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3668"/>
                  </a:ext>
                </a:extLst>
              </a:tr>
              <a:tr h="890668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Checks if left operand is larger than the right operand, if yes then condition becomes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(A&gt;B)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13880"/>
                  </a:ext>
                </a:extLst>
              </a:tr>
              <a:tr h="890668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/>
                        <a:t>Checks if right operand is larger than the left operand, if yes then condition becomes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(A&lt;B) is 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42545"/>
                  </a:ext>
                </a:extLst>
              </a:tr>
              <a:tr h="890668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/>
                        <a:t>Checks if left operand is larger than or equal to the right operand, if yes then the condition becomes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(A&gt;=B)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65634"/>
                  </a:ext>
                </a:extLst>
              </a:tr>
              <a:tr h="1157868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/>
                        <a:t>Checks if right operand is larger than or equal to the left operand, if yes then the condition becomes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(A&lt;=B) is 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1216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1E75730-4D6C-4698-A5B7-46EE1175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"/>
            <a:ext cx="10515600" cy="692425"/>
          </a:xfrm>
        </p:spPr>
        <p:txBody>
          <a:bodyPr>
            <a:normAutofit fontScale="90000"/>
          </a:bodyPr>
          <a:lstStyle/>
          <a:p>
            <a:r>
              <a:rPr lang="en-IN" dirty="0"/>
              <a:t>Working of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56337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230C-623B-40D1-BB89-84313303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F012-B2D5-4629-8675-C37E5B97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Logical operators are the types of operators that use logical symbols to return a Boolean value when the condition is favourable or not.</a:t>
            </a:r>
          </a:p>
          <a:p>
            <a:pPr marL="0" indent="0">
              <a:buNone/>
            </a:pPr>
            <a:r>
              <a:rPr lang="en-IN" dirty="0"/>
              <a:t>“&amp;&amp;” (Logical AND operator), “||” (Logical OR Operator) and “!” (Logical NOT Operator) Are the symbols for Logical operators used in C++.</a:t>
            </a:r>
          </a:p>
        </p:txBody>
      </p:sp>
    </p:spTree>
    <p:extLst>
      <p:ext uri="{BB962C8B-B14F-4D97-AF65-F5344CB8AC3E}">
        <p14:creationId xmlns:p14="http://schemas.microsoft.com/office/powerpoint/2010/main" val="247397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3C3DCC-51EC-4C46-9F6B-E5CF7E1B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25940" cy="983615"/>
          </a:xfrm>
        </p:spPr>
        <p:txBody>
          <a:bodyPr/>
          <a:lstStyle/>
          <a:p>
            <a:r>
              <a:rPr lang="en-IN" dirty="0"/>
              <a:t>Working of Logical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70E8A-0CF4-4B67-BC78-54EF02587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58408"/>
              </p:ext>
            </p:extLst>
          </p:nvPr>
        </p:nvGraphicFramePr>
        <p:xfrm>
          <a:off x="838200" y="1348740"/>
          <a:ext cx="9425940" cy="4617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1980">
                  <a:extLst>
                    <a:ext uri="{9D8B030D-6E8A-4147-A177-3AD203B41FA5}">
                      <a16:colId xmlns:a16="http://schemas.microsoft.com/office/drawing/2014/main" val="3450902585"/>
                    </a:ext>
                  </a:extLst>
                </a:gridCol>
                <a:gridCol w="3141980">
                  <a:extLst>
                    <a:ext uri="{9D8B030D-6E8A-4147-A177-3AD203B41FA5}">
                      <a16:colId xmlns:a16="http://schemas.microsoft.com/office/drawing/2014/main" val="923164836"/>
                    </a:ext>
                  </a:extLst>
                </a:gridCol>
                <a:gridCol w="3141980">
                  <a:extLst>
                    <a:ext uri="{9D8B030D-6E8A-4147-A177-3AD203B41FA5}">
                      <a16:colId xmlns:a16="http://schemas.microsoft.com/office/drawing/2014/main" val="431238176"/>
                    </a:ext>
                  </a:extLst>
                </a:gridCol>
              </a:tblGrid>
              <a:tr h="5301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929188"/>
                  </a:ext>
                </a:extLst>
              </a:tr>
              <a:tr h="131835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 both the Operands are non-zero then the condition becomes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A=1, B=0 then (A&amp;&amp;B)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6734"/>
                  </a:ext>
                </a:extLst>
              </a:tr>
              <a:tr h="131835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 any of the Operand is non-zero, then condition becomes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(A||B)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8393"/>
                  </a:ext>
                </a:extLst>
              </a:tr>
              <a:tr h="14508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to reverse the logical state i.e. converts True condition to False and Vice-Versa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!(A&amp;&amp;B)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17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99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590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Operators</vt:lpstr>
      <vt:lpstr>Types of operators</vt:lpstr>
      <vt:lpstr>Arithmetic Operators</vt:lpstr>
      <vt:lpstr>Working of Arithmetic Operators</vt:lpstr>
      <vt:lpstr>Relational Operators</vt:lpstr>
      <vt:lpstr>Working of Relational Operators</vt:lpstr>
      <vt:lpstr>Logical Operators</vt:lpstr>
      <vt:lpstr>Working of 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Aditya Sharma</dc:creator>
  <cp:lastModifiedBy>Aditya Sharma</cp:lastModifiedBy>
  <cp:revision>15</cp:revision>
  <dcterms:created xsi:type="dcterms:W3CDTF">2017-09-14T16:51:16Z</dcterms:created>
  <dcterms:modified xsi:type="dcterms:W3CDTF">2017-09-15T17:02:32Z</dcterms:modified>
</cp:coreProperties>
</file>