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libri" pitchFamily="34" charset="0"/>
      <p:regular r:id="rId25"/>
      <p:bold r:id="rId26"/>
      <p:italic r:id="rId27"/>
      <p:boldItalic r:id="rId28"/>
    </p:embeddedFont>
    <p:embeddedFont>
      <p:font typeface="Georgia" pitchFamily="18" charset="0"/>
      <p:regular r:id="rId29"/>
      <p:bold r:id="rId30"/>
      <p:italic r:id="rId31"/>
      <p:boldItalic r:id="rId32"/>
    </p:embeddedFont>
    <p:embeddedFont>
      <p:font typeface="Roboto Mono"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D53BFD9-C97D-449A-BF7E-944F26C8AF6D}">
  <a:tblStyle styleId="{FD53BFD9-C97D-449A-BF7E-944F26C8AF6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c9a68035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c9a680350_0_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11c9a680350_0_8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c9a68035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1c9a680350_0_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11c9a680350_0_7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c9a680350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1c9a680350_0_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11c9a680350_0_10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c9a68035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c9a680350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11c9a680350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579079" y="-1549981"/>
            <a:ext cx="50338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2" name="Google Shape;32;p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3" name="Google Shape;33;p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5" name="Google Shape;55;p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2060"/>
              </a:buClr>
              <a:buSzPts val="4400"/>
              <a:buFont typeface="Calibri"/>
              <a:buNone/>
              <a:defRPr sz="4400" b="1" i="0" u="none" strike="noStrike" cap="non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2B5FF3"/>
                </a:solidFill>
                <a:latin typeface="Calibri"/>
                <a:ea typeface="Calibri"/>
                <a:cs typeface="Calibri"/>
                <a:sym typeface="Calibri"/>
              </a:defRPr>
            </a:lvl1pPr>
            <a:lvl2pPr marL="0" marR="0" lvl="1" indent="0" algn="r" rtl="0">
              <a:spcBef>
                <a:spcPts val="0"/>
              </a:spcBef>
              <a:buNone/>
              <a:defRPr sz="1200" b="1" i="0" u="none" strike="noStrike" cap="none">
                <a:solidFill>
                  <a:srgbClr val="2B5FF3"/>
                </a:solidFill>
                <a:latin typeface="Calibri"/>
                <a:ea typeface="Calibri"/>
                <a:cs typeface="Calibri"/>
                <a:sym typeface="Calibri"/>
              </a:defRPr>
            </a:lvl2pPr>
            <a:lvl3pPr marL="0" marR="0" lvl="2" indent="0" algn="r" rtl="0">
              <a:spcBef>
                <a:spcPts val="0"/>
              </a:spcBef>
              <a:buNone/>
              <a:defRPr sz="1200" b="1" i="0" u="none" strike="noStrike" cap="none">
                <a:solidFill>
                  <a:srgbClr val="2B5FF3"/>
                </a:solidFill>
                <a:latin typeface="Calibri"/>
                <a:ea typeface="Calibri"/>
                <a:cs typeface="Calibri"/>
                <a:sym typeface="Calibri"/>
              </a:defRPr>
            </a:lvl3pPr>
            <a:lvl4pPr marL="0" marR="0" lvl="3" indent="0" algn="r" rtl="0">
              <a:spcBef>
                <a:spcPts val="0"/>
              </a:spcBef>
              <a:buNone/>
              <a:defRPr sz="1200" b="1" i="0" u="none" strike="noStrike" cap="none">
                <a:solidFill>
                  <a:srgbClr val="2B5FF3"/>
                </a:solidFill>
                <a:latin typeface="Calibri"/>
                <a:ea typeface="Calibri"/>
                <a:cs typeface="Calibri"/>
                <a:sym typeface="Calibri"/>
              </a:defRPr>
            </a:lvl4pPr>
            <a:lvl5pPr marL="0" marR="0" lvl="4" indent="0" algn="r" rtl="0">
              <a:spcBef>
                <a:spcPts val="0"/>
              </a:spcBef>
              <a:buNone/>
              <a:defRPr sz="1200" b="1" i="0" u="none" strike="noStrike" cap="none">
                <a:solidFill>
                  <a:srgbClr val="2B5FF3"/>
                </a:solidFill>
                <a:latin typeface="Calibri"/>
                <a:ea typeface="Calibri"/>
                <a:cs typeface="Calibri"/>
                <a:sym typeface="Calibri"/>
              </a:defRPr>
            </a:lvl5pPr>
            <a:lvl6pPr marL="0" marR="0" lvl="5" indent="0" algn="r" rtl="0">
              <a:spcBef>
                <a:spcPts val="0"/>
              </a:spcBef>
              <a:buNone/>
              <a:defRPr sz="1200" b="1" i="0" u="none" strike="noStrike" cap="none">
                <a:solidFill>
                  <a:srgbClr val="2B5FF3"/>
                </a:solidFill>
                <a:latin typeface="Calibri"/>
                <a:ea typeface="Calibri"/>
                <a:cs typeface="Calibri"/>
                <a:sym typeface="Calibri"/>
              </a:defRPr>
            </a:lvl6pPr>
            <a:lvl7pPr marL="0" marR="0" lvl="6" indent="0" algn="r" rtl="0">
              <a:spcBef>
                <a:spcPts val="0"/>
              </a:spcBef>
              <a:buNone/>
              <a:defRPr sz="1200" b="1" i="0" u="none" strike="noStrike" cap="none">
                <a:solidFill>
                  <a:srgbClr val="2B5FF3"/>
                </a:solidFill>
                <a:latin typeface="Calibri"/>
                <a:ea typeface="Calibri"/>
                <a:cs typeface="Calibri"/>
                <a:sym typeface="Calibri"/>
              </a:defRPr>
            </a:lvl7pPr>
            <a:lvl8pPr marL="0" marR="0" lvl="7" indent="0" algn="r" rtl="0">
              <a:spcBef>
                <a:spcPts val="0"/>
              </a:spcBef>
              <a:buNone/>
              <a:defRPr sz="1200" b="1" i="0" u="none" strike="noStrike" cap="none">
                <a:solidFill>
                  <a:srgbClr val="2B5FF3"/>
                </a:solidFill>
                <a:latin typeface="Calibri"/>
                <a:ea typeface="Calibri"/>
                <a:cs typeface="Calibri"/>
                <a:sym typeface="Calibri"/>
              </a:defRPr>
            </a:lvl8pPr>
            <a:lvl9pPr marL="0" marR="0" lvl="8" indent="0" algn="r" rtl="0">
              <a:spcBef>
                <a:spcPts val="0"/>
              </a:spcBef>
              <a:buNone/>
              <a:defRPr sz="1200" b="1" i="0" u="none" strike="noStrike" cap="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5" name="Google Shape;15;p1" descr="Logo, company name&#10;&#10;Description automatically generated"/>
          <p:cNvPicPr preferRelativeResize="0"/>
          <p:nvPr/>
        </p:nvPicPr>
        <p:blipFill rotWithShape="1">
          <a:blip r:embed="rId13">
            <a:alphaModFix/>
          </a:blip>
          <a:srcRect/>
          <a:stretch/>
        </p:blipFill>
        <p:spPr>
          <a:xfrm>
            <a:off x="0" y="0"/>
            <a:ext cx="838094" cy="548680"/>
          </a:xfrm>
          <a:prstGeom prst="rect">
            <a:avLst/>
          </a:prstGeom>
          <a:noFill/>
          <a:ln>
            <a:noFill/>
          </a:ln>
        </p:spPr>
      </p:pic>
      <p:pic>
        <p:nvPicPr>
          <p:cNvPr id="16" name="Google Shape;16;p1" descr="A picture containing calendar&#10;&#10;Description automatically generated"/>
          <p:cNvPicPr preferRelativeResize="0"/>
          <p:nvPr/>
        </p:nvPicPr>
        <p:blipFill rotWithShape="1">
          <a:blip r:embed="rId14">
            <a:alphaModFix/>
          </a:blip>
          <a:srcRect/>
          <a:stretch/>
        </p:blipFill>
        <p:spPr>
          <a:xfrm>
            <a:off x="11476139" y="18044"/>
            <a:ext cx="693483" cy="6941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ciencedirect.com/topics/engineering/healthcare-servi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ciencedirect.com/topics/computer-science/classificati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nspiritaischolars.teachable.com/courses/1040297/lectures/21877191" TargetMode="External"/><Relationship Id="rId7" Type="http://schemas.openxmlformats.org/officeDocument/2006/relationships/hyperlink" Target="https://medium.com/@RaghavPrabhu/understanding-of-convolutional-neural-network-cnn-deep-learning-99760835f148"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towardsdatascience.com/chest-x-rays-pneumonia-detection-using-convolutional-neural-network-63d6ec2d1dee" TargetMode="External"/><Relationship Id="rId5" Type="http://schemas.openxmlformats.org/officeDocument/2006/relationships/hyperlink" Target="https://ourworldindata.org/pneumonia#citation" TargetMode="External"/><Relationship Id="rId4" Type="http://schemas.openxmlformats.org/officeDocument/2006/relationships/hyperlink" Target="https://www.who.int/news-room/fact-sheets/detail/pneumonia"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topics/computer-science/generative-adversarial-network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sciencedirect.com/science/article/pii/S0957417421010666#b4" TargetMode="External"/><Relationship Id="rId5" Type="http://schemas.openxmlformats.org/officeDocument/2006/relationships/hyperlink" Target="https://www.sciencedirect.com/science/article/pii/S0957417421010666#b35" TargetMode="External"/><Relationship Id="rId4" Type="http://schemas.openxmlformats.org/officeDocument/2006/relationships/hyperlink" Target="https://www.sciencedirect.com/science/article/pii/S0957417421010666#b2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485775" y="2247592"/>
            <a:ext cx="12192000" cy="1285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400"/>
              <a:buFont typeface="Calibri"/>
              <a:buNone/>
            </a:pPr>
            <a:r>
              <a:rPr lang="en-US" sz="4800" i="1">
                <a:solidFill>
                  <a:srgbClr val="FF0000"/>
                </a:solidFill>
              </a:rPr>
              <a:t>                      Cycle GAN for xray</a:t>
            </a:r>
            <a:endParaRPr sz="4800">
              <a:solidFill>
                <a:srgbClr val="FF0000"/>
              </a:solidFill>
            </a:endParaRPr>
          </a:p>
        </p:txBody>
      </p:sp>
      <p:sp>
        <p:nvSpPr>
          <p:cNvPr id="92" name="Google Shape;92;p13"/>
          <p:cNvSpPr/>
          <p:nvPr/>
        </p:nvSpPr>
        <p:spPr>
          <a:xfrm>
            <a:off x="0" y="-24735"/>
            <a:ext cx="12192000"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i="0" u="none" strike="noStrike" cap="none">
                <a:solidFill>
                  <a:srgbClr val="000066"/>
                </a:solidFill>
                <a:latin typeface="Times New Roman"/>
                <a:ea typeface="Times New Roman"/>
                <a:cs typeface="Times New Roman"/>
                <a:sym typeface="Times New Roman"/>
              </a:rPr>
              <a:t>RNS INSTITUTE OF TECHNOLOGY</a:t>
            </a:r>
            <a:endParaRPr/>
          </a:p>
          <a:p>
            <a:pPr marL="0" marR="0" lvl="0" indent="0" algn="ctr" rtl="0">
              <a:spcBef>
                <a:spcPts val="0"/>
              </a:spcBef>
              <a:spcAft>
                <a:spcPts val="0"/>
              </a:spcAft>
              <a:buNone/>
            </a:pPr>
            <a:r>
              <a:rPr lang="en-US" sz="2400" b="1" i="0" u="none" strike="noStrike" cap="none">
                <a:solidFill>
                  <a:srgbClr val="000066"/>
                </a:solidFill>
                <a:latin typeface="Times New Roman"/>
                <a:ea typeface="Times New Roman"/>
                <a:cs typeface="Times New Roman"/>
                <a:sym typeface="Times New Roman"/>
              </a:rPr>
              <a:t>BENGALURU - 98</a:t>
            </a:r>
            <a:endParaRPr sz="2400" b="1" i="0" u="none" strike="noStrike" cap="none">
              <a:solidFill>
                <a:srgbClr val="000066"/>
              </a:solidFill>
              <a:latin typeface="Times New Roman"/>
              <a:ea typeface="Times New Roman"/>
              <a:cs typeface="Times New Roman"/>
              <a:sym typeface="Times New Roman"/>
            </a:endParaRPr>
          </a:p>
        </p:txBody>
      </p:sp>
      <p:sp>
        <p:nvSpPr>
          <p:cNvPr id="93" name="Google Shape;93;p13"/>
          <p:cNvSpPr/>
          <p:nvPr/>
        </p:nvSpPr>
        <p:spPr>
          <a:xfrm>
            <a:off x="0" y="983917"/>
            <a:ext cx="121920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C00000"/>
                </a:solidFill>
                <a:latin typeface="Times New Roman"/>
                <a:ea typeface="Times New Roman"/>
                <a:cs typeface="Times New Roman"/>
                <a:sym typeface="Times New Roman"/>
              </a:rPr>
              <a:t>DEPARTMENT OF INFORMATION SCIENCE &amp; ENGINEERING</a:t>
            </a:r>
            <a:endParaRPr/>
          </a:p>
        </p:txBody>
      </p:sp>
      <p:sp>
        <p:nvSpPr>
          <p:cNvPr id="94" name="Google Shape;94;p13"/>
          <p:cNvSpPr/>
          <p:nvPr/>
        </p:nvSpPr>
        <p:spPr>
          <a:xfrm>
            <a:off x="2697557" y="1968807"/>
            <a:ext cx="6768752"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rgbClr val="002060"/>
                </a:solidFill>
                <a:latin typeface="Times New Roman"/>
                <a:ea typeface="Times New Roman"/>
                <a:cs typeface="Times New Roman"/>
                <a:sym typeface="Times New Roman"/>
              </a:rPr>
              <a:t>Presentation on Internship</a:t>
            </a:r>
            <a:endParaRPr dirty="0"/>
          </a:p>
        </p:txBody>
      </p:sp>
      <p:sp>
        <p:nvSpPr>
          <p:cNvPr id="95" name="Google Shape;95;p13"/>
          <p:cNvSpPr txBox="1">
            <a:spLocks noGrp="1"/>
          </p:cNvSpPr>
          <p:nvPr>
            <p:ph type="subTitle" idx="1"/>
          </p:nvPr>
        </p:nvSpPr>
        <p:spPr>
          <a:xfrm>
            <a:off x="2181200" y="4212301"/>
            <a:ext cx="8064900" cy="1657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sz="2400" b="1" dirty="0">
              <a:solidFill>
                <a:srgbClr val="2B5FF3"/>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C00000"/>
              </a:buClr>
              <a:buSzPts val="2400"/>
              <a:buNone/>
            </a:pPr>
            <a:r>
              <a:rPr lang="en-US" b="1" dirty="0">
                <a:solidFill>
                  <a:srgbClr val="C00000"/>
                </a:solidFill>
                <a:latin typeface="Times New Roman"/>
                <a:ea typeface="Times New Roman"/>
                <a:cs typeface="Times New Roman"/>
                <a:sym typeface="Times New Roman"/>
              </a:rPr>
              <a:t>            GURUPRASAD HS</a:t>
            </a:r>
            <a:r>
              <a:rPr lang="en-US" sz="2400" b="1" dirty="0">
                <a:solidFill>
                  <a:srgbClr val="C00000"/>
                </a:solidFill>
                <a:latin typeface="Times New Roman"/>
                <a:ea typeface="Times New Roman"/>
                <a:cs typeface="Times New Roman"/>
                <a:sym typeface="Times New Roman"/>
              </a:rPr>
              <a:t>		</a:t>
            </a:r>
            <a:r>
              <a:rPr lang="en-US" b="1" dirty="0" smtClean="0">
                <a:solidFill>
                  <a:srgbClr val="C00000"/>
                </a:solidFill>
                <a:latin typeface="Times New Roman"/>
                <a:ea typeface="Times New Roman"/>
                <a:cs typeface="Times New Roman"/>
                <a:sym typeface="Times New Roman"/>
              </a:rPr>
              <a:t>ADITYA </a:t>
            </a:r>
            <a:r>
              <a:rPr lang="en-US" b="1" dirty="0">
                <a:solidFill>
                  <a:srgbClr val="C00000"/>
                </a:solidFill>
                <a:latin typeface="Times New Roman"/>
                <a:ea typeface="Times New Roman"/>
                <a:cs typeface="Times New Roman"/>
                <a:sym typeface="Times New Roman"/>
              </a:rPr>
              <a:t>D</a:t>
            </a:r>
            <a:endParaRPr sz="2400" b="1" dirty="0">
              <a:solidFill>
                <a:srgbClr val="C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66"/>
              </a:buClr>
              <a:buSzPts val="2400"/>
              <a:buNone/>
            </a:pPr>
            <a:r>
              <a:rPr lang="en-US" b="1" dirty="0">
                <a:solidFill>
                  <a:srgbClr val="000066"/>
                </a:solidFill>
                <a:latin typeface="Times New Roman"/>
                <a:ea typeface="Times New Roman"/>
                <a:cs typeface="Times New Roman"/>
                <a:sym typeface="Times New Roman"/>
              </a:rPr>
              <a:t>            </a:t>
            </a:r>
            <a:r>
              <a:rPr lang="en-US" sz="2400" b="1" dirty="0">
                <a:solidFill>
                  <a:srgbClr val="000066"/>
                </a:solidFill>
                <a:latin typeface="Times New Roman"/>
                <a:ea typeface="Times New Roman"/>
                <a:cs typeface="Times New Roman"/>
                <a:sym typeface="Times New Roman"/>
              </a:rPr>
              <a:t>USN: 1RN</a:t>
            </a:r>
            <a:r>
              <a:rPr lang="en-US" b="1" dirty="0">
                <a:solidFill>
                  <a:srgbClr val="000066"/>
                </a:solidFill>
                <a:latin typeface="Times New Roman"/>
                <a:ea typeface="Times New Roman"/>
                <a:cs typeface="Times New Roman"/>
                <a:sym typeface="Times New Roman"/>
              </a:rPr>
              <a:t>19CS053</a:t>
            </a:r>
            <a:r>
              <a:rPr lang="en-US" sz="2400" b="1" dirty="0">
                <a:solidFill>
                  <a:srgbClr val="000066"/>
                </a:solidFill>
                <a:latin typeface="Times New Roman"/>
                <a:ea typeface="Times New Roman"/>
                <a:cs typeface="Times New Roman"/>
                <a:sym typeface="Times New Roman"/>
              </a:rPr>
              <a:t>		USN: 1RN19IS</a:t>
            </a:r>
            <a:r>
              <a:rPr lang="en-US" b="1" dirty="0">
                <a:solidFill>
                  <a:srgbClr val="000066"/>
                </a:solidFill>
                <a:latin typeface="Times New Roman"/>
                <a:ea typeface="Times New Roman"/>
                <a:cs typeface="Times New Roman"/>
                <a:sym typeface="Times New Roman"/>
              </a:rPr>
              <a:t>011</a:t>
            </a:r>
            <a:endParaRPr sz="2400" b="1" dirty="0">
              <a:solidFill>
                <a:srgbClr val="0000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811225" y="204825"/>
            <a:ext cx="10515600" cy="694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IMPLEMENTATION</a:t>
            </a:r>
            <a:endParaRPr sz="3200" b="1" u="sng">
              <a:solidFill>
                <a:srgbClr val="3F3F3F"/>
              </a:solidFill>
              <a:latin typeface="Times New Roman"/>
              <a:ea typeface="Times New Roman"/>
              <a:cs typeface="Times New Roman"/>
              <a:sym typeface="Times New Roman"/>
            </a:endParaRPr>
          </a:p>
        </p:txBody>
      </p:sp>
      <p:sp>
        <p:nvSpPr>
          <p:cNvPr id="181" name="Google Shape;181;p2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182" name="Google Shape;1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2022- 2023</a:t>
            </a:r>
            <a:endParaRPr/>
          </a:p>
        </p:txBody>
      </p:sp>
      <p:sp>
        <p:nvSpPr>
          <p:cNvPr id="183" name="Google Shape;183;p22"/>
          <p:cNvSpPr txBox="1"/>
          <p:nvPr/>
        </p:nvSpPr>
        <p:spPr>
          <a:xfrm>
            <a:off x="452398" y="785794"/>
            <a:ext cx="11233248" cy="5173180"/>
          </a:xfrm>
          <a:prstGeom prst="rect">
            <a:avLst/>
          </a:prstGeom>
          <a:noFill/>
          <a:ln>
            <a:noFill/>
          </a:ln>
        </p:spPr>
        <p:txBody>
          <a:bodyPr spcFirstLastPara="1" wrap="square" lIns="91425" tIns="45700" rIns="91425" bIns="45700" anchor="t" anchorCtr="0">
            <a:normAutofit/>
          </a:bodyPr>
          <a:lstStyle/>
          <a:p>
            <a:pPr marL="355600" marR="0" lvl="0" indent="-355600" algn="l" rtl="0">
              <a:lnSpc>
                <a:spcPct val="150000"/>
              </a:lnSpc>
              <a:spcBef>
                <a:spcPts val="0"/>
              </a:spcBef>
              <a:spcAft>
                <a:spcPts val="0"/>
              </a:spcAft>
              <a:buClr>
                <a:schemeClr val="dk1"/>
              </a:buClr>
              <a:buSzPts val="2100"/>
              <a:buFont typeface="Noto Sans Symbols"/>
              <a:buChar char="❖"/>
            </a:pPr>
            <a:r>
              <a:rPr lang="en-US" sz="2100" b="1" i="0" u="none" strike="noStrike" cap="none">
                <a:solidFill>
                  <a:schemeClr val="dk1"/>
                </a:solidFill>
                <a:latin typeface="Times New Roman"/>
                <a:ea typeface="Times New Roman"/>
                <a:cs typeface="Times New Roman"/>
                <a:sym typeface="Times New Roman"/>
              </a:rPr>
              <a:t>TRAINING CODE</a:t>
            </a:r>
            <a:endParaRPr/>
          </a:p>
          <a:p>
            <a:pPr marL="355600" marR="0" lvl="0" indent="-222250" algn="l" rtl="0">
              <a:lnSpc>
                <a:spcPct val="150000"/>
              </a:lnSpc>
              <a:spcBef>
                <a:spcPts val="750"/>
              </a:spcBef>
              <a:spcAft>
                <a:spcPts val="0"/>
              </a:spcAft>
              <a:buClr>
                <a:schemeClr val="dk1"/>
              </a:buClr>
              <a:buSzPts val="2100"/>
              <a:buFont typeface="Noto Sans Symbols"/>
              <a:buNone/>
            </a:pPr>
            <a:endParaRPr sz="2100" b="1" i="0" u="none" strike="noStrike" cap="none">
              <a:solidFill>
                <a:schemeClr val="dk1"/>
              </a:solidFill>
              <a:latin typeface="Times New Roman"/>
              <a:ea typeface="Times New Roman"/>
              <a:cs typeface="Times New Roman"/>
              <a:sym typeface="Times New Roman"/>
            </a:endParaRPr>
          </a:p>
          <a:p>
            <a:pPr marL="355600" marR="0" lvl="0" indent="-241300" algn="l" rtl="0">
              <a:lnSpc>
                <a:spcPct val="150000"/>
              </a:lnSpc>
              <a:spcBef>
                <a:spcPts val="750"/>
              </a:spcBef>
              <a:spcAft>
                <a:spcPts val="0"/>
              </a:spcAft>
              <a:buClr>
                <a:schemeClr val="dk1"/>
              </a:buClr>
              <a:buSzPts val="1800"/>
              <a:buFont typeface="Noto Sans Symbols"/>
              <a:buNone/>
            </a:pPr>
            <a:endParaRPr sz="1800" b="1" i="0" u="none" strike="noStrike" cap="none">
              <a:solidFill>
                <a:srgbClr val="3F3F3F"/>
              </a:solidFill>
              <a:latin typeface="Times New Roman"/>
              <a:ea typeface="Times New Roman"/>
              <a:cs typeface="Times New Roman"/>
              <a:sym typeface="Times New Roman"/>
            </a:endParaRPr>
          </a:p>
        </p:txBody>
      </p:sp>
      <p:sp>
        <p:nvSpPr>
          <p:cNvPr id="184" name="Google Shape;18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185" name="Google Shape;185;p22"/>
          <p:cNvSpPr txBox="1"/>
          <p:nvPr/>
        </p:nvSpPr>
        <p:spPr>
          <a:xfrm>
            <a:off x="683075" y="1281725"/>
            <a:ext cx="5070000" cy="717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IPython.display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clear_output</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scipy</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keras_contrib.layers.normalization.instancenormalization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InstanceNormalization</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keras.layers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Input, Dense, Reshape, Flatten, Dropout, Concatenate</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keras.layers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BatchNormalization, Activation, ZeroPadding2D</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keras.layers.advanced_activations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LeakyReLU</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keras.layers.convolutional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UpSampling2D, Conv2D</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keras.models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Sequential, Model</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datetime</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matplotlib.pyplot </a:t>
            </a:r>
            <a:r>
              <a:rPr lang="en-US" sz="1250">
                <a:solidFill>
                  <a:srgbClr val="007B00"/>
                </a:solidFill>
                <a:highlight>
                  <a:srgbClr val="F7F7F7"/>
                </a:highlight>
                <a:latin typeface="Roboto Mono"/>
                <a:ea typeface="Roboto Mono"/>
                <a:cs typeface="Roboto Mono"/>
                <a:sym typeface="Roboto Mono"/>
              </a:rPr>
              <a:t>as</a:t>
            </a:r>
            <a:r>
              <a:rPr lang="en-US" sz="1250">
                <a:solidFill>
                  <a:schemeClr val="dk1"/>
                </a:solidFill>
                <a:highlight>
                  <a:srgbClr val="F7F7F7"/>
                </a:highlight>
                <a:latin typeface="Roboto Mono"/>
                <a:ea typeface="Roboto Mono"/>
                <a:cs typeface="Roboto Mono"/>
                <a:sym typeface="Roboto Mono"/>
              </a:rPr>
              <a:t> plt</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sys</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numpy </a:t>
            </a:r>
            <a:r>
              <a:rPr lang="en-US" sz="1250">
                <a:solidFill>
                  <a:srgbClr val="007B00"/>
                </a:solidFill>
                <a:highlight>
                  <a:srgbClr val="F7F7F7"/>
                </a:highlight>
                <a:latin typeface="Roboto Mono"/>
                <a:ea typeface="Roboto Mono"/>
                <a:cs typeface="Roboto Mono"/>
                <a:sym typeface="Roboto Mono"/>
              </a:rPr>
              <a:t>as</a:t>
            </a:r>
            <a:r>
              <a:rPr lang="en-US" sz="1250">
                <a:solidFill>
                  <a:schemeClr val="dk1"/>
                </a:solidFill>
                <a:highlight>
                  <a:srgbClr val="F7F7F7"/>
                </a:highlight>
                <a:latin typeface="Roboto Mono"/>
                <a:ea typeface="Roboto Mono"/>
                <a:cs typeface="Roboto Mono"/>
                <a:sym typeface="Roboto Mono"/>
              </a:rPr>
              <a:t> np</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pandas </a:t>
            </a:r>
            <a:r>
              <a:rPr lang="en-US" sz="1250">
                <a:solidFill>
                  <a:srgbClr val="007B00"/>
                </a:solidFill>
                <a:highlight>
                  <a:srgbClr val="F7F7F7"/>
                </a:highlight>
                <a:latin typeface="Roboto Mono"/>
                <a:ea typeface="Roboto Mono"/>
                <a:cs typeface="Roboto Mono"/>
                <a:sym typeface="Roboto Mono"/>
              </a:rPr>
              <a:t>as</a:t>
            </a:r>
            <a:r>
              <a:rPr lang="en-US" sz="1250">
                <a:solidFill>
                  <a:schemeClr val="dk1"/>
                </a:solidFill>
                <a:highlight>
                  <a:srgbClr val="F7F7F7"/>
                </a:highlight>
                <a:latin typeface="Roboto Mono"/>
                <a:ea typeface="Roboto Mono"/>
                <a:cs typeface="Roboto Mono"/>
                <a:sym typeface="Roboto Mono"/>
              </a:rPr>
              <a:t> pd</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pathlib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Path</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skimage.io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imread</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os</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IPython.display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Image</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keras.utils.vis_utils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model_to_dot</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rgbClr val="007B00"/>
                </a:solidFill>
                <a:highlight>
                  <a:srgbClr val="F7F7F7"/>
                </a:highlight>
                <a:latin typeface="Roboto Mono"/>
                <a:ea typeface="Roboto Mono"/>
                <a:cs typeface="Roboto Mono"/>
                <a:sym typeface="Roboto Mono"/>
              </a:rPr>
              <a:t>from</a:t>
            </a:r>
            <a:r>
              <a:rPr lang="en-US" sz="1250">
                <a:solidFill>
                  <a:schemeClr val="dk1"/>
                </a:solidFill>
                <a:highlight>
                  <a:srgbClr val="F7F7F7"/>
                </a:highlight>
                <a:latin typeface="Roboto Mono"/>
                <a:ea typeface="Roboto Mono"/>
                <a:cs typeface="Roboto Mono"/>
                <a:sym typeface="Roboto Mono"/>
              </a:rPr>
              <a:t> tqdm </a:t>
            </a:r>
            <a:r>
              <a:rPr lang="en-US" sz="1250">
                <a:solidFill>
                  <a:srgbClr val="007B00"/>
                </a:solidFill>
                <a:highlight>
                  <a:srgbClr val="F7F7F7"/>
                </a:highlight>
                <a:latin typeface="Roboto Mono"/>
                <a:ea typeface="Roboto Mono"/>
                <a:cs typeface="Roboto Mono"/>
                <a:sym typeface="Roboto Mono"/>
              </a:rPr>
              <a:t>import</a:t>
            </a:r>
            <a:r>
              <a:rPr lang="en-US" sz="1250">
                <a:solidFill>
                  <a:schemeClr val="dk1"/>
                </a:solidFill>
                <a:highlight>
                  <a:srgbClr val="F7F7F7"/>
                </a:highlight>
                <a:latin typeface="Roboto Mono"/>
                <a:ea typeface="Roboto Mono"/>
                <a:cs typeface="Roboto Mono"/>
                <a:sym typeface="Roboto Mono"/>
              </a:rPr>
              <a:t> tqdm_notebook</a:t>
            </a:r>
            <a:endParaRPr sz="12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250">
                <a:solidFill>
                  <a:schemeClr val="dk1"/>
                </a:solidFill>
                <a:highlight>
                  <a:srgbClr val="F7F7F7"/>
                </a:highlight>
                <a:latin typeface="Roboto Mono"/>
                <a:ea typeface="Roboto Mono"/>
                <a:cs typeface="Roboto Mono"/>
                <a:sym typeface="Roboto Mono"/>
              </a:rPr>
              <a:t>clear_output()</a:t>
            </a:r>
            <a:endParaRPr sz="1250">
              <a:solidFill>
                <a:schemeClr val="dk1"/>
              </a:solidFill>
              <a:highlight>
                <a:srgbClr val="F7F7F7"/>
              </a:highlight>
              <a:latin typeface="Roboto Mono"/>
              <a:ea typeface="Roboto Mono"/>
              <a:cs typeface="Roboto Mono"/>
              <a:sym typeface="Roboto Mono"/>
            </a:endParaRPr>
          </a:p>
          <a:p>
            <a:pPr marL="177800" marR="177800" lvl="0" indent="0" algn="l" rtl="0">
              <a:lnSpc>
                <a:spcPct val="170000"/>
              </a:lnSpc>
              <a:spcBef>
                <a:spcPts val="1600"/>
              </a:spcBef>
              <a:spcAft>
                <a:spcPts val="0"/>
              </a:spcAft>
              <a:buClr>
                <a:schemeClr val="dk1"/>
              </a:buClr>
              <a:buSzPts val="1100"/>
              <a:buFont typeface="Arial"/>
              <a:buNone/>
            </a:pPr>
            <a:endParaRPr sz="1250">
              <a:solidFill>
                <a:schemeClr val="dk1"/>
              </a:solidFill>
              <a:highlight>
                <a:srgbClr val="F7F7F7"/>
              </a:highlight>
              <a:latin typeface="Roboto Mono"/>
              <a:ea typeface="Roboto Mono"/>
              <a:cs typeface="Roboto Mono"/>
              <a:sym typeface="Roboto Mono"/>
            </a:endParaRPr>
          </a:p>
          <a:p>
            <a:pPr marL="0" marR="76200" lvl="0" indent="0" algn="l" rtl="0">
              <a:lnSpc>
                <a:spcPct val="145714"/>
              </a:lnSpc>
              <a:spcBef>
                <a:spcPts val="1200"/>
              </a:spcBef>
              <a:spcAft>
                <a:spcPts val="0"/>
              </a:spcAft>
              <a:buSzPts val="1100"/>
              <a:buNone/>
            </a:pPr>
            <a:endParaRPr sz="1050">
              <a:solidFill>
                <a:schemeClr val="dk1"/>
              </a:solidFill>
              <a:highlight>
                <a:srgbClr val="F7F7F7"/>
              </a:highlight>
              <a:latin typeface="Roboto Mono"/>
              <a:ea typeface="Roboto Mono"/>
              <a:cs typeface="Roboto Mono"/>
              <a:sym typeface="Roboto Mono"/>
            </a:endParaRPr>
          </a:p>
          <a:p>
            <a:pPr marL="177800" marR="177800" lvl="0" indent="0" algn="l" rtl="0">
              <a:lnSpc>
                <a:spcPct val="170000"/>
              </a:lnSpc>
              <a:spcBef>
                <a:spcPts val="1600"/>
              </a:spcBef>
              <a:spcAft>
                <a:spcPts val="0"/>
              </a:spcAft>
              <a:buClr>
                <a:schemeClr val="dk1"/>
              </a:buClr>
              <a:buSzPts val="1100"/>
              <a:buFont typeface="Arial"/>
              <a:buNone/>
            </a:pPr>
            <a:endParaRPr sz="1050">
              <a:solidFill>
                <a:schemeClr val="dk1"/>
              </a:solidFill>
              <a:highlight>
                <a:srgbClr val="F7F7F7"/>
              </a:highlight>
              <a:latin typeface="Roboto Mono"/>
              <a:ea typeface="Roboto Mono"/>
              <a:cs typeface="Roboto Mono"/>
              <a:sym typeface="Roboto Mono"/>
            </a:endParaRPr>
          </a:p>
          <a:p>
            <a:pPr marL="203200" marR="203200" lvl="0" indent="0" algn="l" rtl="0">
              <a:lnSpc>
                <a:spcPct val="170000"/>
              </a:lnSpc>
              <a:spcBef>
                <a:spcPts val="1500"/>
              </a:spcBef>
              <a:spcAft>
                <a:spcPts val="0"/>
              </a:spcAft>
              <a:buClr>
                <a:schemeClr val="dk1"/>
              </a:buClr>
              <a:buSzPts val="1100"/>
              <a:buFont typeface="Arial"/>
              <a:buNone/>
            </a:pPr>
            <a:endParaRPr sz="1050">
              <a:solidFill>
                <a:srgbClr val="3C4043"/>
              </a:solidFill>
              <a:highlight>
                <a:srgbClr val="FFFFFF"/>
              </a:highlight>
              <a:latin typeface="Roboto Mono"/>
              <a:ea typeface="Roboto Mono"/>
              <a:cs typeface="Roboto Mono"/>
              <a:sym typeface="Roboto Mono"/>
            </a:endParaRPr>
          </a:p>
          <a:p>
            <a:pPr marL="0" marR="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
        <p:nvSpPr>
          <p:cNvPr id="186" name="Google Shape;186;p22"/>
          <p:cNvSpPr txBox="1"/>
          <p:nvPr/>
        </p:nvSpPr>
        <p:spPr>
          <a:xfrm>
            <a:off x="6888100" y="1281726"/>
            <a:ext cx="4320600" cy="350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a:t>
            </a:r>
            <a:r>
              <a:rPr lang="en-US" sz="1350">
                <a:solidFill>
                  <a:schemeClr val="dk1"/>
                </a:solidFill>
                <a:highlight>
                  <a:srgbClr val="F7F7F7"/>
                </a:highlight>
                <a:latin typeface="Roboto Mono"/>
                <a:ea typeface="Roboto Mono"/>
                <a:cs typeface="Roboto Mono"/>
                <a:sym typeface="Roboto Mono"/>
              </a:rPr>
              <a:t>all_images_df[</a:t>
            </a:r>
            <a:r>
              <a:rPr lang="en-US" sz="1350">
                <a:solidFill>
                  <a:srgbClr val="BB2323"/>
                </a:solidFill>
                <a:highlight>
                  <a:srgbClr val="F7F7F7"/>
                </a:highlight>
                <a:latin typeface="Roboto Mono"/>
                <a:ea typeface="Roboto Mono"/>
                <a:cs typeface="Roboto Mono"/>
                <a:sym typeface="Roboto Mono"/>
              </a:rPr>
              <a:t>'modality'</a:t>
            </a:r>
            <a:r>
              <a:rPr lang="en-US" sz="1350">
                <a:solidFill>
                  <a:schemeClr val="dk1"/>
                </a:solidFill>
                <a:highlight>
                  <a:srgbClr val="F7F7F7"/>
                </a:highlight>
                <a:latin typeface="Roboto Mono"/>
                <a:ea typeface="Roboto Mono"/>
                <a:cs typeface="Roboto Mono"/>
                <a:sym typeface="Roboto Mono"/>
              </a:rPr>
              <a:t>] </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 all_images_df[</a:t>
            </a:r>
            <a:r>
              <a:rPr lang="en-US" sz="1350">
                <a:solidFill>
                  <a:srgbClr val="BB2323"/>
                </a:solidFill>
                <a:highlight>
                  <a:srgbClr val="F7F7F7"/>
                </a:highlight>
                <a:latin typeface="Roboto Mono"/>
                <a:ea typeface="Roboto Mono"/>
                <a:cs typeface="Roboto Mono"/>
                <a:sym typeface="Roboto Mono"/>
              </a:rPr>
              <a:t>'path'</a:t>
            </a:r>
            <a:r>
              <a:rPr lang="en-US" sz="1350">
                <a:solidFill>
                  <a:schemeClr val="dk1"/>
                </a:solidFill>
                <a:highlight>
                  <a:srgbClr val="F7F7F7"/>
                </a:highlight>
                <a:latin typeface="Roboto Mono"/>
                <a:ea typeface="Roboto Mono"/>
                <a:cs typeface="Roboto Mono"/>
                <a:sym typeface="Roboto Mono"/>
              </a:rPr>
              <a:t>]</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map(</a:t>
            </a:r>
            <a:r>
              <a:rPr lang="en-US" sz="1350">
                <a:solidFill>
                  <a:srgbClr val="007B00"/>
                </a:solidFill>
                <a:highlight>
                  <a:srgbClr val="F7F7F7"/>
                </a:highlight>
                <a:latin typeface="Roboto Mono"/>
                <a:ea typeface="Roboto Mono"/>
                <a:cs typeface="Roboto Mono"/>
                <a:sym typeface="Roboto Mono"/>
              </a:rPr>
              <a:t>lambda</a:t>
            </a:r>
            <a:r>
              <a:rPr lang="en-US" sz="1350">
                <a:solidFill>
                  <a:schemeClr val="dk1"/>
                </a:solidFill>
                <a:highlight>
                  <a:srgbClr val="F7F7F7"/>
                </a:highlight>
                <a:latin typeface="Roboto Mono"/>
                <a:ea typeface="Roboto Mono"/>
                <a:cs typeface="Roboto Mono"/>
                <a:sym typeface="Roboto Mono"/>
              </a:rPr>
              <a:t> x: x</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parent</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stem)</a:t>
            </a:r>
            <a:endParaRPr sz="13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350">
                <a:solidFill>
                  <a:schemeClr val="dk1"/>
                </a:solidFill>
                <a:highlight>
                  <a:srgbClr val="F7F7F7"/>
                </a:highlight>
                <a:latin typeface="Roboto Mono"/>
                <a:ea typeface="Roboto Mono"/>
                <a:cs typeface="Roboto Mono"/>
                <a:sym typeface="Roboto Mono"/>
              </a:rPr>
              <a:t>all_images_df[</a:t>
            </a:r>
            <a:r>
              <a:rPr lang="en-US" sz="1350">
                <a:solidFill>
                  <a:srgbClr val="BB2323"/>
                </a:solidFill>
                <a:highlight>
                  <a:srgbClr val="F7F7F7"/>
                </a:highlight>
                <a:latin typeface="Roboto Mono"/>
                <a:ea typeface="Roboto Mono"/>
                <a:cs typeface="Roboto Mono"/>
                <a:sym typeface="Roboto Mono"/>
              </a:rPr>
              <a:t>'source'</a:t>
            </a:r>
            <a:r>
              <a:rPr lang="en-US" sz="1350">
                <a:solidFill>
                  <a:schemeClr val="dk1"/>
                </a:solidFill>
                <a:highlight>
                  <a:srgbClr val="F7F7F7"/>
                </a:highlight>
                <a:latin typeface="Roboto Mono"/>
                <a:ea typeface="Roboto Mono"/>
                <a:cs typeface="Roboto Mono"/>
                <a:sym typeface="Roboto Mono"/>
              </a:rPr>
              <a:t>] </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 all_images_df[</a:t>
            </a:r>
            <a:r>
              <a:rPr lang="en-US" sz="1350">
                <a:solidFill>
                  <a:srgbClr val="BB2323"/>
                </a:solidFill>
                <a:highlight>
                  <a:srgbClr val="F7F7F7"/>
                </a:highlight>
                <a:latin typeface="Roboto Mono"/>
                <a:ea typeface="Roboto Mono"/>
                <a:cs typeface="Roboto Mono"/>
                <a:sym typeface="Roboto Mono"/>
              </a:rPr>
              <a:t>'path'</a:t>
            </a:r>
            <a:r>
              <a:rPr lang="en-US" sz="1350">
                <a:solidFill>
                  <a:schemeClr val="dk1"/>
                </a:solidFill>
                <a:highlight>
                  <a:srgbClr val="F7F7F7"/>
                </a:highlight>
                <a:latin typeface="Roboto Mono"/>
                <a:ea typeface="Roboto Mono"/>
                <a:cs typeface="Roboto Mono"/>
                <a:sym typeface="Roboto Mono"/>
              </a:rPr>
              <a:t>]</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map(</a:t>
            </a:r>
            <a:r>
              <a:rPr lang="en-US" sz="1350">
                <a:solidFill>
                  <a:srgbClr val="007B00"/>
                </a:solidFill>
                <a:highlight>
                  <a:srgbClr val="F7F7F7"/>
                </a:highlight>
                <a:latin typeface="Roboto Mono"/>
                <a:ea typeface="Roboto Mono"/>
                <a:cs typeface="Roboto Mono"/>
                <a:sym typeface="Roboto Mono"/>
              </a:rPr>
              <a:t>lambda</a:t>
            </a:r>
            <a:r>
              <a:rPr lang="en-US" sz="1350">
                <a:solidFill>
                  <a:schemeClr val="dk1"/>
                </a:solidFill>
                <a:highlight>
                  <a:srgbClr val="F7F7F7"/>
                </a:highlight>
                <a:latin typeface="Roboto Mono"/>
                <a:ea typeface="Roboto Mono"/>
                <a:cs typeface="Roboto Mono"/>
                <a:sym typeface="Roboto Mono"/>
              </a:rPr>
              <a:t> x: x</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stem</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split(</a:t>
            </a:r>
            <a:r>
              <a:rPr lang="en-US" sz="1350">
                <a:solidFill>
                  <a:srgbClr val="BB2323"/>
                </a:solidFill>
                <a:highlight>
                  <a:srgbClr val="F7F7F7"/>
                </a:highlight>
                <a:latin typeface="Roboto Mono"/>
                <a:ea typeface="Roboto Mono"/>
                <a:cs typeface="Roboto Mono"/>
                <a:sym typeface="Roboto Mono"/>
              </a:rPr>
              <a:t>'_'</a:t>
            </a:r>
            <a:r>
              <a:rPr lang="en-US" sz="1350">
                <a:solidFill>
                  <a:schemeClr val="dk1"/>
                </a:solidFill>
                <a:highlight>
                  <a:srgbClr val="F7F7F7"/>
                </a:highlight>
                <a:latin typeface="Roboto Mono"/>
                <a:ea typeface="Roboto Mono"/>
                <a:cs typeface="Roboto Mono"/>
                <a:sym typeface="Roboto Mono"/>
              </a:rPr>
              <a:t>)[</a:t>
            </a:r>
            <a:r>
              <a:rPr lang="en-US" sz="1350">
                <a:solidFill>
                  <a:srgbClr val="666666"/>
                </a:solidFill>
                <a:highlight>
                  <a:srgbClr val="F7F7F7"/>
                </a:highlight>
                <a:latin typeface="Roboto Mono"/>
                <a:ea typeface="Roboto Mono"/>
                <a:cs typeface="Roboto Mono"/>
                <a:sym typeface="Roboto Mono"/>
              </a:rPr>
              <a:t>0</a:t>
            </a:r>
            <a:r>
              <a:rPr lang="en-US" sz="1350">
                <a:solidFill>
                  <a:schemeClr val="dk1"/>
                </a:solidFill>
                <a:highlight>
                  <a:srgbClr val="F7F7F7"/>
                </a:highlight>
                <a:latin typeface="Roboto Mono"/>
                <a:ea typeface="Roboto Mono"/>
                <a:cs typeface="Roboto Mono"/>
                <a:sym typeface="Roboto Mono"/>
              </a:rPr>
              <a:t>])</a:t>
            </a:r>
            <a:endParaRPr sz="13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350">
                <a:solidFill>
                  <a:schemeClr val="dk1"/>
                </a:solidFill>
                <a:highlight>
                  <a:srgbClr val="F7F7F7"/>
                </a:highlight>
                <a:latin typeface="Roboto Mono"/>
                <a:ea typeface="Roboto Mono"/>
                <a:cs typeface="Roboto Mono"/>
                <a:sym typeface="Roboto Mono"/>
              </a:rPr>
              <a:t>all_images_df[</a:t>
            </a:r>
            <a:r>
              <a:rPr lang="en-US" sz="1350">
                <a:solidFill>
                  <a:srgbClr val="BB2323"/>
                </a:solidFill>
                <a:highlight>
                  <a:srgbClr val="F7F7F7"/>
                </a:highlight>
                <a:latin typeface="Roboto Mono"/>
                <a:ea typeface="Roboto Mono"/>
                <a:cs typeface="Roboto Mono"/>
                <a:sym typeface="Roboto Mono"/>
              </a:rPr>
              <a:t>'image_id'</a:t>
            </a:r>
            <a:r>
              <a:rPr lang="en-US" sz="1350">
                <a:solidFill>
                  <a:schemeClr val="dk1"/>
                </a:solidFill>
                <a:highlight>
                  <a:srgbClr val="F7F7F7"/>
                </a:highlight>
                <a:latin typeface="Roboto Mono"/>
                <a:ea typeface="Roboto Mono"/>
                <a:cs typeface="Roboto Mono"/>
                <a:sym typeface="Roboto Mono"/>
              </a:rPr>
              <a:t>] </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 all_images_df[</a:t>
            </a:r>
            <a:r>
              <a:rPr lang="en-US" sz="1350">
                <a:solidFill>
                  <a:srgbClr val="BB2323"/>
                </a:solidFill>
                <a:highlight>
                  <a:srgbClr val="F7F7F7"/>
                </a:highlight>
                <a:latin typeface="Roboto Mono"/>
                <a:ea typeface="Roboto Mono"/>
                <a:cs typeface="Roboto Mono"/>
                <a:sym typeface="Roboto Mono"/>
              </a:rPr>
              <a:t>'path'</a:t>
            </a:r>
            <a:r>
              <a:rPr lang="en-US" sz="1350">
                <a:solidFill>
                  <a:schemeClr val="dk1"/>
                </a:solidFill>
                <a:highlight>
                  <a:srgbClr val="F7F7F7"/>
                </a:highlight>
                <a:latin typeface="Roboto Mono"/>
                <a:ea typeface="Roboto Mono"/>
                <a:cs typeface="Roboto Mono"/>
                <a:sym typeface="Roboto Mono"/>
              </a:rPr>
              <a:t>]</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map(</a:t>
            </a:r>
            <a:r>
              <a:rPr lang="en-US" sz="1350">
                <a:solidFill>
                  <a:srgbClr val="007B00"/>
                </a:solidFill>
                <a:highlight>
                  <a:srgbClr val="F7F7F7"/>
                </a:highlight>
                <a:latin typeface="Roboto Mono"/>
                <a:ea typeface="Roboto Mono"/>
                <a:cs typeface="Roboto Mono"/>
                <a:sym typeface="Roboto Mono"/>
              </a:rPr>
              <a:t>lambda</a:t>
            </a:r>
            <a:r>
              <a:rPr lang="en-US" sz="1350">
                <a:solidFill>
                  <a:schemeClr val="dk1"/>
                </a:solidFill>
                <a:highlight>
                  <a:srgbClr val="F7F7F7"/>
                </a:highlight>
                <a:latin typeface="Roboto Mono"/>
                <a:ea typeface="Roboto Mono"/>
                <a:cs typeface="Roboto Mono"/>
                <a:sym typeface="Roboto Mono"/>
              </a:rPr>
              <a:t> x: </a:t>
            </a:r>
            <a:r>
              <a:rPr lang="en-US" sz="1350">
                <a:solidFill>
                  <a:srgbClr val="BB2323"/>
                </a:solidFill>
                <a:highlight>
                  <a:srgbClr val="F7F7F7"/>
                </a:highlight>
                <a:latin typeface="Roboto Mono"/>
                <a:ea typeface="Roboto Mono"/>
                <a:cs typeface="Roboto Mono"/>
                <a:sym typeface="Roboto Mono"/>
              </a:rPr>
              <a:t>'_'</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join(x</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stem</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split(</a:t>
            </a:r>
            <a:r>
              <a:rPr lang="en-US" sz="1350">
                <a:solidFill>
                  <a:srgbClr val="BB2323"/>
                </a:solidFill>
                <a:highlight>
                  <a:srgbClr val="F7F7F7"/>
                </a:highlight>
                <a:latin typeface="Roboto Mono"/>
                <a:ea typeface="Roboto Mono"/>
                <a:cs typeface="Roboto Mono"/>
                <a:sym typeface="Roboto Mono"/>
              </a:rPr>
              <a:t>'_'</a:t>
            </a:r>
            <a:r>
              <a:rPr lang="en-US" sz="1350">
                <a:solidFill>
                  <a:schemeClr val="dk1"/>
                </a:solidFill>
                <a:highlight>
                  <a:srgbClr val="F7F7F7"/>
                </a:highlight>
                <a:latin typeface="Roboto Mono"/>
                <a:ea typeface="Roboto Mono"/>
                <a:cs typeface="Roboto Mono"/>
                <a:sym typeface="Roboto Mono"/>
              </a:rPr>
              <a:t>)[</a:t>
            </a:r>
            <a:r>
              <a:rPr lang="en-US" sz="1350">
                <a:solidFill>
                  <a:srgbClr val="666666"/>
                </a:solidFill>
                <a:highlight>
                  <a:srgbClr val="F7F7F7"/>
                </a:highlight>
                <a:latin typeface="Roboto Mono"/>
                <a:ea typeface="Roboto Mono"/>
                <a:cs typeface="Roboto Mono"/>
                <a:sym typeface="Roboto Mono"/>
              </a:rPr>
              <a:t>1</a:t>
            </a:r>
            <a:r>
              <a:rPr lang="en-US" sz="1350">
                <a:solidFill>
                  <a:schemeClr val="dk1"/>
                </a:solidFill>
                <a:highlight>
                  <a:srgbClr val="F7F7F7"/>
                </a:highlight>
                <a:latin typeface="Roboto Mono"/>
                <a:ea typeface="Roboto Mono"/>
                <a:cs typeface="Roboto Mono"/>
                <a:sym typeface="Roboto Mono"/>
              </a:rPr>
              <a:t>:</a:t>
            </a:r>
            <a:r>
              <a:rPr lang="en-US" sz="1350">
                <a:solidFill>
                  <a:srgbClr val="666666"/>
                </a:solidFill>
                <a:highlight>
                  <a:srgbClr val="F7F7F7"/>
                </a:highlight>
                <a:latin typeface="Roboto Mono"/>
                <a:ea typeface="Roboto Mono"/>
                <a:cs typeface="Roboto Mono"/>
                <a:sym typeface="Roboto Mono"/>
              </a:rPr>
              <a:t>2</a:t>
            </a:r>
            <a:r>
              <a:rPr lang="en-US" sz="1350">
                <a:solidFill>
                  <a:schemeClr val="dk1"/>
                </a:solidFill>
                <a:highlight>
                  <a:srgbClr val="F7F7F7"/>
                </a:highlight>
                <a:latin typeface="Roboto Mono"/>
                <a:ea typeface="Roboto Mono"/>
                <a:cs typeface="Roboto Mono"/>
                <a:sym typeface="Roboto Mono"/>
              </a:rPr>
              <a:t>]))</a:t>
            </a:r>
            <a:endParaRPr sz="13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350">
                <a:solidFill>
                  <a:schemeClr val="dk1"/>
                </a:solidFill>
                <a:highlight>
                  <a:srgbClr val="F7F7F7"/>
                </a:highlight>
                <a:latin typeface="Roboto Mono"/>
                <a:ea typeface="Roboto Mono"/>
                <a:cs typeface="Roboto Mono"/>
                <a:sym typeface="Roboto Mono"/>
              </a:rPr>
              <a:t>all_images_df </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 all_images_df[all_images_df[</a:t>
            </a:r>
            <a:r>
              <a:rPr lang="en-US" sz="1350">
                <a:solidFill>
                  <a:srgbClr val="BB2323"/>
                </a:solidFill>
                <a:highlight>
                  <a:srgbClr val="F7F7F7"/>
                </a:highlight>
                <a:latin typeface="Roboto Mono"/>
                <a:ea typeface="Roboto Mono"/>
                <a:cs typeface="Roboto Mono"/>
                <a:sym typeface="Roboto Mono"/>
              </a:rPr>
              <a:t>'modality'</a:t>
            </a:r>
            <a:r>
              <a:rPr lang="en-US" sz="1350">
                <a:solidFill>
                  <a:schemeClr val="dk1"/>
                </a:solidFill>
                <a:highlight>
                  <a:srgbClr val="F7F7F7"/>
                </a:highlight>
                <a:latin typeface="Roboto Mono"/>
                <a:ea typeface="Roboto Mono"/>
                <a:cs typeface="Roboto Mono"/>
                <a:sym typeface="Roboto Mono"/>
              </a:rPr>
              <a:t>]</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isin([</a:t>
            </a:r>
            <a:r>
              <a:rPr lang="en-US" sz="1350">
                <a:solidFill>
                  <a:srgbClr val="BB2323"/>
                </a:solidFill>
                <a:highlight>
                  <a:srgbClr val="F7F7F7"/>
                </a:highlight>
                <a:latin typeface="Roboto Mono"/>
                <a:ea typeface="Roboto Mono"/>
                <a:cs typeface="Roboto Mono"/>
                <a:sym typeface="Roboto Mono"/>
              </a:rPr>
              <a:t>'masks'</a:t>
            </a:r>
            <a:r>
              <a:rPr lang="en-US" sz="1350">
                <a:solidFill>
                  <a:schemeClr val="dk1"/>
                </a:solidFill>
                <a:highlight>
                  <a:srgbClr val="F7F7F7"/>
                </a:highlight>
                <a:latin typeface="Roboto Mono"/>
                <a:ea typeface="Roboto Mono"/>
                <a:cs typeface="Roboto Mono"/>
                <a:sym typeface="Roboto Mono"/>
              </a:rPr>
              <a:t>, </a:t>
            </a:r>
            <a:r>
              <a:rPr lang="en-US" sz="1350">
                <a:solidFill>
                  <a:srgbClr val="BB2323"/>
                </a:solidFill>
                <a:highlight>
                  <a:srgbClr val="F7F7F7"/>
                </a:highlight>
                <a:latin typeface="Roboto Mono"/>
                <a:ea typeface="Roboto Mono"/>
                <a:cs typeface="Roboto Mono"/>
                <a:sym typeface="Roboto Mono"/>
              </a:rPr>
              <a:t>'CXR_png'</a:t>
            </a:r>
            <a:r>
              <a:rPr lang="en-US" sz="1350">
                <a:solidFill>
                  <a:schemeClr val="dk1"/>
                </a:solidFill>
                <a:highlight>
                  <a:srgbClr val="F7F7F7"/>
                </a:highlight>
                <a:latin typeface="Roboto Mono"/>
                <a:ea typeface="Roboto Mono"/>
                <a:cs typeface="Roboto Mono"/>
                <a:sym typeface="Roboto Mono"/>
              </a:rPr>
              <a:t>])]</a:t>
            </a:r>
            <a:endParaRPr sz="13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350">
                <a:solidFill>
                  <a:srgbClr val="008000"/>
                </a:solidFill>
                <a:highlight>
                  <a:srgbClr val="F7F7F7"/>
                </a:highlight>
                <a:latin typeface="Roboto Mono"/>
                <a:ea typeface="Roboto Mono"/>
                <a:cs typeface="Roboto Mono"/>
                <a:sym typeface="Roboto Mono"/>
              </a:rPr>
              <a:t>print</a:t>
            </a:r>
            <a:r>
              <a:rPr lang="en-US" sz="1350">
                <a:solidFill>
                  <a:schemeClr val="dk1"/>
                </a:solidFill>
                <a:highlight>
                  <a:srgbClr val="F7F7F7"/>
                </a:highlight>
                <a:latin typeface="Roboto Mono"/>
                <a:ea typeface="Roboto Mono"/>
                <a:cs typeface="Roboto Mono"/>
                <a:sym typeface="Roboto Mono"/>
              </a:rPr>
              <a:t>(all_images_df[</a:t>
            </a:r>
            <a:r>
              <a:rPr lang="en-US" sz="1350">
                <a:solidFill>
                  <a:srgbClr val="BB2323"/>
                </a:solidFill>
                <a:highlight>
                  <a:srgbClr val="F7F7F7"/>
                </a:highlight>
                <a:latin typeface="Roboto Mono"/>
                <a:ea typeface="Roboto Mono"/>
                <a:cs typeface="Roboto Mono"/>
                <a:sym typeface="Roboto Mono"/>
              </a:rPr>
              <a:t>'modality'</a:t>
            </a:r>
            <a:r>
              <a:rPr lang="en-US" sz="1350">
                <a:solidFill>
                  <a:schemeClr val="dk1"/>
                </a:solidFill>
                <a:highlight>
                  <a:srgbClr val="F7F7F7"/>
                </a:highlight>
                <a:latin typeface="Roboto Mono"/>
                <a:ea typeface="Roboto Mono"/>
                <a:cs typeface="Roboto Mono"/>
                <a:sym typeface="Roboto Mono"/>
              </a:rPr>
              <a:t>]</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value_counts())</a:t>
            </a:r>
            <a:endParaRPr sz="13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r>
              <a:rPr lang="en-US" sz="1350">
                <a:solidFill>
                  <a:schemeClr val="dk1"/>
                </a:solidFill>
                <a:highlight>
                  <a:srgbClr val="F7F7F7"/>
                </a:highlight>
                <a:latin typeface="Roboto Mono"/>
                <a:ea typeface="Roboto Mono"/>
                <a:cs typeface="Roboto Mono"/>
                <a:sym typeface="Roboto Mono"/>
              </a:rPr>
              <a:t>all_images_df</a:t>
            </a:r>
            <a:r>
              <a:rPr lang="en-US" sz="1350">
                <a:solidFill>
                  <a:srgbClr val="055BE0"/>
                </a:solidFill>
                <a:highlight>
                  <a:srgbClr val="F7F7F7"/>
                </a:highlight>
                <a:latin typeface="Roboto Mono"/>
                <a:ea typeface="Roboto Mono"/>
                <a:cs typeface="Roboto Mono"/>
                <a:sym typeface="Roboto Mono"/>
              </a:rPr>
              <a:t>.</a:t>
            </a:r>
            <a:r>
              <a:rPr lang="en-US" sz="1350">
                <a:solidFill>
                  <a:schemeClr val="dk1"/>
                </a:solidFill>
                <a:highlight>
                  <a:srgbClr val="F7F7F7"/>
                </a:highlight>
                <a:latin typeface="Roboto Mono"/>
                <a:ea typeface="Roboto Mono"/>
                <a:cs typeface="Roboto Mono"/>
                <a:sym typeface="Roboto Mono"/>
              </a:rPr>
              <a:t>sample(</a:t>
            </a:r>
            <a:r>
              <a:rPr lang="en-US" sz="1350">
                <a:solidFill>
                  <a:srgbClr val="666666"/>
                </a:solidFill>
                <a:highlight>
                  <a:srgbClr val="F7F7F7"/>
                </a:highlight>
                <a:latin typeface="Roboto Mono"/>
                <a:ea typeface="Roboto Mono"/>
                <a:cs typeface="Roboto Mono"/>
                <a:sym typeface="Roboto Mono"/>
              </a:rPr>
              <a:t>3</a:t>
            </a:r>
            <a:r>
              <a:rPr lang="en-US" sz="1350">
                <a:solidFill>
                  <a:schemeClr val="dk1"/>
                </a:solidFill>
                <a:highlight>
                  <a:srgbClr val="F7F7F7"/>
                </a:highlight>
                <a:latin typeface="Roboto Mono"/>
                <a:ea typeface="Roboto Mono"/>
                <a:cs typeface="Roboto Mono"/>
                <a:sym typeface="Roboto Mono"/>
              </a:rPr>
              <a:t>)</a:t>
            </a:r>
            <a:endParaRPr sz="1350">
              <a:solidFill>
                <a:schemeClr val="dk1"/>
              </a:solidFill>
              <a:highlight>
                <a:srgbClr val="F7F7F7"/>
              </a:highlight>
              <a:latin typeface="Roboto Mono"/>
              <a:ea typeface="Roboto Mono"/>
              <a:cs typeface="Roboto Mono"/>
              <a:sym typeface="Roboto Mono"/>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838200" y="365126"/>
            <a:ext cx="10515600" cy="6942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a:t>                                </a:t>
            </a:r>
            <a:r>
              <a:rPr lang="en-US" sz="3200">
                <a:solidFill>
                  <a:srgbClr val="2F5496"/>
                </a:solidFill>
                <a:latin typeface="Times New Roman"/>
                <a:ea typeface="Times New Roman"/>
                <a:cs typeface="Times New Roman"/>
                <a:sym typeface="Times New Roman"/>
              </a:rPr>
              <a:t>IMPLEMENTATION</a:t>
            </a:r>
            <a:endParaRPr sz="3200" u="sng">
              <a:solidFill>
                <a:srgbClr val="3F3F3F"/>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93" name="Google Shape;193;p23"/>
          <p:cNvSpPr txBox="1">
            <a:spLocks noGrp="1"/>
          </p:cNvSpPr>
          <p:nvPr>
            <p:ph type="body" idx="1"/>
          </p:nvPr>
        </p:nvSpPr>
        <p:spPr>
          <a:xfrm>
            <a:off x="838200" y="1190985"/>
            <a:ext cx="10515600" cy="5033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1500">
                <a:highlight>
                  <a:srgbClr val="F7F7F7"/>
                </a:highlight>
                <a:latin typeface="Roboto Mono"/>
                <a:ea typeface="Roboto Mono"/>
                <a:cs typeface="Roboto Mono"/>
                <a:sym typeface="Roboto Mono"/>
              </a:rPr>
              <a:t>all_images_df[</a:t>
            </a:r>
            <a:r>
              <a:rPr lang="en-US" sz="1500">
                <a:solidFill>
                  <a:srgbClr val="BB2323"/>
                </a:solidFill>
                <a:highlight>
                  <a:srgbClr val="F7F7F7"/>
                </a:highlight>
                <a:latin typeface="Roboto Mono"/>
                <a:ea typeface="Roboto Mono"/>
                <a:cs typeface="Roboto Mono"/>
                <a:sym typeface="Roboto Mono"/>
              </a:rPr>
              <a:t>'modality'</a:t>
            </a:r>
            <a:r>
              <a:rPr lang="en-US" sz="1500">
                <a:highlight>
                  <a:srgbClr val="F7F7F7"/>
                </a:highlight>
                <a:latin typeface="Roboto Mono"/>
                <a:ea typeface="Roboto Mono"/>
                <a:cs typeface="Roboto Mono"/>
                <a:sym typeface="Roboto Mono"/>
              </a:rPr>
              <a:t>] </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 all_images_df[</a:t>
            </a:r>
            <a:r>
              <a:rPr lang="en-US" sz="1500">
                <a:solidFill>
                  <a:srgbClr val="BB2323"/>
                </a:solidFill>
                <a:highlight>
                  <a:srgbClr val="F7F7F7"/>
                </a:highlight>
                <a:latin typeface="Roboto Mono"/>
                <a:ea typeface="Roboto Mono"/>
                <a:cs typeface="Roboto Mono"/>
                <a:sym typeface="Roboto Mono"/>
              </a:rPr>
              <a:t>'path'</a:t>
            </a:r>
            <a:r>
              <a:rPr lang="en-US" sz="1500">
                <a:highlight>
                  <a:srgbClr val="F7F7F7"/>
                </a:highlight>
                <a:latin typeface="Roboto Mono"/>
                <a:ea typeface="Roboto Mono"/>
                <a:cs typeface="Roboto Mono"/>
                <a:sym typeface="Roboto Mono"/>
              </a:rPr>
              <a:t>]</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map(</a:t>
            </a:r>
            <a:r>
              <a:rPr lang="en-US" sz="1500">
                <a:solidFill>
                  <a:srgbClr val="007B00"/>
                </a:solidFill>
                <a:highlight>
                  <a:srgbClr val="F7F7F7"/>
                </a:highlight>
                <a:latin typeface="Roboto Mono"/>
                <a:ea typeface="Roboto Mono"/>
                <a:cs typeface="Roboto Mono"/>
                <a:sym typeface="Roboto Mono"/>
              </a:rPr>
              <a:t>lambda</a:t>
            </a:r>
            <a:r>
              <a:rPr lang="en-US" sz="1500">
                <a:highlight>
                  <a:srgbClr val="F7F7F7"/>
                </a:highlight>
                <a:latin typeface="Roboto Mono"/>
                <a:ea typeface="Roboto Mono"/>
                <a:cs typeface="Roboto Mono"/>
                <a:sym typeface="Roboto Mono"/>
              </a:rPr>
              <a:t> x: x</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parent</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stem)</a:t>
            </a:r>
            <a:endParaRPr sz="1500">
              <a:highlight>
                <a:srgbClr val="F7F7F7"/>
              </a:highlight>
              <a:latin typeface="Roboto Mono"/>
              <a:ea typeface="Roboto Mono"/>
              <a:cs typeface="Roboto Mono"/>
              <a:sym typeface="Roboto Mono"/>
            </a:endParaRPr>
          </a:p>
          <a:p>
            <a:pPr marL="0" lvl="0" indent="0" algn="l" rtl="0">
              <a:spcBef>
                <a:spcPts val="1000"/>
              </a:spcBef>
              <a:spcAft>
                <a:spcPts val="0"/>
              </a:spcAft>
              <a:buNone/>
            </a:pPr>
            <a:r>
              <a:rPr lang="en-US" sz="1500">
                <a:highlight>
                  <a:srgbClr val="F7F7F7"/>
                </a:highlight>
                <a:latin typeface="Roboto Mono"/>
                <a:ea typeface="Roboto Mono"/>
                <a:cs typeface="Roboto Mono"/>
                <a:sym typeface="Roboto Mono"/>
              </a:rPr>
              <a:t>all_images_df[</a:t>
            </a:r>
            <a:r>
              <a:rPr lang="en-US" sz="1500">
                <a:solidFill>
                  <a:srgbClr val="BB2323"/>
                </a:solidFill>
                <a:highlight>
                  <a:srgbClr val="F7F7F7"/>
                </a:highlight>
                <a:latin typeface="Roboto Mono"/>
                <a:ea typeface="Roboto Mono"/>
                <a:cs typeface="Roboto Mono"/>
                <a:sym typeface="Roboto Mono"/>
              </a:rPr>
              <a:t>'source'</a:t>
            </a:r>
            <a:r>
              <a:rPr lang="en-US" sz="1500">
                <a:highlight>
                  <a:srgbClr val="F7F7F7"/>
                </a:highlight>
                <a:latin typeface="Roboto Mono"/>
                <a:ea typeface="Roboto Mono"/>
                <a:cs typeface="Roboto Mono"/>
                <a:sym typeface="Roboto Mono"/>
              </a:rPr>
              <a:t>] </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 all_images_df[</a:t>
            </a:r>
            <a:r>
              <a:rPr lang="en-US" sz="1500">
                <a:solidFill>
                  <a:srgbClr val="BB2323"/>
                </a:solidFill>
                <a:highlight>
                  <a:srgbClr val="F7F7F7"/>
                </a:highlight>
                <a:latin typeface="Roboto Mono"/>
                <a:ea typeface="Roboto Mono"/>
                <a:cs typeface="Roboto Mono"/>
                <a:sym typeface="Roboto Mono"/>
              </a:rPr>
              <a:t>'path'</a:t>
            </a:r>
            <a:r>
              <a:rPr lang="en-US" sz="1500">
                <a:highlight>
                  <a:srgbClr val="F7F7F7"/>
                </a:highlight>
                <a:latin typeface="Roboto Mono"/>
                <a:ea typeface="Roboto Mono"/>
                <a:cs typeface="Roboto Mono"/>
                <a:sym typeface="Roboto Mono"/>
              </a:rPr>
              <a:t>]</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map(</a:t>
            </a:r>
            <a:r>
              <a:rPr lang="en-US" sz="1500">
                <a:solidFill>
                  <a:srgbClr val="007B00"/>
                </a:solidFill>
                <a:highlight>
                  <a:srgbClr val="F7F7F7"/>
                </a:highlight>
                <a:latin typeface="Roboto Mono"/>
                <a:ea typeface="Roboto Mono"/>
                <a:cs typeface="Roboto Mono"/>
                <a:sym typeface="Roboto Mono"/>
              </a:rPr>
              <a:t>lambda</a:t>
            </a:r>
            <a:r>
              <a:rPr lang="en-US" sz="1500">
                <a:highlight>
                  <a:srgbClr val="F7F7F7"/>
                </a:highlight>
                <a:latin typeface="Roboto Mono"/>
                <a:ea typeface="Roboto Mono"/>
                <a:cs typeface="Roboto Mono"/>
                <a:sym typeface="Roboto Mono"/>
              </a:rPr>
              <a:t> x: x</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stem</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split(</a:t>
            </a:r>
            <a:r>
              <a:rPr lang="en-US" sz="1500">
                <a:solidFill>
                  <a:srgbClr val="BB2323"/>
                </a:solidFill>
                <a:highlight>
                  <a:srgbClr val="F7F7F7"/>
                </a:highlight>
                <a:latin typeface="Roboto Mono"/>
                <a:ea typeface="Roboto Mono"/>
                <a:cs typeface="Roboto Mono"/>
                <a:sym typeface="Roboto Mono"/>
              </a:rPr>
              <a:t>'_'</a:t>
            </a:r>
            <a:r>
              <a:rPr lang="en-US" sz="1500">
                <a:highlight>
                  <a:srgbClr val="F7F7F7"/>
                </a:highlight>
                <a:latin typeface="Roboto Mono"/>
                <a:ea typeface="Roboto Mono"/>
                <a:cs typeface="Roboto Mono"/>
                <a:sym typeface="Roboto Mono"/>
              </a:rPr>
              <a:t>)[</a:t>
            </a:r>
            <a:r>
              <a:rPr lang="en-US" sz="1500">
                <a:solidFill>
                  <a:srgbClr val="666666"/>
                </a:solidFill>
                <a:highlight>
                  <a:srgbClr val="F7F7F7"/>
                </a:highlight>
                <a:latin typeface="Roboto Mono"/>
                <a:ea typeface="Roboto Mono"/>
                <a:cs typeface="Roboto Mono"/>
                <a:sym typeface="Roboto Mono"/>
              </a:rPr>
              <a:t>0</a:t>
            </a:r>
            <a:r>
              <a:rPr lang="en-US" sz="1500">
                <a:highlight>
                  <a:srgbClr val="F7F7F7"/>
                </a:highlight>
                <a:latin typeface="Roboto Mono"/>
                <a:ea typeface="Roboto Mono"/>
                <a:cs typeface="Roboto Mono"/>
                <a:sym typeface="Roboto Mono"/>
              </a:rPr>
              <a:t>])</a:t>
            </a:r>
            <a:endParaRPr sz="1500">
              <a:highlight>
                <a:srgbClr val="F7F7F7"/>
              </a:highlight>
              <a:latin typeface="Roboto Mono"/>
              <a:ea typeface="Roboto Mono"/>
              <a:cs typeface="Roboto Mono"/>
              <a:sym typeface="Roboto Mono"/>
            </a:endParaRPr>
          </a:p>
          <a:p>
            <a:pPr marL="0" lvl="0" indent="0" algn="l" rtl="0">
              <a:spcBef>
                <a:spcPts val="1000"/>
              </a:spcBef>
              <a:spcAft>
                <a:spcPts val="0"/>
              </a:spcAft>
              <a:buNone/>
            </a:pPr>
            <a:r>
              <a:rPr lang="en-US" sz="1500">
                <a:highlight>
                  <a:srgbClr val="F7F7F7"/>
                </a:highlight>
                <a:latin typeface="Roboto Mono"/>
                <a:ea typeface="Roboto Mono"/>
                <a:cs typeface="Roboto Mono"/>
                <a:sym typeface="Roboto Mono"/>
              </a:rPr>
              <a:t>all_images_df[</a:t>
            </a:r>
            <a:r>
              <a:rPr lang="en-US" sz="1500">
                <a:solidFill>
                  <a:srgbClr val="BB2323"/>
                </a:solidFill>
                <a:highlight>
                  <a:srgbClr val="F7F7F7"/>
                </a:highlight>
                <a:latin typeface="Roboto Mono"/>
                <a:ea typeface="Roboto Mono"/>
                <a:cs typeface="Roboto Mono"/>
                <a:sym typeface="Roboto Mono"/>
              </a:rPr>
              <a:t>'image_id'</a:t>
            </a:r>
            <a:r>
              <a:rPr lang="en-US" sz="1500">
                <a:highlight>
                  <a:srgbClr val="F7F7F7"/>
                </a:highlight>
                <a:latin typeface="Roboto Mono"/>
                <a:ea typeface="Roboto Mono"/>
                <a:cs typeface="Roboto Mono"/>
                <a:sym typeface="Roboto Mono"/>
              </a:rPr>
              <a:t>] </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 all_images_df[</a:t>
            </a:r>
            <a:r>
              <a:rPr lang="en-US" sz="1500">
                <a:solidFill>
                  <a:srgbClr val="BB2323"/>
                </a:solidFill>
                <a:highlight>
                  <a:srgbClr val="F7F7F7"/>
                </a:highlight>
                <a:latin typeface="Roboto Mono"/>
                <a:ea typeface="Roboto Mono"/>
                <a:cs typeface="Roboto Mono"/>
                <a:sym typeface="Roboto Mono"/>
              </a:rPr>
              <a:t>'path'</a:t>
            </a:r>
            <a:r>
              <a:rPr lang="en-US" sz="1500">
                <a:highlight>
                  <a:srgbClr val="F7F7F7"/>
                </a:highlight>
                <a:latin typeface="Roboto Mono"/>
                <a:ea typeface="Roboto Mono"/>
                <a:cs typeface="Roboto Mono"/>
                <a:sym typeface="Roboto Mono"/>
              </a:rPr>
              <a:t>]</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map(</a:t>
            </a:r>
            <a:r>
              <a:rPr lang="en-US" sz="1500">
                <a:solidFill>
                  <a:srgbClr val="007B00"/>
                </a:solidFill>
                <a:highlight>
                  <a:srgbClr val="F7F7F7"/>
                </a:highlight>
                <a:latin typeface="Roboto Mono"/>
                <a:ea typeface="Roboto Mono"/>
                <a:cs typeface="Roboto Mono"/>
                <a:sym typeface="Roboto Mono"/>
              </a:rPr>
              <a:t>lambda</a:t>
            </a:r>
            <a:r>
              <a:rPr lang="en-US" sz="1500">
                <a:highlight>
                  <a:srgbClr val="F7F7F7"/>
                </a:highlight>
                <a:latin typeface="Roboto Mono"/>
                <a:ea typeface="Roboto Mono"/>
                <a:cs typeface="Roboto Mono"/>
                <a:sym typeface="Roboto Mono"/>
              </a:rPr>
              <a:t> x: </a:t>
            </a:r>
            <a:r>
              <a:rPr lang="en-US" sz="1500">
                <a:solidFill>
                  <a:srgbClr val="BB2323"/>
                </a:solidFill>
                <a:highlight>
                  <a:srgbClr val="F7F7F7"/>
                </a:highlight>
                <a:latin typeface="Roboto Mono"/>
                <a:ea typeface="Roboto Mono"/>
                <a:cs typeface="Roboto Mono"/>
                <a:sym typeface="Roboto Mono"/>
              </a:rPr>
              <a:t>'_'</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join(x</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stem</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split(</a:t>
            </a:r>
            <a:r>
              <a:rPr lang="en-US" sz="1500">
                <a:solidFill>
                  <a:srgbClr val="BB2323"/>
                </a:solidFill>
                <a:highlight>
                  <a:srgbClr val="F7F7F7"/>
                </a:highlight>
                <a:latin typeface="Roboto Mono"/>
                <a:ea typeface="Roboto Mono"/>
                <a:cs typeface="Roboto Mono"/>
                <a:sym typeface="Roboto Mono"/>
              </a:rPr>
              <a:t>'_'</a:t>
            </a:r>
            <a:r>
              <a:rPr lang="en-US" sz="1500">
                <a:highlight>
                  <a:srgbClr val="F7F7F7"/>
                </a:highlight>
                <a:latin typeface="Roboto Mono"/>
                <a:ea typeface="Roboto Mono"/>
                <a:cs typeface="Roboto Mono"/>
                <a:sym typeface="Roboto Mono"/>
              </a:rPr>
              <a:t>)[</a:t>
            </a:r>
            <a:r>
              <a:rPr lang="en-US" sz="1500">
                <a:solidFill>
                  <a:srgbClr val="666666"/>
                </a:solidFill>
                <a:highlight>
                  <a:srgbClr val="F7F7F7"/>
                </a:highlight>
                <a:latin typeface="Roboto Mono"/>
                <a:ea typeface="Roboto Mono"/>
                <a:cs typeface="Roboto Mono"/>
                <a:sym typeface="Roboto Mono"/>
              </a:rPr>
              <a:t>1</a:t>
            </a:r>
            <a:r>
              <a:rPr lang="en-US" sz="1500">
                <a:highlight>
                  <a:srgbClr val="F7F7F7"/>
                </a:highlight>
                <a:latin typeface="Roboto Mono"/>
                <a:ea typeface="Roboto Mono"/>
                <a:cs typeface="Roboto Mono"/>
                <a:sym typeface="Roboto Mono"/>
              </a:rPr>
              <a:t>:</a:t>
            </a:r>
            <a:r>
              <a:rPr lang="en-US" sz="1500">
                <a:solidFill>
                  <a:srgbClr val="666666"/>
                </a:solidFill>
                <a:highlight>
                  <a:srgbClr val="F7F7F7"/>
                </a:highlight>
                <a:latin typeface="Roboto Mono"/>
                <a:ea typeface="Roboto Mono"/>
                <a:cs typeface="Roboto Mono"/>
                <a:sym typeface="Roboto Mono"/>
              </a:rPr>
              <a:t>2</a:t>
            </a:r>
            <a:r>
              <a:rPr lang="en-US" sz="1500">
                <a:highlight>
                  <a:srgbClr val="F7F7F7"/>
                </a:highlight>
                <a:latin typeface="Roboto Mono"/>
                <a:ea typeface="Roboto Mono"/>
                <a:cs typeface="Roboto Mono"/>
                <a:sym typeface="Roboto Mono"/>
              </a:rPr>
              <a:t>]))</a:t>
            </a:r>
            <a:endParaRPr sz="1500">
              <a:highlight>
                <a:srgbClr val="F7F7F7"/>
              </a:highlight>
              <a:latin typeface="Roboto Mono"/>
              <a:ea typeface="Roboto Mono"/>
              <a:cs typeface="Roboto Mono"/>
              <a:sym typeface="Roboto Mono"/>
            </a:endParaRPr>
          </a:p>
          <a:p>
            <a:pPr marL="0" lvl="0" indent="0" algn="l" rtl="0">
              <a:spcBef>
                <a:spcPts val="1000"/>
              </a:spcBef>
              <a:spcAft>
                <a:spcPts val="0"/>
              </a:spcAft>
              <a:buNone/>
            </a:pPr>
            <a:r>
              <a:rPr lang="en-US" sz="1500">
                <a:highlight>
                  <a:srgbClr val="F7F7F7"/>
                </a:highlight>
                <a:latin typeface="Roboto Mono"/>
                <a:ea typeface="Roboto Mono"/>
                <a:cs typeface="Roboto Mono"/>
                <a:sym typeface="Roboto Mono"/>
              </a:rPr>
              <a:t>all_images_df </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 all_images_df[all_images_df[</a:t>
            </a:r>
            <a:r>
              <a:rPr lang="en-US" sz="1500">
                <a:solidFill>
                  <a:srgbClr val="BB2323"/>
                </a:solidFill>
                <a:highlight>
                  <a:srgbClr val="F7F7F7"/>
                </a:highlight>
                <a:latin typeface="Roboto Mono"/>
                <a:ea typeface="Roboto Mono"/>
                <a:cs typeface="Roboto Mono"/>
                <a:sym typeface="Roboto Mono"/>
              </a:rPr>
              <a:t>'modality'</a:t>
            </a:r>
            <a:r>
              <a:rPr lang="en-US" sz="1500">
                <a:highlight>
                  <a:srgbClr val="F7F7F7"/>
                </a:highlight>
                <a:latin typeface="Roboto Mono"/>
                <a:ea typeface="Roboto Mono"/>
                <a:cs typeface="Roboto Mono"/>
                <a:sym typeface="Roboto Mono"/>
              </a:rPr>
              <a:t>]</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isin([</a:t>
            </a:r>
            <a:r>
              <a:rPr lang="en-US" sz="1500">
                <a:solidFill>
                  <a:srgbClr val="BB2323"/>
                </a:solidFill>
                <a:highlight>
                  <a:srgbClr val="F7F7F7"/>
                </a:highlight>
                <a:latin typeface="Roboto Mono"/>
                <a:ea typeface="Roboto Mono"/>
                <a:cs typeface="Roboto Mono"/>
                <a:sym typeface="Roboto Mono"/>
              </a:rPr>
              <a:t>'masks'</a:t>
            </a:r>
            <a:r>
              <a:rPr lang="en-US" sz="1500">
                <a:highlight>
                  <a:srgbClr val="F7F7F7"/>
                </a:highlight>
                <a:latin typeface="Roboto Mono"/>
                <a:ea typeface="Roboto Mono"/>
                <a:cs typeface="Roboto Mono"/>
                <a:sym typeface="Roboto Mono"/>
              </a:rPr>
              <a:t>, </a:t>
            </a:r>
            <a:r>
              <a:rPr lang="en-US" sz="1500">
                <a:solidFill>
                  <a:srgbClr val="BB2323"/>
                </a:solidFill>
                <a:highlight>
                  <a:srgbClr val="F7F7F7"/>
                </a:highlight>
                <a:latin typeface="Roboto Mono"/>
                <a:ea typeface="Roboto Mono"/>
                <a:cs typeface="Roboto Mono"/>
                <a:sym typeface="Roboto Mono"/>
              </a:rPr>
              <a:t>'CXR_png'</a:t>
            </a:r>
            <a:r>
              <a:rPr lang="en-US" sz="1500">
                <a:highlight>
                  <a:srgbClr val="F7F7F7"/>
                </a:highlight>
                <a:latin typeface="Roboto Mono"/>
                <a:ea typeface="Roboto Mono"/>
                <a:cs typeface="Roboto Mono"/>
                <a:sym typeface="Roboto Mono"/>
              </a:rPr>
              <a:t>])]</a:t>
            </a:r>
            <a:endParaRPr sz="1500">
              <a:highlight>
                <a:srgbClr val="F7F7F7"/>
              </a:highlight>
              <a:latin typeface="Roboto Mono"/>
              <a:ea typeface="Roboto Mono"/>
              <a:cs typeface="Roboto Mono"/>
              <a:sym typeface="Roboto Mono"/>
            </a:endParaRPr>
          </a:p>
          <a:p>
            <a:pPr marL="0" lvl="0" indent="0" algn="l" rtl="0">
              <a:spcBef>
                <a:spcPts val="1000"/>
              </a:spcBef>
              <a:spcAft>
                <a:spcPts val="0"/>
              </a:spcAft>
              <a:buNone/>
            </a:pPr>
            <a:r>
              <a:rPr lang="en-US" sz="1500">
                <a:solidFill>
                  <a:srgbClr val="008000"/>
                </a:solidFill>
                <a:highlight>
                  <a:srgbClr val="F7F7F7"/>
                </a:highlight>
                <a:latin typeface="Roboto Mono"/>
                <a:ea typeface="Roboto Mono"/>
                <a:cs typeface="Roboto Mono"/>
                <a:sym typeface="Roboto Mono"/>
              </a:rPr>
              <a:t>print</a:t>
            </a:r>
            <a:r>
              <a:rPr lang="en-US" sz="1500">
                <a:highlight>
                  <a:srgbClr val="F7F7F7"/>
                </a:highlight>
                <a:latin typeface="Roboto Mono"/>
                <a:ea typeface="Roboto Mono"/>
                <a:cs typeface="Roboto Mono"/>
                <a:sym typeface="Roboto Mono"/>
              </a:rPr>
              <a:t>(all_images_df[</a:t>
            </a:r>
            <a:r>
              <a:rPr lang="en-US" sz="1500">
                <a:solidFill>
                  <a:srgbClr val="BB2323"/>
                </a:solidFill>
                <a:highlight>
                  <a:srgbClr val="F7F7F7"/>
                </a:highlight>
                <a:latin typeface="Roboto Mono"/>
                <a:ea typeface="Roboto Mono"/>
                <a:cs typeface="Roboto Mono"/>
                <a:sym typeface="Roboto Mono"/>
              </a:rPr>
              <a:t>'modality'</a:t>
            </a:r>
            <a:r>
              <a:rPr lang="en-US" sz="1500">
                <a:highlight>
                  <a:srgbClr val="F7F7F7"/>
                </a:highlight>
                <a:latin typeface="Roboto Mono"/>
                <a:ea typeface="Roboto Mono"/>
                <a:cs typeface="Roboto Mono"/>
                <a:sym typeface="Roboto Mono"/>
              </a:rPr>
              <a:t>]</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value_counts())</a:t>
            </a:r>
            <a:endParaRPr sz="1500">
              <a:highlight>
                <a:srgbClr val="F7F7F7"/>
              </a:highlight>
              <a:latin typeface="Roboto Mono"/>
              <a:ea typeface="Roboto Mono"/>
              <a:cs typeface="Roboto Mono"/>
              <a:sym typeface="Roboto Mono"/>
            </a:endParaRPr>
          </a:p>
          <a:p>
            <a:pPr marL="0" lvl="0" indent="0" algn="l" rtl="0">
              <a:spcBef>
                <a:spcPts val="1000"/>
              </a:spcBef>
              <a:spcAft>
                <a:spcPts val="0"/>
              </a:spcAft>
              <a:buNone/>
            </a:pPr>
            <a:r>
              <a:rPr lang="en-US" sz="1500">
                <a:highlight>
                  <a:srgbClr val="F7F7F7"/>
                </a:highlight>
                <a:latin typeface="Roboto Mono"/>
                <a:ea typeface="Roboto Mono"/>
                <a:cs typeface="Roboto Mono"/>
                <a:sym typeface="Roboto Mono"/>
              </a:rPr>
              <a:t>all_images_df</a:t>
            </a:r>
            <a:r>
              <a:rPr lang="en-US" sz="1500">
                <a:solidFill>
                  <a:srgbClr val="055BE0"/>
                </a:solidFill>
                <a:highlight>
                  <a:srgbClr val="F7F7F7"/>
                </a:highlight>
                <a:latin typeface="Roboto Mono"/>
                <a:ea typeface="Roboto Mono"/>
                <a:cs typeface="Roboto Mono"/>
                <a:sym typeface="Roboto Mono"/>
              </a:rPr>
              <a:t>.</a:t>
            </a:r>
            <a:r>
              <a:rPr lang="en-US" sz="1500">
                <a:highlight>
                  <a:srgbClr val="F7F7F7"/>
                </a:highlight>
                <a:latin typeface="Roboto Mono"/>
                <a:ea typeface="Roboto Mono"/>
                <a:cs typeface="Roboto Mono"/>
                <a:sym typeface="Roboto Mono"/>
              </a:rPr>
              <a:t>sample(</a:t>
            </a:r>
            <a:r>
              <a:rPr lang="en-US" sz="1500">
                <a:solidFill>
                  <a:srgbClr val="666666"/>
                </a:solidFill>
                <a:highlight>
                  <a:srgbClr val="F7F7F7"/>
                </a:highlight>
                <a:latin typeface="Roboto Mono"/>
                <a:ea typeface="Roboto Mono"/>
                <a:cs typeface="Roboto Mono"/>
                <a:sym typeface="Roboto Mono"/>
              </a:rPr>
              <a:t>3</a:t>
            </a:r>
            <a:r>
              <a:rPr lang="en-US" sz="1500">
                <a:highlight>
                  <a:srgbClr val="F7F7F7"/>
                </a:highlight>
                <a:latin typeface="Roboto Mono"/>
                <a:ea typeface="Roboto Mono"/>
                <a:cs typeface="Roboto Mono"/>
                <a:sym typeface="Roboto Mono"/>
              </a:rPr>
              <a:t>)</a:t>
            </a:r>
            <a:endParaRPr sz="1500">
              <a:highlight>
                <a:srgbClr val="F7F7F7"/>
              </a:highlight>
              <a:latin typeface="Roboto Mono"/>
              <a:ea typeface="Roboto Mono"/>
              <a:cs typeface="Roboto Mono"/>
              <a:sym typeface="Roboto Mono"/>
            </a:endParaRPr>
          </a:p>
          <a:p>
            <a:pPr marL="127000" marR="127000" lvl="0" indent="0" algn="l" rtl="0">
              <a:lnSpc>
                <a:spcPct val="170000"/>
              </a:lnSpc>
              <a:spcBef>
                <a:spcPts val="400"/>
              </a:spcBef>
              <a:spcAft>
                <a:spcPts val="0"/>
              </a:spcAft>
              <a:buClr>
                <a:schemeClr val="dk1"/>
              </a:buClr>
              <a:buSzPts val="1100"/>
              <a:buFont typeface="Arial"/>
              <a:buNone/>
            </a:pPr>
            <a:endParaRPr sz="1500">
              <a:highlight>
                <a:srgbClr val="F7F7F7"/>
              </a:highlight>
              <a:latin typeface="Roboto Mono"/>
              <a:ea typeface="Roboto Mono"/>
              <a:cs typeface="Roboto Mono"/>
              <a:sym typeface="Roboto Mono"/>
            </a:endParaRPr>
          </a:p>
          <a:p>
            <a:pPr marL="0" lvl="0" indent="0" algn="l" rtl="0">
              <a:spcBef>
                <a:spcPts val="1000"/>
              </a:spcBef>
              <a:spcAft>
                <a:spcPts val="0"/>
              </a:spcAft>
              <a:buNone/>
            </a:pPr>
            <a:r>
              <a:rPr lang="en-US" sz="1450">
                <a:highlight>
                  <a:srgbClr val="F7F7F7"/>
                </a:highlight>
                <a:latin typeface="Roboto Mono"/>
                <a:ea typeface="Roboto Mono"/>
                <a:cs typeface="Roboto Mono"/>
                <a:sym typeface="Roboto Mono"/>
              </a:rPr>
              <a:t>fig, (a_axs, b_axs) </a:t>
            </a:r>
            <a:r>
              <a:rPr lang="en-US" sz="1450">
                <a:solidFill>
                  <a:srgbClr val="055BE0"/>
                </a:solidFill>
                <a:highlight>
                  <a:srgbClr val="F7F7F7"/>
                </a:highlight>
                <a:latin typeface="Roboto Mono"/>
                <a:ea typeface="Roboto Mono"/>
                <a:cs typeface="Roboto Mono"/>
                <a:sym typeface="Roboto Mono"/>
              </a:rPr>
              <a:t>=</a:t>
            </a:r>
            <a:r>
              <a:rPr lang="en-US" sz="1450">
                <a:highlight>
                  <a:srgbClr val="F7F7F7"/>
                </a:highlight>
                <a:latin typeface="Roboto Mono"/>
                <a:ea typeface="Roboto Mono"/>
                <a:cs typeface="Roboto Mono"/>
                <a:sym typeface="Roboto Mono"/>
              </a:rPr>
              <a:t> plt</a:t>
            </a:r>
            <a:r>
              <a:rPr lang="en-US" sz="1450">
                <a:solidFill>
                  <a:srgbClr val="055BE0"/>
                </a:solidFill>
                <a:highlight>
                  <a:srgbClr val="F7F7F7"/>
                </a:highlight>
                <a:latin typeface="Roboto Mono"/>
                <a:ea typeface="Roboto Mono"/>
                <a:cs typeface="Roboto Mono"/>
                <a:sym typeface="Roboto Mono"/>
              </a:rPr>
              <a:t>.</a:t>
            </a:r>
            <a:r>
              <a:rPr lang="en-US" sz="1450">
                <a:highlight>
                  <a:srgbClr val="F7F7F7"/>
                </a:highlight>
                <a:latin typeface="Roboto Mono"/>
                <a:ea typeface="Roboto Mono"/>
                <a:cs typeface="Roboto Mono"/>
                <a:sym typeface="Roboto Mono"/>
              </a:rPr>
              <a:t>subplots(</a:t>
            </a:r>
            <a:r>
              <a:rPr lang="en-US" sz="1450">
                <a:solidFill>
                  <a:srgbClr val="666666"/>
                </a:solidFill>
                <a:highlight>
                  <a:srgbClr val="F7F7F7"/>
                </a:highlight>
                <a:latin typeface="Roboto Mono"/>
                <a:ea typeface="Roboto Mono"/>
                <a:cs typeface="Roboto Mono"/>
                <a:sym typeface="Roboto Mono"/>
              </a:rPr>
              <a:t>2</a:t>
            </a:r>
            <a:r>
              <a:rPr lang="en-US" sz="1450">
                <a:highlight>
                  <a:srgbClr val="F7F7F7"/>
                </a:highlight>
                <a:latin typeface="Roboto Mono"/>
                <a:ea typeface="Roboto Mono"/>
                <a:cs typeface="Roboto Mono"/>
                <a:sym typeface="Roboto Mono"/>
              </a:rPr>
              <a:t>, </a:t>
            </a:r>
            <a:r>
              <a:rPr lang="en-US" sz="1450">
                <a:solidFill>
                  <a:srgbClr val="666666"/>
                </a:solidFill>
                <a:highlight>
                  <a:srgbClr val="F7F7F7"/>
                </a:highlight>
                <a:latin typeface="Roboto Mono"/>
                <a:ea typeface="Roboto Mono"/>
                <a:cs typeface="Roboto Mono"/>
                <a:sym typeface="Roboto Mono"/>
              </a:rPr>
              <a:t>4</a:t>
            </a:r>
            <a:r>
              <a:rPr lang="en-US" sz="1450">
                <a:highlight>
                  <a:srgbClr val="F7F7F7"/>
                </a:highlight>
                <a:latin typeface="Roboto Mono"/>
                <a:ea typeface="Roboto Mono"/>
                <a:cs typeface="Roboto Mono"/>
                <a:sym typeface="Roboto Mono"/>
              </a:rPr>
              <a:t>, figsize</a:t>
            </a:r>
            <a:r>
              <a:rPr lang="en-US" sz="1450">
                <a:solidFill>
                  <a:srgbClr val="055BE0"/>
                </a:solidFill>
                <a:highlight>
                  <a:srgbClr val="F7F7F7"/>
                </a:highlight>
                <a:latin typeface="Roboto Mono"/>
                <a:ea typeface="Roboto Mono"/>
                <a:cs typeface="Roboto Mono"/>
                <a:sym typeface="Roboto Mono"/>
              </a:rPr>
              <a:t>=</a:t>
            </a:r>
            <a:r>
              <a:rPr lang="en-US" sz="1450">
                <a:highlight>
                  <a:srgbClr val="F7F7F7"/>
                </a:highlight>
                <a:latin typeface="Roboto Mono"/>
                <a:ea typeface="Roboto Mono"/>
                <a:cs typeface="Roboto Mono"/>
                <a:sym typeface="Roboto Mono"/>
              </a:rPr>
              <a:t>(</a:t>
            </a:r>
            <a:r>
              <a:rPr lang="en-US" sz="1450">
                <a:solidFill>
                  <a:srgbClr val="666666"/>
                </a:solidFill>
                <a:highlight>
                  <a:srgbClr val="F7F7F7"/>
                </a:highlight>
                <a:latin typeface="Roboto Mono"/>
                <a:ea typeface="Roboto Mono"/>
                <a:cs typeface="Roboto Mono"/>
                <a:sym typeface="Roboto Mono"/>
              </a:rPr>
              <a:t>20</a:t>
            </a:r>
            <a:r>
              <a:rPr lang="en-US" sz="1450">
                <a:highlight>
                  <a:srgbClr val="F7F7F7"/>
                </a:highlight>
                <a:latin typeface="Roboto Mono"/>
                <a:ea typeface="Roboto Mono"/>
                <a:cs typeface="Roboto Mono"/>
                <a:sym typeface="Roboto Mono"/>
              </a:rPr>
              <a:t>, </a:t>
            </a:r>
            <a:r>
              <a:rPr lang="en-US" sz="1450">
                <a:solidFill>
                  <a:srgbClr val="666666"/>
                </a:solidFill>
                <a:highlight>
                  <a:srgbClr val="F7F7F7"/>
                </a:highlight>
                <a:latin typeface="Roboto Mono"/>
                <a:ea typeface="Roboto Mono"/>
                <a:cs typeface="Roboto Mono"/>
                <a:sym typeface="Roboto Mono"/>
              </a:rPr>
              <a:t>5</a:t>
            </a:r>
            <a:r>
              <a:rPr lang="en-US" sz="1450">
                <a:highlight>
                  <a:srgbClr val="F7F7F7"/>
                </a:highlight>
                <a:latin typeface="Roboto Mono"/>
                <a:ea typeface="Roboto Mono"/>
                <a:cs typeface="Roboto Mono"/>
                <a:sym typeface="Roboto Mono"/>
              </a:rPr>
              <a:t>))</a:t>
            </a:r>
            <a:endParaRPr sz="1450">
              <a:highlight>
                <a:srgbClr val="F7F7F7"/>
              </a:highlight>
              <a:latin typeface="Roboto Mono"/>
              <a:ea typeface="Roboto Mono"/>
              <a:cs typeface="Roboto Mono"/>
              <a:sym typeface="Roboto Mono"/>
            </a:endParaRPr>
          </a:p>
          <a:p>
            <a:pPr marL="0" lvl="0" indent="0" algn="l" rtl="0">
              <a:spcBef>
                <a:spcPts val="1000"/>
              </a:spcBef>
              <a:spcAft>
                <a:spcPts val="0"/>
              </a:spcAft>
              <a:buNone/>
            </a:pPr>
            <a:r>
              <a:rPr lang="en-US" sz="1450">
                <a:solidFill>
                  <a:srgbClr val="007B00"/>
                </a:solidFill>
                <a:highlight>
                  <a:srgbClr val="F7F7F7"/>
                </a:highlight>
                <a:latin typeface="Roboto Mono"/>
                <a:ea typeface="Roboto Mono"/>
                <a:cs typeface="Roboto Mono"/>
                <a:sym typeface="Roboto Mono"/>
              </a:rPr>
              <a:t>for</a:t>
            </a:r>
            <a:r>
              <a:rPr lang="en-US" sz="1450">
                <a:highlight>
                  <a:srgbClr val="F7F7F7"/>
                </a:highlight>
                <a:latin typeface="Roboto Mono"/>
                <a:ea typeface="Roboto Mono"/>
                <a:cs typeface="Roboto Mono"/>
                <a:sym typeface="Roboto Mono"/>
              </a:rPr>
              <a:t> a_ax, b_ax, (_, c_row) </a:t>
            </a:r>
            <a:r>
              <a:rPr lang="en-US" sz="1450" b="1">
                <a:solidFill>
                  <a:srgbClr val="AA22FF"/>
                </a:solidFill>
                <a:highlight>
                  <a:srgbClr val="F7F7F7"/>
                </a:highlight>
                <a:latin typeface="Roboto Mono"/>
                <a:ea typeface="Roboto Mono"/>
                <a:cs typeface="Roboto Mono"/>
                <a:sym typeface="Roboto Mono"/>
              </a:rPr>
              <a:t>in</a:t>
            </a:r>
            <a:r>
              <a:rPr lang="en-US" sz="1450">
                <a:highlight>
                  <a:srgbClr val="F7F7F7"/>
                </a:highlight>
                <a:latin typeface="Roboto Mono"/>
                <a:ea typeface="Roboto Mono"/>
                <a:cs typeface="Roboto Mono"/>
                <a:sym typeface="Roboto Mono"/>
              </a:rPr>
              <a:t>  </a:t>
            </a:r>
            <a:r>
              <a:rPr lang="en-US" sz="1450">
                <a:solidFill>
                  <a:srgbClr val="008000"/>
                </a:solidFill>
                <a:highlight>
                  <a:srgbClr val="F7F7F7"/>
                </a:highlight>
                <a:latin typeface="Roboto Mono"/>
                <a:ea typeface="Roboto Mono"/>
                <a:cs typeface="Roboto Mono"/>
                <a:sym typeface="Roboto Mono"/>
              </a:rPr>
              <a:t>zip</a:t>
            </a:r>
            <a:r>
              <a:rPr lang="en-US" sz="1450">
                <a:highlight>
                  <a:srgbClr val="F7F7F7"/>
                </a:highlight>
                <a:latin typeface="Roboto Mono"/>
                <a:ea typeface="Roboto Mono"/>
                <a:cs typeface="Roboto Mono"/>
                <a:sym typeface="Roboto Mono"/>
              </a:rPr>
              <a:t>(a_axs, b_axs, flat_images_df</a:t>
            </a:r>
            <a:r>
              <a:rPr lang="en-US" sz="1450">
                <a:solidFill>
                  <a:srgbClr val="055BE0"/>
                </a:solidFill>
                <a:highlight>
                  <a:srgbClr val="F7F7F7"/>
                </a:highlight>
                <a:latin typeface="Roboto Mono"/>
                <a:ea typeface="Roboto Mono"/>
                <a:cs typeface="Roboto Mono"/>
                <a:sym typeface="Roboto Mono"/>
              </a:rPr>
              <a:t>.</a:t>
            </a:r>
            <a:r>
              <a:rPr lang="en-US" sz="1450">
                <a:highlight>
                  <a:srgbClr val="F7F7F7"/>
                </a:highlight>
                <a:latin typeface="Roboto Mono"/>
                <a:ea typeface="Roboto Mono"/>
                <a:cs typeface="Roboto Mono"/>
                <a:sym typeface="Roboto Mono"/>
              </a:rPr>
              <a:t>sample(</a:t>
            </a:r>
            <a:r>
              <a:rPr lang="en-US" sz="1450">
                <a:solidFill>
                  <a:srgbClr val="666666"/>
                </a:solidFill>
                <a:highlight>
                  <a:srgbClr val="F7F7F7"/>
                </a:highlight>
                <a:latin typeface="Roboto Mono"/>
                <a:ea typeface="Roboto Mono"/>
                <a:cs typeface="Roboto Mono"/>
                <a:sym typeface="Roboto Mono"/>
              </a:rPr>
              <a:t>20</a:t>
            </a:r>
            <a:r>
              <a:rPr lang="en-US" sz="1450">
                <a:highlight>
                  <a:srgbClr val="F7F7F7"/>
                </a:highlight>
                <a:latin typeface="Roboto Mono"/>
                <a:ea typeface="Roboto Mono"/>
                <a:cs typeface="Roboto Mono"/>
                <a:sym typeface="Roboto Mono"/>
              </a:rPr>
              <a:t>)</a:t>
            </a:r>
            <a:r>
              <a:rPr lang="en-US" sz="1450">
                <a:solidFill>
                  <a:srgbClr val="055BE0"/>
                </a:solidFill>
                <a:highlight>
                  <a:srgbClr val="F7F7F7"/>
                </a:highlight>
                <a:latin typeface="Roboto Mono"/>
                <a:ea typeface="Roboto Mono"/>
                <a:cs typeface="Roboto Mono"/>
                <a:sym typeface="Roboto Mono"/>
              </a:rPr>
              <a:t>.</a:t>
            </a:r>
            <a:r>
              <a:rPr lang="en-US" sz="1450">
                <a:highlight>
                  <a:srgbClr val="F7F7F7"/>
                </a:highlight>
                <a:latin typeface="Roboto Mono"/>
                <a:ea typeface="Roboto Mono"/>
                <a:cs typeface="Roboto Mono"/>
                <a:sym typeface="Roboto Mono"/>
              </a:rPr>
              <a:t>iterrows()):</a:t>
            </a:r>
            <a:endParaRPr sz="1450">
              <a:highlight>
                <a:srgbClr val="F7F7F7"/>
              </a:highlight>
              <a:latin typeface="Roboto Mono"/>
              <a:ea typeface="Roboto Mono"/>
              <a:cs typeface="Roboto Mono"/>
              <a:sym typeface="Roboto Mono"/>
            </a:endParaRPr>
          </a:p>
          <a:p>
            <a:pPr marL="0" lvl="0" indent="0" algn="l" rtl="0">
              <a:spcBef>
                <a:spcPts val="1000"/>
              </a:spcBef>
              <a:spcAft>
                <a:spcPts val="0"/>
              </a:spcAft>
              <a:buNone/>
            </a:pPr>
            <a:r>
              <a:rPr lang="en-US" sz="1450">
                <a:highlight>
                  <a:srgbClr val="F7F7F7"/>
                </a:highlight>
                <a:latin typeface="Roboto Mono"/>
                <a:ea typeface="Roboto Mono"/>
                <a:cs typeface="Roboto Mono"/>
                <a:sym typeface="Roboto Mono"/>
              </a:rPr>
              <a:t>    a_img </a:t>
            </a:r>
            <a:r>
              <a:rPr lang="en-US" sz="1450">
                <a:solidFill>
                  <a:srgbClr val="055BE0"/>
                </a:solidFill>
                <a:highlight>
                  <a:srgbClr val="F7F7F7"/>
                </a:highlight>
                <a:latin typeface="Roboto Mono"/>
                <a:ea typeface="Roboto Mono"/>
                <a:cs typeface="Roboto Mono"/>
                <a:sym typeface="Roboto Mono"/>
              </a:rPr>
              <a:t>=</a:t>
            </a:r>
            <a:r>
              <a:rPr lang="en-US" sz="1450">
                <a:highlight>
                  <a:srgbClr val="F7F7F7"/>
                </a:highlight>
                <a:latin typeface="Roboto Mono"/>
                <a:ea typeface="Roboto Mono"/>
                <a:cs typeface="Roboto Mono"/>
                <a:sym typeface="Roboto Mono"/>
              </a:rPr>
              <a:t> imread(c_row[</a:t>
            </a:r>
            <a:r>
              <a:rPr lang="en-US" sz="1450">
                <a:solidFill>
                  <a:srgbClr val="BB2323"/>
                </a:solidFill>
                <a:highlight>
                  <a:srgbClr val="F7F7F7"/>
                </a:highlight>
                <a:latin typeface="Roboto Mono"/>
                <a:ea typeface="Roboto Mono"/>
                <a:cs typeface="Roboto Mono"/>
                <a:sym typeface="Roboto Mono"/>
              </a:rPr>
              <a:t>'CXR_png'</a:t>
            </a:r>
            <a:r>
              <a:rPr lang="en-US" sz="1450">
                <a:highlight>
                  <a:srgbClr val="F7F7F7"/>
                </a:highlight>
                <a:latin typeface="Roboto Mono"/>
                <a:ea typeface="Roboto Mono"/>
                <a:cs typeface="Roboto Mono"/>
                <a:sym typeface="Roboto Mono"/>
              </a:rPr>
              <a:t>])</a:t>
            </a:r>
            <a:endParaRPr sz="1450">
              <a:highlight>
                <a:srgbClr val="F7F7F7"/>
              </a:highlight>
              <a:latin typeface="Roboto Mono"/>
              <a:ea typeface="Roboto Mono"/>
              <a:cs typeface="Roboto Mono"/>
              <a:sym typeface="Roboto Mono"/>
            </a:endParaRPr>
          </a:p>
          <a:p>
            <a:pPr marL="0" lvl="0" indent="0" algn="l" rtl="0">
              <a:spcBef>
                <a:spcPts val="1000"/>
              </a:spcBef>
              <a:spcAft>
                <a:spcPts val="0"/>
              </a:spcAft>
              <a:buNone/>
            </a:pPr>
            <a:r>
              <a:rPr lang="en-US" sz="1450">
                <a:highlight>
                  <a:srgbClr val="F7F7F7"/>
                </a:highlight>
                <a:latin typeface="Roboto Mono"/>
                <a:ea typeface="Roboto Mono"/>
                <a:cs typeface="Roboto Mono"/>
                <a:sym typeface="Roboto Mono"/>
              </a:rPr>
              <a:t>    a_ax</a:t>
            </a:r>
            <a:r>
              <a:rPr lang="en-US" sz="1450">
                <a:solidFill>
                  <a:srgbClr val="055BE0"/>
                </a:solidFill>
                <a:highlight>
                  <a:srgbClr val="F7F7F7"/>
                </a:highlight>
                <a:latin typeface="Roboto Mono"/>
                <a:ea typeface="Roboto Mono"/>
                <a:cs typeface="Roboto Mono"/>
                <a:sym typeface="Roboto Mono"/>
              </a:rPr>
              <a:t>.</a:t>
            </a:r>
            <a:r>
              <a:rPr lang="en-US" sz="1450">
                <a:highlight>
                  <a:srgbClr val="F7F7F7"/>
                </a:highlight>
                <a:latin typeface="Roboto Mono"/>
                <a:ea typeface="Roboto Mono"/>
                <a:cs typeface="Roboto Mono"/>
                <a:sym typeface="Roboto Mono"/>
              </a:rPr>
              <a:t>imshow(a_img)</a:t>
            </a:r>
            <a:endParaRPr sz="1450">
              <a:highlight>
                <a:srgbClr val="F7F7F7"/>
              </a:highlight>
              <a:latin typeface="Roboto Mono"/>
              <a:ea typeface="Roboto Mono"/>
              <a:cs typeface="Roboto Mono"/>
              <a:sym typeface="Roboto Mono"/>
            </a:endParaRPr>
          </a:p>
          <a:p>
            <a:pPr marL="0" lvl="0" indent="0" algn="l" rtl="0">
              <a:spcBef>
                <a:spcPts val="1000"/>
              </a:spcBef>
              <a:spcAft>
                <a:spcPts val="0"/>
              </a:spcAft>
              <a:buNone/>
            </a:pPr>
            <a:r>
              <a:rPr lang="en-US" sz="1450">
                <a:highlight>
                  <a:srgbClr val="F7F7F7"/>
                </a:highlight>
                <a:latin typeface="Roboto Mono"/>
                <a:ea typeface="Roboto Mono"/>
                <a:cs typeface="Roboto Mono"/>
                <a:sym typeface="Roboto Mono"/>
              </a:rPr>
              <a:t>    a_ax</a:t>
            </a:r>
            <a:r>
              <a:rPr lang="en-US" sz="1450">
                <a:solidFill>
                  <a:srgbClr val="055BE0"/>
                </a:solidFill>
                <a:highlight>
                  <a:srgbClr val="F7F7F7"/>
                </a:highlight>
                <a:latin typeface="Roboto Mono"/>
                <a:ea typeface="Roboto Mono"/>
                <a:cs typeface="Roboto Mono"/>
                <a:sym typeface="Roboto Mono"/>
              </a:rPr>
              <a:t>.</a:t>
            </a:r>
            <a:r>
              <a:rPr lang="en-US" sz="1450">
                <a:highlight>
                  <a:srgbClr val="F7F7F7"/>
                </a:highlight>
                <a:latin typeface="Roboto Mono"/>
                <a:ea typeface="Roboto Mono"/>
                <a:cs typeface="Roboto Mono"/>
                <a:sym typeface="Roboto Mono"/>
              </a:rPr>
              <a:t>set_title(c_row[</a:t>
            </a:r>
            <a:r>
              <a:rPr lang="en-US" sz="1450">
                <a:solidFill>
                  <a:srgbClr val="BB2323"/>
                </a:solidFill>
                <a:highlight>
                  <a:srgbClr val="F7F7F7"/>
                </a:highlight>
                <a:latin typeface="Roboto Mono"/>
                <a:ea typeface="Roboto Mono"/>
                <a:cs typeface="Roboto Mono"/>
                <a:sym typeface="Roboto Mono"/>
              </a:rPr>
              <a:t>'source'</a:t>
            </a:r>
            <a:r>
              <a:rPr lang="en-US" sz="1450">
                <a:highlight>
                  <a:srgbClr val="F7F7F7"/>
                </a:highlight>
                <a:latin typeface="Roboto Mono"/>
                <a:ea typeface="Roboto Mono"/>
                <a:cs typeface="Roboto Mono"/>
                <a:sym typeface="Roboto Mono"/>
              </a:rPr>
              <a:t>])</a:t>
            </a:r>
            <a:endParaRPr sz="1450">
              <a:highlight>
                <a:srgbClr val="F7F7F7"/>
              </a:highlight>
              <a:latin typeface="Roboto Mono"/>
              <a:ea typeface="Roboto Mono"/>
              <a:cs typeface="Roboto Mono"/>
              <a:sym typeface="Roboto Mono"/>
            </a:endParaRPr>
          </a:p>
          <a:p>
            <a:pPr marL="0" lvl="0" indent="0" algn="l" rtl="0">
              <a:spcBef>
                <a:spcPts val="1000"/>
              </a:spcBef>
              <a:spcAft>
                <a:spcPts val="0"/>
              </a:spcAft>
              <a:buNone/>
            </a:pPr>
            <a:r>
              <a:rPr lang="en-US" sz="1450">
                <a:highlight>
                  <a:srgbClr val="F7F7F7"/>
                </a:highlight>
                <a:latin typeface="Roboto Mono"/>
                <a:ea typeface="Roboto Mono"/>
                <a:cs typeface="Roboto Mono"/>
                <a:sym typeface="Roboto Mono"/>
              </a:rPr>
              <a:t>    b_img </a:t>
            </a:r>
            <a:r>
              <a:rPr lang="en-US" sz="1450">
                <a:solidFill>
                  <a:srgbClr val="055BE0"/>
                </a:solidFill>
                <a:highlight>
                  <a:srgbClr val="F7F7F7"/>
                </a:highlight>
                <a:latin typeface="Roboto Mono"/>
                <a:ea typeface="Roboto Mono"/>
                <a:cs typeface="Roboto Mono"/>
                <a:sym typeface="Roboto Mono"/>
              </a:rPr>
              <a:t>=</a:t>
            </a:r>
            <a:r>
              <a:rPr lang="en-US" sz="1450">
                <a:highlight>
                  <a:srgbClr val="F7F7F7"/>
                </a:highlight>
                <a:latin typeface="Roboto Mono"/>
                <a:ea typeface="Roboto Mono"/>
                <a:cs typeface="Roboto Mono"/>
                <a:sym typeface="Roboto Mono"/>
              </a:rPr>
              <a:t> imread(c_row[</a:t>
            </a:r>
            <a:r>
              <a:rPr lang="en-US" sz="1450">
                <a:solidFill>
                  <a:srgbClr val="BB2323"/>
                </a:solidFill>
                <a:highlight>
                  <a:srgbClr val="F7F7F7"/>
                </a:highlight>
                <a:latin typeface="Roboto Mono"/>
                <a:ea typeface="Roboto Mono"/>
                <a:cs typeface="Roboto Mono"/>
                <a:sym typeface="Roboto Mono"/>
              </a:rPr>
              <a:t>'masks'</a:t>
            </a:r>
            <a:r>
              <a:rPr lang="en-US" sz="1450">
                <a:highlight>
                  <a:srgbClr val="F7F7F7"/>
                </a:highlight>
                <a:latin typeface="Roboto Mono"/>
                <a:ea typeface="Roboto Mono"/>
                <a:cs typeface="Roboto Mono"/>
                <a:sym typeface="Roboto Mono"/>
              </a:rPr>
              <a:t>])</a:t>
            </a:r>
            <a:endParaRPr sz="1450">
              <a:highlight>
                <a:srgbClr val="F7F7F7"/>
              </a:highlight>
              <a:latin typeface="Roboto Mono"/>
              <a:ea typeface="Roboto Mono"/>
              <a:cs typeface="Roboto Mono"/>
              <a:sym typeface="Roboto Mono"/>
            </a:endParaRPr>
          </a:p>
          <a:p>
            <a:pPr marL="0" lvl="0" indent="0" algn="l" rtl="0">
              <a:lnSpc>
                <a:spcPct val="170000"/>
              </a:lnSpc>
              <a:spcBef>
                <a:spcPts val="0"/>
              </a:spcBef>
              <a:spcAft>
                <a:spcPts val="0"/>
              </a:spcAft>
              <a:buClr>
                <a:schemeClr val="dk1"/>
              </a:buClr>
              <a:buSzPts val="1100"/>
              <a:buFont typeface="Arial"/>
              <a:buNone/>
            </a:pPr>
            <a:r>
              <a:rPr lang="en-US" sz="1450">
                <a:highlight>
                  <a:srgbClr val="F7F7F7"/>
                </a:highlight>
                <a:latin typeface="Roboto Mono"/>
                <a:ea typeface="Roboto Mono"/>
                <a:cs typeface="Roboto Mono"/>
                <a:sym typeface="Roboto Mono"/>
              </a:rPr>
              <a:t>    b_ax</a:t>
            </a:r>
            <a:r>
              <a:rPr lang="en-US" sz="1450">
                <a:solidFill>
                  <a:srgbClr val="055BE0"/>
                </a:solidFill>
                <a:highlight>
                  <a:srgbClr val="F7F7F7"/>
                </a:highlight>
                <a:latin typeface="Roboto Mono"/>
                <a:ea typeface="Roboto Mono"/>
                <a:cs typeface="Roboto Mono"/>
                <a:sym typeface="Roboto Mono"/>
              </a:rPr>
              <a:t>.</a:t>
            </a:r>
            <a:r>
              <a:rPr lang="en-US" sz="1450">
                <a:highlight>
                  <a:srgbClr val="F7F7F7"/>
                </a:highlight>
                <a:latin typeface="Roboto Mono"/>
                <a:ea typeface="Roboto Mono"/>
                <a:cs typeface="Roboto Mono"/>
                <a:sym typeface="Roboto Mono"/>
              </a:rPr>
              <a:t>imshow(b_img)</a:t>
            </a:r>
            <a:endParaRPr sz="1450">
              <a:highlight>
                <a:srgbClr val="F7F7F7"/>
              </a:highlight>
              <a:latin typeface="Roboto Mono"/>
              <a:ea typeface="Roboto Mono"/>
              <a:cs typeface="Roboto Mono"/>
              <a:sym typeface="Roboto Mono"/>
            </a:endParaRPr>
          </a:p>
          <a:p>
            <a:pPr marL="0" lvl="0" indent="0" algn="l" rtl="0">
              <a:spcBef>
                <a:spcPts val="1000"/>
              </a:spcBef>
              <a:spcAft>
                <a:spcPts val="0"/>
              </a:spcAft>
              <a:buNone/>
            </a:pPr>
            <a:endParaRPr sz="3200"/>
          </a:p>
        </p:txBody>
      </p:sp>
      <p:sp>
        <p:nvSpPr>
          <p:cNvPr id="194" name="Google Shape;194;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IMPLEMENTATION</a:t>
            </a:r>
            <a:endParaRPr sz="3200" b="1" u="sng">
              <a:solidFill>
                <a:srgbClr val="3F3F3F"/>
              </a:solidFill>
              <a:latin typeface="Times New Roman"/>
              <a:ea typeface="Times New Roman"/>
              <a:cs typeface="Times New Roman"/>
              <a:sym typeface="Times New Roman"/>
            </a:endParaRPr>
          </a:p>
        </p:txBody>
      </p:sp>
      <p:sp>
        <p:nvSpPr>
          <p:cNvPr id="201" name="Google Shape;201;p2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202" name="Google Shape;20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2022- 2023</a:t>
            </a:r>
            <a:endParaRPr/>
          </a:p>
        </p:txBody>
      </p:sp>
      <p:sp>
        <p:nvSpPr>
          <p:cNvPr id="203" name="Google Shape;203;p24"/>
          <p:cNvSpPr txBox="1"/>
          <p:nvPr/>
        </p:nvSpPr>
        <p:spPr>
          <a:xfrm>
            <a:off x="479376" y="992124"/>
            <a:ext cx="11233248" cy="5173180"/>
          </a:xfrm>
          <a:prstGeom prst="rect">
            <a:avLst/>
          </a:prstGeom>
          <a:noFill/>
          <a:ln>
            <a:noFill/>
          </a:ln>
        </p:spPr>
        <p:txBody>
          <a:bodyPr spcFirstLastPara="1" wrap="square" lIns="91425" tIns="45700" rIns="91425" bIns="45700" anchor="t" anchorCtr="0">
            <a:normAutofit/>
          </a:bodyPr>
          <a:lstStyle/>
          <a:p>
            <a:pPr marL="355600" marR="0" lvl="0" indent="-355600" algn="l" rtl="0">
              <a:lnSpc>
                <a:spcPct val="150000"/>
              </a:lnSpc>
              <a:spcBef>
                <a:spcPts val="0"/>
              </a:spcBef>
              <a:spcAft>
                <a:spcPts val="0"/>
              </a:spcAft>
              <a:buClr>
                <a:schemeClr val="dk1"/>
              </a:buClr>
              <a:buSzPts val="2100"/>
              <a:buFont typeface="Noto Sans Symbols"/>
              <a:buChar char="❖"/>
            </a:pPr>
            <a:r>
              <a:rPr lang="en-US" sz="2100" b="1">
                <a:solidFill>
                  <a:schemeClr val="dk1"/>
                </a:solidFill>
                <a:latin typeface="Times New Roman"/>
                <a:ea typeface="Times New Roman"/>
                <a:cs typeface="Times New Roman"/>
                <a:sym typeface="Times New Roman"/>
              </a:rPr>
              <a:t>Making inputs Case-Insensitive</a:t>
            </a:r>
            <a:endParaRPr sz="2100" b="1">
              <a:solidFill>
                <a:schemeClr val="dk1"/>
              </a:solidFill>
              <a:latin typeface="Times New Roman"/>
              <a:ea typeface="Times New Roman"/>
              <a:cs typeface="Times New Roman"/>
              <a:sym typeface="Times New Roman"/>
            </a:endParaRPr>
          </a:p>
          <a:p>
            <a:pPr marL="355600" marR="0" lvl="0" indent="-222250" algn="l" rtl="0">
              <a:lnSpc>
                <a:spcPct val="150000"/>
              </a:lnSpc>
              <a:spcBef>
                <a:spcPts val="750"/>
              </a:spcBef>
              <a:spcAft>
                <a:spcPts val="0"/>
              </a:spcAft>
              <a:buClr>
                <a:schemeClr val="dk1"/>
              </a:buClr>
              <a:buSzPts val="2100"/>
              <a:buFont typeface="Noto Sans Symbols"/>
              <a:buNone/>
            </a:pPr>
            <a:endParaRPr sz="2100" b="1">
              <a:solidFill>
                <a:schemeClr val="dk1"/>
              </a:solidFill>
              <a:latin typeface="Times New Roman"/>
              <a:ea typeface="Times New Roman"/>
              <a:cs typeface="Times New Roman"/>
              <a:sym typeface="Times New Roman"/>
            </a:endParaRPr>
          </a:p>
          <a:p>
            <a:pPr marL="355600" marR="0" lvl="0" indent="-241300" algn="l" rtl="0">
              <a:lnSpc>
                <a:spcPct val="150000"/>
              </a:lnSpc>
              <a:spcBef>
                <a:spcPts val="750"/>
              </a:spcBef>
              <a:spcAft>
                <a:spcPts val="0"/>
              </a:spcAft>
              <a:buClr>
                <a:schemeClr val="dk1"/>
              </a:buClr>
              <a:buSzPts val="1800"/>
              <a:buFont typeface="Noto Sans Symbols"/>
              <a:buNone/>
            </a:pPr>
            <a:endParaRPr sz="1800" b="1">
              <a:solidFill>
                <a:srgbClr val="3F3F3F"/>
              </a:solidFill>
              <a:latin typeface="Times New Roman"/>
              <a:ea typeface="Times New Roman"/>
              <a:cs typeface="Times New Roman"/>
              <a:sym typeface="Times New Roman"/>
            </a:endParaRPr>
          </a:p>
        </p:txBody>
      </p:sp>
      <p:sp>
        <p:nvSpPr>
          <p:cNvPr id="204" name="Google Shape;20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205" name="Google Shape;205;p24"/>
          <p:cNvSpPr txBox="1"/>
          <p:nvPr/>
        </p:nvSpPr>
        <p:spPr>
          <a:xfrm>
            <a:off x="623392" y="1556792"/>
            <a:ext cx="5184576" cy="47705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from tensorflow.keras.preprocessing.text import Tokenizer</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tokenizer= Tokenizer(num_words=2000)</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tokenizer.fit_on_texts(data['inputs'])</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train = tokenizer.texts_to_sequences(data['inputs'])</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from tensorflow.keras.preprocessing.sequence import pad_sequences</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x_train=pad_sequences(train)</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from sklearn.preprocessing import LabelEncoder</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le = LabelEncoder()</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y_train = le.fit_transform(data['tags'])</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a:t>
            </a:r>
            <a:endParaRPr sz="1200">
              <a:solidFill>
                <a:schemeClr val="dk1"/>
              </a:solidFill>
              <a:latin typeface="Times New Roman"/>
              <a:ea typeface="Times New Roman"/>
              <a:cs typeface="Times New Roman"/>
              <a:sym typeface="Times New Roman"/>
            </a:endParaRPr>
          </a:p>
        </p:txBody>
      </p:sp>
      <p:sp>
        <p:nvSpPr>
          <p:cNvPr id="206" name="Google Shape;206;p24"/>
          <p:cNvSpPr txBox="1"/>
          <p:nvPr/>
        </p:nvSpPr>
        <p:spPr>
          <a:xfrm>
            <a:off x="6881818" y="1142984"/>
            <a:ext cx="4320480" cy="3139321"/>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2100" b="1">
                <a:solidFill>
                  <a:schemeClr val="dk1"/>
                </a:solidFill>
                <a:latin typeface="Times New Roman"/>
                <a:ea typeface="Times New Roman"/>
                <a:cs typeface="Times New Roman"/>
                <a:sym typeface="Times New Roman"/>
              </a:rPr>
              <a:t>To dense the multidimensional layer to linear layer</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 = Input(shape=(input_shape,))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x = Embedding(vocabulary+1,10)(i)</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x = LSTM(10,return_sequences=True)(x)</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x = Flatten()(x)</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x = Dense(output_length,activation="softmax")(x)</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model = Model(i,x)</a:t>
            </a:r>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838200" y="218924"/>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RESULTS</a:t>
            </a:r>
            <a:r>
              <a:rPr lang="en-US" sz="3200" b="1" u="sng">
                <a:solidFill>
                  <a:srgbClr val="3F3F3F"/>
                </a:solidFill>
                <a:latin typeface="Times New Roman"/>
                <a:ea typeface="Times New Roman"/>
                <a:cs typeface="Times New Roman"/>
                <a:sym typeface="Times New Roman"/>
              </a:rPr>
              <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213" name="Google Shape;213;p25"/>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p:txBody>
      </p:sp>
      <p:sp>
        <p:nvSpPr>
          <p:cNvPr id="214" name="Google Shape;214;p2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215" name="Google Shape;2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a:p>
        </p:txBody>
      </p:sp>
      <p:sp>
        <p:nvSpPr>
          <p:cNvPr id="216" name="Google Shape;216;p25"/>
          <p:cNvSpPr txBox="1"/>
          <p:nvPr/>
        </p:nvSpPr>
        <p:spPr>
          <a:xfrm>
            <a:off x="1468126" y="1228796"/>
            <a:ext cx="10513200" cy="4400400"/>
          </a:xfrm>
          <a:prstGeom prst="rect">
            <a:avLst/>
          </a:prstGeom>
          <a:noFill/>
          <a:ln>
            <a:noFill/>
          </a:ln>
        </p:spPr>
        <p:txBody>
          <a:bodyPr spcFirstLastPara="1" wrap="square" lIns="91425" tIns="45700" rIns="91425" bIns="45700" anchor="t" anchorCtr="0">
            <a:normAutofit/>
          </a:bodyPr>
          <a:lstStyle/>
          <a:p>
            <a:pPr marL="171450" marR="0" lvl="0" indent="-171450" algn="l" rtl="0">
              <a:lnSpc>
                <a:spcPct val="150000"/>
              </a:lnSpc>
              <a:spcBef>
                <a:spcPts val="75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sp>
        <p:nvSpPr>
          <p:cNvPr id="217" name="Google Shape;21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graphicFrame>
        <p:nvGraphicFramePr>
          <p:cNvPr id="218" name="Google Shape;218;p25"/>
          <p:cNvGraphicFramePr/>
          <p:nvPr/>
        </p:nvGraphicFramePr>
        <p:xfrm>
          <a:off x="152400" y="152400"/>
          <a:ext cx="6343650" cy="476250"/>
        </p:xfrm>
        <a:graphic>
          <a:graphicData uri="http://schemas.openxmlformats.org/drawingml/2006/table">
            <a:tbl>
              <a:tblPr>
                <a:noFill/>
                <a:tableStyleId>{FD53BFD9-C97D-449A-BF7E-944F26C8AF6D}</a:tableStyleId>
              </a:tblPr>
              <a:tblGrid>
                <a:gridCol w="6343650"/>
              </a:tblGrid>
              <a:tr h="476250">
                <a:tc>
                  <a:txBody>
                    <a:bodyPr/>
                    <a:lstStyle/>
                    <a:p>
                      <a:pPr marL="0" lvl="0" indent="0" algn="l" rtl="0">
                        <a:spcBef>
                          <a:spcPts val="0"/>
                        </a:spcBef>
                        <a:spcAft>
                          <a:spcPts val="0"/>
                        </a:spcAft>
                        <a:buNone/>
                      </a:pPr>
                      <a:endParaRPr/>
                    </a:p>
                  </a:txBody>
                  <a:tcPr marL="91425" marR="91425" marT="91425" marB="91425"/>
                </a:tc>
              </a:tr>
            </a:tbl>
          </a:graphicData>
        </a:graphic>
      </p:graphicFrame>
      <p:sp>
        <p:nvSpPr>
          <p:cNvPr id="219" name="Google Shape;219;p25"/>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20" name="Google Shape;220;p25"/>
          <p:cNvGraphicFramePr/>
          <p:nvPr/>
        </p:nvGraphicFramePr>
        <p:xfrm>
          <a:off x="304800" y="304800"/>
          <a:ext cx="6343650" cy="476250"/>
        </p:xfrm>
        <a:graphic>
          <a:graphicData uri="http://schemas.openxmlformats.org/drawingml/2006/table">
            <a:tbl>
              <a:tblPr>
                <a:noFill/>
                <a:tableStyleId>{FD53BFD9-C97D-449A-BF7E-944F26C8AF6D}</a:tableStyleId>
              </a:tblPr>
              <a:tblGrid>
                <a:gridCol w="6343650"/>
              </a:tblGrid>
              <a:tr h="476250">
                <a:tc>
                  <a:txBody>
                    <a:bodyPr/>
                    <a:lstStyle/>
                    <a:p>
                      <a:pPr marL="0" lvl="0" indent="0" algn="l" rtl="0">
                        <a:spcBef>
                          <a:spcPts val="0"/>
                        </a:spcBef>
                        <a:spcAft>
                          <a:spcPts val="0"/>
                        </a:spcAft>
                        <a:buNone/>
                      </a:pPr>
                      <a:endParaRPr/>
                    </a:p>
                  </a:txBody>
                  <a:tcPr marL="91425" marR="91425" marT="91425" marB="91425"/>
                </a:tc>
              </a:tr>
            </a:tbl>
          </a:graphicData>
        </a:graphic>
      </p:graphicFrame>
      <p:sp>
        <p:nvSpPr>
          <p:cNvPr id="221" name="Google Shape;221;p25"/>
          <p:cNvSpPr txBox="1"/>
          <p:nvPr/>
        </p:nvSpPr>
        <p:spPr>
          <a:xfrm>
            <a:off x="457200" y="1844275"/>
            <a:ext cx="3000000" cy="161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2" name="Google Shape;222;p25"/>
          <p:cNvPicPr preferRelativeResize="0"/>
          <p:nvPr/>
        </p:nvPicPr>
        <p:blipFill>
          <a:blip r:embed="rId3">
            <a:alphaModFix/>
          </a:blip>
          <a:stretch>
            <a:fillRect/>
          </a:stretch>
        </p:blipFill>
        <p:spPr>
          <a:xfrm>
            <a:off x="7390800" y="1068825"/>
            <a:ext cx="4726825" cy="4914850"/>
          </a:xfrm>
          <a:prstGeom prst="rect">
            <a:avLst/>
          </a:prstGeom>
          <a:noFill/>
          <a:ln>
            <a:noFill/>
          </a:ln>
        </p:spPr>
      </p:pic>
      <p:pic>
        <p:nvPicPr>
          <p:cNvPr id="223" name="Google Shape;223;p25"/>
          <p:cNvPicPr preferRelativeResize="0"/>
          <p:nvPr/>
        </p:nvPicPr>
        <p:blipFill rotWithShape="1">
          <a:blip r:embed="rId4">
            <a:alphaModFix/>
          </a:blip>
          <a:srcRect r="25947"/>
          <a:stretch/>
        </p:blipFill>
        <p:spPr>
          <a:xfrm>
            <a:off x="152400" y="1068825"/>
            <a:ext cx="7033476" cy="482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838200" y="365126"/>
            <a:ext cx="10515600" cy="694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200">
                <a:solidFill>
                  <a:srgbClr val="2F5496"/>
                </a:solidFill>
                <a:latin typeface="Times New Roman"/>
                <a:ea typeface="Times New Roman"/>
                <a:cs typeface="Times New Roman"/>
                <a:sym typeface="Times New Roman"/>
              </a:rPr>
              <a:t>                                            RESULTS</a:t>
            </a:r>
            <a:endParaRPr/>
          </a:p>
        </p:txBody>
      </p:sp>
      <p:sp>
        <p:nvSpPr>
          <p:cNvPr id="230" name="Google Shape;230;p26"/>
          <p:cNvSpPr txBox="1">
            <a:spLocks noGrp="1"/>
          </p:cNvSpPr>
          <p:nvPr>
            <p:ph type="body" idx="1"/>
          </p:nvPr>
        </p:nvSpPr>
        <p:spPr>
          <a:xfrm>
            <a:off x="838200" y="1190898"/>
            <a:ext cx="10515600" cy="5033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rgbClr val="2F5496"/>
              </a:buClr>
              <a:buSzPts val="3200"/>
              <a:buFont typeface="Times New Roman"/>
              <a:buNone/>
            </a:pPr>
            <a:endParaRPr/>
          </a:p>
        </p:txBody>
      </p:sp>
      <p:sp>
        <p:nvSpPr>
          <p:cNvPr id="231" name="Google Shape;231;p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14</a:t>
            </a:fld>
            <a:endParaRPr/>
          </a:p>
        </p:txBody>
      </p:sp>
      <p:pic>
        <p:nvPicPr>
          <p:cNvPr id="232" name="Google Shape;232;p26"/>
          <p:cNvPicPr preferRelativeResize="0"/>
          <p:nvPr/>
        </p:nvPicPr>
        <p:blipFill>
          <a:blip r:embed="rId3">
            <a:alphaModFix/>
          </a:blip>
          <a:stretch>
            <a:fillRect/>
          </a:stretch>
        </p:blipFill>
        <p:spPr>
          <a:xfrm>
            <a:off x="838200" y="1059325"/>
            <a:ext cx="10855925" cy="536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002060"/>
              </a:buClr>
              <a:buSzPct val="100000"/>
              <a:buFont typeface="Calibri"/>
              <a:buNone/>
            </a:pPr>
            <a:r>
              <a:rPr lang="en-US"/>
              <a:t>                             IMPLEMENTATION</a:t>
            </a:r>
            <a:endParaRPr/>
          </a:p>
        </p:txBody>
      </p:sp>
      <p:sp>
        <p:nvSpPr>
          <p:cNvPr id="238" name="Google Shape;238;p27"/>
          <p:cNvSpPr txBox="1">
            <a:spLocks noGrp="1"/>
          </p:cNvSpPr>
          <p:nvPr>
            <p:ph type="body" idx="1"/>
          </p:nvPr>
        </p:nvSpPr>
        <p:spPr>
          <a:xfrm>
            <a:off x="838200" y="1059300"/>
            <a:ext cx="5181600" cy="5297100"/>
          </a:xfrm>
          <a:prstGeom prst="rect">
            <a:avLst/>
          </a:prstGeom>
          <a:noFill/>
          <a:ln>
            <a:noFill/>
          </a:ln>
        </p:spPr>
        <p:txBody>
          <a:bodyPr spcFirstLastPara="1" wrap="square" lIns="91425" tIns="45700" rIns="91425" bIns="45700" anchor="t" anchorCtr="0">
            <a:normAutofit fontScale="25000" lnSpcReduction="20000"/>
          </a:bodyPr>
          <a:lstStyle/>
          <a:p>
            <a:pPr marL="228600" lvl="0" indent="-147637" algn="l" rtl="0">
              <a:lnSpc>
                <a:spcPct val="90000"/>
              </a:lnSpc>
              <a:spcBef>
                <a:spcPts val="0"/>
              </a:spcBef>
              <a:spcAft>
                <a:spcPts val="0"/>
              </a:spcAft>
              <a:buClr>
                <a:schemeClr val="dk1"/>
              </a:buClr>
              <a:buSzPts val="425"/>
              <a:buFont typeface="Noto Sans Symbols"/>
              <a:buChar char="❖"/>
            </a:pPr>
            <a:r>
              <a:rPr lang="en-US" sz="7300">
                <a:latin typeface="Times New Roman"/>
                <a:ea typeface="Times New Roman"/>
                <a:cs typeface="Times New Roman"/>
                <a:sym typeface="Times New Roman"/>
              </a:rPr>
              <a:t> </a:t>
            </a:r>
            <a:r>
              <a:rPr lang="en-US" sz="7600" b="1">
                <a:solidFill>
                  <a:srgbClr val="FF0000"/>
                </a:solidFill>
                <a:latin typeface="Times New Roman"/>
                <a:ea typeface="Times New Roman"/>
                <a:cs typeface="Times New Roman"/>
                <a:sym typeface="Times New Roman"/>
              </a:rPr>
              <a:t>Loop to predict the output based on tags</a:t>
            </a:r>
            <a:endParaRPr sz="7600" b="1">
              <a:solidFill>
                <a:srgbClr val="FF0000"/>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65116"/>
              <a:buNone/>
            </a:pPr>
            <a:r>
              <a:rPr lang="en-US" sz="4300">
                <a:solidFill>
                  <a:srgbClr val="007B00"/>
                </a:solidFill>
                <a:highlight>
                  <a:srgbClr val="F7F7F7"/>
                </a:highlight>
                <a:latin typeface="Roboto Mono"/>
                <a:ea typeface="Roboto Mono"/>
                <a:cs typeface="Roboto Mono"/>
                <a:sym typeface="Roboto Mono"/>
              </a:rPr>
              <a:t>def</a:t>
            </a:r>
            <a:r>
              <a:rPr lang="en-US" sz="4300">
                <a:highlight>
                  <a:srgbClr val="F7F7F7"/>
                </a:highlight>
                <a:latin typeface="Roboto Mono"/>
                <a:ea typeface="Roboto Mono"/>
                <a:cs typeface="Roboto Mono"/>
                <a:sym typeface="Roboto Mono"/>
              </a:rPr>
              <a:t> sample_images(cyc_gan, data_loader, epoch, batch_i):</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plt</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close(</a:t>
            </a:r>
            <a:r>
              <a:rPr lang="en-US" sz="4300">
                <a:solidFill>
                  <a:srgbClr val="BB2323"/>
                </a:solidFill>
                <a:highlight>
                  <a:srgbClr val="F7F7F7"/>
                </a:highlight>
                <a:latin typeface="Roboto Mono"/>
                <a:ea typeface="Roboto Mono"/>
                <a:cs typeface="Roboto Mono"/>
                <a:sym typeface="Roboto Mono"/>
              </a:rPr>
              <a:t>'all'</a:t>
            </a:r>
            <a:r>
              <a:rPr lang="en-US" sz="4300">
                <a:highlight>
                  <a:srgbClr val="F7F7F7"/>
                </a:highlight>
                <a:latin typeface="Roboto Mono"/>
                <a:ea typeface="Roboto Mono"/>
                <a:cs typeface="Roboto Mono"/>
                <a:sym typeface="Roboto Mono"/>
              </a:rPr>
              <a:t>)</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r, c </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 </a:t>
            </a:r>
            <a:r>
              <a:rPr lang="en-US" sz="4300">
                <a:solidFill>
                  <a:srgbClr val="666666"/>
                </a:solidFill>
                <a:highlight>
                  <a:srgbClr val="F7F7F7"/>
                </a:highlight>
                <a:latin typeface="Roboto Mono"/>
                <a:ea typeface="Roboto Mono"/>
                <a:cs typeface="Roboto Mono"/>
                <a:sym typeface="Roboto Mono"/>
              </a:rPr>
              <a:t>2</a:t>
            </a:r>
            <a:r>
              <a:rPr lang="en-US" sz="4300">
                <a:highlight>
                  <a:srgbClr val="F7F7F7"/>
                </a:highlight>
                <a:latin typeface="Roboto Mono"/>
                <a:ea typeface="Roboto Mono"/>
                <a:cs typeface="Roboto Mono"/>
                <a:sym typeface="Roboto Mono"/>
              </a:rPr>
              <a:t>, </a:t>
            </a:r>
            <a:r>
              <a:rPr lang="en-US" sz="4300">
                <a:solidFill>
                  <a:srgbClr val="666666"/>
                </a:solidFill>
                <a:highlight>
                  <a:srgbClr val="F7F7F7"/>
                </a:highlight>
                <a:latin typeface="Roboto Mono"/>
                <a:ea typeface="Roboto Mono"/>
                <a:cs typeface="Roboto Mono"/>
                <a:sym typeface="Roboto Mono"/>
              </a:rPr>
              <a:t>3</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imgs_A </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 data_loader</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load_data(domain</a:t>
            </a:r>
            <a:r>
              <a:rPr lang="en-US" sz="4300">
                <a:solidFill>
                  <a:srgbClr val="055BE0"/>
                </a:solidFill>
                <a:highlight>
                  <a:srgbClr val="F7F7F7"/>
                </a:highlight>
                <a:latin typeface="Roboto Mono"/>
                <a:ea typeface="Roboto Mono"/>
                <a:cs typeface="Roboto Mono"/>
                <a:sym typeface="Roboto Mono"/>
              </a:rPr>
              <a:t>=</a:t>
            </a:r>
            <a:r>
              <a:rPr lang="en-US" sz="4300">
                <a:solidFill>
                  <a:srgbClr val="BA2121"/>
                </a:solidFill>
                <a:highlight>
                  <a:srgbClr val="F7F7F7"/>
                </a:highlight>
                <a:latin typeface="Roboto Mono"/>
                <a:ea typeface="Roboto Mono"/>
                <a:cs typeface="Roboto Mono"/>
                <a:sym typeface="Roboto Mono"/>
              </a:rPr>
              <a:t>"A"</a:t>
            </a:r>
            <a:r>
              <a:rPr lang="en-US" sz="4300">
                <a:highlight>
                  <a:srgbClr val="F7F7F7"/>
                </a:highlight>
                <a:latin typeface="Roboto Mono"/>
                <a:ea typeface="Roboto Mono"/>
                <a:cs typeface="Roboto Mono"/>
                <a:sym typeface="Roboto Mono"/>
              </a:rPr>
              <a:t>, batch_size</a:t>
            </a:r>
            <a:r>
              <a:rPr lang="en-US" sz="4300">
                <a:solidFill>
                  <a:srgbClr val="055BE0"/>
                </a:solidFill>
                <a:highlight>
                  <a:srgbClr val="F7F7F7"/>
                </a:highlight>
                <a:latin typeface="Roboto Mono"/>
                <a:ea typeface="Roboto Mono"/>
                <a:cs typeface="Roboto Mono"/>
                <a:sym typeface="Roboto Mono"/>
              </a:rPr>
              <a:t>=</a:t>
            </a:r>
            <a:r>
              <a:rPr lang="en-US" sz="4300">
                <a:solidFill>
                  <a:srgbClr val="666666"/>
                </a:solidFill>
                <a:highlight>
                  <a:srgbClr val="F7F7F7"/>
                </a:highlight>
                <a:latin typeface="Roboto Mono"/>
                <a:ea typeface="Roboto Mono"/>
                <a:cs typeface="Roboto Mono"/>
                <a:sym typeface="Roboto Mono"/>
              </a:rPr>
              <a:t>1</a:t>
            </a:r>
            <a:r>
              <a:rPr lang="en-US" sz="4300">
                <a:highlight>
                  <a:srgbClr val="F7F7F7"/>
                </a:highlight>
                <a:latin typeface="Roboto Mono"/>
                <a:ea typeface="Roboto Mono"/>
                <a:cs typeface="Roboto Mono"/>
                <a:sym typeface="Roboto Mono"/>
              </a:rPr>
              <a:t>, is_testing</a:t>
            </a:r>
            <a:r>
              <a:rPr lang="en-US" sz="4300">
                <a:solidFill>
                  <a:srgbClr val="055BE0"/>
                </a:solidFill>
                <a:highlight>
                  <a:srgbClr val="F7F7F7"/>
                </a:highlight>
                <a:latin typeface="Roboto Mono"/>
                <a:ea typeface="Roboto Mono"/>
                <a:cs typeface="Roboto Mono"/>
                <a:sym typeface="Roboto Mono"/>
              </a:rPr>
              <a:t>=</a:t>
            </a:r>
            <a:r>
              <a:rPr lang="en-US" sz="4300">
                <a:solidFill>
                  <a:srgbClr val="3D7E7E"/>
                </a:solidFill>
                <a:highlight>
                  <a:srgbClr val="F7F7F7"/>
                </a:highlight>
                <a:latin typeface="Roboto Mono"/>
                <a:ea typeface="Roboto Mono"/>
                <a:cs typeface="Roboto Mono"/>
                <a:sym typeface="Roboto Mono"/>
              </a:rPr>
              <a:t>True</a:t>
            </a:r>
            <a:r>
              <a:rPr lang="en-US" sz="4300">
                <a:highlight>
                  <a:srgbClr val="F7F7F7"/>
                </a:highlight>
                <a:latin typeface="Roboto Mono"/>
                <a:ea typeface="Roboto Mono"/>
                <a:cs typeface="Roboto Mono"/>
                <a:sym typeface="Roboto Mono"/>
              </a:rPr>
              <a:t>)</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imgs_B </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 data_loader</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load_data(domain</a:t>
            </a:r>
            <a:r>
              <a:rPr lang="en-US" sz="4300">
                <a:solidFill>
                  <a:srgbClr val="055BE0"/>
                </a:solidFill>
                <a:highlight>
                  <a:srgbClr val="F7F7F7"/>
                </a:highlight>
                <a:latin typeface="Roboto Mono"/>
                <a:ea typeface="Roboto Mono"/>
                <a:cs typeface="Roboto Mono"/>
                <a:sym typeface="Roboto Mono"/>
              </a:rPr>
              <a:t>=</a:t>
            </a:r>
            <a:r>
              <a:rPr lang="en-US" sz="4300">
                <a:solidFill>
                  <a:srgbClr val="BA2121"/>
                </a:solidFill>
                <a:highlight>
                  <a:srgbClr val="F7F7F7"/>
                </a:highlight>
                <a:latin typeface="Roboto Mono"/>
                <a:ea typeface="Roboto Mono"/>
                <a:cs typeface="Roboto Mono"/>
                <a:sym typeface="Roboto Mono"/>
              </a:rPr>
              <a:t>"B"</a:t>
            </a:r>
            <a:r>
              <a:rPr lang="en-US" sz="4300">
                <a:highlight>
                  <a:srgbClr val="F7F7F7"/>
                </a:highlight>
                <a:latin typeface="Roboto Mono"/>
                <a:ea typeface="Roboto Mono"/>
                <a:cs typeface="Roboto Mono"/>
                <a:sym typeface="Roboto Mono"/>
              </a:rPr>
              <a:t>, batch_size</a:t>
            </a:r>
            <a:r>
              <a:rPr lang="en-US" sz="4300">
                <a:solidFill>
                  <a:srgbClr val="055BE0"/>
                </a:solidFill>
                <a:highlight>
                  <a:srgbClr val="F7F7F7"/>
                </a:highlight>
                <a:latin typeface="Roboto Mono"/>
                <a:ea typeface="Roboto Mono"/>
                <a:cs typeface="Roboto Mono"/>
                <a:sym typeface="Roboto Mono"/>
              </a:rPr>
              <a:t>=</a:t>
            </a:r>
            <a:r>
              <a:rPr lang="en-US" sz="4300">
                <a:solidFill>
                  <a:srgbClr val="666666"/>
                </a:solidFill>
                <a:highlight>
                  <a:srgbClr val="F7F7F7"/>
                </a:highlight>
                <a:latin typeface="Roboto Mono"/>
                <a:ea typeface="Roboto Mono"/>
                <a:cs typeface="Roboto Mono"/>
                <a:sym typeface="Roboto Mono"/>
              </a:rPr>
              <a:t>1</a:t>
            </a:r>
            <a:r>
              <a:rPr lang="en-US" sz="4300">
                <a:highlight>
                  <a:srgbClr val="F7F7F7"/>
                </a:highlight>
                <a:latin typeface="Roboto Mono"/>
                <a:ea typeface="Roboto Mono"/>
                <a:cs typeface="Roboto Mono"/>
                <a:sym typeface="Roboto Mono"/>
              </a:rPr>
              <a:t>, is_testing</a:t>
            </a:r>
            <a:r>
              <a:rPr lang="en-US" sz="4300">
                <a:solidFill>
                  <a:srgbClr val="055BE0"/>
                </a:solidFill>
                <a:highlight>
                  <a:srgbClr val="F7F7F7"/>
                </a:highlight>
                <a:latin typeface="Roboto Mono"/>
                <a:ea typeface="Roboto Mono"/>
                <a:cs typeface="Roboto Mono"/>
                <a:sym typeface="Roboto Mono"/>
              </a:rPr>
              <a:t>=</a:t>
            </a:r>
            <a:r>
              <a:rPr lang="en-US" sz="4300">
                <a:solidFill>
                  <a:srgbClr val="3D7E7E"/>
                </a:solidFill>
                <a:highlight>
                  <a:srgbClr val="F7F7F7"/>
                </a:highlight>
                <a:latin typeface="Roboto Mono"/>
                <a:ea typeface="Roboto Mono"/>
                <a:cs typeface="Roboto Mono"/>
                <a:sym typeface="Roboto Mono"/>
              </a:rPr>
              <a:t>True</a:t>
            </a:r>
            <a:r>
              <a:rPr lang="en-US" sz="4300">
                <a:highlight>
                  <a:srgbClr val="F7F7F7"/>
                </a:highlight>
                <a:latin typeface="Roboto Mono"/>
                <a:ea typeface="Roboto Mono"/>
                <a:cs typeface="Roboto Mono"/>
                <a:sym typeface="Roboto Mono"/>
              </a:rPr>
              <a:t>)</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a:t>
            </a:r>
            <a:r>
              <a:rPr lang="en-US" sz="4300" i="1">
                <a:highlight>
                  <a:srgbClr val="F7F7F7"/>
                </a:highlight>
                <a:latin typeface="Roboto Mono"/>
                <a:ea typeface="Roboto Mono"/>
                <a:cs typeface="Roboto Mono"/>
                <a:sym typeface="Roboto Mono"/>
              </a:rPr>
              <a:t># Translate images to the other domain</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fake_B </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 cyc_gan</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g_AB</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predict(imgs_A)</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fake_A </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 cyc_gan</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g_BA</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predict(imgs_B)</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a:t>
            </a:r>
            <a:r>
              <a:rPr lang="en-US" sz="4300" i="1">
                <a:highlight>
                  <a:srgbClr val="F7F7F7"/>
                </a:highlight>
                <a:latin typeface="Roboto Mono"/>
                <a:ea typeface="Roboto Mono"/>
                <a:cs typeface="Roboto Mono"/>
                <a:sym typeface="Roboto Mono"/>
              </a:rPr>
              <a:t># Translate back to original domain</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reconstr_A </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 cyc_gan</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g_BA</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predict(fake_B)</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reconstr_B </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 cyc_gan</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g_AB</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predict(fake_A)</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gen_imgs </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 [imgs_A, fake_B, reconstr_A, imgs_B, fake_A, reconstr_B]</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titles </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 [</a:t>
            </a:r>
            <a:r>
              <a:rPr lang="en-US" sz="4300">
                <a:solidFill>
                  <a:srgbClr val="BB2323"/>
                </a:solidFill>
                <a:highlight>
                  <a:srgbClr val="F7F7F7"/>
                </a:highlight>
                <a:latin typeface="Roboto Mono"/>
                <a:ea typeface="Roboto Mono"/>
                <a:cs typeface="Roboto Mono"/>
                <a:sym typeface="Roboto Mono"/>
              </a:rPr>
              <a:t>'Original'</a:t>
            </a:r>
            <a:r>
              <a:rPr lang="en-US" sz="4300">
                <a:highlight>
                  <a:srgbClr val="F7F7F7"/>
                </a:highlight>
                <a:latin typeface="Roboto Mono"/>
                <a:ea typeface="Roboto Mono"/>
                <a:cs typeface="Roboto Mono"/>
                <a:sym typeface="Roboto Mono"/>
              </a:rPr>
              <a:t>, </a:t>
            </a:r>
            <a:r>
              <a:rPr lang="en-US" sz="4300">
                <a:solidFill>
                  <a:srgbClr val="BB2323"/>
                </a:solidFill>
                <a:highlight>
                  <a:srgbClr val="F7F7F7"/>
                </a:highlight>
                <a:latin typeface="Roboto Mono"/>
                <a:ea typeface="Roboto Mono"/>
                <a:cs typeface="Roboto Mono"/>
                <a:sym typeface="Roboto Mono"/>
              </a:rPr>
              <a:t>'Translated'</a:t>
            </a:r>
            <a:r>
              <a:rPr lang="en-US" sz="4300">
                <a:highlight>
                  <a:srgbClr val="F7F7F7"/>
                </a:highlight>
                <a:latin typeface="Roboto Mono"/>
                <a:ea typeface="Roboto Mono"/>
                <a:cs typeface="Roboto Mono"/>
                <a:sym typeface="Roboto Mono"/>
              </a:rPr>
              <a:t>, </a:t>
            </a:r>
            <a:r>
              <a:rPr lang="en-US" sz="4300">
                <a:solidFill>
                  <a:srgbClr val="BB2323"/>
                </a:solidFill>
                <a:highlight>
                  <a:srgbClr val="F7F7F7"/>
                </a:highlight>
                <a:latin typeface="Roboto Mono"/>
                <a:ea typeface="Roboto Mono"/>
                <a:cs typeface="Roboto Mono"/>
                <a:sym typeface="Roboto Mono"/>
              </a:rPr>
              <a:t>'Reconstructed'</a:t>
            </a:r>
            <a:r>
              <a:rPr lang="en-US" sz="4300">
                <a:highlight>
                  <a:srgbClr val="F7F7F7"/>
                </a:highlight>
                <a:latin typeface="Roboto Mono"/>
                <a:ea typeface="Roboto Mono"/>
                <a:cs typeface="Roboto Mono"/>
                <a:sym typeface="Roboto Mono"/>
              </a:rPr>
              <a:t>]</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fig, axs </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 plt</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subplots(r, c, figsize</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a:t>
            </a:r>
            <a:r>
              <a:rPr lang="en-US" sz="4300">
                <a:solidFill>
                  <a:srgbClr val="666666"/>
                </a:solidFill>
                <a:highlight>
                  <a:srgbClr val="F7F7F7"/>
                </a:highlight>
                <a:latin typeface="Roboto Mono"/>
                <a:ea typeface="Roboto Mono"/>
                <a:cs typeface="Roboto Mono"/>
                <a:sym typeface="Roboto Mono"/>
              </a:rPr>
              <a:t>10</a:t>
            </a:r>
            <a:r>
              <a:rPr lang="en-US" sz="4300">
                <a:highlight>
                  <a:srgbClr val="F7F7F7"/>
                </a:highlight>
                <a:latin typeface="Roboto Mono"/>
                <a:ea typeface="Roboto Mono"/>
                <a:cs typeface="Roboto Mono"/>
                <a:sym typeface="Roboto Mono"/>
              </a:rPr>
              <a:t>, </a:t>
            </a:r>
            <a:r>
              <a:rPr lang="en-US" sz="4300">
                <a:solidFill>
                  <a:srgbClr val="666666"/>
                </a:solidFill>
                <a:highlight>
                  <a:srgbClr val="F7F7F7"/>
                </a:highlight>
                <a:latin typeface="Roboto Mono"/>
                <a:ea typeface="Roboto Mono"/>
                <a:cs typeface="Roboto Mono"/>
                <a:sym typeface="Roboto Mono"/>
              </a:rPr>
              <a:t>5</a:t>
            </a:r>
            <a:r>
              <a:rPr lang="en-US" sz="4300">
                <a:highlight>
                  <a:srgbClr val="F7F7F7"/>
                </a:highlight>
                <a:latin typeface="Roboto Mono"/>
                <a:ea typeface="Roboto Mono"/>
                <a:cs typeface="Roboto Mono"/>
                <a:sym typeface="Roboto Mono"/>
              </a:rPr>
              <a:t>))</a:t>
            </a:r>
            <a:endParaRPr sz="430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ct val="65116"/>
              <a:buNone/>
            </a:pPr>
            <a:r>
              <a:rPr lang="en-US" sz="4300">
                <a:highlight>
                  <a:srgbClr val="F7F7F7"/>
                </a:highlight>
                <a:latin typeface="Roboto Mono"/>
                <a:ea typeface="Roboto Mono"/>
                <a:cs typeface="Roboto Mono"/>
                <a:sym typeface="Roboto Mono"/>
              </a:rPr>
              <a:t>    cnt </a:t>
            </a:r>
            <a:r>
              <a:rPr lang="en-US" sz="4300">
                <a:solidFill>
                  <a:srgbClr val="055BE0"/>
                </a:solidFill>
                <a:highlight>
                  <a:srgbClr val="F7F7F7"/>
                </a:highlight>
                <a:latin typeface="Roboto Mono"/>
                <a:ea typeface="Roboto Mono"/>
                <a:cs typeface="Roboto Mono"/>
                <a:sym typeface="Roboto Mono"/>
              </a:rPr>
              <a:t>=</a:t>
            </a:r>
            <a:r>
              <a:rPr lang="en-US" sz="4300">
                <a:highlight>
                  <a:srgbClr val="F7F7F7"/>
                </a:highlight>
                <a:latin typeface="Roboto Mono"/>
                <a:ea typeface="Roboto Mono"/>
                <a:cs typeface="Roboto Mono"/>
                <a:sym typeface="Roboto Mono"/>
              </a:rPr>
              <a:t> </a:t>
            </a:r>
            <a:r>
              <a:rPr lang="en-US" sz="4300">
                <a:solidFill>
                  <a:srgbClr val="666666"/>
                </a:solidFill>
                <a:highlight>
                  <a:srgbClr val="F7F7F7"/>
                </a:highlight>
                <a:latin typeface="Roboto Mono"/>
                <a:ea typeface="Roboto Mono"/>
                <a:cs typeface="Roboto Mono"/>
                <a:sym typeface="Roboto Mono"/>
              </a:rPr>
              <a:t>0</a:t>
            </a:r>
            <a:endParaRPr sz="4300">
              <a:highlight>
                <a:srgbClr val="F7F7F7"/>
              </a:highlight>
              <a:latin typeface="Roboto Mono"/>
              <a:ea typeface="Roboto Mono"/>
              <a:cs typeface="Roboto Mono"/>
              <a:sym typeface="Roboto Mono"/>
            </a:endParaRPr>
          </a:p>
          <a:p>
            <a:pPr marL="0" lvl="0" indent="0" algn="l" rtl="0">
              <a:lnSpc>
                <a:spcPct val="170000"/>
              </a:lnSpc>
              <a:spcBef>
                <a:spcPts val="0"/>
              </a:spcBef>
              <a:spcAft>
                <a:spcPts val="0"/>
              </a:spcAft>
              <a:buNone/>
            </a:pPr>
            <a:endParaRPr sz="4300">
              <a:highlight>
                <a:srgbClr val="F7F7F7"/>
              </a:highlight>
              <a:latin typeface="Roboto Mono"/>
              <a:ea typeface="Roboto Mono"/>
              <a:cs typeface="Roboto Mono"/>
              <a:sym typeface="Roboto Mono"/>
            </a:endParaRPr>
          </a:p>
          <a:p>
            <a:pPr marL="0" lvl="0" indent="0" algn="l" rtl="0">
              <a:lnSpc>
                <a:spcPct val="115000"/>
              </a:lnSpc>
              <a:spcBef>
                <a:spcPts val="0"/>
              </a:spcBef>
              <a:spcAft>
                <a:spcPts val="0"/>
              </a:spcAft>
              <a:buNone/>
            </a:pPr>
            <a:endParaRPr sz="4300">
              <a:solidFill>
                <a:srgbClr val="666666"/>
              </a:solidFill>
              <a:latin typeface="Arial"/>
              <a:ea typeface="Arial"/>
              <a:cs typeface="Arial"/>
              <a:sym typeface="Arial"/>
            </a:endParaRPr>
          </a:p>
          <a:p>
            <a:pPr marL="228600" lvl="0" indent="-228600" algn="l" rtl="0">
              <a:lnSpc>
                <a:spcPct val="90000"/>
              </a:lnSpc>
              <a:spcBef>
                <a:spcPts val="1000"/>
              </a:spcBef>
              <a:spcAft>
                <a:spcPts val="0"/>
              </a:spcAft>
              <a:buClr>
                <a:schemeClr val="dk1"/>
              </a:buClr>
              <a:buSzPct val="65116"/>
              <a:buNone/>
            </a:pPr>
            <a:endParaRPr sz="4300"/>
          </a:p>
        </p:txBody>
      </p:sp>
      <p:sp>
        <p:nvSpPr>
          <p:cNvPr id="239" name="Google Shape;239;p27"/>
          <p:cNvSpPr txBox="1">
            <a:spLocks noGrp="1"/>
          </p:cNvSpPr>
          <p:nvPr>
            <p:ph type="body" idx="2"/>
          </p:nvPr>
        </p:nvSpPr>
        <p:spPr>
          <a:xfrm>
            <a:off x="6167438" y="1428736"/>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None/>
            </a:pPr>
            <a:r>
              <a:rPr lang="en-US" sz="1050">
                <a:highlight>
                  <a:srgbClr val="F7F7F7"/>
                </a:highlight>
                <a:latin typeface="Roboto Mono"/>
                <a:ea typeface="Roboto Mono"/>
                <a:cs typeface="Roboto Mono"/>
                <a:sym typeface="Roboto Mono"/>
              </a:rPr>
              <a:t> </a:t>
            </a:r>
            <a:r>
              <a:rPr lang="en-US" sz="1350">
                <a:solidFill>
                  <a:srgbClr val="007B00"/>
                </a:solidFill>
                <a:highlight>
                  <a:srgbClr val="F7F7F7"/>
                </a:highlight>
                <a:latin typeface="Roboto Mono"/>
                <a:ea typeface="Roboto Mono"/>
                <a:cs typeface="Roboto Mono"/>
                <a:sym typeface="Roboto Mono"/>
              </a:rPr>
              <a:t>for</a:t>
            </a:r>
            <a:r>
              <a:rPr lang="en-US" sz="1350">
                <a:highlight>
                  <a:srgbClr val="F7F7F7"/>
                </a:highlight>
                <a:latin typeface="Roboto Mono"/>
                <a:ea typeface="Roboto Mono"/>
                <a:cs typeface="Roboto Mono"/>
                <a:sym typeface="Roboto Mono"/>
              </a:rPr>
              <a:t> i </a:t>
            </a:r>
            <a:r>
              <a:rPr lang="en-US" sz="1350" b="1">
                <a:solidFill>
                  <a:srgbClr val="AA22FF"/>
                </a:solidFill>
                <a:highlight>
                  <a:srgbClr val="F7F7F7"/>
                </a:highlight>
                <a:latin typeface="Roboto Mono"/>
                <a:ea typeface="Roboto Mono"/>
                <a:cs typeface="Roboto Mono"/>
                <a:sym typeface="Roboto Mono"/>
              </a:rPr>
              <a:t>in</a:t>
            </a:r>
            <a:r>
              <a:rPr lang="en-US" sz="1350">
                <a:highlight>
                  <a:srgbClr val="F7F7F7"/>
                </a:highlight>
                <a:latin typeface="Roboto Mono"/>
                <a:ea typeface="Roboto Mono"/>
                <a:cs typeface="Roboto Mono"/>
                <a:sym typeface="Roboto Mono"/>
              </a:rPr>
              <a:t> </a:t>
            </a:r>
            <a:r>
              <a:rPr lang="en-US" sz="1350">
                <a:solidFill>
                  <a:srgbClr val="008000"/>
                </a:solidFill>
                <a:highlight>
                  <a:srgbClr val="F7F7F7"/>
                </a:highlight>
                <a:latin typeface="Roboto Mono"/>
                <a:ea typeface="Roboto Mono"/>
                <a:cs typeface="Roboto Mono"/>
                <a:sym typeface="Roboto Mono"/>
              </a:rPr>
              <a:t>range</a:t>
            </a:r>
            <a:r>
              <a:rPr lang="en-US" sz="1350">
                <a:highlight>
                  <a:srgbClr val="F7F7F7"/>
                </a:highlight>
                <a:latin typeface="Roboto Mono"/>
                <a:ea typeface="Roboto Mono"/>
                <a:cs typeface="Roboto Mono"/>
                <a:sym typeface="Roboto Mono"/>
              </a:rPr>
              <a:t>(r):</a:t>
            </a:r>
            <a:endParaRPr sz="135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ts val="2800"/>
              <a:buNone/>
            </a:pPr>
            <a:r>
              <a:rPr lang="en-US" sz="1350">
                <a:highlight>
                  <a:srgbClr val="F7F7F7"/>
                </a:highlight>
                <a:latin typeface="Roboto Mono"/>
                <a:ea typeface="Roboto Mono"/>
                <a:cs typeface="Roboto Mono"/>
                <a:sym typeface="Roboto Mono"/>
              </a:rPr>
              <a:t>        </a:t>
            </a:r>
            <a:r>
              <a:rPr lang="en-US" sz="1350">
                <a:solidFill>
                  <a:srgbClr val="007B00"/>
                </a:solidFill>
                <a:highlight>
                  <a:srgbClr val="F7F7F7"/>
                </a:highlight>
                <a:latin typeface="Roboto Mono"/>
                <a:ea typeface="Roboto Mono"/>
                <a:cs typeface="Roboto Mono"/>
                <a:sym typeface="Roboto Mono"/>
              </a:rPr>
              <a:t>for</a:t>
            </a:r>
            <a:r>
              <a:rPr lang="en-US" sz="1350">
                <a:highlight>
                  <a:srgbClr val="F7F7F7"/>
                </a:highlight>
                <a:latin typeface="Roboto Mono"/>
                <a:ea typeface="Roboto Mono"/>
                <a:cs typeface="Roboto Mono"/>
                <a:sym typeface="Roboto Mono"/>
              </a:rPr>
              <a:t> j </a:t>
            </a:r>
            <a:r>
              <a:rPr lang="en-US" sz="1350" b="1">
                <a:solidFill>
                  <a:srgbClr val="AA22FF"/>
                </a:solidFill>
                <a:highlight>
                  <a:srgbClr val="F7F7F7"/>
                </a:highlight>
                <a:latin typeface="Roboto Mono"/>
                <a:ea typeface="Roboto Mono"/>
                <a:cs typeface="Roboto Mono"/>
                <a:sym typeface="Roboto Mono"/>
              </a:rPr>
              <a:t>in</a:t>
            </a:r>
            <a:r>
              <a:rPr lang="en-US" sz="1350">
                <a:highlight>
                  <a:srgbClr val="F7F7F7"/>
                </a:highlight>
                <a:latin typeface="Roboto Mono"/>
                <a:ea typeface="Roboto Mono"/>
                <a:cs typeface="Roboto Mono"/>
                <a:sym typeface="Roboto Mono"/>
              </a:rPr>
              <a:t> </a:t>
            </a:r>
            <a:r>
              <a:rPr lang="en-US" sz="1350">
                <a:solidFill>
                  <a:srgbClr val="008000"/>
                </a:solidFill>
                <a:highlight>
                  <a:srgbClr val="F7F7F7"/>
                </a:highlight>
                <a:latin typeface="Roboto Mono"/>
                <a:ea typeface="Roboto Mono"/>
                <a:cs typeface="Roboto Mono"/>
                <a:sym typeface="Roboto Mono"/>
              </a:rPr>
              <a:t>range</a:t>
            </a:r>
            <a:r>
              <a:rPr lang="en-US" sz="1350">
                <a:highlight>
                  <a:srgbClr val="F7F7F7"/>
                </a:highlight>
                <a:latin typeface="Roboto Mono"/>
                <a:ea typeface="Roboto Mono"/>
                <a:cs typeface="Roboto Mono"/>
                <a:sym typeface="Roboto Mono"/>
              </a:rPr>
              <a:t>(c):</a:t>
            </a:r>
            <a:endParaRPr sz="135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ts val="2800"/>
              <a:buNone/>
            </a:pPr>
            <a:r>
              <a:rPr lang="en-US" sz="1350">
                <a:highlight>
                  <a:srgbClr val="F7F7F7"/>
                </a:highlight>
                <a:latin typeface="Roboto Mono"/>
                <a:ea typeface="Roboto Mono"/>
                <a:cs typeface="Roboto Mono"/>
                <a:sym typeface="Roboto Mono"/>
              </a:rPr>
              <a:t>            c_img </a:t>
            </a:r>
            <a:r>
              <a:rPr lang="en-US" sz="1350">
                <a:solidFill>
                  <a:srgbClr val="055BE0"/>
                </a:solidFill>
                <a:highlight>
                  <a:srgbClr val="F7F7F7"/>
                </a:highlight>
                <a:latin typeface="Roboto Mono"/>
                <a:ea typeface="Roboto Mono"/>
                <a:cs typeface="Roboto Mono"/>
                <a:sym typeface="Roboto Mono"/>
              </a:rPr>
              <a:t>=</a:t>
            </a:r>
            <a:r>
              <a:rPr lang="en-US" sz="1350">
                <a:highlight>
                  <a:srgbClr val="F7F7F7"/>
                </a:highlight>
                <a:latin typeface="Roboto Mono"/>
                <a:ea typeface="Roboto Mono"/>
                <a:cs typeface="Roboto Mono"/>
                <a:sym typeface="Roboto Mono"/>
              </a:rPr>
              <a:t> np</a:t>
            </a:r>
            <a:r>
              <a:rPr lang="en-US" sz="1350">
                <a:solidFill>
                  <a:srgbClr val="055BE0"/>
                </a:solidFill>
                <a:highlight>
                  <a:srgbClr val="F7F7F7"/>
                </a:highlight>
                <a:latin typeface="Roboto Mono"/>
                <a:ea typeface="Roboto Mono"/>
                <a:cs typeface="Roboto Mono"/>
                <a:sym typeface="Roboto Mono"/>
              </a:rPr>
              <a:t>.</a:t>
            </a:r>
            <a:r>
              <a:rPr lang="en-US" sz="1350">
                <a:highlight>
                  <a:srgbClr val="F7F7F7"/>
                </a:highlight>
                <a:latin typeface="Roboto Mono"/>
                <a:ea typeface="Roboto Mono"/>
                <a:cs typeface="Roboto Mono"/>
                <a:sym typeface="Roboto Mono"/>
              </a:rPr>
              <a:t>clip(</a:t>
            </a:r>
            <a:r>
              <a:rPr lang="en-US" sz="1350">
                <a:solidFill>
                  <a:srgbClr val="666666"/>
                </a:solidFill>
                <a:highlight>
                  <a:srgbClr val="F7F7F7"/>
                </a:highlight>
                <a:latin typeface="Roboto Mono"/>
                <a:ea typeface="Roboto Mono"/>
                <a:cs typeface="Roboto Mono"/>
                <a:sym typeface="Roboto Mono"/>
              </a:rPr>
              <a:t>0.5</a:t>
            </a:r>
            <a:r>
              <a:rPr lang="en-US" sz="1350">
                <a:highlight>
                  <a:srgbClr val="F7F7F7"/>
                </a:highlight>
                <a:latin typeface="Roboto Mono"/>
                <a:ea typeface="Roboto Mono"/>
                <a:cs typeface="Roboto Mono"/>
                <a:sym typeface="Roboto Mono"/>
              </a:rPr>
              <a:t> </a:t>
            </a:r>
            <a:r>
              <a:rPr lang="en-US" sz="1350">
                <a:solidFill>
                  <a:srgbClr val="055BE0"/>
                </a:solidFill>
                <a:highlight>
                  <a:srgbClr val="F7F7F7"/>
                </a:highlight>
                <a:latin typeface="Roboto Mono"/>
                <a:ea typeface="Roboto Mono"/>
                <a:cs typeface="Roboto Mono"/>
                <a:sym typeface="Roboto Mono"/>
              </a:rPr>
              <a:t>*</a:t>
            </a:r>
            <a:r>
              <a:rPr lang="en-US" sz="1350">
                <a:highlight>
                  <a:srgbClr val="F7F7F7"/>
                </a:highlight>
                <a:latin typeface="Roboto Mono"/>
                <a:ea typeface="Roboto Mono"/>
                <a:cs typeface="Roboto Mono"/>
                <a:sym typeface="Roboto Mono"/>
              </a:rPr>
              <a:t> gen_imgs[cnt][</a:t>
            </a:r>
            <a:r>
              <a:rPr lang="en-US" sz="1350">
                <a:solidFill>
                  <a:srgbClr val="666666"/>
                </a:solidFill>
                <a:highlight>
                  <a:srgbClr val="F7F7F7"/>
                </a:highlight>
                <a:latin typeface="Roboto Mono"/>
                <a:ea typeface="Roboto Mono"/>
                <a:cs typeface="Roboto Mono"/>
                <a:sym typeface="Roboto Mono"/>
              </a:rPr>
              <a:t>0</a:t>
            </a:r>
            <a:r>
              <a:rPr lang="en-US" sz="1350">
                <a:highlight>
                  <a:srgbClr val="F7F7F7"/>
                </a:highlight>
                <a:latin typeface="Roboto Mono"/>
                <a:ea typeface="Roboto Mono"/>
                <a:cs typeface="Roboto Mono"/>
                <a:sym typeface="Roboto Mono"/>
              </a:rPr>
              <a:t>]</a:t>
            </a:r>
            <a:r>
              <a:rPr lang="en-US" sz="1350">
                <a:solidFill>
                  <a:srgbClr val="055BE0"/>
                </a:solidFill>
                <a:highlight>
                  <a:srgbClr val="F7F7F7"/>
                </a:highlight>
                <a:latin typeface="Roboto Mono"/>
                <a:ea typeface="Roboto Mono"/>
                <a:cs typeface="Roboto Mono"/>
                <a:sym typeface="Roboto Mono"/>
              </a:rPr>
              <a:t>+</a:t>
            </a:r>
            <a:r>
              <a:rPr lang="en-US" sz="1350">
                <a:solidFill>
                  <a:srgbClr val="666666"/>
                </a:solidFill>
                <a:highlight>
                  <a:srgbClr val="F7F7F7"/>
                </a:highlight>
                <a:latin typeface="Roboto Mono"/>
                <a:ea typeface="Roboto Mono"/>
                <a:cs typeface="Roboto Mono"/>
                <a:sym typeface="Roboto Mono"/>
              </a:rPr>
              <a:t>0.5</a:t>
            </a:r>
            <a:r>
              <a:rPr lang="en-US" sz="1350">
                <a:highlight>
                  <a:srgbClr val="F7F7F7"/>
                </a:highlight>
                <a:latin typeface="Roboto Mono"/>
                <a:ea typeface="Roboto Mono"/>
                <a:cs typeface="Roboto Mono"/>
                <a:sym typeface="Roboto Mono"/>
              </a:rPr>
              <a:t>, </a:t>
            </a:r>
            <a:r>
              <a:rPr lang="en-US" sz="1350">
                <a:solidFill>
                  <a:srgbClr val="666666"/>
                </a:solidFill>
                <a:highlight>
                  <a:srgbClr val="F7F7F7"/>
                </a:highlight>
                <a:latin typeface="Roboto Mono"/>
                <a:ea typeface="Roboto Mono"/>
                <a:cs typeface="Roboto Mono"/>
                <a:sym typeface="Roboto Mono"/>
              </a:rPr>
              <a:t>0</a:t>
            </a:r>
            <a:r>
              <a:rPr lang="en-US" sz="1350">
                <a:highlight>
                  <a:srgbClr val="F7F7F7"/>
                </a:highlight>
                <a:latin typeface="Roboto Mono"/>
                <a:ea typeface="Roboto Mono"/>
                <a:cs typeface="Roboto Mono"/>
                <a:sym typeface="Roboto Mono"/>
              </a:rPr>
              <a:t>, </a:t>
            </a:r>
            <a:r>
              <a:rPr lang="en-US" sz="1350">
                <a:solidFill>
                  <a:srgbClr val="666666"/>
                </a:solidFill>
                <a:highlight>
                  <a:srgbClr val="F7F7F7"/>
                </a:highlight>
                <a:latin typeface="Roboto Mono"/>
                <a:ea typeface="Roboto Mono"/>
                <a:cs typeface="Roboto Mono"/>
                <a:sym typeface="Roboto Mono"/>
              </a:rPr>
              <a:t>1</a:t>
            </a:r>
            <a:r>
              <a:rPr lang="en-US" sz="1350">
                <a:highlight>
                  <a:srgbClr val="F7F7F7"/>
                </a:highlight>
                <a:latin typeface="Roboto Mono"/>
                <a:ea typeface="Roboto Mono"/>
                <a:cs typeface="Roboto Mono"/>
                <a:sym typeface="Roboto Mono"/>
              </a:rPr>
              <a:t>)</a:t>
            </a:r>
            <a:endParaRPr sz="135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ts val="2800"/>
              <a:buNone/>
            </a:pPr>
            <a:r>
              <a:rPr lang="en-US" sz="1350">
                <a:highlight>
                  <a:srgbClr val="F7F7F7"/>
                </a:highlight>
                <a:latin typeface="Roboto Mono"/>
                <a:ea typeface="Roboto Mono"/>
                <a:cs typeface="Roboto Mono"/>
                <a:sym typeface="Roboto Mono"/>
              </a:rPr>
              <a:t>            axs[i,j]</a:t>
            </a:r>
            <a:r>
              <a:rPr lang="en-US" sz="1350">
                <a:solidFill>
                  <a:srgbClr val="055BE0"/>
                </a:solidFill>
                <a:highlight>
                  <a:srgbClr val="F7F7F7"/>
                </a:highlight>
                <a:latin typeface="Roboto Mono"/>
                <a:ea typeface="Roboto Mono"/>
                <a:cs typeface="Roboto Mono"/>
                <a:sym typeface="Roboto Mono"/>
              </a:rPr>
              <a:t>.</a:t>
            </a:r>
            <a:r>
              <a:rPr lang="en-US" sz="1350">
                <a:highlight>
                  <a:srgbClr val="F7F7F7"/>
                </a:highlight>
                <a:latin typeface="Roboto Mono"/>
                <a:ea typeface="Roboto Mono"/>
                <a:cs typeface="Roboto Mono"/>
                <a:sym typeface="Roboto Mono"/>
              </a:rPr>
              <a:t>imshow(c_img</a:t>
            </a:r>
            <a:r>
              <a:rPr lang="en-US" sz="1350">
                <a:solidFill>
                  <a:srgbClr val="055BE0"/>
                </a:solidFill>
                <a:highlight>
                  <a:srgbClr val="F7F7F7"/>
                </a:highlight>
                <a:latin typeface="Roboto Mono"/>
                <a:ea typeface="Roboto Mono"/>
                <a:cs typeface="Roboto Mono"/>
                <a:sym typeface="Roboto Mono"/>
              </a:rPr>
              <a:t>.</a:t>
            </a:r>
            <a:r>
              <a:rPr lang="en-US" sz="1350">
                <a:highlight>
                  <a:srgbClr val="F7F7F7"/>
                </a:highlight>
                <a:latin typeface="Roboto Mono"/>
                <a:ea typeface="Roboto Mono"/>
                <a:cs typeface="Roboto Mono"/>
                <a:sym typeface="Roboto Mono"/>
              </a:rPr>
              <a:t>squeeze(), cmap</a:t>
            </a:r>
            <a:r>
              <a:rPr lang="en-US" sz="1350">
                <a:solidFill>
                  <a:srgbClr val="055BE0"/>
                </a:solidFill>
                <a:highlight>
                  <a:srgbClr val="F7F7F7"/>
                </a:highlight>
                <a:latin typeface="Roboto Mono"/>
                <a:ea typeface="Roboto Mono"/>
                <a:cs typeface="Roboto Mono"/>
                <a:sym typeface="Roboto Mono"/>
              </a:rPr>
              <a:t>=</a:t>
            </a:r>
            <a:r>
              <a:rPr lang="en-US" sz="1350">
                <a:solidFill>
                  <a:srgbClr val="BB2323"/>
                </a:solidFill>
                <a:highlight>
                  <a:srgbClr val="F7F7F7"/>
                </a:highlight>
                <a:latin typeface="Roboto Mono"/>
                <a:ea typeface="Roboto Mono"/>
                <a:cs typeface="Roboto Mono"/>
                <a:sym typeface="Roboto Mono"/>
              </a:rPr>
              <a:t>'gray'</a:t>
            </a:r>
            <a:r>
              <a:rPr lang="en-US" sz="1350">
                <a:highlight>
                  <a:srgbClr val="F7F7F7"/>
                </a:highlight>
                <a:latin typeface="Roboto Mono"/>
                <a:ea typeface="Roboto Mono"/>
                <a:cs typeface="Roboto Mono"/>
                <a:sym typeface="Roboto Mono"/>
              </a:rPr>
              <a:t>, vmin</a:t>
            </a:r>
            <a:r>
              <a:rPr lang="en-US" sz="1350">
                <a:solidFill>
                  <a:srgbClr val="055BE0"/>
                </a:solidFill>
                <a:highlight>
                  <a:srgbClr val="F7F7F7"/>
                </a:highlight>
                <a:latin typeface="Roboto Mono"/>
                <a:ea typeface="Roboto Mono"/>
                <a:cs typeface="Roboto Mono"/>
                <a:sym typeface="Roboto Mono"/>
              </a:rPr>
              <a:t>=</a:t>
            </a:r>
            <a:r>
              <a:rPr lang="en-US" sz="1350">
                <a:solidFill>
                  <a:srgbClr val="666666"/>
                </a:solidFill>
                <a:highlight>
                  <a:srgbClr val="F7F7F7"/>
                </a:highlight>
                <a:latin typeface="Roboto Mono"/>
                <a:ea typeface="Roboto Mono"/>
                <a:cs typeface="Roboto Mono"/>
                <a:sym typeface="Roboto Mono"/>
              </a:rPr>
              <a:t>0</a:t>
            </a:r>
            <a:r>
              <a:rPr lang="en-US" sz="1350">
                <a:highlight>
                  <a:srgbClr val="F7F7F7"/>
                </a:highlight>
                <a:latin typeface="Roboto Mono"/>
                <a:ea typeface="Roboto Mono"/>
                <a:cs typeface="Roboto Mono"/>
                <a:sym typeface="Roboto Mono"/>
              </a:rPr>
              <a:t>, vmax</a:t>
            </a:r>
            <a:r>
              <a:rPr lang="en-US" sz="1350">
                <a:solidFill>
                  <a:srgbClr val="055BE0"/>
                </a:solidFill>
                <a:highlight>
                  <a:srgbClr val="F7F7F7"/>
                </a:highlight>
                <a:latin typeface="Roboto Mono"/>
                <a:ea typeface="Roboto Mono"/>
                <a:cs typeface="Roboto Mono"/>
                <a:sym typeface="Roboto Mono"/>
              </a:rPr>
              <a:t>=</a:t>
            </a:r>
            <a:r>
              <a:rPr lang="en-US" sz="1350">
                <a:solidFill>
                  <a:srgbClr val="666666"/>
                </a:solidFill>
                <a:highlight>
                  <a:srgbClr val="F7F7F7"/>
                </a:highlight>
                <a:latin typeface="Roboto Mono"/>
                <a:ea typeface="Roboto Mono"/>
                <a:cs typeface="Roboto Mono"/>
                <a:sym typeface="Roboto Mono"/>
              </a:rPr>
              <a:t>1</a:t>
            </a:r>
            <a:r>
              <a:rPr lang="en-US" sz="1350">
                <a:highlight>
                  <a:srgbClr val="F7F7F7"/>
                </a:highlight>
                <a:latin typeface="Roboto Mono"/>
                <a:ea typeface="Roboto Mono"/>
                <a:cs typeface="Roboto Mono"/>
                <a:sym typeface="Roboto Mono"/>
              </a:rPr>
              <a:t>)</a:t>
            </a:r>
            <a:endParaRPr sz="135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ts val="2800"/>
              <a:buNone/>
            </a:pPr>
            <a:r>
              <a:rPr lang="en-US" sz="1350">
                <a:highlight>
                  <a:srgbClr val="F7F7F7"/>
                </a:highlight>
                <a:latin typeface="Roboto Mono"/>
                <a:ea typeface="Roboto Mono"/>
                <a:cs typeface="Roboto Mono"/>
                <a:sym typeface="Roboto Mono"/>
              </a:rPr>
              <a:t>            axs[i, j]</a:t>
            </a:r>
            <a:r>
              <a:rPr lang="en-US" sz="1350">
                <a:solidFill>
                  <a:srgbClr val="055BE0"/>
                </a:solidFill>
                <a:highlight>
                  <a:srgbClr val="F7F7F7"/>
                </a:highlight>
                <a:latin typeface="Roboto Mono"/>
                <a:ea typeface="Roboto Mono"/>
                <a:cs typeface="Roboto Mono"/>
                <a:sym typeface="Roboto Mono"/>
              </a:rPr>
              <a:t>.</a:t>
            </a:r>
            <a:r>
              <a:rPr lang="en-US" sz="1350">
                <a:highlight>
                  <a:srgbClr val="F7F7F7"/>
                </a:highlight>
                <a:latin typeface="Roboto Mono"/>
                <a:ea typeface="Roboto Mono"/>
                <a:cs typeface="Roboto Mono"/>
                <a:sym typeface="Roboto Mono"/>
              </a:rPr>
              <a:t>set_title(</a:t>
            </a:r>
            <a:r>
              <a:rPr lang="en-US" sz="1350">
                <a:solidFill>
                  <a:srgbClr val="BB2323"/>
                </a:solidFill>
                <a:highlight>
                  <a:srgbClr val="F7F7F7"/>
                </a:highlight>
                <a:latin typeface="Roboto Mono"/>
                <a:ea typeface="Roboto Mono"/>
                <a:cs typeface="Roboto Mono"/>
                <a:sym typeface="Roboto Mono"/>
              </a:rPr>
              <a:t>'</a:t>
            </a:r>
            <a:r>
              <a:rPr lang="en-US" sz="1350" b="1">
                <a:solidFill>
                  <a:srgbClr val="BB6688"/>
                </a:solidFill>
                <a:highlight>
                  <a:srgbClr val="F7F7F7"/>
                </a:highlight>
                <a:latin typeface="Roboto Mono"/>
                <a:ea typeface="Roboto Mono"/>
                <a:cs typeface="Roboto Mono"/>
                <a:sym typeface="Roboto Mono"/>
              </a:rPr>
              <a:t>{}</a:t>
            </a:r>
            <a:r>
              <a:rPr lang="en-US" sz="1350">
                <a:solidFill>
                  <a:srgbClr val="BB2323"/>
                </a:solidFill>
                <a:highlight>
                  <a:srgbClr val="F7F7F7"/>
                </a:highlight>
                <a:latin typeface="Roboto Mono"/>
                <a:ea typeface="Roboto Mono"/>
                <a:cs typeface="Roboto Mono"/>
                <a:sym typeface="Roboto Mono"/>
              </a:rPr>
              <a:t> </a:t>
            </a:r>
            <a:r>
              <a:rPr lang="en-US" sz="1350" b="1">
                <a:solidFill>
                  <a:srgbClr val="BB6688"/>
                </a:solidFill>
                <a:highlight>
                  <a:srgbClr val="F7F7F7"/>
                </a:highlight>
                <a:latin typeface="Roboto Mono"/>
                <a:ea typeface="Roboto Mono"/>
                <a:cs typeface="Roboto Mono"/>
                <a:sym typeface="Roboto Mono"/>
              </a:rPr>
              <a:t>{}</a:t>
            </a:r>
            <a:r>
              <a:rPr lang="en-US" sz="1350">
                <a:solidFill>
                  <a:srgbClr val="BB2323"/>
                </a:solidFill>
                <a:highlight>
                  <a:srgbClr val="F7F7F7"/>
                </a:highlight>
                <a:latin typeface="Roboto Mono"/>
                <a:ea typeface="Roboto Mono"/>
                <a:cs typeface="Roboto Mono"/>
                <a:sym typeface="Roboto Mono"/>
              </a:rPr>
              <a:t>'</a:t>
            </a:r>
            <a:r>
              <a:rPr lang="en-US" sz="1350">
                <a:solidFill>
                  <a:srgbClr val="055BE0"/>
                </a:solidFill>
                <a:highlight>
                  <a:srgbClr val="F7F7F7"/>
                </a:highlight>
                <a:latin typeface="Roboto Mono"/>
                <a:ea typeface="Roboto Mono"/>
                <a:cs typeface="Roboto Mono"/>
                <a:sym typeface="Roboto Mono"/>
              </a:rPr>
              <a:t>.</a:t>
            </a:r>
            <a:r>
              <a:rPr lang="en-US" sz="1350">
                <a:highlight>
                  <a:srgbClr val="F7F7F7"/>
                </a:highlight>
                <a:latin typeface="Roboto Mono"/>
                <a:ea typeface="Roboto Mono"/>
                <a:cs typeface="Roboto Mono"/>
                <a:sym typeface="Roboto Mono"/>
              </a:rPr>
              <a:t>format(titles[j], </a:t>
            </a:r>
            <a:r>
              <a:rPr lang="en-US" sz="1350">
                <a:solidFill>
                  <a:srgbClr val="BB2323"/>
                </a:solidFill>
                <a:highlight>
                  <a:srgbClr val="F7F7F7"/>
                </a:highlight>
                <a:latin typeface="Roboto Mono"/>
                <a:ea typeface="Roboto Mono"/>
                <a:cs typeface="Roboto Mono"/>
                <a:sym typeface="Roboto Mono"/>
              </a:rPr>
              <a:t>'A'</a:t>
            </a:r>
            <a:r>
              <a:rPr lang="en-US" sz="1350">
                <a:highlight>
                  <a:srgbClr val="F7F7F7"/>
                </a:highlight>
                <a:latin typeface="Roboto Mono"/>
                <a:ea typeface="Roboto Mono"/>
                <a:cs typeface="Roboto Mono"/>
                <a:sym typeface="Roboto Mono"/>
              </a:rPr>
              <a:t> </a:t>
            </a:r>
            <a:r>
              <a:rPr lang="en-US" sz="1350">
                <a:solidFill>
                  <a:srgbClr val="007B00"/>
                </a:solidFill>
                <a:highlight>
                  <a:srgbClr val="F7F7F7"/>
                </a:highlight>
                <a:latin typeface="Roboto Mono"/>
                <a:ea typeface="Roboto Mono"/>
                <a:cs typeface="Roboto Mono"/>
                <a:sym typeface="Roboto Mono"/>
              </a:rPr>
              <a:t>if</a:t>
            </a:r>
            <a:r>
              <a:rPr lang="en-US" sz="1350">
                <a:highlight>
                  <a:srgbClr val="F7F7F7"/>
                </a:highlight>
                <a:latin typeface="Roboto Mono"/>
                <a:ea typeface="Roboto Mono"/>
                <a:cs typeface="Roboto Mono"/>
                <a:sym typeface="Roboto Mono"/>
              </a:rPr>
              <a:t> i</a:t>
            </a:r>
            <a:r>
              <a:rPr lang="en-US" sz="1350">
                <a:solidFill>
                  <a:srgbClr val="055BE0"/>
                </a:solidFill>
                <a:highlight>
                  <a:srgbClr val="F7F7F7"/>
                </a:highlight>
                <a:latin typeface="Roboto Mono"/>
                <a:ea typeface="Roboto Mono"/>
                <a:cs typeface="Roboto Mono"/>
                <a:sym typeface="Roboto Mono"/>
              </a:rPr>
              <a:t>==</a:t>
            </a:r>
            <a:r>
              <a:rPr lang="en-US" sz="1350">
                <a:solidFill>
                  <a:srgbClr val="666666"/>
                </a:solidFill>
                <a:highlight>
                  <a:srgbClr val="F7F7F7"/>
                </a:highlight>
                <a:latin typeface="Roboto Mono"/>
                <a:ea typeface="Roboto Mono"/>
                <a:cs typeface="Roboto Mono"/>
                <a:sym typeface="Roboto Mono"/>
              </a:rPr>
              <a:t>0</a:t>
            </a:r>
            <a:r>
              <a:rPr lang="en-US" sz="1350">
                <a:highlight>
                  <a:srgbClr val="F7F7F7"/>
                </a:highlight>
                <a:latin typeface="Roboto Mono"/>
                <a:ea typeface="Roboto Mono"/>
                <a:cs typeface="Roboto Mono"/>
                <a:sym typeface="Roboto Mono"/>
              </a:rPr>
              <a:t> </a:t>
            </a:r>
            <a:r>
              <a:rPr lang="en-US" sz="1350">
                <a:solidFill>
                  <a:srgbClr val="007B00"/>
                </a:solidFill>
                <a:highlight>
                  <a:srgbClr val="F7F7F7"/>
                </a:highlight>
                <a:latin typeface="Roboto Mono"/>
                <a:ea typeface="Roboto Mono"/>
                <a:cs typeface="Roboto Mono"/>
                <a:sym typeface="Roboto Mono"/>
              </a:rPr>
              <a:t>else</a:t>
            </a:r>
            <a:r>
              <a:rPr lang="en-US" sz="1350">
                <a:highlight>
                  <a:srgbClr val="F7F7F7"/>
                </a:highlight>
                <a:latin typeface="Roboto Mono"/>
                <a:ea typeface="Roboto Mono"/>
                <a:cs typeface="Roboto Mono"/>
                <a:sym typeface="Roboto Mono"/>
              </a:rPr>
              <a:t> </a:t>
            </a:r>
            <a:r>
              <a:rPr lang="en-US" sz="1350">
                <a:solidFill>
                  <a:srgbClr val="BB2323"/>
                </a:solidFill>
                <a:highlight>
                  <a:srgbClr val="F7F7F7"/>
                </a:highlight>
                <a:latin typeface="Roboto Mono"/>
                <a:ea typeface="Roboto Mono"/>
                <a:cs typeface="Roboto Mono"/>
                <a:sym typeface="Roboto Mono"/>
              </a:rPr>
              <a:t>'B'</a:t>
            </a:r>
            <a:r>
              <a:rPr lang="en-US" sz="1350">
                <a:highlight>
                  <a:srgbClr val="F7F7F7"/>
                </a:highlight>
                <a:latin typeface="Roboto Mono"/>
                <a:ea typeface="Roboto Mono"/>
                <a:cs typeface="Roboto Mono"/>
                <a:sym typeface="Roboto Mono"/>
              </a:rPr>
              <a:t>))</a:t>
            </a:r>
            <a:endParaRPr sz="135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ts val="2800"/>
              <a:buNone/>
            </a:pPr>
            <a:r>
              <a:rPr lang="en-US" sz="1350">
                <a:highlight>
                  <a:srgbClr val="F7F7F7"/>
                </a:highlight>
                <a:latin typeface="Roboto Mono"/>
                <a:ea typeface="Roboto Mono"/>
                <a:cs typeface="Roboto Mono"/>
                <a:sym typeface="Roboto Mono"/>
              </a:rPr>
              <a:t>            axs[i,j]</a:t>
            </a:r>
            <a:r>
              <a:rPr lang="en-US" sz="1350">
                <a:solidFill>
                  <a:srgbClr val="055BE0"/>
                </a:solidFill>
                <a:highlight>
                  <a:srgbClr val="F7F7F7"/>
                </a:highlight>
                <a:latin typeface="Roboto Mono"/>
                <a:ea typeface="Roboto Mono"/>
                <a:cs typeface="Roboto Mono"/>
                <a:sym typeface="Roboto Mono"/>
              </a:rPr>
              <a:t>.</a:t>
            </a:r>
            <a:r>
              <a:rPr lang="en-US" sz="1350">
                <a:highlight>
                  <a:srgbClr val="F7F7F7"/>
                </a:highlight>
                <a:latin typeface="Roboto Mono"/>
                <a:ea typeface="Roboto Mono"/>
                <a:cs typeface="Roboto Mono"/>
                <a:sym typeface="Roboto Mono"/>
              </a:rPr>
              <a:t>axis(</a:t>
            </a:r>
            <a:r>
              <a:rPr lang="en-US" sz="1350">
                <a:solidFill>
                  <a:srgbClr val="BB2323"/>
                </a:solidFill>
                <a:highlight>
                  <a:srgbClr val="F7F7F7"/>
                </a:highlight>
                <a:latin typeface="Roboto Mono"/>
                <a:ea typeface="Roboto Mono"/>
                <a:cs typeface="Roboto Mono"/>
                <a:sym typeface="Roboto Mono"/>
              </a:rPr>
              <a:t>'off'</a:t>
            </a:r>
            <a:r>
              <a:rPr lang="en-US" sz="1350">
                <a:highlight>
                  <a:srgbClr val="F7F7F7"/>
                </a:highlight>
                <a:latin typeface="Roboto Mono"/>
                <a:ea typeface="Roboto Mono"/>
                <a:cs typeface="Roboto Mono"/>
                <a:sym typeface="Roboto Mono"/>
              </a:rPr>
              <a:t>)</a:t>
            </a:r>
            <a:endParaRPr sz="135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ts val="2800"/>
              <a:buNone/>
            </a:pPr>
            <a:r>
              <a:rPr lang="en-US" sz="1350">
                <a:highlight>
                  <a:srgbClr val="F7F7F7"/>
                </a:highlight>
                <a:latin typeface="Roboto Mono"/>
                <a:ea typeface="Roboto Mono"/>
                <a:cs typeface="Roboto Mono"/>
                <a:sym typeface="Roboto Mono"/>
              </a:rPr>
              <a:t>            cnt </a:t>
            </a:r>
            <a:r>
              <a:rPr lang="en-US" sz="1350">
                <a:solidFill>
                  <a:srgbClr val="055BE0"/>
                </a:solidFill>
                <a:highlight>
                  <a:srgbClr val="F7F7F7"/>
                </a:highlight>
                <a:latin typeface="Roboto Mono"/>
                <a:ea typeface="Roboto Mono"/>
                <a:cs typeface="Roboto Mono"/>
                <a:sym typeface="Roboto Mono"/>
              </a:rPr>
              <a:t>+=</a:t>
            </a:r>
            <a:r>
              <a:rPr lang="en-US" sz="1350">
                <a:highlight>
                  <a:srgbClr val="F7F7F7"/>
                </a:highlight>
                <a:latin typeface="Roboto Mono"/>
                <a:ea typeface="Roboto Mono"/>
                <a:cs typeface="Roboto Mono"/>
                <a:sym typeface="Roboto Mono"/>
              </a:rPr>
              <a:t> </a:t>
            </a:r>
            <a:r>
              <a:rPr lang="en-US" sz="1350">
                <a:solidFill>
                  <a:srgbClr val="666666"/>
                </a:solidFill>
                <a:highlight>
                  <a:srgbClr val="F7F7F7"/>
                </a:highlight>
                <a:latin typeface="Roboto Mono"/>
                <a:ea typeface="Roboto Mono"/>
                <a:cs typeface="Roboto Mono"/>
                <a:sym typeface="Roboto Mono"/>
              </a:rPr>
              <a:t>1</a:t>
            </a:r>
            <a:endParaRPr sz="135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ts val="2800"/>
              <a:buNone/>
            </a:pPr>
            <a:r>
              <a:rPr lang="en-US" sz="1350">
                <a:highlight>
                  <a:srgbClr val="F7F7F7"/>
                </a:highlight>
                <a:latin typeface="Roboto Mono"/>
                <a:ea typeface="Roboto Mono"/>
                <a:cs typeface="Roboto Mono"/>
                <a:sym typeface="Roboto Mono"/>
              </a:rPr>
              <a:t>    fig</a:t>
            </a:r>
            <a:r>
              <a:rPr lang="en-US" sz="1350">
                <a:solidFill>
                  <a:srgbClr val="055BE0"/>
                </a:solidFill>
                <a:highlight>
                  <a:srgbClr val="F7F7F7"/>
                </a:highlight>
                <a:latin typeface="Roboto Mono"/>
                <a:ea typeface="Roboto Mono"/>
                <a:cs typeface="Roboto Mono"/>
                <a:sym typeface="Roboto Mono"/>
              </a:rPr>
              <a:t>.</a:t>
            </a:r>
            <a:r>
              <a:rPr lang="en-US" sz="1350">
                <a:highlight>
                  <a:srgbClr val="F7F7F7"/>
                </a:highlight>
                <a:latin typeface="Roboto Mono"/>
                <a:ea typeface="Roboto Mono"/>
                <a:cs typeface="Roboto Mono"/>
                <a:sym typeface="Roboto Mono"/>
              </a:rPr>
              <a:t>savefig(</a:t>
            </a:r>
            <a:r>
              <a:rPr lang="en-US" sz="1350">
                <a:solidFill>
                  <a:srgbClr val="BA2121"/>
                </a:solidFill>
                <a:highlight>
                  <a:srgbClr val="F7F7F7"/>
                </a:highlight>
                <a:latin typeface="Roboto Mono"/>
                <a:ea typeface="Roboto Mono"/>
                <a:cs typeface="Roboto Mono"/>
                <a:sym typeface="Roboto Mono"/>
              </a:rPr>
              <a:t>"</a:t>
            </a:r>
            <a:r>
              <a:rPr lang="en-US" sz="1350" b="1">
                <a:solidFill>
                  <a:srgbClr val="BB6688"/>
                </a:solidFill>
                <a:highlight>
                  <a:srgbClr val="F7F7F7"/>
                </a:highlight>
                <a:latin typeface="Roboto Mono"/>
                <a:ea typeface="Roboto Mono"/>
                <a:cs typeface="Roboto Mono"/>
                <a:sym typeface="Roboto Mono"/>
              </a:rPr>
              <a:t>{:03d}</a:t>
            </a:r>
            <a:r>
              <a:rPr lang="en-US" sz="1350">
                <a:solidFill>
                  <a:srgbClr val="BA2121"/>
                </a:solidFill>
                <a:highlight>
                  <a:srgbClr val="F7F7F7"/>
                </a:highlight>
                <a:latin typeface="Roboto Mono"/>
                <a:ea typeface="Roboto Mono"/>
                <a:cs typeface="Roboto Mono"/>
                <a:sym typeface="Roboto Mono"/>
              </a:rPr>
              <a:t>_</a:t>
            </a:r>
            <a:r>
              <a:rPr lang="en-US" sz="1350" b="1">
                <a:solidFill>
                  <a:srgbClr val="BB6688"/>
                </a:solidFill>
                <a:highlight>
                  <a:srgbClr val="F7F7F7"/>
                </a:highlight>
                <a:latin typeface="Roboto Mono"/>
                <a:ea typeface="Roboto Mono"/>
                <a:cs typeface="Roboto Mono"/>
                <a:sym typeface="Roboto Mono"/>
              </a:rPr>
              <a:t>{:03d}</a:t>
            </a:r>
            <a:r>
              <a:rPr lang="en-US" sz="1350">
                <a:solidFill>
                  <a:srgbClr val="BA2121"/>
                </a:solidFill>
                <a:highlight>
                  <a:srgbClr val="F7F7F7"/>
                </a:highlight>
                <a:latin typeface="Roboto Mono"/>
                <a:ea typeface="Roboto Mono"/>
                <a:cs typeface="Roboto Mono"/>
                <a:sym typeface="Roboto Mono"/>
              </a:rPr>
              <a:t>.png"</a:t>
            </a:r>
            <a:r>
              <a:rPr lang="en-US" sz="1350">
                <a:solidFill>
                  <a:srgbClr val="055BE0"/>
                </a:solidFill>
                <a:highlight>
                  <a:srgbClr val="F7F7F7"/>
                </a:highlight>
                <a:latin typeface="Roboto Mono"/>
                <a:ea typeface="Roboto Mono"/>
                <a:cs typeface="Roboto Mono"/>
                <a:sym typeface="Roboto Mono"/>
              </a:rPr>
              <a:t>.</a:t>
            </a:r>
            <a:r>
              <a:rPr lang="en-US" sz="1350">
                <a:highlight>
                  <a:srgbClr val="F7F7F7"/>
                </a:highlight>
                <a:latin typeface="Roboto Mono"/>
                <a:ea typeface="Roboto Mono"/>
                <a:cs typeface="Roboto Mono"/>
                <a:sym typeface="Roboto Mono"/>
              </a:rPr>
              <a:t>format(epoch, batch_i))</a:t>
            </a:r>
            <a:endParaRPr sz="1350">
              <a:highlight>
                <a:srgbClr val="F7F7F7"/>
              </a:highlight>
              <a:latin typeface="Roboto Mono"/>
              <a:ea typeface="Roboto Mono"/>
              <a:cs typeface="Roboto Mono"/>
              <a:sym typeface="Roboto Mono"/>
            </a:endParaRPr>
          </a:p>
          <a:p>
            <a:pPr marL="0" lvl="0" indent="0" algn="l" rtl="0">
              <a:lnSpc>
                <a:spcPct val="170000"/>
              </a:lnSpc>
              <a:spcBef>
                <a:spcPts val="0"/>
              </a:spcBef>
              <a:spcAft>
                <a:spcPts val="0"/>
              </a:spcAft>
              <a:buClr>
                <a:schemeClr val="dk1"/>
              </a:buClr>
              <a:buSzPts val="1100"/>
              <a:buFont typeface="Arial"/>
              <a:buNone/>
            </a:pPr>
            <a:r>
              <a:rPr lang="en-US" sz="1350">
                <a:highlight>
                  <a:srgbClr val="F7F7F7"/>
                </a:highlight>
                <a:latin typeface="Roboto Mono"/>
                <a:ea typeface="Roboto Mono"/>
                <a:cs typeface="Roboto Mono"/>
                <a:sym typeface="Roboto Mono"/>
              </a:rPr>
              <a:t>sample_images(cg, loader_obj, </a:t>
            </a:r>
            <a:r>
              <a:rPr lang="en-US" sz="1350">
                <a:solidFill>
                  <a:srgbClr val="666666"/>
                </a:solidFill>
                <a:highlight>
                  <a:srgbClr val="F7F7F7"/>
                </a:highlight>
                <a:latin typeface="Roboto Mono"/>
                <a:ea typeface="Roboto Mono"/>
                <a:cs typeface="Roboto Mono"/>
                <a:sym typeface="Roboto Mono"/>
              </a:rPr>
              <a:t>0</a:t>
            </a:r>
            <a:r>
              <a:rPr lang="en-US" sz="1350">
                <a:highlight>
                  <a:srgbClr val="F7F7F7"/>
                </a:highlight>
                <a:latin typeface="Roboto Mono"/>
                <a:ea typeface="Roboto Mono"/>
                <a:cs typeface="Roboto Mono"/>
                <a:sym typeface="Roboto Mono"/>
              </a:rPr>
              <a:t>, </a:t>
            </a:r>
            <a:r>
              <a:rPr lang="en-US" sz="1350">
                <a:solidFill>
                  <a:srgbClr val="666666"/>
                </a:solidFill>
                <a:highlight>
                  <a:srgbClr val="F7F7F7"/>
                </a:highlight>
                <a:latin typeface="Roboto Mono"/>
                <a:ea typeface="Roboto Mono"/>
                <a:cs typeface="Roboto Mono"/>
                <a:sym typeface="Roboto Mono"/>
              </a:rPr>
              <a:t>0</a:t>
            </a:r>
            <a:r>
              <a:rPr lang="en-US" sz="1350">
                <a:highlight>
                  <a:srgbClr val="F7F7F7"/>
                </a:highlight>
                <a:latin typeface="Roboto Mono"/>
                <a:ea typeface="Roboto Mono"/>
                <a:cs typeface="Roboto Mono"/>
                <a:sym typeface="Roboto Mono"/>
              </a:rPr>
              <a:t>)</a:t>
            </a:r>
            <a:endParaRPr sz="1350">
              <a:highlight>
                <a:srgbClr val="F7F7F7"/>
              </a:highlight>
              <a:latin typeface="Roboto Mono"/>
              <a:ea typeface="Roboto Mono"/>
              <a:cs typeface="Roboto Mono"/>
              <a:sym typeface="Roboto Mono"/>
            </a:endParaRPr>
          </a:p>
          <a:p>
            <a:pPr marL="228600" lvl="0" indent="-228600" algn="l" rtl="0">
              <a:lnSpc>
                <a:spcPct val="90000"/>
              </a:lnSpc>
              <a:spcBef>
                <a:spcPts val="1000"/>
              </a:spcBef>
              <a:spcAft>
                <a:spcPts val="0"/>
              </a:spcAft>
              <a:buClr>
                <a:schemeClr val="dk1"/>
              </a:buClr>
              <a:buSzPts val="2800"/>
              <a:buNone/>
            </a:pPr>
            <a:endParaRPr sz="3100"/>
          </a:p>
        </p:txBody>
      </p:sp>
      <p:sp>
        <p:nvSpPr>
          <p:cNvPr id="240" name="Google Shape;240;p2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241" name="Google Shape;24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2022- 2023</a:t>
            </a:r>
            <a:endParaRPr/>
          </a:p>
        </p:txBody>
      </p:sp>
      <p:sp>
        <p:nvSpPr>
          <p:cNvPr id="242" name="Google Shape;24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838200" y="218924"/>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RESULTS</a:t>
            </a:r>
            <a:r>
              <a:rPr lang="en-US" sz="3200" b="1" u="sng">
                <a:solidFill>
                  <a:srgbClr val="3F3F3F"/>
                </a:solidFill>
                <a:latin typeface="Times New Roman"/>
                <a:ea typeface="Times New Roman"/>
                <a:cs typeface="Times New Roman"/>
                <a:sym typeface="Times New Roman"/>
              </a:rPr>
              <a:t/>
            </a:r>
            <a:br>
              <a:rPr lang="en-US" sz="3200" b="1" u="sng">
                <a:solidFill>
                  <a:srgbClr val="3F3F3F"/>
                </a:solidFill>
                <a:latin typeface="Times New Roman"/>
                <a:ea typeface="Times New Roman"/>
                <a:cs typeface="Times New Roman"/>
                <a:sym typeface="Times New Roman"/>
              </a:rPr>
            </a:br>
            <a:endParaRPr sz="3200" b="1" u="sng">
              <a:solidFill>
                <a:srgbClr val="3F3F3F"/>
              </a:solidFill>
              <a:latin typeface="Times New Roman"/>
              <a:ea typeface="Times New Roman"/>
              <a:cs typeface="Times New Roman"/>
              <a:sym typeface="Times New Roman"/>
            </a:endParaRPr>
          </a:p>
        </p:txBody>
      </p:sp>
      <p:sp>
        <p:nvSpPr>
          <p:cNvPr id="249" name="Google Shape;249;p28"/>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p>
            <a:pPr marL="228600" lvl="0" indent="-50800" algn="l" rtl="0">
              <a:lnSpc>
                <a:spcPct val="150000"/>
              </a:lnSpc>
              <a:spcBef>
                <a:spcPts val="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p:txBody>
      </p:sp>
      <p:sp>
        <p:nvSpPr>
          <p:cNvPr id="250" name="Google Shape;250;p2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251" name="Google Shape;25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a:p>
        </p:txBody>
      </p:sp>
      <p:sp>
        <p:nvSpPr>
          <p:cNvPr id="252" name="Google Shape;25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
        <p:nvSpPr>
          <p:cNvPr id="253" name="Google Shape;253;p28"/>
          <p:cNvSpPr txBox="1"/>
          <p:nvPr/>
        </p:nvSpPr>
        <p:spPr>
          <a:xfrm>
            <a:off x="1598825" y="1858032"/>
            <a:ext cx="8305800" cy="369300"/>
          </a:xfrm>
          <a:prstGeom prst="rect">
            <a:avLst/>
          </a:prstGeom>
          <a:noFill/>
          <a:ln>
            <a:noFill/>
          </a:ln>
        </p:spPr>
        <p:txBody>
          <a:bodyPr spcFirstLastPara="1" wrap="square" lIns="91425" tIns="45700" rIns="91425" bIns="45700" anchor="t" anchorCtr="0">
            <a:spAutoFit/>
          </a:bodyPr>
          <a:lstStyle/>
          <a:p>
            <a:pPr marL="457200" marR="0" lvl="0" indent="0" algn="l"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54" name="Google Shape;254;p28"/>
          <p:cNvSpPr txBox="1"/>
          <p:nvPr/>
        </p:nvSpPr>
        <p:spPr>
          <a:xfrm>
            <a:off x="6881818" y="1785926"/>
            <a:ext cx="4359207" cy="369332"/>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endParaRPr sz="1800">
              <a:solidFill>
                <a:schemeClr val="dk1"/>
              </a:solidFill>
              <a:latin typeface="Times New Roman"/>
              <a:ea typeface="Times New Roman"/>
              <a:cs typeface="Times New Roman"/>
              <a:sym typeface="Times New Roman"/>
            </a:endParaRPr>
          </a:p>
        </p:txBody>
      </p:sp>
      <p:pic>
        <p:nvPicPr>
          <p:cNvPr id="255" name="Google Shape;255;p28"/>
          <p:cNvPicPr preferRelativeResize="0"/>
          <p:nvPr/>
        </p:nvPicPr>
        <p:blipFill>
          <a:blip r:embed="rId3">
            <a:alphaModFix/>
          </a:blip>
          <a:stretch>
            <a:fillRect/>
          </a:stretch>
        </p:blipFill>
        <p:spPr>
          <a:xfrm>
            <a:off x="2172150" y="830700"/>
            <a:ext cx="8511025" cy="503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xfrm>
            <a:off x="838200" y="365126"/>
            <a:ext cx="10515600" cy="6942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Clr>
                <a:srgbClr val="2F5496"/>
              </a:buClr>
              <a:buSzPct val="100000"/>
              <a:buFont typeface="Times New Roman"/>
              <a:buNone/>
            </a:pPr>
            <a:r>
              <a:rPr lang="en-US" sz="3200">
                <a:solidFill>
                  <a:srgbClr val="2F5496"/>
                </a:solidFill>
                <a:latin typeface="Times New Roman"/>
                <a:ea typeface="Times New Roman"/>
                <a:cs typeface="Times New Roman"/>
                <a:sym typeface="Times New Roman"/>
              </a:rPr>
              <a:t>RESULTS</a:t>
            </a:r>
            <a:endParaRPr/>
          </a:p>
        </p:txBody>
      </p:sp>
      <p:sp>
        <p:nvSpPr>
          <p:cNvPr id="262" name="Google Shape;262;p29"/>
          <p:cNvSpPr txBox="1">
            <a:spLocks noGrp="1"/>
          </p:cNvSpPr>
          <p:nvPr>
            <p:ph type="body" idx="1"/>
          </p:nvPr>
        </p:nvSpPr>
        <p:spPr>
          <a:xfrm>
            <a:off x="838200" y="1190898"/>
            <a:ext cx="10515600" cy="5033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263" name="Google Shape;263;p2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17</a:t>
            </a:fld>
            <a:endParaRPr/>
          </a:p>
        </p:txBody>
      </p:sp>
      <p:pic>
        <p:nvPicPr>
          <p:cNvPr id="264" name="Google Shape;264;p29"/>
          <p:cNvPicPr preferRelativeResize="0"/>
          <p:nvPr/>
        </p:nvPicPr>
        <p:blipFill>
          <a:blip r:embed="rId3">
            <a:alphaModFix/>
          </a:blip>
          <a:stretch>
            <a:fillRect/>
          </a:stretch>
        </p:blipFill>
        <p:spPr>
          <a:xfrm>
            <a:off x="838200" y="1190900"/>
            <a:ext cx="9831325" cy="495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838200" y="365126"/>
            <a:ext cx="10515600" cy="6942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Clr>
                <a:srgbClr val="2F5496"/>
              </a:buClr>
              <a:buSzPct val="100000"/>
              <a:buFont typeface="Times New Roman"/>
              <a:buNone/>
            </a:pPr>
            <a:r>
              <a:rPr lang="en-US" sz="3200">
                <a:solidFill>
                  <a:srgbClr val="2F5496"/>
                </a:solidFill>
                <a:latin typeface="Times New Roman"/>
                <a:ea typeface="Times New Roman"/>
                <a:cs typeface="Times New Roman"/>
                <a:sym typeface="Times New Roman"/>
              </a:rPr>
              <a:t>CONCLUSIONS</a:t>
            </a:r>
            <a:endParaRPr/>
          </a:p>
        </p:txBody>
      </p:sp>
      <p:sp>
        <p:nvSpPr>
          <p:cNvPr id="271" name="Google Shape;271;p30"/>
          <p:cNvSpPr txBox="1">
            <a:spLocks noGrp="1"/>
          </p:cNvSpPr>
          <p:nvPr>
            <p:ph type="body" idx="1"/>
          </p:nvPr>
        </p:nvSpPr>
        <p:spPr>
          <a:xfrm>
            <a:off x="838200" y="1190998"/>
            <a:ext cx="10515600" cy="5033700"/>
          </a:xfrm>
          <a:prstGeom prst="rect">
            <a:avLst/>
          </a:prstGeom>
        </p:spPr>
        <p:txBody>
          <a:bodyPr spcFirstLastPara="1" wrap="square" lIns="91425" tIns="45700" rIns="91425" bIns="45700" anchor="t" anchorCtr="0">
            <a:normAutofit fontScale="25000" lnSpcReduction="20000"/>
          </a:bodyPr>
          <a:lstStyle/>
          <a:p>
            <a:pPr marL="0" lvl="0" indent="0" algn="l" rtl="0">
              <a:lnSpc>
                <a:spcPct val="115000"/>
              </a:lnSpc>
              <a:spcBef>
                <a:spcPts val="0"/>
              </a:spcBef>
              <a:spcAft>
                <a:spcPts val="0"/>
              </a:spcAft>
              <a:buNone/>
            </a:pPr>
            <a:endParaRPr sz="2550">
              <a:solidFill>
                <a:srgbClr val="2E2E2E"/>
              </a:solidFill>
              <a:latin typeface="Georgia"/>
              <a:ea typeface="Georgia"/>
              <a:cs typeface="Georgia"/>
              <a:sym typeface="Georgia"/>
            </a:endParaRPr>
          </a:p>
          <a:p>
            <a:pPr marL="0" lvl="0" indent="0" algn="l" rtl="0">
              <a:lnSpc>
                <a:spcPct val="115000"/>
              </a:lnSpc>
              <a:spcBef>
                <a:spcPts val="1200"/>
              </a:spcBef>
              <a:spcAft>
                <a:spcPts val="0"/>
              </a:spcAft>
              <a:buNone/>
            </a:pPr>
            <a:r>
              <a:rPr lang="en-US" sz="8550">
                <a:solidFill>
                  <a:srgbClr val="2E2E2E"/>
                </a:solidFill>
                <a:latin typeface="Georgia"/>
                <a:ea typeface="Georgia"/>
                <a:cs typeface="Georgia"/>
                <a:sym typeface="Georgia"/>
              </a:rPr>
              <a:t>COVID-19 is a disease that as caused a large number of deaths worldwide,in</a:t>
            </a:r>
            <a:r>
              <a:rPr lang="en-US" sz="8400">
                <a:solidFill>
                  <a:srgbClr val="2E2E2E"/>
                </a:solidFill>
                <a:latin typeface="Georgia"/>
                <a:ea typeface="Georgia"/>
                <a:cs typeface="Georgia"/>
                <a:sym typeface="Georgia"/>
              </a:rPr>
              <a:t>order to mitigate this highly infectious pulmonary disease, one of the most important challenges is the development of fast and reliable diagnostic systems, despite the lack of huge datasets given the recent appearance of the disease and the exceptional and saturated situation of the </a:t>
            </a:r>
            <a:r>
              <a:rPr lang="en-US" sz="8400" u="sng">
                <a:solidFill>
                  <a:schemeClr val="hlink"/>
                </a:solidFill>
                <a:latin typeface="Georgia"/>
                <a:ea typeface="Georgia"/>
                <a:cs typeface="Georgia"/>
                <a:sym typeface="Georgia"/>
                <a:hlinkClick r:id="rId3"/>
              </a:rPr>
              <a:t>healthcare services</a:t>
            </a:r>
            <a:r>
              <a:rPr lang="en-US" sz="8400">
                <a:solidFill>
                  <a:srgbClr val="2E2E2E"/>
                </a:solidFill>
                <a:latin typeface="Georgia"/>
                <a:ea typeface="Georgia"/>
                <a:cs typeface="Georgia"/>
                <a:sym typeface="Georgia"/>
              </a:rPr>
              <a:t>. </a:t>
            </a:r>
            <a:endParaRPr sz="8400">
              <a:solidFill>
                <a:srgbClr val="2E2E2E"/>
              </a:solidFill>
              <a:latin typeface="Georgia"/>
              <a:ea typeface="Georgia"/>
              <a:cs typeface="Georgia"/>
              <a:sym typeface="Georgia"/>
            </a:endParaRPr>
          </a:p>
          <a:p>
            <a:pPr marL="0" lvl="0" indent="0" algn="l" rtl="0">
              <a:lnSpc>
                <a:spcPct val="115000"/>
              </a:lnSpc>
              <a:spcBef>
                <a:spcPts val="1200"/>
              </a:spcBef>
              <a:spcAft>
                <a:spcPts val="0"/>
              </a:spcAft>
              <a:buNone/>
            </a:pPr>
            <a:r>
              <a:rPr lang="en-US" sz="8000">
                <a:solidFill>
                  <a:srgbClr val="2E2E2E"/>
                </a:solidFill>
                <a:latin typeface="Georgia"/>
                <a:ea typeface="Georgia"/>
                <a:cs typeface="Georgia"/>
                <a:sym typeface="Georgia"/>
              </a:rPr>
              <a:t>In this work, we proposed an application of a CycleGAN oversampling to compensate the lack of COVID-19 portable chest X-ray samples. The considered oversampling paradigm is based on the idea of translating portable chest X-ray images from a normal scenario to a pathological one or vice versa in a fully automatic way, generating a set of useful and representative synthetic X-ray images. This set of images is then added to the original small dataset in order to increase its dimensionality in the training process. To evaluate the performance improvement that this novel set of X-ray images represents in the context of the COVID-19 screening, 5 complementary experiments were proposed, that can be divided in 3 phases.</a:t>
            </a:r>
            <a:endParaRPr sz="8000">
              <a:solidFill>
                <a:srgbClr val="2E2E2E"/>
              </a:solidFill>
              <a:latin typeface="Georgia"/>
              <a:ea typeface="Georgia"/>
              <a:cs typeface="Georgia"/>
              <a:sym typeface="Georgia"/>
            </a:endParaRPr>
          </a:p>
          <a:p>
            <a:pPr marL="0" lvl="0" indent="0" algn="l" rtl="0">
              <a:lnSpc>
                <a:spcPct val="115000"/>
              </a:lnSpc>
              <a:spcBef>
                <a:spcPts val="1200"/>
              </a:spcBef>
              <a:spcAft>
                <a:spcPts val="0"/>
              </a:spcAft>
              <a:buNone/>
            </a:pPr>
            <a:endParaRPr sz="5600">
              <a:solidFill>
                <a:srgbClr val="2E2E2E"/>
              </a:solidFill>
              <a:latin typeface="Georgia"/>
              <a:ea typeface="Georgia"/>
              <a:cs typeface="Georgia"/>
              <a:sym typeface="Georgia"/>
            </a:endParaRPr>
          </a:p>
          <a:p>
            <a:pPr marL="0" lvl="0" indent="0" algn="l" rtl="0">
              <a:lnSpc>
                <a:spcPct val="100000"/>
              </a:lnSpc>
              <a:spcBef>
                <a:spcPts val="1200"/>
              </a:spcBef>
              <a:spcAft>
                <a:spcPts val="0"/>
              </a:spcAft>
              <a:buClr>
                <a:schemeClr val="dk1"/>
              </a:buClr>
              <a:buFont typeface="Arial"/>
              <a:buNone/>
            </a:pPr>
            <a:r>
              <a:rPr lang="en-US" sz="5600" b="1">
                <a:solidFill>
                  <a:srgbClr val="2B5FF3"/>
                </a:solidFill>
              </a:rPr>
              <a:t>VI Semester, Department of ISE, RNSIT</a:t>
            </a:r>
            <a:endParaRPr sz="5600" b="1">
              <a:solidFill>
                <a:srgbClr val="2B5FF3"/>
              </a:solidFill>
            </a:endParaRPr>
          </a:p>
          <a:p>
            <a:pPr marL="0" lvl="0" indent="0" algn="l" rtl="0">
              <a:lnSpc>
                <a:spcPct val="115000"/>
              </a:lnSpc>
              <a:spcBef>
                <a:spcPts val="0"/>
              </a:spcBef>
              <a:spcAft>
                <a:spcPts val="0"/>
              </a:spcAft>
              <a:buNone/>
            </a:pPr>
            <a:endParaRPr sz="8000">
              <a:solidFill>
                <a:srgbClr val="2E2E2E"/>
              </a:solidFill>
              <a:latin typeface="Georgia"/>
              <a:ea typeface="Georgia"/>
              <a:cs typeface="Georgia"/>
              <a:sym typeface="Georgia"/>
            </a:endParaRPr>
          </a:p>
          <a:p>
            <a:pPr marL="0" lvl="0" indent="0" algn="l" rtl="0">
              <a:lnSpc>
                <a:spcPct val="115000"/>
              </a:lnSpc>
              <a:spcBef>
                <a:spcPts val="1200"/>
              </a:spcBef>
              <a:spcAft>
                <a:spcPts val="0"/>
              </a:spcAft>
              <a:buNone/>
            </a:pPr>
            <a:endParaRPr sz="7600">
              <a:solidFill>
                <a:srgbClr val="2E2E2E"/>
              </a:solidFill>
              <a:latin typeface="Georgia"/>
              <a:ea typeface="Georgia"/>
              <a:cs typeface="Georgia"/>
              <a:sym typeface="Georgia"/>
            </a:endParaRPr>
          </a:p>
          <a:p>
            <a:pPr marL="0" lvl="0" indent="0" algn="l" rtl="0">
              <a:lnSpc>
                <a:spcPct val="115000"/>
              </a:lnSpc>
              <a:spcBef>
                <a:spcPts val="1200"/>
              </a:spcBef>
              <a:spcAft>
                <a:spcPts val="0"/>
              </a:spcAft>
              <a:buNone/>
            </a:pPr>
            <a:endParaRPr sz="1350">
              <a:solidFill>
                <a:srgbClr val="2E2E2E"/>
              </a:solidFill>
              <a:latin typeface="Georgia"/>
              <a:ea typeface="Georgia"/>
              <a:cs typeface="Georgia"/>
              <a:sym typeface="Georgia"/>
            </a:endParaRPr>
          </a:p>
          <a:p>
            <a:pPr marL="0" lvl="0" indent="0" algn="l" rtl="0">
              <a:lnSpc>
                <a:spcPct val="115000"/>
              </a:lnSpc>
              <a:spcBef>
                <a:spcPts val="1200"/>
              </a:spcBef>
              <a:spcAft>
                <a:spcPts val="0"/>
              </a:spcAft>
              <a:buNone/>
            </a:pPr>
            <a:endParaRPr sz="1350">
              <a:solidFill>
                <a:srgbClr val="2E2E2E"/>
              </a:solidFill>
              <a:latin typeface="Georgia"/>
              <a:ea typeface="Georgia"/>
              <a:cs typeface="Georgia"/>
              <a:sym typeface="Georgia"/>
            </a:endParaRPr>
          </a:p>
          <a:p>
            <a:pPr marL="0" lvl="0" indent="0" algn="l" rtl="0">
              <a:lnSpc>
                <a:spcPct val="115000"/>
              </a:lnSpc>
              <a:spcBef>
                <a:spcPts val="1200"/>
              </a:spcBef>
              <a:spcAft>
                <a:spcPts val="0"/>
              </a:spcAft>
              <a:buNone/>
            </a:pPr>
            <a:endParaRPr sz="1350">
              <a:solidFill>
                <a:srgbClr val="2E2E2E"/>
              </a:solidFill>
              <a:latin typeface="Georgia"/>
              <a:ea typeface="Georgia"/>
              <a:cs typeface="Georgia"/>
              <a:sym typeface="Georgia"/>
            </a:endParaRPr>
          </a:p>
          <a:p>
            <a:pPr marL="0" lvl="0" indent="0" algn="l" rtl="0">
              <a:lnSpc>
                <a:spcPct val="115000"/>
              </a:lnSpc>
              <a:spcBef>
                <a:spcPts val="1200"/>
              </a:spcBef>
              <a:spcAft>
                <a:spcPts val="0"/>
              </a:spcAft>
              <a:buNone/>
            </a:pPr>
            <a:endParaRPr sz="1350">
              <a:solidFill>
                <a:srgbClr val="2E2E2E"/>
              </a:solidFill>
              <a:latin typeface="Georgia"/>
              <a:ea typeface="Georgia"/>
              <a:cs typeface="Georgia"/>
              <a:sym typeface="Georgia"/>
            </a:endParaRPr>
          </a:p>
          <a:p>
            <a:pPr marL="0" lvl="0" indent="0" algn="l" rtl="0">
              <a:lnSpc>
                <a:spcPct val="115000"/>
              </a:lnSpc>
              <a:spcBef>
                <a:spcPts val="1200"/>
              </a:spcBef>
              <a:spcAft>
                <a:spcPts val="0"/>
              </a:spcAft>
              <a:buNone/>
            </a:pPr>
            <a:endParaRPr sz="1350">
              <a:solidFill>
                <a:srgbClr val="2E2E2E"/>
              </a:solidFill>
              <a:latin typeface="Georgia"/>
              <a:ea typeface="Georgia"/>
              <a:cs typeface="Georgia"/>
              <a:sym typeface="Georgia"/>
            </a:endParaRPr>
          </a:p>
          <a:p>
            <a:pPr marL="0" lvl="0" indent="0" algn="l" rtl="0">
              <a:lnSpc>
                <a:spcPct val="115000"/>
              </a:lnSpc>
              <a:spcBef>
                <a:spcPts val="1200"/>
              </a:spcBef>
              <a:spcAft>
                <a:spcPts val="1200"/>
              </a:spcAft>
              <a:buNone/>
            </a:pPr>
            <a:endParaRPr/>
          </a:p>
        </p:txBody>
      </p:sp>
      <p:sp>
        <p:nvSpPr>
          <p:cNvPr id="272" name="Google Shape;272;p30"/>
          <p:cNvSpPr txBox="1">
            <a:spLocks noGrp="1"/>
          </p:cNvSpPr>
          <p:nvPr>
            <p:ph type="sldNum" idx="12"/>
          </p:nvPr>
        </p:nvSpPr>
        <p:spPr>
          <a:xfrm>
            <a:off x="8204325" y="622470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2362200" y="136525"/>
            <a:ext cx="7467600" cy="7143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FUTURE ENHANCEMENTS</a:t>
            </a:r>
            <a:endParaRPr sz="3200">
              <a:solidFill>
                <a:srgbClr val="2F5496"/>
              </a:solidFill>
              <a:latin typeface="Times New Roman"/>
              <a:ea typeface="Times New Roman"/>
              <a:cs typeface="Times New Roman"/>
              <a:sym typeface="Times New Roman"/>
            </a:endParaRPr>
          </a:p>
        </p:txBody>
      </p:sp>
      <p:sp>
        <p:nvSpPr>
          <p:cNvPr id="279" name="Google Shape;279;p31"/>
          <p:cNvSpPr txBox="1">
            <a:spLocks noGrp="1"/>
          </p:cNvSpPr>
          <p:nvPr>
            <p:ph type="body" idx="1"/>
          </p:nvPr>
        </p:nvSpPr>
        <p:spPr>
          <a:xfrm>
            <a:off x="437305" y="957349"/>
            <a:ext cx="11317500" cy="5292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en-US" sz="2550">
                <a:solidFill>
                  <a:srgbClr val="2E2E2E"/>
                </a:solidFill>
                <a:latin typeface="Georgia"/>
                <a:ea typeface="Georgia"/>
                <a:cs typeface="Georgia"/>
                <a:sym typeface="Georgia"/>
              </a:rPr>
              <a:t>It should be noted that this model could be exploited in a transfer learning pipeline, using the models trained for image translation as pre-trained models for domain related applications. In the same way, the paradigm herein presented could be extrapolated to the study of other pulmonary diseases, image modalities and even other different medical domains to overcome situations of data scarcity, which is a very common and well-known issue in these particular domains and faced in many contributions.</a:t>
            </a:r>
            <a:endParaRPr sz="2550">
              <a:solidFill>
                <a:srgbClr val="2E2E2E"/>
              </a:solidFill>
              <a:latin typeface="Georgia"/>
              <a:ea typeface="Georgia"/>
              <a:cs typeface="Georgia"/>
              <a:sym typeface="Georgia"/>
            </a:endParaRPr>
          </a:p>
          <a:p>
            <a:pPr marL="0" lvl="0" indent="0" algn="l" rtl="0">
              <a:lnSpc>
                <a:spcPct val="90000"/>
              </a:lnSpc>
              <a:spcBef>
                <a:spcPts val="1000"/>
              </a:spcBef>
              <a:spcAft>
                <a:spcPts val="0"/>
              </a:spcAft>
              <a:buClr>
                <a:schemeClr val="dk1"/>
              </a:buClr>
              <a:buSzPts val="1800"/>
              <a:buNone/>
            </a:pPr>
            <a:r>
              <a:rPr lang="en-US" sz="2550">
                <a:solidFill>
                  <a:srgbClr val="2E2E2E"/>
                </a:solidFill>
                <a:latin typeface="Georgia"/>
                <a:ea typeface="Georgia"/>
                <a:cs typeface="Georgia"/>
                <a:sym typeface="Georgia"/>
              </a:rPr>
              <a:t>It could be interesting to understand the impact of this idea on the performance of the image generation models. Similarly, this could also be experimented in the case of the </a:t>
            </a:r>
            <a:r>
              <a:rPr lang="en-US" sz="2550" u="sng">
                <a:solidFill>
                  <a:srgbClr val="2E2E2E"/>
                </a:solidFill>
                <a:latin typeface="Georgia"/>
                <a:ea typeface="Georgia"/>
                <a:cs typeface="Georgia"/>
                <a:sym typeface="Georgi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classification</a:t>
            </a:r>
            <a:r>
              <a:rPr lang="en-US" sz="2550">
                <a:solidFill>
                  <a:srgbClr val="2E2E2E"/>
                </a:solidFill>
                <a:latin typeface="Georgia"/>
                <a:ea typeface="Georgia"/>
                <a:cs typeface="Georgia"/>
                <a:sym typeface="Georgia"/>
              </a:rPr>
              <a:t> architectures. In this work, we use a DenseNet architecture, while it could be interesting to understand the impact of other network architectures on the classification performance. </a:t>
            </a:r>
            <a:endParaRPr sz="3750">
              <a:solidFill>
                <a:srgbClr val="2E2E2E"/>
              </a:solidFill>
              <a:latin typeface="Georgia"/>
              <a:ea typeface="Georgia"/>
              <a:cs typeface="Georgia"/>
              <a:sym typeface="Georgia"/>
            </a:endParaRPr>
          </a:p>
        </p:txBody>
      </p:sp>
      <p:sp>
        <p:nvSpPr>
          <p:cNvPr id="280" name="Google Shape;280;p3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281" name="Google Shape;28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a:p>
        </p:txBody>
      </p:sp>
      <p:sp>
        <p:nvSpPr>
          <p:cNvPr id="282" name="Google Shape;28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1952596" y="53752"/>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AGENDA</a:t>
            </a:r>
            <a:endParaRPr/>
          </a:p>
        </p:txBody>
      </p:sp>
      <p:sp>
        <p:nvSpPr>
          <p:cNvPr id="101" name="Google Shape;101;p14"/>
          <p:cNvSpPr txBox="1">
            <a:spLocks noGrp="1"/>
          </p:cNvSpPr>
          <p:nvPr>
            <p:ph type="body" idx="1"/>
          </p:nvPr>
        </p:nvSpPr>
        <p:spPr>
          <a:xfrm>
            <a:off x="2152650" y="1484785"/>
            <a:ext cx="7886700" cy="4692179"/>
          </a:xfrm>
          <a:prstGeom prst="rect">
            <a:avLst/>
          </a:prstGeom>
          <a:noFill/>
          <a:ln>
            <a:noFill/>
          </a:ln>
        </p:spPr>
        <p:txBody>
          <a:bodyPr spcFirstLastPara="1" wrap="square" lIns="91425" tIns="45700" rIns="91425" bIns="45700" anchor="t" anchorCtr="0">
            <a:normAutofit fontScale="85000" lnSpcReduction="20000"/>
          </a:bodyPr>
          <a:lstStyle/>
          <a:p>
            <a:pPr marL="355600" lvl="0" indent="-355600" algn="l" rtl="0">
              <a:lnSpc>
                <a:spcPct val="90000"/>
              </a:lnSpc>
              <a:spcBef>
                <a:spcPts val="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Abstract</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About the Company</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Introduction</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Literature Survey</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Requirements</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System Design</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Detailed Design</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Implementation</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Results</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Conclusion and Future Enhancements</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References</a:t>
            </a:r>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Q &amp; A</a:t>
            </a:r>
            <a:endParaRPr/>
          </a:p>
          <a:p>
            <a:pPr marL="0" lvl="0" indent="0" algn="l" rtl="0">
              <a:lnSpc>
                <a:spcPct val="90000"/>
              </a:lnSpc>
              <a:spcBef>
                <a:spcPts val="1000"/>
              </a:spcBef>
              <a:spcAft>
                <a:spcPts val="0"/>
              </a:spcAft>
              <a:buClr>
                <a:schemeClr val="dk1"/>
              </a:buClr>
              <a:buSzPct val="100000"/>
              <a:buNone/>
            </a:pPr>
            <a:endParaRPr>
              <a:solidFill>
                <a:srgbClr val="3F3F3F"/>
              </a:solidFill>
            </a:endParaRPr>
          </a:p>
        </p:txBody>
      </p:sp>
      <p:sp>
        <p:nvSpPr>
          <p:cNvPr id="102" name="Google Shape;102;p1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103" name="Google Shape;10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a:p>
        </p:txBody>
      </p:sp>
      <p:sp>
        <p:nvSpPr>
          <p:cNvPr id="104" name="Google Shape;1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body" idx="1"/>
          </p:nvPr>
        </p:nvSpPr>
        <p:spPr>
          <a:xfrm>
            <a:off x="983432" y="136525"/>
            <a:ext cx="10370368" cy="6219825"/>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2F5496"/>
              </a:buClr>
              <a:buSzPts val="3200"/>
              <a:buNone/>
            </a:pPr>
            <a:r>
              <a:rPr lang="en-US" sz="3200" b="1">
                <a:solidFill>
                  <a:srgbClr val="2F5496"/>
                </a:solidFill>
                <a:latin typeface="Times New Roman"/>
                <a:ea typeface="Times New Roman"/>
                <a:cs typeface="Times New Roman"/>
                <a:sym typeface="Times New Roman"/>
              </a:rPr>
              <a:t>REFERENCES</a:t>
            </a:r>
            <a:endParaRPr/>
          </a:p>
          <a:p>
            <a:pPr marL="228600" lvl="0" indent="-228600" algn="l" rtl="0">
              <a:lnSpc>
                <a:spcPct val="90000"/>
              </a:lnSpc>
              <a:spcBef>
                <a:spcPts val="1000"/>
              </a:spcBef>
              <a:spcAft>
                <a:spcPts val="0"/>
              </a:spcAft>
              <a:buClr>
                <a:srgbClr val="3F3F3F"/>
              </a:buClr>
              <a:buSzPts val="1800"/>
              <a:buNone/>
            </a:pPr>
            <a:r>
              <a:rPr lang="en-US" sz="1800">
                <a:solidFill>
                  <a:srgbClr val="3F3F3F"/>
                </a:solidFill>
              </a:rPr>
              <a:t> </a:t>
            </a:r>
            <a:endParaRPr/>
          </a:p>
          <a:p>
            <a:pPr marL="0" lvl="0" indent="0" algn="l" rtl="0">
              <a:lnSpc>
                <a:spcPct val="218181"/>
              </a:lnSpc>
              <a:spcBef>
                <a:spcPts val="1300"/>
              </a:spcBef>
              <a:spcAft>
                <a:spcPts val="0"/>
              </a:spcAft>
              <a:buClr>
                <a:schemeClr val="dk1"/>
              </a:buClr>
              <a:buSzPts val="1100"/>
              <a:buFont typeface="Arial"/>
              <a:buNone/>
            </a:pPr>
            <a:r>
              <a:rPr lang="en-US" sz="1500">
                <a:solidFill>
                  <a:srgbClr val="292929"/>
                </a:solidFill>
                <a:highlight>
                  <a:schemeClr val="lt1"/>
                </a:highlight>
                <a:latin typeface="Georgia"/>
                <a:ea typeface="Georgia"/>
                <a:cs typeface="Georgia"/>
                <a:sym typeface="Georgia"/>
              </a:rPr>
              <a:t>[1] Anon, </a:t>
            </a:r>
            <a:r>
              <a:rPr lang="en-US" sz="1500" u="sng">
                <a:solidFill>
                  <a:schemeClr val="hlink"/>
                </a:solidFill>
                <a:highlight>
                  <a:schemeClr val="lt1"/>
                </a:highlight>
                <a:latin typeface="Georgia"/>
                <a:ea typeface="Georgia"/>
                <a:cs typeface="Georgia"/>
                <a:sym typeface="Georgia"/>
                <a:hlinkClick r:id="rId3"/>
              </a:rPr>
              <a:t>Classification</a:t>
            </a:r>
            <a:r>
              <a:rPr lang="en-US" sz="1500">
                <a:solidFill>
                  <a:srgbClr val="292929"/>
                </a:solidFill>
                <a:highlight>
                  <a:schemeClr val="lt1"/>
                </a:highlight>
                <a:latin typeface="Georgia"/>
                <a:ea typeface="Georgia"/>
                <a:cs typeface="Georgia"/>
                <a:sym typeface="Georgia"/>
              </a:rPr>
              <a:t> (n.d.), Teachable</a:t>
            </a:r>
            <a:endParaRPr sz="1500">
              <a:solidFill>
                <a:srgbClr val="292929"/>
              </a:solidFill>
              <a:highlight>
                <a:schemeClr val="lt1"/>
              </a:highlight>
              <a:latin typeface="Georgia"/>
              <a:ea typeface="Georgia"/>
              <a:cs typeface="Georgia"/>
              <a:sym typeface="Georgia"/>
            </a:endParaRPr>
          </a:p>
          <a:p>
            <a:pPr marL="0" lvl="0" indent="0" algn="l" rtl="0">
              <a:lnSpc>
                <a:spcPct val="218181"/>
              </a:lnSpc>
              <a:spcBef>
                <a:spcPts val="3000"/>
              </a:spcBef>
              <a:spcAft>
                <a:spcPts val="0"/>
              </a:spcAft>
              <a:buClr>
                <a:schemeClr val="dk1"/>
              </a:buClr>
              <a:buSzPts val="1100"/>
              <a:buFont typeface="Arial"/>
              <a:buNone/>
            </a:pPr>
            <a:r>
              <a:rPr lang="en-US" sz="1500">
                <a:solidFill>
                  <a:srgbClr val="292929"/>
                </a:solidFill>
                <a:highlight>
                  <a:schemeClr val="lt1"/>
                </a:highlight>
                <a:latin typeface="Georgia"/>
                <a:ea typeface="Georgia"/>
                <a:cs typeface="Georgia"/>
                <a:sym typeface="Georgia"/>
              </a:rPr>
              <a:t>[2] Anon, </a:t>
            </a:r>
            <a:r>
              <a:rPr lang="en-US" sz="1500" u="sng">
                <a:solidFill>
                  <a:schemeClr val="hlink"/>
                </a:solidFill>
                <a:highlight>
                  <a:schemeClr val="lt1"/>
                </a:highlight>
                <a:latin typeface="Georgia"/>
                <a:ea typeface="Georgia"/>
                <a:cs typeface="Georgia"/>
                <a:sym typeface="Georgia"/>
                <a:hlinkClick r:id="rId4"/>
              </a:rPr>
              <a:t>Pneumonia</a:t>
            </a:r>
            <a:r>
              <a:rPr lang="en-US" sz="1500">
                <a:solidFill>
                  <a:srgbClr val="292929"/>
                </a:solidFill>
                <a:highlight>
                  <a:schemeClr val="lt1"/>
                </a:highlight>
                <a:latin typeface="Georgia"/>
                <a:ea typeface="Georgia"/>
                <a:cs typeface="Georgia"/>
                <a:sym typeface="Georgia"/>
              </a:rPr>
              <a:t> (2019), World Health Organization</a:t>
            </a:r>
            <a:endParaRPr sz="1500">
              <a:solidFill>
                <a:srgbClr val="292929"/>
              </a:solidFill>
              <a:highlight>
                <a:schemeClr val="lt1"/>
              </a:highlight>
              <a:latin typeface="Georgia"/>
              <a:ea typeface="Georgia"/>
              <a:cs typeface="Georgia"/>
              <a:sym typeface="Georgia"/>
            </a:endParaRPr>
          </a:p>
          <a:p>
            <a:pPr marL="0" lvl="0" indent="0" algn="l" rtl="0">
              <a:lnSpc>
                <a:spcPct val="218181"/>
              </a:lnSpc>
              <a:spcBef>
                <a:spcPts val="3000"/>
              </a:spcBef>
              <a:spcAft>
                <a:spcPts val="0"/>
              </a:spcAft>
              <a:buClr>
                <a:schemeClr val="dk1"/>
              </a:buClr>
              <a:buSzPts val="1100"/>
              <a:buFont typeface="Arial"/>
              <a:buNone/>
            </a:pPr>
            <a:r>
              <a:rPr lang="en-US" sz="1500">
                <a:solidFill>
                  <a:srgbClr val="292929"/>
                </a:solidFill>
                <a:highlight>
                  <a:schemeClr val="lt1"/>
                </a:highlight>
                <a:latin typeface="Georgia"/>
                <a:ea typeface="Georgia"/>
                <a:cs typeface="Georgia"/>
                <a:sym typeface="Georgia"/>
              </a:rPr>
              <a:t>[2] B. Dadonaite, and M. Roser, </a:t>
            </a:r>
            <a:r>
              <a:rPr lang="en-US" sz="1500" u="sng">
                <a:solidFill>
                  <a:schemeClr val="hlink"/>
                </a:solidFill>
                <a:highlight>
                  <a:schemeClr val="lt1"/>
                </a:highlight>
                <a:latin typeface="Georgia"/>
                <a:ea typeface="Georgia"/>
                <a:cs typeface="Georgia"/>
                <a:sym typeface="Georgia"/>
                <a:hlinkClick r:id="rId5"/>
              </a:rPr>
              <a:t>Pneumonia</a:t>
            </a:r>
            <a:r>
              <a:rPr lang="en-US" sz="1500">
                <a:solidFill>
                  <a:srgbClr val="292929"/>
                </a:solidFill>
                <a:highlight>
                  <a:schemeClr val="lt1"/>
                </a:highlight>
                <a:latin typeface="Georgia"/>
                <a:ea typeface="Georgia"/>
                <a:cs typeface="Georgia"/>
                <a:sym typeface="Georgia"/>
              </a:rPr>
              <a:t> (2019), Our World in Data</a:t>
            </a:r>
            <a:endParaRPr sz="1500">
              <a:solidFill>
                <a:srgbClr val="292929"/>
              </a:solidFill>
              <a:highlight>
                <a:schemeClr val="lt1"/>
              </a:highlight>
              <a:latin typeface="Georgia"/>
              <a:ea typeface="Georgia"/>
              <a:cs typeface="Georgia"/>
              <a:sym typeface="Georgia"/>
            </a:endParaRPr>
          </a:p>
          <a:p>
            <a:pPr marL="0" lvl="0" indent="0" algn="l" rtl="0">
              <a:lnSpc>
                <a:spcPct val="218181"/>
              </a:lnSpc>
              <a:spcBef>
                <a:spcPts val="3000"/>
              </a:spcBef>
              <a:spcAft>
                <a:spcPts val="0"/>
              </a:spcAft>
              <a:buClr>
                <a:schemeClr val="dk1"/>
              </a:buClr>
              <a:buSzPts val="1100"/>
              <a:buFont typeface="Arial"/>
              <a:buNone/>
            </a:pPr>
            <a:r>
              <a:rPr lang="en-US" sz="1500">
                <a:solidFill>
                  <a:srgbClr val="292929"/>
                </a:solidFill>
                <a:highlight>
                  <a:schemeClr val="lt1"/>
                </a:highlight>
                <a:latin typeface="Georgia"/>
                <a:ea typeface="Georgia"/>
                <a:cs typeface="Georgia"/>
                <a:sym typeface="Georgia"/>
              </a:rPr>
              <a:t>[3] C. Archie, </a:t>
            </a:r>
            <a:r>
              <a:rPr lang="en-US" sz="1500" u="sng">
                <a:solidFill>
                  <a:schemeClr val="hlink"/>
                </a:solidFill>
                <a:highlight>
                  <a:schemeClr val="lt1"/>
                </a:highlight>
                <a:latin typeface="Georgia"/>
                <a:ea typeface="Georgia"/>
                <a:cs typeface="Georgia"/>
                <a:sym typeface="Georgia"/>
                <a:hlinkClick r:id="rId6"/>
              </a:rPr>
              <a:t>Chest X-rays Pneumonia Detection using Convolutional Neural Network</a:t>
            </a:r>
            <a:r>
              <a:rPr lang="en-US" sz="1500">
                <a:solidFill>
                  <a:srgbClr val="292929"/>
                </a:solidFill>
                <a:highlight>
                  <a:schemeClr val="lt1"/>
                </a:highlight>
                <a:latin typeface="Georgia"/>
                <a:ea typeface="Georgia"/>
                <a:cs typeface="Georgia"/>
                <a:sym typeface="Georgia"/>
              </a:rPr>
              <a:t> (2020), Medium.com</a:t>
            </a:r>
            <a:endParaRPr sz="1500">
              <a:solidFill>
                <a:srgbClr val="292929"/>
              </a:solidFill>
              <a:highlight>
                <a:schemeClr val="lt1"/>
              </a:highlight>
              <a:latin typeface="Georgia"/>
              <a:ea typeface="Georgia"/>
              <a:cs typeface="Georgia"/>
              <a:sym typeface="Georgia"/>
            </a:endParaRPr>
          </a:p>
          <a:p>
            <a:pPr marL="0" lvl="0" indent="0" algn="l" rtl="0">
              <a:lnSpc>
                <a:spcPct val="218181"/>
              </a:lnSpc>
              <a:spcBef>
                <a:spcPts val="3000"/>
              </a:spcBef>
              <a:spcAft>
                <a:spcPts val="0"/>
              </a:spcAft>
              <a:buClr>
                <a:schemeClr val="dk1"/>
              </a:buClr>
              <a:buSzPts val="1100"/>
              <a:buFont typeface="Arial"/>
              <a:buNone/>
            </a:pPr>
            <a:r>
              <a:rPr lang="en-US" sz="1500">
                <a:solidFill>
                  <a:srgbClr val="292929"/>
                </a:solidFill>
                <a:highlight>
                  <a:schemeClr val="lt1"/>
                </a:highlight>
                <a:latin typeface="Georgia"/>
                <a:ea typeface="Georgia"/>
                <a:cs typeface="Georgia"/>
                <a:sym typeface="Georgia"/>
              </a:rPr>
              <a:t>[4] R. Prabhu,</a:t>
            </a:r>
            <a:r>
              <a:rPr lang="en-US" sz="1500" u="sng">
                <a:solidFill>
                  <a:schemeClr val="hlink"/>
                </a:solidFill>
                <a:highlight>
                  <a:schemeClr val="lt1"/>
                </a:highlight>
                <a:latin typeface="Georgia"/>
                <a:ea typeface="Georgia"/>
                <a:cs typeface="Georgia"/>
                <a:sym typeface="Georgia"/>
                <a:hlinkClick r:id="rId7"/>
              </a:rPr>
              <a:t> Understanding of Convolutional Neural Network (CNN) — Deep Learning</a:t>
            </a:r>
            <a:r>
              <a:rPr lang="en-US" sz="1500">
                <a:solidFill>
                  <a:srgbClr val="292929"/>
                </a:solidFill>
                <a:highlight>
                  <a:schemeClr val="lt1"/>
                </a:highlight>
                <a:latin typeface="Georgia"/>
                <a:ea typeface="Georgia"/>
                <a:cs typeface="Georgia"/>
                <a:sym typeface="Georgia"/>
              </a:rPr>
              <a:t> (2018), Medium.com</a:t>
            </a:r>
            <a:endParaRPr sz="1500">
              <a:solidFill>
                <a:srgbClr val="292929"/>
              </a:solidFill>
              <a:highlight>
                <a:schemeClr val="lt1"/>
              </a:highlight>
              <a:latin typeface="Georgia"/>
              <a:ea typeface="Georgia"/>
              <a:cs typeface="Georgia"/>
              <a:sym typeface="Georgia"/>
            </a:endParaRPr>
          </a:p>
          <a:p>
            <a:pPr marL="228600" lvl="0" indent="-2286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p:txBody>
      </p:sp>
      <p:sp>
        <p:nvSpPr>
          <p:cNvPr id="288" name="Google Shape;288;p3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289" name="Google Shape;28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2021 - 2022</a:t>
            </a:r>
            <a:endParaRPr/>
          </a:p>
        </p:txBody>
      </p:sp>
      <p:sp>
        <p:nvSpPr>
          <p:cNvPr id="290" name="Google Shape;29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p:nvPr>
        </p:nvSpPr>
        <p:spPr>
          <a:xfrm>
            <a:off x="2783632" y="2132856"/>
            <a:ext cx="6428184" cy="990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66"/>
              </a:buClr>
              <a:buSzPts val="4800"/>
              <a:buFont typeface="Calibri"/>
              <a:buNone/>
            </a:pPr>
            <a:r>
              <a:rPr lang="en-US" sz="4800" b="1">
                <a:solidFill>
                  <a:srgbClr val="000066"/>
                </a:solidFill>
              </a:rPr>
              <a:t>Question and Answer</a:t>
            </a:r>
            <a:endParaRPr/>
          </a:p>
        </p:txBody>
      </p:sp>
      <p:sp>
        <p:nvSpPr>
          <p:cNvPr id="296" name="Google Shape;296;p3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297" name="Google Shape;297;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a:p>
        </p:txBody>
      </p:sp>
      <p:sp>
        <p:nvSpPr>
          <p:cNvPr id="298" name="Google Shape;298;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p:nvPr>
        </p:nvSpPr>
        <p:spPr>
          <a:xfrm>
            <a:off x="2639616" y="2458552"/>
            <a:ext cx="6553200" cy="7544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66"/>
              </a:buClr>
              <a:buSzPts val="4800"/>
              <a:buFont typeface="Calibri"/>
              <a:buNone/>
            </a:pPr>
            <a:r>
              <a:rPr lang="en-US" sz="4800" b="1">
                <a:solidFill>
                  <a:srgbClr val="000066"/>
                </a:solidFill>
              </a:rPr>
              <a:t>THANK YOU</a:t>
            </a:r>
            <a:endParaRPr/>
          </a:p>
        </p:txBody>
      </p:sp>
      <p:sp>
        <p:nvSpPr>
          <p:cNvPr id="304" name="Google Shape;304;p3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305" name="Google Shape;305;p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a:p>
        </p:txBody>
      </p:sp>
      <p:sp>
        <p:nvSpPr>
          <p:cNvPr id="306" name="Google Shape;30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2351584" y="260648"/>
            <a:ext cx="7467600" cy="129614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ABSTRACT</a:t>
            </a:r>
            <a:r>
              <a:rPr lang="en-US" sz="3200" b="1" u="sng">
                <a:solidFill>
                  <a:srgbClr val="2F5496"/>
                </a:solidFill>
                <a:latin typeface="Times New Roman"/>
                <a:ea typeface="Times New Roman"/>
                <a:cs typeface="Times New Roman"/>
                <a:sym typeface="Times New Roman"/>
              </a:rPr>
              <a:t/>
            </a:r>
            <a:br>
              <a:rPr lang="en-US" sz="3200" b="1" u="sng">
                <a:solidFill>
                  <a:srgbClr val="2F5496"/>
                </a:solidFill>
                <a:latin typeface="Times New Roman"/>
                <a:ea typeface="Times New Roman"/>
                <a:cs typeface="Times New Roman"/>
                <a:sym typeface="Times New Roman"/>
              </a:rPr>
            </a:br>
            <a:endParaRPr sz="3200" b="1" u="sng">
              <a:solidFill>
                <a:srgbClr val="2F5496"/>
              </a:solidFill>
              <a:latin typeface="Times New Roman"/>
              <a:ea typeface="Times New Roman"/>
              <a:cs typeface="Times New Roman"/>
              <a:sym typeface="Times New Roman"/>
            </a:endParaRPr>
          </a:p>
        </p:txBody>
      </p:sp>
      <p:sp>
        <p:nvSpPr>
          <p:cNvPr id="110" name="Google Shape;110;p15"/>
          <p:cNvSpPr txBox="1">
            <a:spLocks noGrp="1"/>
          </p:cNvSpPr>
          <p:nvPr>
            <p:ph type="body" idx="1"/>
          </p:nvPr>
        </p:nvSpPr>
        <p:spPr>
          <a:xfrm>
            <a:off x="1271464" y="1357298"/>
            <a:ext cx="9721080" cy="4591982"/>
          </a:xfrm>
          <a:prstGeom prst="rect">
            <a:avLst/>
          </a:prstGeom>
          <a:noFill/>
          <a:ln>
            <a:noFill/>
          </a:ln>
        </p:spPr>
        <p:txBody>
          <a:bodyPr spcFirstLastPara="1" wrap="square" lIns="91425" tIns="45700" rIns="91425" bIns="45700" anchor="t" anchorCtr="0">
            <a:normAutofit fontScale="25000" lnSpcReduction="20000"/>
          </a:bodyPr>
          <a:lstStyle/>
          <a:p>
            <a:pPr marL="228600" lvl="0" indent="-114300" algn="just" rtl="0">
              <a:lnSpc>
                <a:spcPct val="150000"/>
              </a:lnSpc>
              <a:spcBef>
                <a:spcPts val="0"/>
              </a:spcBef>
              <a:spcAft>
                <a:spcPts val="0"/>
              </a:spcAft>
              <a:buClr>
                <a:schemeClr val="dk1"/>
              </a:buClr>
              <a:buSzPct val="32387"/>
              <a:buNone/>
            </a:pPr>
            <a:r>
              <a:rPr lang="en-US" sz="5557" dirty="0">
                <a:latin typeface="Arial"/>
                <a:ea typeface="Arial"/>
                <a:cs typeface="Arial"/>
                <a:sym typeface="Arial"/>
              </a:rPr>
              <a:t> The novel </a:t>
            </a:r>
            <a:r>
              <a:rPr lang="en-US" sz="5557" dirty="0" err="1">
                <a:latin typeface="Arial"/>
                <a:ea typeface="Arial"/>
                <a:cs typeface="Arial"/>
                <a:sym typeface="Arial"/>
              </a:rPr>
              <a:t>coronavirus</a:t>
            </a:r>
            <a:r>
              <a:rPr lang="en-US" sz="5557" dirty="0">
                <a:latin typeface="Arial"/>
                <a:ea typeface="Arial"/>
                <a:cs typeface="Arial"/>
                <a:sym typeface="Arial"/>
              </a:rPr>
              <a:t> disease 2019 (COVID-19) is a contagious disease that has caused thousands of deaths and infected millions worldwide. Thus, various technologies that allow for the fast detection of COVID-19 infections with high accuracy can offer healthcare professionals much-needed help. This study is aimed at evaluating the effectiveness of the state-of-the-art </a:t>
            </a:r>
            <a:r>
              <a:rPr lang="en-US" sz="5557" dirty="0" err="1">
                <a:latin typeface="Arial"/>
                <a:ea typeface="Arial"/>
                <a:cs typeface="Arial"/>
                <a:sym typeface="Arial"/>
              </a:rPr>
              <a:t>pretrained</a:t>
            </a:r>
            <a:r>
              <a:rPr lang="en-US" sz="5557" dirty="0">
                <a:latin typeface="Arial"/>
                <a:ea typeface="Arial"/>
                <a:cs typeface="Arial"/>
                <a:sym typeface="Arial"/>
              </a:rPr>
              <a:t> </a:t>
            </a:r>
            <a:r>
              <a:rPr lang="en-US" sz="5557" dirty="0" smtClean="0">
                <a:latin typeface="Arial"/>
                <a:ea typeface="Arial"/>
                <a:cs typeface="Arial"/>
                <a:sym typeface="Arial"/>
              </a:rPr>
              <a:t>Generative </a:t>
            </a:r>
            <a:r>
              <a:rPr lang="en-US" sz="5557" dirty="0" err="1" smtClean="0">
                <a:latin typeface="Arial"/>
                <a:ea typeface="Arial"/>
                <a:cs typeface="Arial"/>
                <a:sym typeface="Arial"/>
              </a:rPr>
              <a:t>Adversial</a:t>
            </a:r>
            <a:r>
              <a:rPr lang="en-US" sz="5557" dirty="0" smtClean="0">
                <a:latin typeface="Arial"/>
                <a:ea typeface="Arial"/>
                <a:cs typeface="Arial"/>
                <a:sym typeface="Arial"/>
              </a:rPr>
              <a:t> </a:t>
            </a:r>
            <a:r>
              <a:rPr lang="en-US" sz="5557" dirty="0">
                <a:latin typeface="Arial"/>
                <a:ea typeface="Arial"/>
                <a:cs typeface="Arial"/>
                <a:sym typeface="Arial"/>
              </a:rPr>
              <a:t>Networks </a:t>
            </a:r>
            <a:r>
              <a:rPr lang="en-US" sz="5557" dirty="0" smtClean="0">
                <a:latin typeface="Arial"/>
                <a:ea typeface="Arial"/>
                <a:cs typeface="Arial"/>
                <a:sym typeface="Arial"/>
              </a:rPr>
              <a:t>(</a:t>
            </a:r>
            <a:r>
              <a:rPr lang="en-US" sz="5557" dirty="0" smtClean="0">
                <a:latin typeface="Arial"/>
                <a:ea typeface="Arial"/>
                <a:cs typeface="Arial"/>
                <a:sym typeface="Arial"/>
              </a:rPr>
              <a:t>GA</a:t>
            </a:r>
            <a:r>
              <a:rPr lang="en-US" sz="5557" dirty="0" smtClean="0">
                <a:latin typeface="Arial"/>
                <a:ea typeface="Arial"/>
                <a:cs typeface="Arial"/>
                <a:sym typeface="Arial"/>
              </a:rPr>
              <a:t>Ns</a:t>
            </a:r>
            <a:r>
              <a:rPr lang="en-US" sz="5557" dirty="0">
                <a:latin typeface="Arial"/>
                <a:ea typeface="Arial"/>
                <a:cs typeface="Arial"/>
                <a:sym typeface="Arial"/>
              </a:rPr>
              <a:t>) on the automatic diagnosis of COVID-19 from chest X-rays (CXRs). The dataset used in the experiments consists of 1200 CXR images from individuals with COVID-19, 1345 CXR images from individuals with viral pneumonia, and 1341 CXR images from healthy individuals. In this paper, the effectiveness of artificial intelligence (AI) in the rapid and precise identification of COVID-19 from CXR images has been explored based on different </a:t>
            </a:r>
            <a:r>
              <a:rPr lang="en-US" sz="5557" dirty="0" err="1">
                <a:latin typeface="Arial"/>
                <a:ea typeface="Arial"/>
                <a:cs typeface="Arial"/>
                <a:sym typeface="Arial"/>
              </a:rPr>
              <a:t>pretrained</a:t>
            </a:r>
            <a:r>
              <a:rPr lang="en-US" sz="5557" dirty="0">
                <a:latin typeface="Arial"/>
                <a:ea typeface="Arial"/>
                <a:cs typeface="Arial"/>
                <a:sym typeface="Arial"/>
              </a:rPr>
              <a:t> deep learning algorithms and fine-tuned to </a:t>
            </a:r>
            <a:r>
              <a:rPr lang="en-US" sz="5557" dirty="0" err="1">
                <a:latin typeface="Arial"/>
                <a:ea typeface="Arial"/>
                <a:cs typeface="Arial"/>
                <a:sym typeface="Arial"/>
              </a:rPr>
              <a:t>maximise</a:t>
            </a:r>
            <a:r>
              <a:rPr lang="en-US" sz="5557" dirty="0">
                <a:latin typeface="Arial"/>
                <a:ea typeface="Arial"/>
                <a:cs typeface="Arial"/>
                <a:sym typeface="Arial"/>
              </a:rPr>
              <a:t> detection accuracy to identify the best algorithms. The results showed that deep learning with X-ray imaging is useful in collecting critical biological markers associated with COVID-19 infections. VGG16 and </a:t>
            </a:r>
            <a:r>
              <a:rPr lang="en-US" sz="5557" dirty="0" err="1">
                <a:latin typeface="Arial"/>
                <a:ea typeface="Arial"/>
                <a:cs typeface="Arial"/>
                <a:sym typeface="Arial"/>
              </a:rPr>
              <a:t>MobileNet</a:t>
            </a:r>
            <a:r>
              <a:rPr lang="en-US" sz="5557" dirty="0">
                <a:latin typeface="Arial"/>
                <a:ea typeface="Arial"/>
                <a:cs typeface="Arial"/>
                <a:sym typeface="Arial"/>
              </a:rPr>
              <a:t> obtained the highest accuracy of 98.28%. However, VGG16 outperformed all other models in COVID-19 detection with an accuracy, F1 score, precision, specificity, and sensitivity of 98.72%, 97.59%, 96.43%, 98.70%, and 98.78%, respectively. The outstanding performance of these </a:t>
            </a:r>
            <a:r>
              <a:rPr lang="en-US" sz="5557" dirty="0" err="1">
                <a:latin typeface="Arial"/>
                <a:ea typeface="Arial"/>
                <a:cs typeface="Arial"/>
                <a:sym typeface="Arial"/>
              </a:rPr>
              <a:t>pretrained</a:t>
            </a:r>
            <a:r>
              <a:rPr lang="en-US" sz="5557" dirty="0">
                <a:latin typeface="Arial"/>
                <a:ea typeface="Arial"/>
                <a:cs typeface="Arial"/>
                <a:sym typeface="Arial"/>
              </a:rPr>
              <a:t> models can significantly improve the speed and accuracy of COVID-19 diagnosis. However, a larger dataset of COVID-19 X-ray images is required for a more accurate and reliable identification of COVID-19 infections when using deep transfer learning. This would be extremely beneficial in this pandemic when the disease burden and the need for preventive measures are in conflict with the currently available resources.</a:t>
            </a:r>
            <a:endParaRPr sz="5557" dirty="0">
              <a:latin typeface="Times New Roman"/>
              <a:ea typeface="Times New Roman"/>
              <a:cs typeface="Times New Roman"/>
              <a:sym typeface="Times New Roman"/>
            </a:endParaRPr>
          </a:p>
          <a:p>
            <a:pPr marL="228600" lvl="0" indent="-101600" algn="just" rtl="0">
              <a:lnSpc>
                <a:spcPct val="150000"/>
              </a:lnSpc>
              <a:spcBef>
                <a:spcPts val="1000"/>
              </a:spcBef>
              <a:spcAft>
                <a:spcPts val="0"/>
              </a:spcAft>
              <a:buClr>
                <a:schemeClr val="dk1"/>
              </a:buClr>
              <a:buSzPct val="35986"/>
              <a:buNone/>
            </a:pPr>
            <a:endParaRPr sz="5557" b="1" dirty="0">
              <a:latin typeface="Times New Roman"/>
              <a:ea typeface="Times New Roman"/>
              <a:cs typeface="Times New Roman"/>
              <a:sym typeface="Times New Roman"/>
            </a:endParaRPr>
          </a:p>
          <a:p>
            <a:pPr marL="228600" lvl="0" indent="-114300" algn="just" rtl="0">
              <a:lnSpc>
                <a:spcPct val="150000"/>
              </a:lnSpc>
              <a:spcBef>
                <a:spcPts val="1000"/>
              </a:spcBef>
              <a:spcAft>
                <a:spcPts val="0"/>
              </a:spcAft>
              <a:buClr>
                <a:schemeClr val="dk1"/>
              </a:buClr>
              <a:buSzPct val="100000"/>
              <a:buNone/>
            </a:pPr>
            <a:endParaRPr sz="1800" b="1" dirty="0">
              <a:latin typeface="Times New Roman"/>
              <a:ea typeface="Times New Roman"/>
              <a:cs typeface="Times New Roman"/>
              <a:sym typeface="Times New Roman"/>
            </a:endParaRPr>
          </a:p>
          <a:p>
            <a:pPr marL="228600" lvl="0" indent="-114300" algn="just" rtl="0">
              <a:lnSpc>
                <a:spcPct val="150000"/>
              </a:lnSpc>
              <a:spcBef>
                <a:spcPts val="1000"/>
              </a:spcBef>
              <a:spcAft>
                <a:spcPts val="0"/>
              </a:spcAft>
              <a:buClr>
                <a:schemeClr val="dk1"/>
              </a:buClr>
              <a:buSzPct val="100000"/>
              <a:buNone/>
            </a:pPr>
            <a:endParaRPr sz="1800" dirty="0">
              <a:latin typeface="Times New Roman"/>
              <a:ea typeface="Times New Roman"/>
              <a:cs typeface="Times New Roman"/>
              <a:sym typeface="Times New Roman"/>
            </a:endParaRPr>
          </a:p>
          <a:p>
            <a:pPr marL="228600" lvl="0" indent="-114300" algn="just" rtl="0">
              <a:lnSpc>
                <a:spcPct val="150000"/>
              </a:lnSpc>
              <a:spcBef>
                <a:spcPts val="1000"/>
              </a:spcBef>
              <a:spcAft>
                <a:spcPts val="0"/>
              </a:spcAft>
              <a:buClr>
                <a:schemeClr val="dk1"/>
              </a:buClr>
              <a:buSzPct val="100000"/>
              <a:buNone/>
            </a:pPr>
            <a:endParaRPr sz="1800" dirty="0">
              <a:latin typeface="Times New Roman"/>
              <a:ea typeface="Times New Roman"/>
              <a:cs typeface="Times New Roman"/>
              <a:sym typeface="Times New Roman"/>
            </a:endParaRPr>
          </a:p>
          <a:p>
            <a:pPr marL="228600" lvl="0" indent="-114300" algn="just" rtl="0">
              <a:lnSpc>
                <a:spcPct val="150000"/>
              </a:lnSpc>
              <a:spcBef>
                <a:spcPts val="1000"/>
              </a:spcBef>
              <a:spcAft>
                <a:spcPts val="0"/>
              </a:spcAft>
              <a:buClr>
                <a:schemeClr val="dk1"/>
              </a:buClr>
              <a:buSzPct val="100000"/>
              <a:buNone/>
            </a:pPr>
            <a:endParaRPr sz="1800" dirty="0">
              <a:latin typeface="Times New Roman"/>
              <a:ea typeface="Times New Roman"/>
              <a:cs typeface="Times New Roman"/>
              <a:sym typeface="Times New Roman"/>
            </a:endParaRPr>
          </a:p>
        </p:txBody>
      </p:sp>
      <p:sp>
        <p:nvSpPr>
          <p:cNvPr id="111" name="Google Shape;111;p1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112" name="Google Shape;11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a:p>
        </p:txBody>
      </p:sp>
      <p:sp>
        <p:nvSpPr>
          <p:cNvPr id="113" name="Google Shape;1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2362200" y="0"/>
            <a:ext cx="7467600" cy="100811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ABOUT THE COMPANY</a:t>
            </a:r>
            <a:endParaRPr/>
          </a:p>
        </p:txBody>
      </p:sp>
      <p:sp>
        <p:nvSpPr>
          <p:cNvPr id="119" name="Google Shape;119;p16"/>
          <p:cNvSpPr txBox="1">
            <a:spLocks noGrp="1"/>
          </p:cNvSpPr>
          <p:nvPr>
            <p:ph type="body" idx="1"/>
          </p:nvPr>
        </p:nvSpPr>
        <p:spPr>
          <a:xfrm>
            <a:off x="767408" y="914400"/>
            <a:ext cx="10657184" cy="5322912"/>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1800"/>
              <a:buNone/>
            </a:pPr>
            <a:r>
              <a:rPr lang="en-US" sz="1800" b="1">
                <a:latin typeface="Times New Roman"/>
                <a:ea typeface="Times New Roman"/>
                <a:cs typeface="Times New Roman"/>
                <a:sym typeface="Times New Roman"/>
              </a:rPr>
              <a:t>NASTECH – New Age Solutions &amp; Technologies</a:t>
            </a:r>
            <a:br>
              <a:rPr lang="en-US" sz="1800" b="1">
                <a:latin typeface="Times New Roman"/>
                <a:ea typeface="Times New Roman"/>
                <a:cs typeface="Times New Roman"/>
                <a:sym typeface="Times New Roman"/>
              </a:rPr>
            </a:br>
            <a:endParaRPr sz="1800" b="1">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800"/>
              <a:buChar char="•"/>
            </a:pPr>
            <a:r>
              <a:rPr lang="en-US" sz="1800" b="1" i="1"/>
              <a:t>NASTECH is formed with the purpose of bridging the gap between Academia and Industry. </a:t>
            </a:r>
            <a:endParaRPr sz="1800"/>
          </a:p>
          <a:p>
            <a:pPr marL="228600" lvl="0" indent="-228600" algn="just" rtl="0">
              <a:lnSpc>
                <a:spcPct val="150000"/>
              </a:lnSpc>
              <a:spcBef>
                <a:spcPts val="1000"/>
              </a:spcBef>
              <a:spcAft>
                <a:spcPts val="0"/>
              </a:spcAft>
              <a:buClr>
                <a:schemeClr val="dk1"/>
              </a:buClr>
              <a:buSzPts val="1800"/>
              <a:buChar char="•"/>
            </a:pPr>
            <a:r>
              <a:rPr lang="en-US" sz="1800"/>
              <a:t> </a:t>
            </a:r>
            <a:r>
              <a:rPr lang="en-US" sz="1800">
                <a:latin typeface="Times New Roman"/>
                <a:ea typeface="Times New Roman"/>
                <a:cs typeface="Times New Roman"/>
                <a:sym typeface="Times New Roman"/>
              </a:rPr>
              <a:t>Nastech is one of the leading Global Certification and Training service providers for technical and management programs for educational institutions. </a:t>
            </a:r>
            <a:endParaRPr/>
          </a:p>
          <a:p>
            <a:pPr marL="228600" lvl="0" indent="-228600" algn="just" rtl="0">
              <a:lnSpc>
                <a:spcPct val="15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They collaborate with educational institutes to understand their requirements and form a strategy in consultation with all stakeholders to fulfill those by skilling , reskilling and upskilling the students and faculties on new age skills and technologies. </a:t>
            </a:r>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Industry and project oriented student training programs.</a:t>
            </a:r>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Certification programs mapped to Global Certification Exams from Microsoft/EC- Council/Google/AWS/ Adobe).</a:t>
            </a:r>
            <a:endParaRPr/>
          </a:p>
          <a:p>
            <a:pPr marL="228600" lvl="0" indent="-127000" algn="just" rtl="0">
              <a:lnSpc>
                <a:spcPct val="150000"/>
              </a:lnSpc>
              <a:spcBef>
                <a:spcPts val="1000"/>
              </a:spcBef>
              <a:spcAft>
                <a:spcPts val="0"/>
              </a:spcAft>
              <a:buClr>
                <a:schemeClr val="dk1"/>
              </a:buClr>
              <a:buSzPts val="1600"/>
              <a:buNone/>
            </a:pPr>
            <a:endParaRPr sz="1600" b="1">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ts val="1600"/>
              <a:buNone/>
            </a:pPr>
            <a:endParaRPr sz="16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sz="1600" b="1">
              <a:solidFill>
                <a:srgbClr val="3F3F3F"/>
              </a:solidFill>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Font typeface="Noto Sans Symbols"/>
              <a:buNone/>
            </a:pPr>
            <a:endParaRPr sz="1600" b="1">
              <a:solidFill>
                <a:srgbClr val="3F3F3F"/>
              </a:solidFill>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Font typeface="Noto Sans Symbols"/>
              <a:buNone/>
            </a:pPr>
            <a:endParaRPr sz="1600" b="1">
              <a:solidFill>
                <a:srgbClr val="3F3F3F"/>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3F3F3F"/>
              </a:buClr>
              <a:buSzPts val="1600"/>
              <a:buNone/>
            </a:pPr>
            <a:r>
              <a:rPr lang="en-US" sz="1600" b="1">
                <a:solidFill>
                  <a:srgbClr val="3F3F3F"/>
                </a:solidFill>
                <a:latin typeface="Times New Roman"/>
                <a:ea typeface="Times New Roman"/>
                <a:cs typeface="Times New Roman"/>
                <a:sym typeface="Times New Roman"/>
              </a:rPr>
              <a:t>    </a:t>
            </a:r>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ts val="1600"/>
              <a:buNone/>
            </a:pPr>
            <a:endParaRPr sz="16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sz="1600" b="1">
              <a:solidFill>
                <a:srgbClr val="3F3F3F"/>
              </a:solidFill>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Font typeface="Noto Sans Symbols"/>
              <a:buNone/>
            </a:pPr>
            <a:endParaRPr sz="1600" b="1">
              <a:solidFill>
                <a:srgbClr val="3F3F3F"/>
              </a:solidFill>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Font typeface="Noto Sans Symbols"/>
              <a:buNone/>
            </a:pPr>
            <a:endParaRPr sz="1600" b="1">
              <a:solidFill>
                <a:srgbClr val="3F3F3F"/>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3F3F3F"/>
              </a:buClr>
              <a:buSzPts val="1600"/>
              <a:buNone/>
            </a:pPr>
            <a:r>
              <a:rPr lang="en-US" sz="1600" b="1">
                <a:solidFill>
                  <a:srgbClr val="3F3F3F"/>
                </a:solidFill>
                <a:latin typeface="Times New Roman"/>
                <a:ea typeface="Times New Roman"/>
                <a:cs typeface="Times New Roman"/>
                <a:sym typeface="Times New Roman"/>
              </a:rPr>
              <a:t>    </a:t>
            </a:r>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p:txBody>
      </p:sp>
      <p:sp>
        <p:nvSpPr>
          <p:cNvPr id="120" name="Google Shape;120;p1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121" name="Google Shape;1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a:p>
        </p:txBody>
      </p:sp>
      <p:sp>
        <p:nvSpPr>
          <p:cNvPr id="122" name="Google Shape;1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2362200" y="0"/>
            <a:ext cx="7467600" cy="10801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INTRODUCTION</a:t>
            </a:r>
            <a:r>
              <a:rPr lang="en-US" sz="3200" b="1" u="sng">
                <a:solidFill>
                  <a:srgbClr val="2F5496"/>
                </a:solidFill>
                <a:latin typeface="Times New Roman"/>
                <a:ea typeface="Times New Roman"/>
                <a:cs typeface="Times New Roman"/>
                <a:sym typeface="Times New Roman"/>
              </a:rPr>
              <a:t/>
            </a:r>
            <a:br>
              <a:rPr lang="en-US" sz="3200" b="1" u="sng">
                <a:solidFill>
                  <a:srgbClr val="2F5496"/>
                </a:solidFill>
                <a:latin typeface="Times New Roman"/>
                <a:ea typeface="Times New Roman"/>
                <a:cs typeface="Times New Roman"/>
                <a:sym typeface="Times New Roman"/>
              </a:rPr>
            </a:br>
            <a:endParaRPr sz="3200" b="1" u="sng">
              <a:solidFill>
                <a:srgbClr val="2F5496"/>
              </a:solidFill>
              <a:latin typeface="Times New Roman"/>
              <a:ea typeface="Times New Roman"/>
              <a:cs typeface="Times New Roman"/>
              <a:sym typeface="Times New Roman"/>
            </a:endParaRPr>
          </a:p>
        </p:txBody>
      </p:sp>
      <p:sp>
        <p:nvSpPr>
          <p:cNvPr id="128" name="Google Shape;128;p17"/>
          <p:cNvSpPr txBox="1">
            <a:spLocks noGrp="1"/>
          </p:cNvSpPr>
          <p:nvPr>
            <p:ph type="body" idx="1"/>
          </p:nvPr>
        </p:nvSpPr>
        <p:spPr>
          <a:xfrm>
            <a:off x="623392" y="914400"/>
            <a:ext cx="10945216" cy="5322912"/>
          </a:xfrm>
          <a:prstGeom prst="rect">
            <a:avLst/>
          </a:prstGeom>
          <a:noFill/>
          <a:ln>
            <a:noFill/>
          </a:ln>
        </p:spPr>
        <p:txBody>
          <a:bodyPr spcFirstLastPara="1" wrap="square" lIns="91425" tIns="45700" rIns="91425" bIns="45700" anchor="t" anchorCtr="0">
            <a:normAutofit fontScale="92500"/>
          </a:bodyPr>
          <a:lstStyle/>
          <a:p>
            <a:pPr marL="228600" lvl="0" indent="-238125" algn="just" rtl="0">
              <a:lnSpc>
                <a:spcPct val="150000"/>
              </a:lnSpc>
              <a:spcBef>
                <a:spcPts val="1000"/>
              </a:spcBef>
              <a:spcAft>
                <a:spcPts val="0"/>
              </a:spcAft>
              <a:buClr>
                <a:schemeClr val="dk1"/>
              </a:buClr>
              <a:buSzPct val="139784"/>
              <a:buFont typeface="Noto Sans Symbols"/>
              <a:buChar char="⮚"/>
            </a:pPr>
            <a:r>
              <a:rPr lang="en-US" sz="1508">
                <a:latin typeface="Arial"/>
                <a:ea typeface="Arial"/>
                <a:cs typeface="Arial"/>
                <a:sym typeface="Arial"/>
              </a:rPr>
              <a:t>The novel coronavirus disease 2019 (COVID-19) pandemic remains a worldwide concern, threatening to devastate global health. Early detection of infections is one of the first lines of defence against this pandemic, in a bid to reduce the spread of infections.</a:t>
            </a:r>
            <a:endParaRPr sz="3108"/>
          </a:p>
          <a:p>
            <a:pPr marL="228600" lvl="0" indent="-202406" algn="just" rtl="0">
              <a:lnSpc>
                <a:spcPct val="150000"/>
              </a:lnSpc>
              <a:spcBef>
                <a:spcPts val="1000"/>
              </a:spcBef>
              <a:spcAft>
                <a:spcPts val="0"/>
              </a:spcAft>
              <a:buClr>
                <a:schemeClr val="dk1"/>
              </a:buClr>
              <a:buSzPct val="100000"/>
              <a:buFont typeface="Noto Sans Symbols"/>
              <a:buChar char="⮚"/>
            </a:pPr>
            <a:r>
              <a:rPr lang="en-US" sz="1500">
                <a:latin typeface="Arial"/>
                <a:ea typeface="Arial"/>
                <a:cs typeface="Arial"/>
                <a:sym typeface="Arial"/>
              </a:rPr>
              <a:t>However, the dramatic proliferation of COVID-19 has resulted in an insufficient number of laboratory kits, creating a significant challenge . Thus, the use of radiological examinations in identifying infections has become increasingly attractive during the COVID-19 outbreak.</a:t>
            </a:r>
            <a:endParaRPr sz="1500">
              <a:latin typeface="Arial"/>
              <a:ea typeface="Arial"/>
              <a:cs typeface="Arial"/>
              <a:sym typeface="Arial"/>
            </a:endParaRPr>
          </a:p>
          <a:p>
            <a:pPr marL="228600" lvl="0" indent="-208280" algn="just" rtl="0">
              <a:lnSpc>
                <a:spcPct val="150000"/>
              </a:lnSpc>
              <a:spcBef>
                <a:spcPts val="1000"/>
              </a:spcBef>
              <a:spcAft>
                <a:spcPts val="0"/>
              </a:spcAft>
              <a:buSzPct val="100000"/>
              <a:buFont typeface="Arial"/>
              <a:buChar char="⮚"/>
            </a:pPr>
            <a:r>
              <a:rPr lang="en-US" sz="1600">
                <a:solidFill>
                  <a:srgbClr val="2E2E2E"/>
                </a:solidFill>
                <a:latin typeface="Georgia"/>
                <a:ea typeface="Georgia"/>
                <a:cs typeface="Georgia"/>
                <a:sym typeface="Georgia"/>
              </a:rPr>
              <a:t>Particularly, as reference, a Cycle </a:t>
            </a:r>
            <a:r>
              <a:rPr lang="en-US" sz="1600" u="sng">
                <a:solidFill>
                  <a:srgbClr val="2E2E2E"/>
                </a:solidFill>
                <a:latin typeface="Georgia"/>
                <a:ea typeface="Georgia"/>
                <a:cs typeface="Georgia"/>
                <a:sym typeface="Georgi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Generative Adversarial Network</a:t>
            </a:r>
            <a:r>
              <a:rPr lang="en-US" sz="1600">
                <a:solidFill>
                  <a:srgbClr val="2E2E2E"/>
                </a:solidFill>
                <a:latin typeface="Georgia"/>
                <a:ea typeface="Georgia"/>
                <a:cs typeface="Georgia"/>
                <a:sym typeface="Georgia"/>
              </a:rPr>
              <a:t>, often denoted as CycleGAN, was used to perform an oversampling over a chest X-ray images dataset for only the analysis of pneumonia (</a:t>
            </a:r>
            <a:r>
              <a:rPr lang="en-US" sz="1600">
                <a:solidFill>
                  <a:srgbClr val="0C7DBB"/>
                </a:solidFill>
                <a:uFill>
                  <a:noFill/>
                </a:uFill>
                <a:latin typeface="Georgia"/>
                <a:ea typeface="Georgia"/>
                <a:cs typeface="Georgia"/>
                <a:sym typeface="Georgi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Malygina, Ericheva, &amp; Drokin, 2019</a:t>
            </a:r>
            <a:r>
              <a:rPr lang="en-US" sz="1600">
                <a:solidFill>
                  <a:srgbClr val="2E2E2E"/>
                </a:solidFill>
                <a:latin typeface="Georgia"/>
                <a:ea typeface="Georgia"/>
                <a:cs typeface="Georgia"/>
                <a:sym typeface="Georgia"/>
              </a:rPr>
              <a:t>).</a:t>
            </a:r>
            <a:endParaRPr sz="1600">
              <a:latin typeface="Arial"/>
              <a:ea typeface="Arial"/>
              <a:cs typeface="Arial"/>
              <a:sym typeface="Arial"/>
            </a:endParaRPr>
          </a:p>
          <a:p>
            <a:pPr marL="228600" lvl="0" indent="-202406" algn="just" rtl="0">
              <a:lnSpc>
                <a:spcPct val="150000"/>
              </a:lnSpc>
              <a:spcBef>
                <a:spcPts val="1000"/>
              </a:spcBef>
              <a:spcAft>
                <a:spcPts val="0"/>
              </a:spcAft>
              <a:buClr>
                <a:srgbClr val="2E2E2E"/>
              </a:buClr>
              <a:buSzPct val="100000"/>
              <a:buFont typeface="Georgia"/>
              <a:buChar char="⮚"/>
            </a:pPr>
            <a:r>
              <a:rPr lang="en-US" sz="1500">
                <a:solidFill>
                  <a:srgbClr val="2E2E2E"/>
                </a:solidFill>
                <a:latin typeface="Georgia"/>
                <a:ea typeface="Georgia"/>
                <a:cs typeface="Georgia"/>
                <a:sym typeface="Georgia"/>
              </a:rPr>
              <a:t>Directly related with the analysis of the COVID-19 using chest X-ray images, (</a:t>
            </a:r>
            <a:r>
              <a:rPr lang="en-US" sz="1500">
                <a:solidFill>
                  <a:srgbClr val="0C7DBB"/>
                </a:solidFill>
                <a:uFill>
                  <a:noFill/>
                </a:uFill>
                <a:latin typeface="Georgia"/>
                <a:ea typeface="Georgia"/>
                <a:cs typeface="Georgia"/>
                <a:sym typeface="Georgia"/>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Zebin, Rezvy, &amp; Pang, 2021</a:t>
            </a:r>
            <a:r>
              <a:rPr lang="en-US" sz="1500">
                <a:solidFill>
                  <a:srgbClr val="2E2E2E"/>
                </a:solidFill>
                <a:latin typeface="Georgia"/>
                <a:ea typeface="Georgia"/>
                <a:cs typeface="Georgia"/>
                <a:sym typeface="Georgia"/>
              </a:rPr>
              <a:t>) proposed the use of a CycleGAN to perform an oversampling using the COVID-19 Image Data Collection dataset (</a:t>
            </a:r>
            <a:r>
              <a:rPr lang="en-US" sz="1500">
                <a:solidFill>
                  <a:srgbClr val="0C7DBB"/>
                </a:solidFill>
                <a:uFill>
                  <a:noFill/>
                </a:uFill>
                <a:latin typeface="Georgia"/>
                <a:ea typeface="Georgia"/>
                <a:cs typeface="Georgia"/>
                <a:sym typeface="Georgia"/>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Cohen et al., 2020</a:t>
            </a:r>
            <a:r>
              <a:rPr lang="en-US" sz="1500">
                <a:solidFill>
                  <a:srgbClr val="2E2E2E"/>
                </a:solidFill>
                <a:latin typeface="Georgia"/>
                <a:ea typeface="Georgia"/>
                <a:cs typeface="Georgia"/>
                <a:sym typeface="Georgia"/>
              </a:rPr>
              <a:t>). To this end, we combined 3 complementary CycleGAN architectures to simultaneously generate a new set of synthetic portable chest X-ray images from 3 different scenarios (normal, pathological and genuine COVID-19) without the necessity of paired data. Additionally, in order to make an exhaustive validation of the methodology, we used 4 different CycleGAN configurations (Unet with 7 downsampling blocks, denoted as Unet-128, Unet with 8 downsampling blocks, denoted as Unet-256, ResNet with 6 residual blocks, denoted as ResNet-6 and ResNet with 9 residual blocks, denoted as ResNet-9) that are tested with each scenario, thus evaluating 12 different approaches.</a:t>
            </a:r>
            <a:endParaRPr sz="1500">
              <a:solidFill>
                <a:srgbClr val="2E2E2E"/>
              </a:solidFill>
              <a:latin typeface="Georgia"/>
              <a:ea typeface="Georgia"/>
              <a:cs typeface="Georgia"/>
              <a:sym typeface="Georgia"/>
            </a:endParaRPr>
          </a:p>
        </p:txBody>
      </p:sp>
      <p:sp>
        <p:nvSpPr>
          <p:cNvPr id="129" name="Google Shape;129;p1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130" name="Google Shape;13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a:p>
        </p:txBody>
      </p:sp>
      <p:sp>
        <p:nvSpPr>
          <p:cNvPr id="131" name="Google Shape;13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137" name="Google Shape;13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2022- 2023</a:t>
            </a:r>
            <a:endParaRPr/>
          </a:p>
        </p:txBody>
      </p:sp>
      <p:sp>
        <p:nvSpPr>
          <p:cNvPr id="138" name="Google Shape;138;p18"/>
          <p:cNvSpPr txBox="1"/>
          <p:nvPr/>
        </p:nvSpPr>
        <p:spPr>
          <a:xfrm>
            <a:off x="1981200" y="152400"/>
            <a:ext cx="8229600" cy="684312"/>
          </a:xfrm>
          <a:prstGeom prst="rect">
            <a:avLst/>
          </a:prstGeom>
          <a:noFill/>
          <a:ln>
            <a:noFill/>
          </a:ln>
        </p:spPr>
        <p:txBody>
          <a:bodyPr spcFirstLastPara="1" wrap="square" lIns="91425" tIns="45700" rIns="91425" bIns="45700" anchor="b" anchorCtr="0">
            <a:normAutofit fontScale="97500"/>
          </a:bodyPr>
          <a:lstStyle/>
          <a:p>
            <a:pPr marL="0" marR="0" lvl="0" indent="0" algn="ctr" rtl="0">
              <a:spcBef>
                <a:spcPts val="0"/>
              </a:spcBef>
              <a:spcAft>
                <a:spcPts val="0"/>
              </a:spcAft>
              <a:buClr>
                <a:srgbClr val="2F5496"/>
              </a:buClr>
              <a:buSzPct val="100000"/>
              <a:buFont typeface="Times New Roman"/>
              <a:buNone/>
            </a:pPr>
            <a:r>
              <a:rPr lang="en-US" sz="3200" b="1" i="0" u="none" strike="noStrike" cap="small">
                <a:solidFill>
                  <a:srgbClr val="2F5496"/>
                </a:solidFill>
                <a:latin typeface="Times New Roman"/>
                <a:ea typeface="Times New Roman"/>
                <a:cs typeface="Times New Roman"/>
                <a:sym typeface="Times New Roman"/>
              </a:rPr>
              <a:t>LITERATURE</a:t>
            </a:r>
            <a:r>
              <a:rPr lang="en-US" sz="3200" b="1" i="0" u="none" strike="noStrike" cap="small">
                <a:solidFill>
                  <a:schemeClr val="accent1"/>
                </a:solidFill>
                <a:latin typeface="Times New Roman"/>
                <a:ea typeface="Times New Roman"/>
                <a:cs typeface="Times New Roman"/>
                <a:sym typeface="Times New Roman"/>
              </a:rPr>
              <a:t> </a:t>
            </a:r>
            <a:r>
              <a:rPr lang="en-US" sz="3200" b="1" i="0" u="none" strike="noStrike" cap="small">
                <a:solidFill>
                  <a:srgbClr val="2F5496"/>
                </a:solidFill>
                <a:latin typeface="Times New Roman"/>
                <a:ea typeface="Times New Roman"/>
                <a:cs typeface="Times New Roman"/>
                <a:sym typeface="Times New Roman"/>
              </a:rPr>
              <a:t>SURVEY</a:t>
            </a:r>
            <a:endParaRPr/>
          </a:p>
        </p:txBody>
      </p:sp>
      <p:sp>
        <p:nvSpPr>
          <p:cNvPr id="139" name="Google Shape;1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140" name="Google Shape;140;p18"/>
          <p:cNvSpPr txBox="1">
            <a:spLocks noGrp="1"/>
          </p:cNvSpPr>
          <p:nvPr>
            <p:ph type="body" idx="1"/>
          </p:nvPr>
        </p:nvSpPr>
        <p:spPr>
          <a:xfrm>
            <a:off x="733450" y="1079673"/>
            <a:ext cx="10515600" cy="50337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US" sz="1300" b="1">
                <a:solidFill>
                  <a:srgbClr val="505050"/>
                </a:solidFill>
                <a:latin typeface="Georgia"/>
                <a:ea typeface="Georgia"/>
                <a:cs typeface="Georgia"/>
                <a:sym typeface="Georgia"/>
              </a:rPr>
              <a:t> </a:t>
            </a:r>
            <a:r>
              <a:rPr lang="en-US" sz="1800" b="1">
                <a:solidFill>
                  <a:srgbClr val="505050"/>
                </a:solidFill>
                <a:latin typeface="Georgia"/>
                <a:ea typeface="Georgia"/>
                <a:cs typeface="Georgia"/>
                <a:sym typeface="Georgia"/>
              </a:rPr>
              <a:t>CHUAC dataset</a:t>
            </a:r>
            <a:endParaRPr sz="1800" b="1">
              <a:solidFill>
                <a:srgbClr val="505050"/>
              </a:solidFill>
              <a:latin typeface="Georgia"/>
              <a:ea typeface="Georgia"/>
              <a:cs typeface="Georgia"/>
              <a:sym typeface="Georgia"/>
            </a:endParaRPr>
          </a:p>
          <a:p>
            <a:pPr marL="0" lvl="0" indent="0" algn="l" rtl="0">
              <a:lnSpc>
                <a:spcPct val="115000"/>
              </a:lnSpc>
              <a:spcBef>
                <a:spcPts val="400"/>
              </a:spcBef>
              <a:spcAft>
                <a:spcPts val="0"/>
              </a:spcAft>
              <a:buNone/>
            </a:pPr>
            <a:r>
              <a:rPr lang="en-US" sz="2050">
                <a:solidFill>
                  <a:srgbClr val="2E2E2E"/>
                </a:solidFill>
                <a:latin typeface="Georgia"/>
                <a:ea typeface="Georgia"/>
                <a:cs typeface="Georgia"/>
                <a:sym typeface="Georgia"/>
              </a:rPr>
              <a:t>In this work, the used dataset was obtained from the real clinical practice of a hospital in A Coruña, Galicia (Spain). Specifically, 720 chest X-ray images were retrieved from the radiology service of the Complejo Hospitalario Universitario de A Coruña (CHUAC). All the images were obtained from 2 different portable chest X-ray devices: an Agfa dr100E GE, and an Optima Rx200. </a:t>
            </a:r>
            <a:endParaRPr sz="2050">
              <a:solidFill>
                <a:srgbClr val="2E2E2E"/>
              </a:solidFill>
              <a:latin typeface="Georgia"/>
              <a:ea typeface="Georgia"/>
              <a:cs typeface="Georgia"/>
              <a:sym typeface="Georgia"/>
            </a:endParaRPr>
          </a:p>
          <a:p>
            <a:pPr marL="0" lvl="0" indent="0" algn="l" rtl="0">
              <a:lnSpc>
                <a:spcPct val="115000"/>
              </a:lnSpc>
              <a:spcBef>
                <a:spcPts val="1200"/>
              </a:spcBef>
              <a:spcAft>
                <a:spcPts val="1200"/>
              </a:spcAft>
              <a:buClr>
                <a:schemeClr val="dk1"/>
              </a:buClr>
              <a:buSzPts val="1100"/>
              <a:buFont typeface="Arial"/>
              <a:buNone/>
            </a:pPr>
            <a:r>
              <a:rPr lang="en-US" sz="1450">
                <a:solidFill>
                  <a:srgbClr val="2E2E2E"/>
                </a:solidFill>
                <a:latin typeface="Georgia"/>
                <a:ea typeface="Georgia"/>
                <a:cs typeface="Georgia"/>
                <a:sym typeface="Georgia"/>
              </a:rPr>
              <a:t> </a:t>
            </a:r>
            <a:r>
              <a:rPr lang="en-US" sz="2050">
                <a:solidFill>
                  <a:srgbClr val="2E2E2E"/>
                </a:solidFill>
                <a:latin typeface="Georgia"/>
                <a:ea typeface="Georgia"/>
                <a:cs typeface="Georgia"/>
                <a:sym typeface="Georgia"/>
              </a:rPr>
              <a:t>The acquisition procedure was performed with the patient in a supine position, recording a single anterior–posterior projection. In particular, the X-ray tube is connected to a flexible arm so it can be extended over the patient and, on the other side, an X-ray film holder or an image recording plate is placed under the patient to make the image capturing. This imaging was performed in medical wings that were particularly dedicated for treatment and monitoring of suspicious or diagnosed COVID-19 cases. </a:t>
            </a:r>
            <a:endParaRPr sz="2050">
              <a:solidFill>
                <a:srgbClr val="2E2E2E"/>
              </a:solidFill>
              <a:latin typeface="Georgia"/>
              <a:ea typeface="Georgia"/>
              <a:cs typeface="Georgia"/>
              <a:sym typeface="Georgia"/>
            </a:endParaRPr>
          </a:p>
        </p:txBody>
      </p:sp>
      <p:sp>
        <p:nvSpPr>
          <p:cNvPr id="141" name="Google Shape;141;p18"/>
          <p:cNvSpPr/>
          <p:nvPr/>
        </p:nvSpPr>
        <p:spPr>
          <a:xfrm>
            <a:off x="97425" y="1300150"/>
            <a:ext cx="636000" cy="532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97500" y="3253625"/>
            <a:ext cx="636000" cy="532500"/>
          </a:xfrm>
          <a:prstGeom prst="rightArrow">
            <a:avLst>
              <a:gd name="adj1" fmla="val 50000"/>
              <a:gd name="adj2" fmla="val 5534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838200" y="365126"/>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LITERATURE</a:t>
            </a:r>
            <a:r>
              <a:rPr lang="en-US" sz="3200">
                <a:solidFill>
                  <a:schemeClr val="accent1"/>
                </a:solidFill>
                <a:latin typeface="Times New Roman"/>
                <a:ea typeface="Times New Roman"/>
                <a:cs typeface="Times New Roman"/>
                <a:sym typeface="Times New Roman"/>
              </a:rPr>
              <a:t> </a:t>
            </a:r>
            <a:r>
              <a:rPr lang="en-US" sz="3200">
                <a:solidFill>
                  <a:srgbClr val="2F5496"/>
                </a:solidFill>
                <a:latin typeface="Times New Roman"/>
                <a:ea typeface="Times New Roman"/>
                <a:cs typeface="Times New Roman"/>
                <a:sym typeface="Times New Roman"/>
              </a:rPr>
              <a:t>SURVEY</a:t>
            </a:r>
            <a:r>
              <a:rPr lang="en-US" sz="2900">
                <a:solidFill>
                  <a:srgbClr val="2F5496"/>
                </a:solidFill>
                <a:latin typeface="Times New Roman"/>
                <a:ea typeface="Times New Roman"/>
                <a:cs typeface="Times New Roman"/>
                <a:sym typeface="Times New Roman"/>
              </a:rPr>
              <a:t/>
            </a:r>
            <a:br>
              <a:rPr lang="en-US" sz="2900">
                <a:solidFill>
                  <a:srgbClr val="2F5496"/>
                </a:solidFill>
                <a:latin typeface="Times New Roman"/>
                <a:ea typeface="Times New Roman"/>
                <a:cs typeface="Times New Roman"/>
                <a:sym typeface="Times New Roman"/>
              </a:rPr>
            </a:br>
            <a:endParaRPr sz="2900"/>
          </a:p>
        </p:txBody>
      </p:sp>
      <p:sp>
        <p:nvSpPr>
          <p:cNvPr id="148" name="Google Shape;148;p1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149" name="Google Shape;1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a:p>
        </p:txBody>
      </p:sp>
      <p:sp>
        <p:nvSpPr>
          <p:cNvPr id="150" name="Google Shape;1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151" name="Google Shape;151;p19"/>
          <p:cNvSpPr txBox="1">
            <a:spLocks noGrp="1"/>
          </p:cNvSpPr>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350">
                <a:solidFill>
                  <a:srgbClr val="2E2E2E"/>
                </a:solidFill>
                <a:latin typeface="Georgia"/>
                <a:ea typeface="Georgia"/>
                <a:cs typeface="Georgia"/>
                <a:sym typeface="Georgia"/>
              </a:rPr>
              <a:t>  </a:t>
            </a: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endParaRPr sz="2350">
              <a:solidFill>
                <a:srgbClr val="2E2E2E"/>
              </a:solidFill>
              <a:latin typeface="Georgia"/>
              <a:ea typeface="Georgia"/>
              <a:cs typeface="Georgia"/>
              <a:sym typeface="Georgia"/>
            </a:endParaRPr>
          </a:p>
          <a:p>
            <a:pPr marL="0" lvl="0" indent="0" algn="l" rtl="0">
              <a:lnSpc>
                <a:spcPct val="90000"/>
              </a:lnSpc>
              <a:spcBef>
                <a:spcPts val="0"/>
              </a:spcBef>
              <a:spcAft>
                <a:spcPts val="0"/>
              </a:spcAft>
              <a:buNone/>
            </a:pPr>
            <a:r>
              <a:rPr lang="en-US" sz="2200">
                <a:solidFill>
                  <a:srgbClr val="2E2E2E"/>
                </a:solidFill>
                <a:latin typeface="Georgia"/>
                <a:ea typeface="Georgia"/>
                <a:cs typeface="Georgia"/>
                <a:sym typeface="Georgia"/>
              </a:rPr>
              <a:t>Main workflow of the proposed methodology, which is comprised of two modules: one module for simultaneous data augmentation and another responsible for the screening tasks.</a:t>
            </a:r>
            <a:endParaRPr sz="2350">
              <a:solidFill>
                <a:srgbClr val="2E2E2E"/>
              </a:solidFill>
              <a:latin typeface="Georgia"/>
              <a:ea typeface="Georgia"/>
              <a:cs typeface="Georgia"/>
              <a:sym typeface="Georgia"/>
            </a:endParaRPr>
          </a:p>
        </p:txBody>
      </p:sp>
      <p:pic>
        <p:nvPicPr>
          <p:cNvPr id="152" name="Google Shape;152;p19"/>
          <p:cNvPicPr preferRelativeResize="0"/>
          <p:nvPr/>
        </p:nvPicPr>
        <p:blipFill>
          <a:blip r:embed="rId3">
            <a:alphaModFix/>
          </a:blip>
          <a:stretch>
            <a:fillRect/>
          </a:stretch>
        </p:blipFill>
        <p:spPr>
          <a:xfrm>
            <a:off x="1202575" y="1059300"/>
            <a:ext cx="9311950" cy="3198500"/>
          </a:xfrm>
          <a:prstGeom prst="rect">
            <a:avLst/>
          </a:prstGeom>
          <a:noFill/>
          <a:ln>
            <a:noFill/>
          </a:ln>
        </p:spPr>
      </p:pic>
      <p:sp>
        <p:nvSpPr>
          <p:cNvPr id="153" name="Google Shape;153;p19"/>
          <p:cNvSpPr/>
          <p:nvPr/>
        </p:nvSpPr>
        <p:spPr>
          <a:xfrm>
            <a:off x="81250" y="4631600"/>
            <a:ext cx="756900" cy="478800"/>
          </a:xfrm>
          <a:prstGeom prst="rightArrow">
            <a:avLst>
              <a:gd name="adj1" fmla="val 625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2135560" y="146036"/>
            <a:ext cx="7467600" cy="78656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a:buNone/>
            </a:pPr>
            <a:r>
              <a:rPr lang="en-US" sz="3200" b="1">
                <a:solidFill>
                  <a:srgbClr val="2F5496"/>
                </a:solidFill>
                <a:latin typeface="Times New Roman"/>
                <a:ea typeface="Times New Roman"/>
                <a:cs typeface="Times New Roman"/>
                <a:sym typeface="Times New Roman"/>
              </a:rPr>
              <a:t>REQUIREMENTS</a:t>
            </a:r>
            <a:endParaRPr/>
          </a:p>
        </p:txBody>
      </p:sp>
      <p:sp>
        <p:nvSpPr>
          <p:cNvPr id="159" name="Google Shape;159;p20"/>
          <p:cNvSpPr txBox="1">
            <a:spLocks noGrp="1"/>
          </p:cNvSpPr>
          <p:nvPr>
            <p:ph type="body" idx="1"/>
          </p:nvPr>
        </p:nvSpPr>
        <p:spPr>
          <a:xfrm>
            <a:off x="359376" y="992124"/>
            <a:ext cx="11353247" cy="52451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HARDWARE REQUIREMENTS</a:t>
            </a:r>
            <a:endParaRPr/>
          </a:p>
          <a:p>
            <a:pPr marL="685800" lvl="1" indent="-228600" algn="l" rtl="0">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Processor                     	: Any Processor above 500 MHz</a:t>
            </a:r>
            <a:endParaRPr/>
          </a:p>
          <a:p>
            <a:pPr marL="685800" lvl="1" indent="-228600" algn="l" rtl="0">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RAM                           	: 512Mb</a:t>
            </a:r>
            <a:endParaRPr/>
          </a:p>
          <a:p>
            <a:pPr marL="685800" lvl="1" indent="-228600" algn="l" rtl="0">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Hard Disk                    	: 4 GB</a:t>
            </a:r>
            <a:endParaRPr/>
          </a:p>
          <a:p>
            <a:pPr marL="685800" lvl="1" indent="-228600" algn="l" rtl="0">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Input device               		: Standard Keyboard and Mouse</a:t>
            </a:r>
            <a:endParaRPr/>
          </a:p>
          <a:p>
            <a:pPr marL="685800" lvl="1" indent="-228600" algn="l" rtl="0">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Output device          		: VGA and High Resolution Monitor</a:t>
            </a:r>
            <a:endParaRPr/>
          </a:p>
          <a:p>
            <a:pPr marL="685800" lvl="1" indent="-114300" algn="l" rtl="0">
              <a:lnSpc>
                <a:spcPct val="90000"/>
              </a:lnSpc>
              <a:spcBef>
                <a:spcPts val="5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SOFTWARE REQUIREMENTS</a:t>
            </a:r>
            <a:endParaRPr/>
          </a:p>
          <a:p>
            <a:pPr marL="685800" lvl="1" indent="-228600" algn="l" rtl="0">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Operating system      	            : </a:t>
            </a:r>
            <a:r>
              <a:rPr lang="en-US" sz="1900">
                <a:latin typeface="Times New Roman"/>
                <a:ea typeface="Times New Roman"/>
                <a:cs typeface="Times New Roman"/>
                <a:sym typeface="Times New Roman"/>
              </a:rPr>
              <a:t>hpos</a:t>
            </a:r>
            <a:endParaRPr sz="1900">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IDE                           	            : Kaggle</a:t>
            </a:r>
            <a:endParaRPr sz="1800">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1800"/>
              <a:buChar char="•"/>
            </a:pPr>
            <a:r>
              <a:rPr lang="en-US" sz="1800">
                <a:latin typeface="Times New Roman"/>
                <a:ea typeface="Times New Roman"/>
                <a:cs typeface="Times New Roman"/>
                <a:sym typeface="Times New Roman"/>
              </a:rPr>
              <a:t>Tools/Technologies 	            : Python, Tensorflow, Keras, Nltk, LSTM, Tokenizer</a:t>
            </a:r>
            <a:endParaRPr sz="1800">
              <a:latin typeface="Times New Roman"/>
              <a:ea typeface="Times New Roman"/>
              <a:cs typeface="Times New Roman"/>
              <a:sym typeface="Times New Roman"/>
            </a:endParaRPr>
          </a:p>
          <a:p>
            <a:pPr marL="457200" lvl="1" indent="0" algn="l" rtl="0">
              <a:lnSpc>
                <a:spcPct val="90000"/>
              </a:lnSpc>
              <a:spcBef>
                <a:spcPts val="500"/>
              </a:spcBef>
              <a:spcAft>
                <a:spcPts val="0"/>
              </a:spcAft>
              <a:buClr>
                <a:schemeClr val="dk1"/>
              </a:buClr>
              <a:buSzPts val="1800"/>
              <a:buNone/>
            </a:pPr>
            <a:endParaRPr sz="1800">
              <a:latin typeface="Times New Roman"/>
              <a:ea typeface="Times New Roman"/>
              <a:cs typeface="Times New Roman"/>
              <a:sym typeface="Times New Roman"/>
            </a:endParaRPr>
          </a:p>
          <a:p>
            <a:pPr marL="685800" lvl="1" indent="-228600" algn="l" rtl="0">
              <a:lnSpc>
                <a:spcPct val="90000"/>
              </a:lnSpc>
              <a:spcBef>
                <a:spcPts val="5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160" name="Google Shape;160;p2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161" name="Google Shape;16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2022- 2023</a:t>
            </a:r>
            <a:endParaRPr/>
          </a:p>
        </p:txBody>
      </p:sp>
      <p:sp>
        <p:nvSpPr>
          <p:cNvPr id="162" name="Google Shape;16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3022725" y="130000"/>
            <a:ext cx="4452900" cy="862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2F5496"/>
              </a:buClr>
              <a:buSzPts val="3200"/>
              <a:buFont typeface="Times New Roman"/>
              <a:buNone/>
            </a:pPr>
            <a:r>
              <a:rPr lang="en-US" sz="3700" u="sng">
                <a:solidFill>
                  <a:srgbClr val="3F3F3F"/>
                </a:solidFill>
                <a:latin typeface="Times New Roman"/>
                <a:ea typeface="Times New Roman"/>
                <a:cs typeface="Times New Roman"/>
                <a:sym typeface="Times New Roman"/>
              </a:rPr>
              <a:t>SYSTEM DESIGN</a:t>
            </a:r>
            <a:endParaRPr sz="3700" b="1" u="sng">
              <a:solidFill>
                <a:srgbClr val="3F3F3F"/>
              </a:solidFill>
              <a:latin typeface="Times New Roman"/>
              <a:ea typeface="Times New Roman"/>
              <a:cs typeface="Times New Roman"/>
              <a:sym typeface="Times New Roman"/>
            </a:endParaRPr>
          </a:p>
        </p:txBody>
      </p:sp>
      <p:sp>
        <p:nvSpPr>
          <p:cNvPr id="169" name="Google Shape;169;p2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 Semester, Department of ISE, RNSIT</a:t>
            </a:r>
            <a:endParaRPr/>
          </a:p>
        </p:txBody>
      </p:sp>
      <p:sp>
        <p:nvSpPr>
          <p:cNvPr id="170" name="Google Shape;1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2022- 2023</a:t>
            </a:r>
            <a:endParaRPr/>
          </a:p>
        </p:txBody>
      </p:sp>
      <p:sp>
        <p:nvSpPr>
          <p:cNvPr id="171" name="Google Shape;1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172" name="Google Shape;172;p21"/>
          <p:cNvSpPr txBox="1"/>
          <p:nvPr/>
        </p:nvSpPr>
        <p:spPr>
          <a:xfrm>
            <a:off x="385380" y="1087624"/>
            <a:ext cx="11161200" cy="5173200"/>
          </a:xfrm>
          <a:prstGeom prst="rect">
            <a:avLst/>
          </a:prstGeom>
          <a:noFill/>
          <a:ln>
            <a:noFill/>
          </a:ln>
        </p:spPr>
        <p:txBody>
          <a:bodyPr spcFirstLastPara="1" wrap="square" lIns="91425" tIns="45700" rIns="91425" bIns="45700" anchor="t" anchorCtr="0">
            <a:normAutofit/>
          </a:bodyPr>
          <a:lstStyle/>
          <a:p>
            <a:pPr marL="355600" marR="0" lvl="0" indent="-222250" algn="l" rtl="0">
              <a:lnSpc>
                <a:spcPct val="150000"/>
              </a:lnSpc>
              <a:spcBef>
                <a:spcPts val="0"/>
              </a:spcBef>
              <a:spcAft>
                <a:spcPts val="0"/>
              </a:spcAft>
              <a:buClr>
                <a:schemeClr val="dk1"/>
              </a:buClr>
              <a:buSzPts val="2100"/>
              <a:buFont typeface="Noto Sans Symbols"/>
              <a:buNone/>
            </a:pPr>
            <a:endParaRPr sz="2100" b="1" i="0" u="none" strike="noStrike" cap="none">
              <a:solidFill>
                <a:schemeClr val="dk1"/>
              </a:solidFill>
              <a:latin typeface="Times New Roman"/>
              <a:ea typeface="Times New Roman"/>
              <a:cs typeface="Times New Roman"/>
              <a:sym typeface="Times New Roman"/>
            </a:endParaRPr>
          </a:p>
        </p:txBody>
      </p:sp>
      <p:sp>
        <p:nvSpPr>
          <p:cNvPr id="173" name="Google Shape;173;p21"/>
          <p:cNvSpPr txBox="1">
            <a:spLocks noGrp="1"/>
          </p:cNvSpPr>
          <p:nvPr>
            <p:ph type="body" idx="2"/>
          </p:nvPr>
        </p:nvSpPr>
        <p:spPr>
          <a:xfrm>
            <a:off x="881026" y="1214422"/>
            <a:ext cx="3932237" cy="471490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a:p>
        </p:txBody>
      </p:sp>
      <p:pic>
        <p:nvPicPr>
          <p:cNvPr id="174" name="Google Shape;174;p21"/>
          <p:cNvPicPr preferRelativeResize="0"/>
          <p:nvPr/>
        </p:nvPicPr>
        <p:blipFill>
          <a:blip r:embed="rId3">
            <a:alphaModFix/>
          </a:blip>
          <a:stretch>
            <a:fillRect/>
          </a:stretch>
        </p:blipFill>
        <p:spPr>
          <a:xfrm>
            <a:off x="281275" y="1087613"/>
            <a:ext cx="11991975" cy="51731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1876</Words>
  <Application>Microsoft Office PowerPoint</Application>
  <PresentationFormat>Custom</PresentationFormat>
  <Paragraphs>305</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Times New Roman</vt:lpstr>
      <vt:lpstr>Noto Sans Symbols</vt:lpstr>
      <vt:lpstr>Georgia</vt:lpstr>
      <vt:lpstr>Roboto Mono</vt:lpstr>
      <vt:lpstr>Office Theme</vt:lpstr>
      <vt:lpstr>                      Cycle GAN for xray</vt:lpstr>
      <vt:lpstr>AGENDA</vt:lpstr>
      <vt:lpstr>ABSTRACT </vt:lpstr>
      <vt:lpstr>ABOUT THE COMPANY</vt:lpstr>
      <vt:lpstr>INTRODUCTION </vt:lpstr>
      <vt:lpstr>Slide 6</vt:lpstr>
      <vt:lpstr>LITERATURE SURVEY </vt:lpstr>
      <vt:lpstr>REQUIREMENTS</vt:lpstr>
      <vt:lpstr>SYSTEM DESIGN</vt:lpstr>
      <vt:lpstr>IMPLEMENTATION</vt:lpstr>
      <vt:lpstr>                                IMPLEMENTATION </vt:lpstr>
      <vt:lpstr>IMPLEMENTATION</vt:lpstr>
      <vt:lpstr>RESULTS </vt:lpstr>
      <vt:lpstr>                                            RESULTS</vt:lpstr>
      <vt:lpstr>                             IMPLEMENTATION</vt:lpstr>
      <vt:lpstr>RESULTS </vt:lpstr>
      <vt:lpstr>RESULTS</vt:lpstr>
      <vt:lpstr>CONCLUSIONS</vt:lpstr>
      <vt:lpstr>FUTURE ENHANCEMENTS</vt:lpstr>
      <vt:lpstr>Slide 20</vt:lpstr>
      <vt:lpstr>Question and Answer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GAN for xray</dc:title>
  <dc:creator>INDIAN</dc:creator>
  <cp:lastModifiedBy>INDIAN</cp:lastModifiedBy>
  <cp:revision>7</cp:revision>
  <dcterms:modified xsi:type="dcterms:W3CDTF">2022-05-24T20:22:42Z</dcterms:modified>
</cp:coreProperties>
</file>