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A9F17-39DC-453B-8C35-8C14EABE962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B5E96-45EC-41DA-A59B-21B647EE2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B5E96-45EC-41DA-A59B-21B647EE294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0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37" y="0"/>
            <a:ext cx="72390" cy="5143500"/>
          </a:xfrm>
          <a:custGeom>
            <a:avLst/>
            <a:gdLst/>
            <a:ahLst/>
            <a:cxnLst/>
            <a:rect l="l" t="t" r="r" b="b"/>
            <a:pathLst>
              <a:path w="72389" h="5143500">
                <a:moveTo>
                  <a:pt x="72301" y="3550653"/>
                </a:moveTo>
                <a:lnTo>
                  <a:pt x="0" y="3550653"/>
                </a:lnTo>
                <a:lnTo>
                  <a:pt x="0" y="5143500"/>
                </a:lnTo>
                <a:lnTo>
                  <a:pt x="72301" y="5143500"/>
                </a:lnTo>
                <a:lnTo>
                  <a:pt x="72301" y="3550653"/>
                </a:lnTo>
                <a:close/>
              </a:path>
              <a:path w="72389" h="5143500">
                <a:moveTo>
                  <a:pt x="72301" y="0"/>
                </a:moveTo>
                <a:lnTo>
                  <a:pt x="0" y="0"/>
                </a:lnTo>
                <a:lnTo>
                  <a:pt x="0" y="1403858"/>
                </a:lnTo>
                <a:lnTo>
                  <a:pt x="72301" y="1403858"/>
                </a:lnTo>
                <a:lnTo>
                  <a:pt x="72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58475" y="0"/>
            <a:ext cx="3853815" cy="5143500"/>
          </a:xfrm>
          <a:custGeom>
            <a:avLst/>
            <a:gdLst/>
            <a:ahLst/>
            <a:cxnLst/>
            <a:rect l="l" t="t" r="r" b="b"/>
            <a:pathLst>
              <a:path w="3853815" h="5143500">
                <a:moveTo>
                  <a:pt x="3853192" y="3550653"/>
                </a:moveTo>
                <a:lnTo>
                  <a:pt x="0" y="3550653"/>
                </a:lnTo>
                <a:lnTo>
                  <a:pt x="0" y="5143500"/>
                </a:lnTo>
                <a:lnTo>
                  <a:pt x="3853192" y="5143500"/>
                </a:lnTo>
                <a:lnTo>
                  <a:pt x="3853192" y="3550653"/>
                </a:lnTo>
                <a:close/>
              </a:path>
              <a:path w="3853815" h="5143500">
                <a:moveTo>
                  <a:pt x="3853192" y="0"/>
                </a:moveTo>
                <a:lnTo>
                  <a:pt x="0" y="0"/>
                </a:lnTo>
                <a:lnTo>
                  <a:pt x="0" y="1403858"/>
                </a:lnTo>
                <a:lnTo>
                  <a:pt x="3853192" y="1403858"/>
                </a:lnTo>
                <a:lnTo>
                  <a:pt x="3853192" y="0"/>
                </a:lnTo>
                <a:close/>
              </a:path>
            </a:pathLst>
          </a:custGeom>
          <a:solidFill>
            <a:srgbClr val="01A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4249" y="1403849"/>
            <a:ext cx="8455660" cy="2146935"/>
          </a:xfrm>
          <a:custGeom>
            <a:avLst/>
            <a:gdLst/>
            <a:ahLst/>
            <a:cxnLst/>
            <a:rect l="l" t="t" r="r" b="b"/>
            <a:pathLst>
              <a:path w="8455660" h="2146935">
                <a:moveTo>
                  <a:pt x="8455499" y="2146799"/>
                </a:moveTo>
                <a:lnTo>
                  <a:pt x="0" y="2146799"/>
                </a:lnTo>
                <a:lnTo>
                  <a:pt x="0" y="0"/>
                </a:lnTo>
                <a:lnTo>
                  <a:pt x="8455499" y="0"/>
                </a:lnTo>
                <a:lnTo>
                  <a:pt x="8455499" y="214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5299" y="1500772"/>
            <a:ext cx="6153401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174" y="2218261"/>
            <a:ext cx="297365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839" y="1265189"/>
            <a:ext cx="8246321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lab.in/hacka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rmist.edu.in/department/department-of-computing-technologies/" TargetMode="Externa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pu-scheduling-in-operating-systems/" TargetMode="External"/><Relationship Id="rId7" Type="http://schemas.openxmlformats.org/officeDocument/2006/relationships/hyperlink" Target="https://www.shiksha.com/online-courses/articles/cpu-scheduling-algorithm-operating-system/" TargetMode="External"/><Relationship Id="rId2" Type="http://schemas.openxmlformats.org/officeDocument/2006/relationships/hyperlink" Target="https://www.futurelearn.com/info/courses/computer-systems/0/steps/535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operating-system/cpu-scheduling/" TargetMode="External"/><Relationship Id="rId5" Type="http://schemas.openxmlformats.org/officeDocument/2006/relationships/hyperlink" Target="https://www.guru99.com/cpu-scheduling-algorithms.html" TargetMode="External"/><Relationship Id="rId4" Type="http://schemas.openxmlformats.org/officeDocument/2006/relationships/hyperlink" Target="https://www.javatpoint.com/cpu-scheduling-algorithms-in-operating-syste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5C28D7-896C-1DD4-5CEC-720AE752DDB7}"/>
              </a:ext>
            </a:extLst>
          </p:cNvPr>
          <p:cNvSpPr txBox="1">
            <a:spLocks/>
          </p:cNvSpPr>
          <p:nvPr/>
        </p:nvSpPr>
        <p:spPr>
          <a:xfrm>
            <a:off x="3200400" y="285750"/>
            <a:ext cx="586739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AND TECHNOLOGY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NETWORKING AND COMMUNICATIONS</a:t>
            </a:r>
          </a:p>
          <a:p>
            <a:pPr marL="1188000" marR="5080" indent="-1273175" algn="ctr"/>
            <a:r>
              <a:rPr lang="en-IN" sz="1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21CSC202J-Operating Systems, Mini-Project Presentation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4199DB9-08B7-0452-DD90-C4F1F08748D5}"/>
              </a:ext>
            </a:extLst>
          </p:cNvPr>
          <p:cNvSpPr txBox="1">
            <a:spLocks/>
          </p:cNvSpPr>
          <p:nvPr/>
        </p:nvSpPr>
        <p:spPr>
          <a:xfrm>
            <a:off x="1600200" y="2168893"/>
            <a:ext cx="551510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86510" marR="5080" indent="-1273175" algn="ctr">
              <a:lnSpc>
                <a:spcPct val="100299"/>
              </a:lnSpc>
              <a:spcBef>
                <a:spcPts val="95"/>
              </a:spcBef>
            </a:pPr>
            <a:r>
              <a:rPr lang="en-IN" sz="24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-:FCFS SCHEDULING  VISUALIZER:-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7544-2881-8CBF-B741-48275D43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285750"/>
            <a:ext cx="2658847" cy="997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0A7A-B0F6-64A5-D97D-B5090B3AA72F}"/>
              </a:ext>
            </a:extLst>
          </p:cNvPr>
          <p:cNvSpPr txBox="1"/>
          <p:nvPr/>
        </p:nvSpPr>
        <p:spPr>
          <a:xfrm>
            <a:off x="3429143" y="3000321"/>
            <a:ext cx="2285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creativecommons.org/licenses/by-sa/3.0/"/>
              </a:rPr>
              <a:t>BY-SA</a:t>
            </a:r>
            <a:endParaRPr lang="en-IN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C21AD-1A60-4A1E-5C78-00B6B3677D43}"/>
              </a:ext>
            </a:extLst>
          </p:cNvPr>
          <p:cNvSpPr txBox="1"/>
          <p:nvPr/>
        </p:nvSpPr>
        <p:spPr>
          <a:xfrm>
            <a:off x="2286000" y="2876550"/>
            <a:ext cx="45720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AKANKSHA MISHRA [RA2211003011513] </a:t>
            </a:r>
          </a:p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 ROY  [RA2211003011539]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325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APARIJIT CHAKRABORTY [RA2211003011540]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47E6-64D2-99EB-F0C4-48579FA48638}"/>
              </a:ext>
            </a:extLst>
          </p:cNvPr>
          <p:cNvSpPr txBox="1"/>
          <p:nvPr/>
        </p:nvSpPr>
        <p:spPr>
          <a:xfrm>
            <a:off x="1142857" y="3815929"/>
            <a:ext cx="4572000" cy="87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ARUNA M.</a:t>
            </a:r>
          </a:p>
          <a:p>
            <a:pPr marL="12700" marR="5080">
              <a:spcBef>
                <a:spcPts val="325"/>
              </a:spcBef>
            </a:pPr>
            <a:r>
              <a:rPr lang="en-IN" sz="105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 marR="5080">
              <a:lnSpc>
                <a:spcPts val="919"/>
              </a:lnSpc>
              <a:spcBef>
                <a:spcPts val="325"/>
              </a:spcBef>
            </a:pPr>
            <a:r>
              <a:rPr lang="en-US" sz="105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Computing Technologies</a:t>
            </a:r>
            <a:endParaRPr lang="en-IN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5202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254" dirty="0"/>
              <a:t>OUTPUTS</a:t>
            </a:r>
            <a:r>
              <a:rPr sz="2700" spc="-254" dirty="0"/>
              <a:t>:</a:t>
            </a:r>
            <a:endParaRPr sz="2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362670-0477-E0B9-AB63-687963D3F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36488" b="13144"/>
          <a:stretch/>
        </p:blipFill>
        <p:spPr>
          <a:xfrm>
            <a:off x="304800" y="1047750"/>
            <a:ext cx="2979737" cy="258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E81122-0ACB-024F-E285-659090BB3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" r="16524"/>
          <a:stretch/>
        </p:blipFill>
        <p:spPr>
          <a:xfrm>
            <a:off x="3321205" y="133350"/>
            <a:ext cx="2895600" cy="265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D8AD1D-56BD-A4A5-FDD3-FDD194181D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" r="-957" b="1856"/>
          <a:stretch/>
        </p:blipFill>
        <p:spPr>
          <a:xfrm>
            <a:off x="3352800" y="2905686"/>
            <a:ext cx="3157955" cy="2065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E53D16-6178-6801-5066-2B403F512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18" y="590550"/>
            <a:ext cx="2354758" cy="2560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91727C3-B4DF-A83A-12F1-B2E806FE62A4}"/>
              </a:ext>
            </a:extLst>
          </p:cNvPr>
          <p:cNvSpPr txBox="1">
            <a:spLocks/>
          </p:cNvSpPr>
          <p:nvPr/>
        </p:nvSpPr>
        <p:spPr>
          <a:xfrm>
            <a:off x="838200" y="3770455"/>
            <a:ext cx="1520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1800" kern="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endParaRPr lang="en-IN" sz="27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A37275F8-B481-DA67-4E72-6EC6B09019EB}"/>
              </a:ext>
            </a:extLst>
          </p:cNvPr>
          <p:cNvSpPr txBox="1">
            <a:spLocks/>
          </p:cNvSpPr>
          <p:nvPr/>
        </p:nvSpPr>
        <p:spPr>
          <a:xfrm>
            <a:off x="5257800" y="241172"/>
            <a:ext cx="1520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1800" kern="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endParaRPr lang="en-IN" sz="27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2BEA1E1-C99E-5DAD-1CEB-DFD721762C90}"/>
              </a:ext>
            </a:extLst>
          </p:cNvPr>
          <p:cNvSpPr txBox="1">
            <a:spLocks/>
          </p:cNvSpPr>
          <p:nvPr/>
        </p:nvSpPr>
        <p:spPr>
          <a:xfrm>
            <a:off x="4769005" y="2929696"/>
            <a:ext cx="1520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1800" kern="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endParaRPr lang="en-IN" sz="2700" kern="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868A6D9-8BA0-7AA7-37A5-70E0926F91CB}"/>
              </a:ext>
            </a:extLst>
          </p:cNvPr>
          <p:cNvSpPr txBox="1">
            <a:spLocks/>
          </p:cNvSpPr>
          <p:nvPr/>
        </p:nvSpPr>
        <p:spPr>
          <a:xfrm>
            <a:off x="7166822" y="3210576"/>
            <a:ext cx="1520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1800" kern="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endParaRPr lang="en-IN" sz="2700" kern="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AD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388235" cy="411480"/>
          </a:xfrm>
          <a:custGeom>
            <a:avLst/>
            <a:gdLst/>
            <a:ahLst/>
            <a:cxnLst/>
            <a:rect l="l" t="t" r="r" b="b"/>
            <a:pathLst>
              <a:path w="2388235" h="411480">
                <a:moveTo>
                  <a:pt x="2387955" y="411479"/>
                </a:moveTo>
                <a:lnTo>
                  <a:pt x="0" y="411479"/>
                </a:lnTo>
                <a:lnTo>
                  <a:pt x="0" y="0"/>
                </a:lnTo>
                <a:lnTo>
                  <a:pt x="2387955" y="0"/>
                </a:lnTo>
                <a:lnTo>
                  <a:pt x="238795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414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40" dirty="0"/>
              <a:t>Limitations</a:t>
            </a:r>
            <a:r>
              <a:rPr sz="2700" spc="-200" dirty="0"/>
              <a:t> </a:t>
            </a:r>
            <a:r>
              <a:rPr sz="2700" spc="-265" dirty="0"/>
              <a:t>of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1671" y="126938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105" y="2290465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79" y="2877205"/>
            <a:ext cx="95250" cy="98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4725" y="1164611"/>
            <a:ext cx="8354059" cy="34696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54330">
              <a:lnSpc>
                <a:spcPts val="1710"/>
              </a:lnSpc>
              <a:spcBef>
                <a:spcPts val="229"/>
              </a:spcBef>
              <a:buAutoNum type="arabicPeriod"/>
              <a:tabLst>
                <a:tab pos="179070" algn="l"/>
              </a:tabLst>
            </a:pPr>
            <a:r>
              <a:rPr sz="1500" spc="40" dirty="0">
                <a:latin typeface="Times New Roman"/>
                <a:cs typeface="Times New Roman"/>
              </a:rPr>
              <a:t>Convoy </a:t>
            </a:r>
            <a:r>
              <a:rPr sz="1500" spc="25" dirty="0">
                <a:latin typeface="Times New Roman"/>
                <a:cs typeface="Times New Roman"/>
              </a:rPr>
              <a:t>Effect: </a:t>
            </a:r>
            <a:r>
              <a:rPr sz="1500" spc="75" dirty="0">
                <a:latin typeface="Times New Roman"/>
                <a:cs typeface="Times New Roman"/>
              </a:rPr>
              <a:t>In </a:t>
            </a:r>
            <a:r>
              <a:rPr sz="1500" spc="5" dirty="0">
                <a:latin typeface="Times New Roman"/>
                <a:cs typeface="Times New Roman"/>
              </a:rPr>
              <a:t>FCFS,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60" dirty="0">
                <a:latin typeface="Times New Roman"/>
                <a:cs typeface="Times New Roman"/>
              </a:rPr>
              <a:t>long </a:t>
            </a:r>
            <a:r>
              <a:rPr sz="1500" spc="90" dirty="0">
                <a:latin typeface="Times New Roman"/>
                <a:cs typeface="Times New Roman"/>
              </a:rPr>
              <a:t>process </a:t>
            </a:r>
            <a:r>
              <a:rPr sz="1500" spc="110" dirty="0">
                <a:latin typeface="Times New Roman"/>
                <a:cs typeface="Times New Roman"/>
              </a:rPr>
              <a:t>that </a:t>
            </a:r>
            <a:r>
              <a:rPr sz="1500" spc="80" dirty="0">
                <a:latin typeface="Times New Roman"/>
                <a:cs typeface="Times New Roman"/>
              </a:rPr>
              <a:t>arrives </a:t>
            </a:r>
            <a:r>
              <a:rPr sz="1500" spc="114" dirty="0">
                <a:latin typeface="Times New Roman"/>
                <a:cs typeface="Times New Roman"/>
              </a:rPr>
              <a:t>ﬁrst </a:t>
            </a:r>
            <a:r>
              <a:rPr sz="1500" spc="95" dirty="0">
                <a:latin typeface="Times New Roman"/>
                <a:cs typeface="Times New Roman"/>
              </a:rPr>
              <a:t>can </a:t>
            </a:r>
            <a:r>
              <a:rPr sz="1500" spc="75" dirty="0">
                <a:latin typeface="Times New Roman"/>
                <a:cs typeface="Times New Roman"/>
              </a:rPr>
              <a:t>hold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CPU </a:t>
            </a:r>
            <a:r>
              <a:rPr sz="1500" spc="65" dirty="0">
                <a:latin typeface="Times New Roman"/>
                <a:cs typeface="Times New Roman"/>
              </a:rPr>
              <a:t>for </a:t>
            </a:r>
            <a:r>
              <a:rPr sz="1500" spc="110" dirty="0">
                <a:latin typeface="Times New Roman"/>
                <a:cs typeface="Times New Roman"/>
              </a:rPr>
              <a:t>an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110" dirty="0">
                <a:latin typeface="Times New Roman"/>
                <a:cs typeface="Times New Roman"/>
              </a:rPr>
              <a:t>tended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period,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causing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short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wait.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situation,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known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convoy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effect,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inefficient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resource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utilization.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99390" algn="l"/>
              </a:tabLst>
            </a:pPr>
            <a:r>
              <a:rPr sz="1500" spc="5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Consideration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for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Priority: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consider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priority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processes.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problematic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situations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where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certain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need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ecuted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higher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priority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due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their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importance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urgency.</a:t>
            </a:r>
            <a:endParaRPr sz="1500">
              <a:latin typeface="Times New Roman"/>
              <a:cs typeface="Times New Roman"/>
            </a:endParaRPr>
          </a:p>
          <a:p>
            <a:pPr marL="12700" marR="273685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94310" algn="l"/>
              </a:tabLst>
            </a:pPr>
            <a:r>
              <a:rPr sz="1500" spc="5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Consideration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Burst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Times: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take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account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pected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processes. </a:t>
            </a:r>
            <a:r>
              <a:rPr sz="1500" spc="100" dirty="0">
                <a:latin typeface="Times New Roman"/>
                <a:cs typeface="Times New Roman"/>
              </a:rPr>
              <a:t>Shorter </a:t>
            </a:r>
            <a:r>
              <a:rPr sz="1500" spc="90" dirty="0">
                <a:latin typeface="Times New Roman"/>
                <a:cs typeface="Times New Roman"/>
              </a:rPr>
              <a:t>processes </a:t>
            </a:r>
            <a:r>
              <a:rPr sz="1500" spc="85" dirty="0">
                <a:latin typeface="Times New Roman"/>
                <a:cs typeface="Times New Roman"/>
              </a:rPr>
              <a:t>should </a:t>
            </a:r>
            <a:r>
              <a:rPr sz="1500" spc="45" dirty="0">
                <a:latin typeface="Times New Roman"/>
                <a:cs typeface="Times New Roman"/>
              </a:rPr>
              <a:t>ideally </a:t>
            </a:r>
            <a:r>
              <a:rPr sz="1500" spc="90" dirty="0">
                <a:latin typeface="Times New Roman"/>
                <a:cs typeface="Times New Roman"/>
              </a:rPr>
              <a:t>be scheduled </a:t>
            </a:r>
            <a:r>
              <a:rPr sz="1500" spc="75" dirty="0">
                <a:latin typeface="Times New Roman"/>
                <a:cs typeface="Times New Roman"/>
              </a:rPr>
              <a:t>before </a:t>
            </a:r>
            <a:r>
              <a:rPr sz="1500" spc="80" dirty="0">
                <a:latin typeface="Times New Roman"/>
                <a:cs typeface="Times New Roman"/>
              </a:rPr>
              <a:t>longer </a:t>
            </a:r>
            <a:r>
              <a:rPr sz="1500" spc="95" dirty="0">
                <a:latin typeface="Times New Roman"/>
                <a:cs typeface="Times New Roman"/>
              </a:rPr>
              <a:t>ones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105" dirty="0">
                <a:latin typeface="Times New Roman"/>
                <a:cs typeface="Times New Roman"/>
              </a:rPr>
              <a:t>reduce 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turnaround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times.</a:t>
            </a:r>
            <a:endParaRPr sz="1500">
              <a:latin typeface="Times New Roman"/>
              <a:cs typeface="Times New Roman"/>
            </a:endParaRPr>
          </a:p>
          <a:p>
            <a:pPr marL="12700" marR="41910" algn="just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202565" algn="l"/>
              </a:tabLst>
            </a:pPr>
            <a:r>
              <a:rPr sz="1500" spc="65" dirty="0">
                <a:latin typeface="Times New Roman"/>
                <a:cs typeface="Times New Roman"/>
              </a:rPr>
              <a:t>Starvation: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possibility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starvation,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where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may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never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get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CPU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if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longer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keep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arriving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queue,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continually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pushing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back.</a:t>
            </a:r>
            <a:endParaRPr sz="1500">
              <a:latin typeface="Times New Roman"/>
              <a:cs typeface="Times New Roman"/>
            </a:endParaRPr>
          </a:p>
          <a:p>
            <a:pPr marL="12700" marR="319405">
              <a:lnSpc>
                <a:spcPts val="1710"/>
              </a:lnSpc>
              <a:spcBef>
                <a:spcPts val="1200"/>
              </a:spcBef>
              <a:buAutoNum type="arabicPeriod"/>
              <a:tabLst>
                <a:tab pos="187325" algn="l"/>
              </a:tabLst>
            </a:pPr>
            <a:r>
              <a:rPr sz="1500" spc="45" dirty="0">
                <a:latin typeface="Times New Roman"/>
                <a:cs typeface="Times New Roman"/>
              </a:rPr>
              <a:t>Lack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Adaptability: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doesn't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adapt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changing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circumstances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priorities.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It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operates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based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solely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order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arrival.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346835" cy="411480"/>
          </a:xfrm>
          <a:custGeom>
            <a:avLst/>
            <a:gdLst/>
            <a:ahLst/>
            <a:cxnLst/>
            <a:rect l="l" t="t" r="r" b="b"/>
            <a:pathLst>
              <a:path w="1346835" h="411480">
                <a:moveTo>
                  <a:pt x="1346225" y="411479"/>
                </a:moveTo>
                <a:lnTo>
                  <a:pt x="0" y="411479"/>
                </a:lnTo>
                <a:lnTo>
                  <a:pt x="0" y="0"/>
                </a:lnTo>
                <a:lnTo>
                  <a:pt x="1346225" y="0"/>
                </a:lnTo>
                <a:lnTo>
                  <a:pt x="134622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372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35" dirty="0"/>
              <a:t>Conclusion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721" y="118409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16" y="2404882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490" y="3177995"/>
            <a:ext cx="95250" cy="98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9850" y="4276546"/>
            <a:ext cx="95250" cy="98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4725" y="1079320"/>
            <a:ext cx="8361680" cy="357060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340360">
              <a:lnSpc>
                <a:spcPts val="1760"/>
              </a:lnSpc>
              <a:spcBef>
                <a:spcPts val="190"/>
              </a:spcBef>
            </a:pPr>
            <a:r>
              <a:rPr sz="1500" spc="7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project,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create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platform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would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allow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us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plore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analyse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intricacies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operating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systems.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As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conclude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mini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project,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evident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met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goals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objectives:</a:t>
            </a:r>
            <a:endParaRPr sz="1500">
              <a:latin typeface="Times New Roman"/>
              <a:cs typeface="Times New Roman"/>
            </a:endParaRPr>
          </a:p>
          <a:p>
            <a:pPr marL="12700" marR="189230">
              <a:lnSpc>
                <a:spcPts val="1760"/>
              </a:lnSpc>
              <a:spcBef>
                <a:spcPts val="810"/>
              </a:spcBef>
            </a:pPr>
            <a:r>
              <a:rPr sz="1500" spc="-100" dirty="0">
                <a:latin typeface="Times New Roman"/>
                <a:cs typeface="Times New Roman"/>
              </a:rPr>
              <a:t>1.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Understanding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and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Implementation: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involved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comprehensive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understanding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successfully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implemented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allowing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users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14"/>
              </a:lnSpc>
            </a:pP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action.</a:t>
            </a:r>
            <a:endParaRPr sz="1500">
              <a:latin typeface="Times New Roman"/>
              <a:cs typeface="Times New Roman"/>
            </a:endParaRPr>
          </a:p>
          <a:p>
            <a:pPr marL="12700" marR="118745">
              <a:lnSpc>
                <a:spcPts val="1760"/>
              </a:lnSpc>
              <a:spcBef>
                <a:spcPts val="855"/>
              </a:spcBef>
              <a:buFont typeface="Times New Roman"/>
              <a:buAutoNum type="arabicPeriod" startAt="2"/>
              <a:tabLst>
                <a:tab pos="199390" algn="l"/>
              </a:tabLst>
            </a:pPr>
            <a:r>
              <a:rPr sz="1500" b="1" spc="50" dirty="0">
                <a:latin typeface="Times New Roman"/>
                <a:cs typeface="Times New Roman"/>
              </a:rPr>
              <a:t>User-Friendly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35" dirty="0">
                <a:latin typeface="Times New Roman"/>
                <a:cs typeface="Times New Roman"/>
              </a:rPr>
              <a:t>Interface: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simulator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designed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user-friendly,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enabling </a:t>
            </a:r>
            <a:r>
              <a:rPr sz="1500" spc="110" dirty="0">
                <a:latin typeface="Times New Roman"/>
                <a:cs typeface="Times New Roman"/>
              </a:rPr>
              <a:t>users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95" dirty="0">
                <a:latin typeface="Times New Roman"/>
                <a:cs typeface="Times New Roman"/>
              </a:rPr>
              <a:t>conﬁgure </a:t>
            </a:r>
            <a:r>
              <a:rPr sz="1500" spc="85" dirty="0">
                <a:latin typeface="Times New Roman"/>
                <a:cs typeface="Times New Roman"/>
              </a:rPr>
              <a:t>processes, </a:t>
            </a:r>
            <a:r>
              <a:rPr sz="1500" spc="95" dirty="0">
                <a:latin typeface="Times New Roman"/>
                <a:cs typeface="Times New Roman"/>
              </a:rPr>
              <a:t>set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105" dirty="0">
                <a:latin typeface="Times New Roman"/>
                <a:cs typeface="Times New Roman"/>
              </a:rPr>
              <a:t>parameters, </a:t>
            </a:r>
            <a:r>
              <a:rPr sz="1500" spc="114" dirty="0">
                <a:latin typeface="Times New Roman"/>
                <a:cs typeface="Times New Roman"/>
              </a:rPr>
              <a:t>and </a:t>
            </a:r>
            <a:r>
              <a:rPr sz="1500" spc="50" dirty="0">
                <a:latin typeface="Times New Roman"/>
                <a:cs typeface="Times New Roman"/>
              </a:rPr>
              <a:t>visualize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0" dirty="0">
                <a:latin typeface="Times New Roman"/>
                <a:cs typeface="Times New Roman"/>
              </a:rPr>
              <a:t>simulation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ease.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This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facilitated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hands-on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learning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60"/>
              </a:lnSpc>
              <a:spcBef>
                <a:spcPts val="805"/>
              </a:spcBef>
              <a:buFont typeface="Times New Roman"/>
              <a:buAutoNum type="arabicPeriod" startAt="2"/>
              <a:tabLst>
                <a:tab pos="194310" algn="l"/>
              </a:tabLst>
            </a:pPr>
            <a:r>
              <a:rPr sz="1500" b="1" spc="55" dirty="0">
                <a:latin typeface="Times New Roman"/>
                <a:cs typeface="Times New Roman"/>
              </a:rPr>
              <a:t>Performance </a:t>
            </a:r>
            <a:r>
              <a:rPr sz="1500" b="1" spc="30" dirty="0">
                <a:latin typeface="Times New Roman"/>
                <a:cs typeface="Times New Roman"/>
              </a:rPr>
              <a:t>Metrics: </a:t>
            </a:r>
            <a:r>
              <a:rPr sz="1500" spc="75" dirty="0">
                <a:latin typeface="Times New Roman"/>
                <a:cs typeface="Times New Roman"/>
              </a:rPr>
              <a:t>The inclusion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100" dirty="0">
                <a:latin typeface="Times New Roman"/>
                <a:cs typeface="Times New Roman"/>
              </a:rPr>
              <a:t>performance </a:t>
            </a:r>
            <a:r>
              <a:rPr sz="1500" spc="90" dirty="0">
                <a:latin typeface="Times New Roman"/>
                <a:cs typeface="Times New Roman"/>
              </a:rPr>
              <a:t>metrics, </a:t>
            </a:r>
            <a:r>
              <a:rPr sz="1500" spc="100" dirty="0">
                <a:latin typeface="Times New Roman"/>
                <a:cs typeface="Times New Roman"/>
              </a:rPr>
              <a:t>such </a:t>
            </a:r>
            <a:r>
              <a:rPr sz="1500" spc="80" dirty="0">
                <a:latin typeface="Times New Roman"/>
                <a:cs typeface="Times New Roman"/>
              </a:rPr>
              <a:t>as </a:t>
            </a:r>
            <a:r>
              <a:rPr sz="1500" spc="70" dirty="0">
                <a:latin typeface="Times New Roman"/>
                <a:cs typeface="Times New Roman"/>
              </a:rPr>
              <a:t>arrival </a:t>
            </a:r>
            <a:r>
              <a:rPr sz="1500" spc="80" dirty="0">
                <a:latin typeface="Times New Roman"/>
                <a:cs typeface="Times New Roman"/>
              </a:rPr>
              <a:t>time, </a:t>
            </a:r>
            <a:r>
              <a:rPr sz="1500" spc="114" dirty="0">
                <a:latin typeface="Times New Roman"/>
                <a:cs typeface="Times New Roman"/>
              </a:rPr>
              <a:t>burst </a:t>
            </a:r>
            <a:r>
              <a:rPr sz="1500" spc="80" dirty="0">
                <a:latin typeface="Times New Roman"/>
                <a:cs typeface="Times New Roman"/>
              </a:rPr>
              <a:t>time,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average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waiting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70" dirty="0">
                <a:latin typeface="Times New Roman"/>
                <a:cs typeface="Times New Roman"/>
              </a:rPr>
              <a:t>time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average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turnaround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time</a:t>
            </a:r>
            <a:r>
              <a:rPr sz="1500" spc="55" dirty="0">
                <a:latin typeface="Times New Roman"/>
                <a:cs typeface="Times New Roman"/>
              </a:rPr>
              <a:t>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helped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us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evaluate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observe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efficiency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effectiveness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also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got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visualise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Gantt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40" dirty="0">
                <a:latin typeface="Times New Roman"/>
                <a:cs typeface="Times New Roman"/>
              </a:rPr>
              <a:t>chart</a:t>
            </a:r>
            <a:r>
              <a:rPr sz="1500" spc="4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12700" marR="835025">
              <a:lnSpc>
                <a:spcPts val="1760"/>
              </a:lnSpc>
              <a:spcBef>
                <a:spcPts val="810"/>
              </a:spcBef>
              <a:buFont typeface="Times New Roman"/>
              <a:buAutoNum type="arabicPeriod" startAt="2"/>
              <a:tabLst>
                <a:tab pos="20256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Real-Time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Simulation: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Users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were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able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4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real-time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visualization,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providing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dynamic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interactive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learning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environment.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552575" cy="411480"/>
          </a:xfrm>
          <a:custGeom>
            <a:avLst/>
            <a:gdLst/>
            <a:ahLst/>
            <a:cxnLst/>
            <a:rect l="l" t="t" r="r" b="b"/>
            <a:pathLst>
              <a:path w="1552575" h="411480">
                <a:moveTo>
                  <a:pt x="1552308" y="411479"/>
                </a:moveTo>
                <a:lnTo>
                  <a:pt x="0" y="411479"/>
                </a:lnTo>
                <a:lnTo>
                  <a:pt x="0" y="0"/>
                </a:lnTo>
                <a:lnTo>
                  <a:pt x="1552308" y="0"/>
                </a:lnTo>
                <a:lnTo>
                  <a:pt x="1552308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578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29" dirty="0"/>
              <a:t>Bibliography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05130" indent="-34734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75" dirty="0">
                <a:hlinkClick r:id="rId2"/>
              </a:rPr>
              <a:t>https://www.futurelearn.com/info/courses/computer-systems/0/steps/53513</a:t>
            </a:r>
          </a:p>
          <a:p>
            <a:pPr marL="405130" indent="-36830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3"/>
              </a:rPr>
              <a:t>https://www.geeksforgeeks.org/cpu-scheduling-in-operating-systems/</a:t>
            </a:r>
          </a:p>
          <a:p>
            <a:pPr marL="405130" indent="-36322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4"/>
              </a:rPr>
              <a:t>https://www.javatpoint.com/cpu-scheduling-algorithms-in-operating-systems</a:t>
            </a:r>
          </a:p>
          <a:p>
            <a:pPr marL="405130" indent="-37147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85" dirty="0">
                <a:hlinkClick r:id="rId5"/>
              </a:rPr>
              <a:t>https://www.guru99.com/cpu-scheduling-algorithms.html</a:t>
            </a:r>
          </a:p>
          <a:p>
            <a:pPr marL="405130" indent="-35623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05130" algn="l"/>
                <a:tab pos="405765" algn="l"/>
              </a:tabLst>
            </a:pPr>
            <a:r>
              <a:rPr spc="85" dirty="0">
                <a:hlinkClick r:id="rId6"/>
              </a:rPr>
              <a:t>https://www.scaler.com/topics/operating-system/cpu-scheduling/</a:t>
            </a:r>
          </a:p>
          <a:p>
            <a:pPr marL="405130" marR="5080" indent="-375285">
              <a:lnSpc>
                <a:spcPct val="114999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spc="90" dirty="0">
                <a:hlinkClick r:id="rId7"/>
              </a:rPr>
              <a:t>https://www.shiksha.com/online-courses/articles/cpu-scheduling-algorithm-operating-sys </a:t>
            </a:r>
            <a:r>
              <a:rPr u="none" spc="-360" dirty="0"/>
              <a:t> </a:t>
            </a:r>
            <a:r>
              <a:rPr spc="125" dirty="0">
                <a:hlinkClick r:id="rId7"/>
              </a:rPr>
              <a:t>tem/</a:t>
            </a:r>
          </a:p>
          <a:p>
            <a:pPr marL="405130" marR="517525" indent="-347345">
              <a:lnSpc>
                <a:spcPct val="114999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u="none" spc="85" dirty="0"/>
              <a:t>Operating</a:t>
            </a:r>
            <a:r>
              <a:rPr u="none" dirty="0"/>
              <a:t> </a:t>
            </a:r>
            <a:r>
              <a:rPr u="none" spc="70" dirty="0"/>
              <a:t>Systems</a:t>
            </a:r>
            <a:r>
              <a:rPr u="none" spc="5" dirty="0"/>
              <a:t> </a:t>
            </a:r>
            <a:r>
              <a:rPr u="none" spc="90" dirty="0"/>
              <a:t>Concepts</a:t>
            </a:r>
            <a:r>
              <a:rPr u="none" spc="5" dirty="0"/>
              <a:t> </a:t>
            </a:r>
            <a:r>
              <a:rPr u="none" spc="50" dirty="0"/>
              <a:t>10th</a:t>
            </a:r>
            <a:r>
              <a:rPr u="none" spc="5" dirty="0"/>
              <a:t> </a:t>
            </a:r>
            <a:r>
              <a:rPr u="none" spc="80" dirty="0"/>
              <a:t>edition</a:t>
            </a:r>
            <a:r>
              <a:rPr u="none" spc="5" dirty="0"/>
              <a:t> </a:t>
            </a:r>
            <a:r>
              <a:rPr u="none" spc="40" dirty="0"/>
              <a:t>by</a:t>
            </a:r>
            <a:r>
              <a:rPr u="none" spc="-80" dirty="0"/>
              <a:t> </a:t>
            </a:r>
            <a:r>
              <a:rPr u="none" spc="-85" dirty="0"/>
              <a:t>ABRAHAM</a:t>
            </a:r>
            <a:r>
              <a:rPr u="none" spc="5" dirty="0"/>
              <a:t> </a:t>
            </a:r>
            <a:r>
              <a:rPr u="none" spc="-25" dirty="0"/>
              <a:t>SILBERSCHATZ,</a:t>
            </a:r>
            <a:r>
              <a:rPr u="none" spc="5" dirty="0"/>
              <a:t> </a:t>
            </a:r>
            <a:r>
              <a:rPr u="none" dirty="0"/>
              <a:t>PETER</a:t>
            </a:r>
            <a:r>
              <a:rPr u="none" spc="-10" dirty="0"/>
              <a:t> </a:t>
            </a:r>
            <a:r>
              <a:rPr u="none" spc="-75" dirty="0"/>
              <a:t>BAER </a:t>
            </a:r>
            <a:r>
              <a:rPr u="none" spc="-360" dirty="0"/>
              <a:t> </a:t>
            </a:r>
            <a:r>
              <a:rPr u="none" spc="-85" dirty="0"/>
              <a:t>GALVIN</a:t>
            </a:r>
            <a:r>
              <a:rPr u="none" spc="-10" dirty="0"/>
              <a:t> </a:t>
            </a:r>
            <a:r>
              <a:rPr u="none" spc="85" dirty="0"/>
              <a:t>&amp;</a:t>
            </a:r>
            <a:r>
              <a:rPr u="none" spc="-5" dirty="0"/>
              <a:t> </a:t>
            </a:r>
            <a:r>
              <a:rPr u="none" spc="-25" dirty="0"/>
              <a:t>GREG</a:t>
            </a:r>
            <a:r>
              <a:rPr u="none" spc="-5" dirty="0"/>
              <a:t> </a:t>
            </a:r>
            <a:r>
              <a:rPr u="none" spc="-50" dirty="0"/>
              <a:t>GAGNE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97874" y="2260425"/>
              <a:ext cx="2841625" cy="883919"/>
            </a:xfrm>
            <a:custGeom>
              <a:avLst/>
              <a:gdLst/>
              <a:ahLst/>
              <a:cxnLst/>
              <a:rect l="l" t="t" r="r" b="b"/>
              <a:pathLst>
                <a:path w="2841625" h="883919">
                  <a:moveTo>
                    <a:pt x="2841612" y="883919"/>
                  </a:moveTo>
                  <a:lnTo>
                    <a:pt x="0" y="883919"/>
                  </a:lnTo>
                  <a:lnTo>
                    <a:pt x="0" y="0"/>
                  </a:lnTo>
                  <a:lnTo>
                    <a:pt x="2841612" y="0"/>
                  </a:lnTo>
                  <a:lnTo>
                    <a:pt x="2841612" y="883919"/>
                  </a:lnTo>
                  <a:close/>
                </a:path>
              </a:pathLst>
            </a:custGeom>
            <a:solidFill>
              <a:srgbClr val="F7E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5174" y="2218261"/>
            <a:ext cx="28682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Thank</a:t>
            </a:r>
            <a:r>
              <a:rPr spc="-420" dirty="0"/>
              <a:t> </a:t>
            </a:r>
            <a:r>
              <a:rPr spc="-865" dirty="0"/>
              <a:t>Y</a:t>
            </a:r>
            <a:r>
              <a:rPr spc="-730" dirty="0"/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175385" cy="411480"/>
          </a:xfrm>
          <a:custGeom>
            <a:avLst/>
            <a:gdLst/>
            <a:ahLst/>
            <a:cxnLst/>
            <a:rect l="l" t="t" r="r" b="b"/>
            <a:pathLst>
              <a:path w="1175385" h="411480">
                <a:moveTo>
                  <a:pt x="1174775" y="411479"/>
                </a:moveTo>
                <a:lnTo>
                  <a:pt x="0" y="411479"/>
                </a:lnTo>
                <a:lnTo>
                  <a:pt x="0" y="0"/>
                </a:lnTo>
                <a:lnTo>
                  <a:pt x="1174775" y="0"/>
                </a:lnTo>
                <a:lnTo>
                  <a:pt x="1174775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2007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5" dirty="0"/>
              <a:t>Contents: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75988" y="1290000"/>
            <a:ext cx="3756025" cy="313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8155" indent="-349885">
              <a:lnSpc>
                <a:spcPts val="1770"/>
              </a:lnSpc>
              <a:spcBef>
                <a:spcPts val="130"/>
              </a:spcBef>
              <a:buAutoNum type="arabicPeriod"/>
              <a:tabLst>
                <a:tab pos="478155" algn="l"/>
                <a:tab pos="478790" algn="l"/>
              </a:tabLst>
            </a:pPr>
            <a:r>
              <a:rPr sz="1500" spc="60" dirty="0">
                <a:latin typeface="Times New Roman"/>
                <a:cs typeface="Times New Roman"/>
              </a:rPr>
              <a:t>Title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Slide</a:t>
            </a:r>
            <a:endParaRPr sz="1500" dirty="0">
              <a:latin typeface="Times New Roman"/>
              <a:cs typeface="Times New Roman"/>
            </a:endParaRPr>
          </a:p>
          <a:p>
            <a:pPr marL="478155" indent="-3708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14" dirty="0">
                <a:latin typeface="Times New Roman"/>
                <a:cs typeface="Times New Roman"/>
              </a:rPr>
              <a:t>Contents</a:t>
            </a:r>
            <a:endParaRPr sz="1500" dirty="0">
              <a:latin typeface="Times New Roman"/>
              <a:cs typeface="Times New Roman"/>
            </a:endParaRPr>
          </a:p>
          <a:p>
            <a:pPr marL="478155" indent="-36576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05" dirty="0">
                <a:latin typeface="Times New Roman"/>
                <a:cs typeface="Times New Roman"/>
              </a:rPr>
              <a:t>Introduction</a:t>
            </a:r>
            <a:endParaRPr sz="1500" dirty="0">
              <a:latin typeface="Times New Roman"/>
              <a:cs typeface="Times New Roman"/>
            </a:endParaRPr>
          </a:p>
          <a:p>
            <a:pPr marL="478155" indent="-37401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Methodology</a:t>
            </a:r>
            <a:endParaRPr sz="1500" dirty="0">
              <a:latin typeface="Times New Roman"/>
              <a:cs typeface="Times New Roman"/>
            </a:endParaRPr>
          </a:p>
          <a:p>
            <a:pPr marL="478155" indent="-35877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25" dirty="0">
                <a:latin typeface="Times New Roman"/>
                <a:cs typeface="Times New Roman"/>
              </a:rPr>
              <a:t>Common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Scheduling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Algorithms</a:t>
            </a:r>
            <a:endParaRPr sz="1500" dirty="0">
              <a:latin typeface="Times New Roman"/>
              <a:cs typeface="Times New Roman"/>
            </a:endParaRPr>
          </a:p>
          <a:p>
            <a:pPr marL="478155" indent="-37846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Scheduling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</a:t>
            </a:r>
            <a:endParaRPr sz="1500" dirty="0">
              <a:latin typeface="Times New Roman"/>
              <a:cs typeface="Times New Roman"/>
            </a:endParaRPr>
          </a:p>
          <a:p>
            <a:pPr marL="478155" indent="-34988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How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Works?</a:t>
            </a:r>
            <a:endParaRPr sz="1500" dirty="0">
              <a:latin typeface="Times New Roman"/>
              <a:cs typeface="Times New Roman"/>
            </a:endParaRPr>
          </a:p>
          <a:p>
            <a:pPr marL="478155" indent="-37909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95" dirty="0">
                <a:latin typeface="Times New Roman"/>
                <a:cs typeface="Times New Roman"/>
              </a:rPr>
              <a:t>Beneﬁts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endParaRPr sz="1500" dirty="0">
              <a:latin typeface="Times New Roman"/>
              <a:cs typeface="Times New Roman"/>
            </a:endParaRPr>
          </a:p>
          <a:p>
            <a:pPr marL="478155" indent="-37655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Visualizer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Interface</a:t>
            </a:r>
            <a:endParaRPr sz="1500" dirty="0">
              <a:latin typeface="Times New Roman"/>
              <a:cs typeface="Times New Roman"/>
            </a:endParaRPr>
          </a:p>
          <a:p>
            <a:pPr marL="478155" indent="-46609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60" dirty="0">
                <a:latin typeface="Times New Roman"/>
                <a:cs typeface="Times New Roman"/>
              </a:rPr>
              <a:t>Display</a:t>
            </a:r>
            <a:endParaRPr sz="1500" dirty="0">
              <a:latin typeface="Times New Roman"/>
              <a:cs typeface="Times New Roman"/>
            </a:endParaRPr>
          </a:p>
          <a:p>
            <a:pPr marL="478155" indent="-4216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85" dirty="0">
                <a:latin typeface="Times New Roman"/>
                <a:cs typeface="Times New Roman"/>
              </a:rPr>
              <a:t>Limitations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endParaRPr sz="1500" dirty="0">
              <a:latin typeface="Times New Roman"/>
              <a:cs typeface="Times New Roman"/>
            </a:endParaRPr>
          </a:p>
          <a:p>
            <a:pPr marL="478155" indent="-442595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90" dirty="0">
                <a:latin typeface="Times New Roman"/>
                <a:cs typeface="Times New Roman"/>
              </a:rPr>
              <a:t>Conclusion</a:t>
            </a:r>
            <a:endParaRPr sz="1500" dirty="0">
              <a:latin typeface="Times New Roman"/>
              <a:cs typeface="Times New Roman"/>
            </a:endParaRPr>
          </a:p>
          <a:p>
            <a:pPr marL="478155" indent="-434340">
              <a:lnSpc>
                <a:spcPts val="1745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70" dirty="0">
                <a:latin typeface="Times New Roman"/>
                <a:cs typeface="Times New Roman"/>
              </a:rPr>
              <a:t>Bibliography</a:t>
            </a:r>
            <a:endParaRPr sz="1500" dirty="0">
              <a:latin typeface="Times New Roman"/>
              <a:cs typeface="Times New Roman"/>
            </a:endParaRPr>
          </a:p>
          <a:p>
            <a:pPr marL="478155" indent="-445770">
              <a:lnSpc>
                <a:spcPts val="1770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1500" spc="100" dirty="0">
                <a:latin typeface="Times New Roman"/>
                <a:cs typeface="Times New Roman"/>
              </a:rPr>
              <a:t>Thank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You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5" y="1246154"/>
            <a:ext cx="2101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3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7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3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25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Times New Roman"/>
                <a:cs typeface="Times New Roman"/>
              </a:rPr>
              <a:t>9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95" dirty="0">
                <a:latin typeface="Times New Roman"/>
                <a:cs typeface="Times New Roman"/>
              </a:rPr>
              <a:t>11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14" dirty="0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50" dirty="0">
                <a:latin typeface="Times New Roman"/>
                <a:cs typeface="Times New Roman"/>
              </a:rPr>
              <a:t>13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05" dirty="0">
                <a:latin typeface="Times New Roman"/>
                <a:cs typeface="Times New Roman"/>
              </a:rPr>
              <a:t>14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587500" cy="411480"/>
          </a:xfrm>
          <a:custGeom>
            <a:avLst/>
            <a:gdLst/>
            <a:ahLst/>
            <a:cxnLst/>
            <a:rect l="l" t="t" r="r" b="b"/>
            <a:pathLst>
              <a:path w="1587500" h="411480">
                <a:moveTo>
                  <a:pt x="1587284" y="411479"/>
                </a:moveTo>
                <a:lnTo>
                  <a:pt x="0" y="411479"/>
                </a:lnTo>
                <a:lnTo>
                  <a:pt x="0" y="0"/>
                </a:lnTo>
                <a:lnTo>
                  <a:pt x="1587284" y="0"/>
                </a:lnTo>
                <a:lnTo>
                  <a:pt x="1587284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612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4" dirty="0"/>
              <a:t>Intr</a:t>
            </a:r>
            <a:r>
              <a:rPr sz="2700" spc="-290" dirty="0"/>
              <a:t>oduction: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9398" y="1930035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473" y="2192924"/>
            <a:ext cx="95250" cy="98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857" y="3133994"/>
            <a:ext cx="95250" cy="98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10" y="3396884"/>
            <a:ext cx="95250" cy="984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78" y="3659774"/>
            <a:ext cx="95250" cy="984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16" y="3922664"/>
            <a:ext cx="95250" cy="984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572" y="3922664"/>
            <a:ext cx="95250" cy="984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4725" y="1265189"/>
            <a:ext cx="8315959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14999"/>
              </a:lnSpc>
              <a:spcBef>
                <a:spcPts val="100"/>
              </a:spcBef>
            </a:pPr>
            <a:r>
              <a:rPr sz="1500" spc="7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ever-evolving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realm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operating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systems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computer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science,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efficient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is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95" dirty="0">
                <a:latin typeface="Times New Roman"/>
                <a:cs typeface="Times New Roman"/>
              </a:rPr>
              <a:t>fundamental </a:t>
            </a:r>
            <a:r>
              <a:rPr sz="1500" spc="90" dirty="0">
                <a:latin typeface="Times New Roman"/>
                <a:cs typeface="Times New Roman"/>
              </a:rPr>
              <a:t>concern. </a:t>
            </a:r>
            <a:r>
              <a:rPr sz="1500" dirty="0">
                <a:latin typeface="Times New Roman"/>
                <a:cs typeface="Times New Roman"/>
              </a:rPr>
              <a:t>CPU </a:t>
            </a:r>
            <a:r>
              <a:rPr sz="1500" spc="80" dirty="0">
                <a:latin typeface="Times New Roman"/>
                <a:cs typeface="Times New Roman"/>
              </a:rPr>
              <a:t>scheduling </a:t>
            </a:r>
            <a:r>
              <a:rPr sz="1500" spc="85" dirty="0">
                <a:latin typeface="Times New Roman"/>
                <a:cs typeface="Times New Roman"/>
              </a:rPr>
              <a:t>algorithms </a:t>
            </a:r>
            <a:r>
              <a:rPr sz="1500" spc="110" dirty="0">
                <a:latin typeface="Times New Roman"/>
                <a:cs typeface="Times New Roman"/>
              </a:rPr>
              <a:t>determine </a:t>
            </a:r>
            <a:r>
              <a:rPr sz="1500" spc="85" dirty="0">
                <a:latin typeface="Times New Roman"/>
                <a:cs typeface="Times New Roman"/>
              </a:rPr>
              <a:t>how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100" dirty="0">
                <a:latin typeface="Times New Roman"/>
                <a:cs typeface="Times New Roman"/>
              </a:rPr>
              <a:t>computer's </a:t>
            </a:r>
            <a:r>
              <a:rPr sz="1500" spc="95" dirty="0">
                <a:latin typeface="Times New Roman"/>
                <a:cs typeface="Times New Roman"/>
              </a:rPr>
              <a:t>central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processing </a:t>
            </a:r>
            <a:r>
              <a:rPr sz="1500" spc="100" dirty="0">
                <a:latin typeface="Times New Roman"/>
                <a:cs typeface="Times New Roman"/>
              </a:rPr>
              <a:t>unit </a:t>
            </a:r>
            <a:r>
              <a:rPr sz="1500" spc="95" dirty="0">
                <a:latin typeface="Times New Roman"/>
                <a:cs typeface="Times New Roman"/>
              </a:rPr>
              <a:t>manages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90" dirty="0">
                <a:latin typeface="Times New Roman"/>
                <a:cs typeface="Times New Roman"/>
              </a:rPr>
              <a:t>e ecution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80" dirty="0">
                <a:latin typeface="Times New Roman"/>
                <a:cs typeface="Times New Roman"/>
              </a:rPr>
              <a:t>multiple </a:t>
            </a:r>
            <a:r>
              <a:rPr sz="1500" spc="85" dirty="0">
                <a:latin typeface="Times New Roman"/>
                <a:cs typeface="Times New Roman"/>
              </a:rPr>
              <a:t>processes, </a:t>
            </a:r>
            <a:r>
              <a:rPr sz="1500" spc="75" dirty="0">
                <a:latin typeface="Times New Roman"/>
                <a:cs typeface="Times New Roman"/>
              </a:rPr>
              <a:t>profoundly </a:t>
            </a:r>
            <a:r>
              <a:rPr sz="1500" spc="80" dirty="0">
                <a:latin typeface="Times New Roman"/>
                <a:cs typeface="Times New Roman"/>
              </a:rPr>
              <a:t>impacting </a:t>
            </a:r>
            <a:r>
              <a:rPr sz="1500" spc="90" dirty="0">
                <a:latin typeface="Times New Roman"/>
                <a:cs typeface="Times New Roman"/>
              </a:rPr>
              <a:t>system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performance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 marL="12700" marR="104139">
              <a:lnSpc>
                <a:spcPct val="114999"/>
              </a:lnSpc>
              <a:spcBef>
                <a:spcPts val="1200"/>
              </a:spcBef>
            </a:pPr>
            <a:r>
              <a:rPr sz="1500" spc="50" dirty="0">
                <a:latin typeface="Times New Roman"/>
                <a:cs typeface="Times New Roman"/>
              </a:rPr>
              <a:t>Among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algorithms,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First-Come-First-Serve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(FCFS)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stands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one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simplest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most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intuitive </a:t>
            </a:r>
            <a:r>
              <a:rPr sz="1500" spc="95" dirty="0">
                <a:latin typeface="Times New Roman"/>
                <a:cs typeface="Times New Roman"/>
              </a:rPr>
              <a:t>methods. </a:t>
            </a:r>
            <a:r>
              <a:rPr sz="1500" spc="5" dirty="0">
                <a:latin typeface="Times New Roman"/>
                <a:cs typeface="Times New Roman"/>
              </a:rPr>
              <a:t>FCFS </a:t>
            </a:r>
            <a:r>
              <a:rPr sz="1500" spc="100" dirty="0">
                <a:latin typeface="Times New Roman"/>
                <a:cs typeface="Times New Roman"/>
              </a:rPr>
              <a:t>operates </a:t>
            </a:r>
            <a:r>
              <a:rPr sz="1500" spc="105" dirty="0">
                <a:latin typeface="Times New Roman"/>
                <a:cs typeface="Times New Roman"/>
              </a:rPr>
              <a:t>on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0" dirty="0">
                <a:latin typeface="Times New Roman"/>
                <a:cs typeface="Times New Roman"/>
              </a:rPr>
              <a:t>principle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110" dirty="0">
                <a:latin typeface="Times New Roman"/>
                <a:cs typeface="Times New Roman"/>
              </a:rPr>
              <a:t>ﬁrst-come, </a:t>
            </a:r>
            <a:r>
              <a:rPr sz="1500" spc="105" dirty="0">
                <a:latin typeface="Times New Roman"/>
                <a:cs typeface="Times New Roman"/>
              </a:rPr>
              <a:t>ﬁrst-served, </a:t>
            </a:r>
            <a:r>
              <a:rPr sz="1500" spc="95" dirty="0">
                <a:latin typeface="Times New Roman"/>
                <a:cs typeface="Times New Roman"/>
              </a:rPr>
              <a:t>meaning </a:t>
            </a:r>
            <a:r>
              <a:rPr sz="1500" spc="110" dirty="0">
                <a:latin typeface="Times New Roman"/>
                <a:cs typeface="Times New Roman"/>
              </a:rPr>
              <a:t>that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 </a:t>
            </a:r>
            <a:r>
              <a:rPr sz="1500" spc="100" dirty="0">
                <a:latin typeface="Times New Roman"/>
                <a:cs typeface="Times New Roman"/>
              </a:rPr>
              <a:t>are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100" dirty="0">
                <a:latin typeface="Times New Roman"/>
                <a:cs typeface="Times New Roman"/>
              </a:rPr>
              <a:t>ecuted </a:t>
            </a:r>
            <a:r>
              <a:rPr sz="1500" spc="80" dirty="0">
                <a:latin typeface="Times New Roman"/>
                <a:cs typeface="Times New Roman"/>
              </a:rPr>
              <a:t>in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order </a:t>
            </a:r>
            <a:r>
              <a:rPr sz="1500" spc="80" dirty="0">
                <a:latin typeface="Times New Roman"/>
                <a:cs typeface="Times New Roman"/>
              </a:rPr>
              <a:t>they arrive in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85" dirty="0">
                <a:latin typeface="Times New Roman"/>
                <a:cs typeface="Times New Roman"/>
              </a:rPr>
              <a:t>queue. </a:t>
            </a:r>
            <a:r>
              <a:rPr sz="1500" spc="105" dirty="0">
                <a:latin typeface="Times New Roman"/>
                <a:cs typeface="Times New Roman"/>
              </a:rPr>
              <a:t>Our </a:t>
            </a:r>
            <a:r>
              <a:rPr sz="1500" spc="60" dirty="0">
                <a:latin typeface="Times New Roman"/>
                <a:cs typeface="Times New Roman"/>
              </a:rPr>
              <a:t>visualizer offers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95" dirty="0">
                <a:latin typeface="Times New Roman"/>
                <a:cs typeface="Times New Roman"/>
              </a:rPr>
              <a:t>unique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opportunity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plore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interact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with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algorithm.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Users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will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gain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500" spc="125" dirty="0">
                <a:latin typeface="Times New Roman"/>
                <a:cs typeface="Times New Roman"/>
              </a:rPr>
              <a:t>hands-on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perience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how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FCFS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works,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from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adding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visualizing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their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75" dirty="0">
                <a:latin typeface="Times New Roman"/>
                <a:cs typeface="Times New Roman"/>
              </a:rPr>
              <a:t>ecution. </a:t>
            </a:r>
            <a:r>
              <a:rPr sz="1500" spc="60" dirty="0">
                <a:latin typeface="Times New Roman"/>
                <a:cs typeface="Times New Roman"/>
              </a:rPr>
              <a:t>This </a:t>
            </a:r>
            <a:r>
              <a:rPr sz="1500" spc="80" dirty="0">
                <a:latin typeface="Times New Roman"/>
                <a:cs typeface="Times New Roman"/>
              </a:rPr>
              <a:t>project </a:t>
            </a:r>
            <a:r>
              <a:rPr sz="1500" spc="50" dirty="0">
                <a:latin typeface="Times New Roman"/>
                <a:cs typeface="Times New Roman"/>
              </a:rPr>
              <a:t>is </a:t>
            </a:r>
            <a:r>
              <a:rPr sz="1500" spc="110" dirty="0">
                <a:latin typeface="Times New Roman"/>
                <a:cs typeface="Times New Roman"/>
              </a:rPr>
              <a:t>not </a:t>
            </a:r>
            <a:r>
              <a:rPr sz="1500" spc="80" dirty="0">
                <a:latin typeface="Times New Roman"/>
                <a:cs typeface="Times New Roman"/>
              </a:rPr>
              <a:t>merely a </a:t>
            </a:r>
            <a:r>
              <a:rPr sz="1500" spc="85" dirty="0">
                <a:latin typeface="Times New Roman"/>
                <a:cs typeface="Times New Roman"/>
              </a:rPr>
              <a:t>theoretical </a:t>
            </a:r>
            <a:r>
              <a:rPr sz="1500" spc="90" dirty="0">
                <a:latin typeface="Times New Roman"/>
                <a:cs typeface="Times New Roman"/>
              </a:rPr>
              <a:t>e </a:t>
            </a:r>
            <a:r>
              <a:rPr sz="1500" spc="80" dirty="0">
                <a:latin typeface="Times New Roman"/>
                <a:cs typeface="Times New Roman"/>
              </a:rPr>
              <a:t>ploration; </a:t>
            </a:r>
            <a:r>
              <a:rPr sz="1500" spc="55" dirty="0">
                <a:latin typeface="Times New Roman"/>
                <a:cs typeface="Times New Roman"/>
              </a:rPr>
              <a:t>it's </a:t>
            </a:r>
            <a:r>
              <a:rPr sz="1500" spc="80" dirty="0">
                <a:latin typeface="Times New Roman"/>
                <a:cs typeface="Times New Roman"/>
              </a:rPr>
              <a:t>a practical </a:t>
            </a:r>
            <a:r>
              <a:rPr sz="1500" spc="60" dirty="0">
                <a:latin typeface="Times New Roman"/>
                <a:cs typeface="Times New Roman"/>
              </a:rPr>
              <a:t>tool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75" dirty="0">
                <a:latin typeface="Times New Roman"/>
                <a:cs typeface="Times New Roman"/>
              </a:rPr>
              <a:t>assist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students,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educators,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administrators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comprehending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real-world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implications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different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methods.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1651000" cy="411480"/>
          </a:xfrm>
          <a:custGeom>
            <a:avLst/>
            <a:gdLst/>
            <a:ahLst/>
            <a:cxnLst/>
            <a:rect l="l" t="t" r="r" b="b"/>
            <a:pathLst>
              <a:path w="1651000" h="411480">
                <a:moveTo>
                  <a:pt x="1650720" y="411479"/>
                </a:moveTo>
                <a:lnTo>
                  <a:pt x="0" y="411479"/>
                </a:lnTo>
                <a:lnTo>
                  <a:pt x="0" y="0"/>
                </a:lnTo>
                <a:lnTo>
                  <a:pt x="1650720" y="0"/>
                </a:lnTo>
                <a:lnTo>
                  <a:pt x="1650720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1676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5" dirty="0"/>
              <a:t>Methodology: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84725" y="1205757"/>
            <a:ext cx="8287384" cy="29425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been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developed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using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following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methodology:</a:t>
            </a:r>
            <a:endParaRPr sz="1500">
              <a:latin typeface="Times New Roman"/>
              <a:cs typeface="Times New Roman"/>
            </a:endParaRPr>
          </a:p>
          <a:p>
            <a:pPr marL="469900" marR="5080" indent="-344170" algn="just">
              <a:lnSpc>
                <a:spcPct val="107900"/>
              </a:lnSpc>
              <a:spcBef>
                <a:spcPts val="8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500" spc="95" dirty="0">
                <a:latin typeface="Times New Roman"/>
                <a:cs typeface="Times New Roman"/>
              </a:rPr>
              <a:t>Requirements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Times New Roman"/>
                <a:cs typeface="Times New Roman"/>
              </a:rPr>
              <a:t>Analysis: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Gathering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documenting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requirements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for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simulator.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had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clear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about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concepts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project.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apply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concepts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logic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make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endParaRPr sz="1500">
              <a:latin typeface="Times New Roman"/>
              <a:cs typeface="Times New Roman"/>
            </a:endParaRPr>
          </a:p>
          <a:p>
            <a:pPr marL="469900" marR="574675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0" dirty="0">
                <a:latin typeface="Times New Roman"/>
                <a:cs typeface="Times New Roman"/>
              </a:rPr>
              <a:t>Design: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Creating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detailed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design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simulator's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architecture,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interface,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scheduling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implementation.</a:t>
            </a:r>
            <a:endParaRPr sz="1500">
              <a:latin typeface="Times New Roman"/>
              <a:cs typeface="Times New Roman"/>
            </a:endParaRPr>
          </a:p>
          <a:p>
            <a:pPr marL="469900" marR="387350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85" dirty="0">
                <a:latin typeface="Times New Roman"/>
                <a:cs typeface="Times New Roman"/>
              </a:rPr>
              <a:t>Implementation: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Developing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simulator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algorithms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using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suitable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programming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language(s).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HTML,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Javascript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our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project.</a:t>
            </a:r>
            <a:endParaRPr sz="1500">
              <a:latin typeface="Times New Roman"/>
              <a:cs typeface="Times New Roman"/>
            </a:endParaRPr>
          </a:p>
          <a:p>
            <a:pPr marL="469900" marR="393700" indent="-344170">
              <a:lnSpc>
                <a:spcPct val="1079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0" dirty="0">
                <a:latin typeface="Times New Roman"/>
                <a:cs typeface="Times New Roman"/>
              </a:rPr>
              <a:t>Testing: </a:t>
            </a:r>
            <a:r>
              <a:rPr sz="1500" spc="85" dirty="0">
                <a:latin typeface="Times New Roman"/>
                <a:cs typeface="Times New Roman"/>
              </a:rPr>
              <a:t>Conducting testing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110" dirty="0">
                <a:latin typeface="Times New Roman"/>
                <a:cs typeface="Times New Roman"/>
              </a:rPr>
              <a:t>ensure the </a:t>
            </a:r>
            <a:r>
              <a:rPr sz="1500" spc="90" dirty="0">
                <a:latin typeface="Times New Roman"/>
                <a:cs typeface="Times New Roman"/>
              </a:rPr>
              <a:t>simulator </a:t>
            </a:r>
            <a:r>
              <a:rPr sz="1500" spc="85" dirty="0">
                <a:latin typeface="Times New Roman"/>
                <a:cs typeface="Times New Roman"/>
              </a:rPr>
              <a:t>functions </a:t>
            </a:r>
            <a:r>
              <a:rPr sz="1500" spc="65" dirty="0">
                <a:latin typeface="Times New Roman"/>
                <a:cs typeface="Times New Roman"/>
              </a:rPr>
              <a:t>correctly. Without </a:t>
            </a:r>
            <a:r>
              <a:rPr sz="1500" spc="110" dirty="0">
                <a:latin typeface="Times New Roman"/>
                <a:cs typeface="Times New Roman"/>
              </a:rPr>
              <a:t>the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repeated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testing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project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gone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through,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would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not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possible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create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such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sleek,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user-friendly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interface.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0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4627880" cy="411480"/>
          </a:xfrm>
          <a:custGeom>
            <a:avLst/>
            <a:gdLst/>
            <a:ahLst/>
            <a:cxnLst/>
            <a:rect l="l" t="t" r="r" b="b"/>
            <a:pathLst>
              <a:path w="4627880" h="411480">
                <a:moveTo>
                  <a:pt x="4627437" y="411479"/>
                </a:moveTo>
                <a:lnTo>
                  <a:pt x="0" y="411479"/>
                </a:lnTo>
                <a:lnTo>
                  <a:pt x="0" y="0"/>
                </a:lnTo>
                <a:lnTo>
                  <a:pt x="4627437" y="0"/>
                </a:lnTo>
                <a:lnTo>
                  <a:pt x="462743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4653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Common</a:t>
            </a:r>
            <a:r>
              <a:rPr sz="2700" spc="-200" dirty="0"/>
              <a:t> </a:t>
            </a:r>
            <a:r>
              <a:rPr sz="2700" spc="-240" dirty="0"/>
              <a:t>CPU</a:t>
            </a:r>
            <a:r>
              <a:rPr sz="2700" spc="-200" dirty="0"/>
              <a:t> </a:t>
            </a:r>
            <a:r>
              <a:rPr sz="2700" spc="-225" dirty="0"/>
              <a:t>Scheduling</a:t>
            </a:r>
            <a:r>
              <a:rPr sz="2700" spc="-200" dirty="0"/>
              <a:t> </a:t>
            </a:r>
            <a:r>
              <a:rPr sz="2700" spc="-195" dirty="0"/>
              <a:t>Al</a:t>
            </a:r>
            <a:r>
              <a:rPr sz="2700" spc="-235" dirty="0"/>
              <a:t>g</a:t>
            </a:r>
            <a:r>
              <a:rPr sz="2700" spc="-265" dirty="0"/>
              <a:t>orithms: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945" y="3586572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354" y="3854720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442" y="4122868"/>
            <a:ext cx="95250" cy="101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4725" y="1264351"/>
            <a:ext cx="8326755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185">
              <a:lnSpc>
                <a:spcPct val="117300"/>
              </a:lnSpc>
              <a:spcBef>
                <a:spcPts val="95"/>
              </a:spcBef>
            </a:pPr>
            <a:r>
              <a:rPr sz="1500" b="1" spc="75" dirty="0">
                <a:latin typeface="Times New Roman"/>
                <a:cs typeface="Times New Roman"/>
              </a:rPr>
              <a:t>Shortest </a:t>
            </a:r>
            <a:r>
              <a:rPr sz="1500" b="1" spc="-20" dirty="0">
                <a:latin typeface="Times New Roman"/>
                <a:cs typeface="Times New Roman"/>
              </a:rPr>
              <a:t>Job </a:t>
            </a:r>
            <a:r>
              <a:rPr sz="1500" b="1" spc="50" dirty="0">
                <a:latin typeface="Times New Roman"/>
                <a:cs typeface="Times New Roman"/>
              </a:rPr>
              <a:t>First </a:t>
            </a:r>
            <a:r>
              <a:rPr sz="1500" spc="-35" dirty="0">
                <a:latin typeface="Times New Roman"/>
                <a:cs typeface="Times New Roman"/>
              </a:rPr>
              <a:t>(SJF): </a:t>
            </a:r>
            <a:r>
              <a:rPr sz="1500" spc="-20" dirty="0">
                <a:latin typeface="Times New Roman"/>
                <a:cs typeface="Times New Roman"/>
              </a:rPr>
              <a:t>SJF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20" dirty="0">
                <a:latin typeface="Times New Roman"/>
                <a:cs typeface="Times New Roman"/>
              </a:rPr>
              <a:t>non-preemptive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 </a:t>
            </a:r>
            <a:r>
              <a:rPr sz="1500" spc="110" dirty="0">
                <a:latin typeface="Times New Roman"/>
                <a:cs typeface="Times New Roman"/>
              </a:rPr>
              <a:t>where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assigned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shortest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ﬁrst.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minimizes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average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waiting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time, </a:t>
            </a:r>
            <a:r>
              <a:rPr sz="1500" spc="100" dirty="0">
                <a:latin typeface="Times New Roman"/>
                <a:cs typeface="Times New Roman"/>
              </a:rPr>
              <a:t> making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efficient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batch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systems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known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job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durations.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predicting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accurate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challenging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practice.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7300"/>
              </a:lnSpc>
              <a:spcBef>
                <a:spcPts val="1200"/>
              </a:spcBef>
            </a:pPr>
            <a:r>
              <a:rPr sz="1500" b="1" spc="60" dirty="0">
                <a:latin typeface="Times New Roman"/>
                <a:cs typeface="Times New Roman"/>
              </a:rPr>
              <a:t>Priority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70" dirty="0">
                <a:latin typeface="Times New Roman"/>
                <a:cs typeface="Times New Roman"/>
              </a:rPr>
              <a:t>Scheduling: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scheduling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assigns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priorities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processes,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serves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highest </a:t>
            </a:r>
            <a:r>
              <a:rPr sz="1500" spc="95" dirty="0">
                <a:latin typeface="Times New Roman"/>
                <a:cs typeface="Times New Roman"/>
              </a:rPr>
              <a:t>priority </a:t>
            </a:r>
            <a:r>
              <a:rPr sz="1500" spc="105" dirty="0">
                <a:latin typeface="Times New Roman"/>
                <a:cs typeface="Times New Roman"/>
              </a:rPr>
              <a:t>process ﬁrst. </a:t>
            </a:r>
            <a:r>
              <a:rPr sz="1500" spc="60" dirty="0">
                <a:latin typeface="Times New Roman"/>
                <a:cs typeface="Times New Roman"/>
              </a:rPr>
              <a:t>It's </a:t>
            </a:r>
            <a:r>
              <a:rPr sz="1500" spc="85" dirty="0">
                <a:latin typeface="Times New Roman"/>
                <a:cs typeface="Times New Roman"/>
              </a:rPr>
              <a:t>suitable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105" dirty="0">
                <a:latin typeface="Times New Roman"/>
                <a:cs typeface="Times New Roman"/>
              </a:rPr>
              <a:t>scenarios </a:t>
            </a:r>
            <a:r>
              <a:rPr sz="1500" spc="110" dirty="0">
                <a:latin typeface="Times New Roman"/>
                <a:cs typeface="Times New Roman"/>
              </a:rPr>
              <a:t>where certain </a:t>
            </a:r>
            <a:r>
              <a:rPr sz="1500" spc="105" dirty="0">
                <a:latin typeface="Times New Roman"/>
                <a:cs typeface="Times New Roman"/>
              </a:rPr>
              <a:t>processes </a:t>
            </a:r>
            <a:r>
              <a:rPr sz="1500" spc="110" dirty="0">
                <a:latin typeface="Times New Roman"/>
                <a:cs typeface="Times New Roman"/>
              </a:rPr>
              <a:t>require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immediate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attention.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inversion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issues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if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managed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properly.</a:t>
            </a:r>
            <a:endParaRPr sz="1500">
              <a:latin typeface="Times New Roman"/>
              <a:cs typeface="Times New Roman"/>
            </a:endParaRPr>
          </a:p>
          <a:p>
            <a:pPr marL="12700" marR="15875">
              <a:lnSpc>
                <a:spcPct val="117300"/>
              </a:lnSpc>
              <a:spcBef>
                <a:spcPts val="1200"/>
              </a:spcBef>
            </a:pPr>
            <a:r>
              <a:rPr sz="1500" b="1" spc="70" dirty="0">
                <a:latin typeface="Times New Roman"/>
                <a:cs typeface="Times New Roman"/>
              </a:rPr>
              <a:t>Round </a:t>
            </a:r>
            <a:r>
              <a:rPr sz="1500" b="1" spc="60" dirty="0">
                <a:latin typeface="Times New Roman"/>
                <a:cs typeface="Times New Roman"/>
              </a:rPr>
              <a:t>Robin </a:t>
            </a:r>
            <a:r>
              <a:rPr sz="1500" spc="-20" dirty="0">
                <a:latin typeface="Times New Roman"/>
                <a:cs typeface="Times New Roman"/>
              </a:rPr>
              <a:t>(RR): </a:t>
            </a:r>
            <a:r>
              <a:rPr sz="1500" spc="-10" dirty="0">
                <a:latin typeface="Times New Roman"/>
                <a:cs typeface="Times New Roman"/>
              </a:rPr>
              <a:t>RR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05" dirty="0">
                <a:latin typeface="Times New Roman"/>
                <a:cs typeface="Times New Roman"/>
              </a:rPr>
              <a:t>preemptive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 </a:t>
            </a:r>
            <a:r>
              <a:rPr sz="1500" spc="110" dirty="0">
                <a:latin typeface="Times New Roman"/>
                <a:cs typeface="Times New Roman"/>
              </a:rPr>
              <a:t>where </a:t>
            </a:r>
            <a:r>
              <a:rPr sz="1500" spc="105" dirty="0">
                <a:latin typeface="Times New Roman"/>
                <a:cs typeface="Times New Roman"/>
              </a:rPr>
              <a:t>each process </a:t>
            </a:r>
            <a:r>
              <a:rPr sz="1500" spc="90" dirty="0">
                <a:latin typeface="Times New Roman"/>
                <a:cs typeface="Times New Roman"/>
              </a:rPr>
              <a:t>gets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35" dirty="0">
                <a:latin typeface="Times New Roman"/>
                <a:cs typeface="Times New Roman"/>
              </a:rPr>
              <a:t>ﬁed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quantum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ecute,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cycling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through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ensures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fairness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responsiveness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all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but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may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overhead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conte</a:t>
            </a:r>
            <a:r>
              <a:rPr sz="1500" spc="4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switching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very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short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time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quanta.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6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3347085" cy="411480"/>
          </a:xfrm>
          <a:custGeom>
            <a:avLst/>
            <a:gdLst/>
            <a:ahLst/>
            <a:cxnLst/>
            <a:rect l="l" t="t" r="r" b="b"/>
            <a:pathLst>
              <a:path w="3347085" h="411480">
                <a:moveTo>
                  <a:pt x="3347047" y="411479"/>
                </a:moveTo>
                <a:lnTo>
                  <a:pt x="0" y="411479"/>
                </a:lnTo>
                <a:lnTo>
                  <a:pt x="0" y="0"/>
                </a:lnTo>
                <a:lnTo>
                  <a:pt x="3347047" y="0"/>
                </a:lnTo>
                <a:lnTo>
                  <a:pt x="334704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3373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225" dirty="0"/>
              <a:t>Scheduling</a:t>
            </a:r>
            <a:r>
              <a:rPr sz="2700" spc="-200" dirty="0"/>
              <a:t> </a:t>
            </a:r>
            <a:r>
              <a:rPr sz="2700" spc="-195" dirty="0"/>
              <a:t>Al</a:t>
            </a:r>
            <a:r>
              <a:rPr sz="2700" spc="-235" dirty="0"/>
              <a:t>g</a:t>
            </a:r>
            <a:r>
              <a:rPr sz="2700" spc="-260" dirty="0"/>
              <a:t>orithm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136" y="1616924"/>
            <a:ext cx="95250" cy="10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4725" y="1290000"/>
            <a:ext cx="8250555" cy="30003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6985">
              <a:lnSpc>
                <a:spcPts val="1739"/>
              </a:lnSpc>
              <a:spcBef>
                <a:spcPts val="235"/>
              </a:spcBef>
            </a:pP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20" dirty="0">
                <a:latin typeface="Times New Roman"/>
                <a:cs typeface="Times New Roman"/>
              </a:rPr>
              <a:t>one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100" dirty="0">
                <a:latin typeface="Times New Roman"/>
                <a:cs typeface="Times New Roman"/>
              </a:rPr>
              <a:t>simplest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25" dirty="0">
                <a:latin typeface="Times New Roman"/>
                <a:cs typeface="Times New Roman"/>
              </a:rPr>
              <a:t>most </a:t>
            </a:r>
            <a:r>
              <a:rPr sz="1500" spc="80" dirty="0">
                <a:latin typeface="Times New Roman"/>
                <a:cs typeface="Times New Roman"/>
              </a:rPr>
              <a:t>intuitive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00" dirty="0">
                <a:latin typeface="Times New Roman"/>
                <a:cs typeface="Times New Roman"/>
              </a:rPr>
              <a:t>algorithms </a:t>
            </a:r>
            <a:r>
              <a:rPr sz="1500" spc="120" dirty="0">
                <a:latin typeface="Times New Roman"/>
                <a:cs typeface="Times New Roman"/>
              </a:rPr>
              <a:t>used </a:t>
            </a:r>
            <a:r>
              <a:rPr sz="1500" spc="95" dirty="0">
                <a:latin typeface="Times New Roman"/>
                <a:cs typeface="Times New Roman"/>
              </a:rPr>
              <a:t>in </a:t>
            </a:r>
            <a:r>
              <a:rPr sz="1500" spc="105" dirty="0">
                <a:latin typeface="Times New Roman"/>
                <a:cs typeface="Times New Roman"/>
              </a:rPr>
              <a:t>operating 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operates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principle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ecuted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ready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enters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queue,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placed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end,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allocated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  <a:p>
            <a:pPr marL="12700" marR="52069">
              <a:lnSpc>
                <a:spcPts val="1739"/>
              </a:lnSpc>
              <a:spcBef>
                <a:spcPts val="1220"/>
              </a:spcBef>
            </a:pP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114" dirty="0">
                <a:latin typeface="Times New Roman"/>
                <a:cs typeface="Times New Roman"/>
              </a:rPr>
              <a:t>has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95" dirty="0">
                <a:latin typeface="Times New Roman"/>
                <a:cs typeface="Times New Roman"/>
              </a:rPr>
              <a:t>advantage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90" dirty="0">
                <a:latin typeface="Times New Roman"/>
                <a:cs typeface="Times New Roman"/>
              </a:rPr>
              <a:t>being </a:t>
            </a:r>
            <a:r>
              <a:rPr sz="1500" spc="80" dirty="0">
                <a:latin typeface="Times New Roman"/>
                <a:cs typeface="Times New Roman"/>
              </a:rPr>
              <a:t>easy </a:t>
            </a:r>
            <a:r>
              <a:rPr sz="1500" spc="105" dirty="0">
                <a:latin typeface="Times New Roman"/>
                <a:cs typeface="Times New Roman"/>
              </a:rPr>
              <a:t>to </a:t>
            </a:r>
            <a:r>
              <a:rPr sz="1500" spc="114" dirty="0">
                <a:latin typeface="Times New Roman"/>
                <a:cs typeface="Times New Roman"/>
              </a:rPr>
              <a:t>implement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14" dirty="0">
                <a:latin typeface="Times New Roman"/>
                <a:cs typeface="Times New Roman"/>
              </a:rPr>
              <a:t>understanding, </a:t>
            </a:r>
            <a:r>
              <a:rPr sz="1500" spc="100" dirty="0">
                <a:latin typeface="Times New Roman"/>
                <a:cs typeface="Times New Roman"/>
              </a:rPr>
              <a:t>making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5" dirty="0">
                <a:latin typeface="Times New Roman"/>
                <a:cs typeface="Times New Roman"/>
              </a:rPr>
              <a:t>suitable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choice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educational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purposes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scenarios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simplicity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desired.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However,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comes 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 </a:t>
            </a:r>
            <a:r>
              <a:rPr sz="1500" spc="95" dirty="0">
                <a:latin typeface="Times New Roman"/>
                <a:cs typeface="Times New Roman"/>
              </a:rPr>
              <a:t>notable </a:t>
            </a:r>
            <a:r>
              <a:rPr sz="1500" spc="80" dirty="0">
                <a:latin typeface="Times New Roman"/>
                <a:cs typeface="Times New Roman"/>
              </a:rPr>
              <a:t>limitations. </a:t>
            </a:r>
            <a:r>
              <a:rPr sz="1500" spc="105" dirty="0">
                <a:latin typeface="Times New Roman"/>
                <a:cs typeface="Times New Roman"/>
              </a:rPr>
              <a:t>One </a:t>
            </a:r>
            <a:r>
              <a:rPr sz="1500" spc="95" dirty="0">
                <a:latin typeface="Times New Roman"/>
                <a:cs typeface="Times New Roman"/>
              </a:rPr>
              <a:t>signiﬁcant </a:t>
            </a:r>
            <a:r>
              <a:rPr sz="1500" spc="105" dirty="0">
                <a:latin typeface="Times New Roman"/>
                <a:cs typeface="Times New Roman"/>
              </a:rPr>
              <a:t>drawback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95" dirty="0">
                <a:latin typeface="Times New Roman"/>
                <a:cs typeface="Times New Roman"/>
              </a:rPr>
              <a:t>potential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5" dirty="0">
                <a:latin typeface="Times New Roman"/>
                <a:cs typeface="Times New Roman"/>
              </a:rPr>
              <a:t>"convoy </a:t>
            </a:r>
            <a:r>
              <a:rPr sz="1500" spc="30" dirty="0">
                <a:latin typeface="Times New Roman"/>
                <a:cs typeface="Times New Roman"/>
              </a:rPr>
              <a:t>effect" </a:t>
            </a:r>
            <a:r>
              <a:rPr sz="1500" spc="120" dirty="0">
                <a:latin typeface="Times New Roman"/>
                <a:cs typeface="Times New Roman"/>
              </a:rPr>
              <a:t>– 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long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hold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up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shorter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behind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it,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leading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inefficiency.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39"/>
              </a:lnSpc>
              <a:spcBef>
                <a:spcPts val="1220"/>
              </a:spcBef>
            </a:pPr>
            <a:r>
              <a:rPr sz="1500" spc="55" dirty="0">
                <a:latin typeface="Times New Roman"/>
                <a:cs typeface="Times New Roman"/>
              </a:rPr>
              <a:t>Additionally,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does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not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consider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making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adaptable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varying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workloads.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also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lacks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preemption,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which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means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once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starts,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cannot 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interrupted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even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if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higher-priority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later.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239010" cy="411480"/>
          </a:xfrm>
          <a:custGeom>
            <a:avLst/>
            <a:gdLst/>
            <a:ahLst/>
            <a:cxnLst/>
            <a:rect l="l" t="t" r="r" b="b"/>
            <a:pathLst>
              <a:path w="2239010" h="411480">
                <a:moveTo>
                  <a:pt x="2238794" y="411479"/>
                </a:moveTo>
                <a:lnTo>
                  <a:pt x="0" y="411479"/>
                </a:lnTo>
                <a:lnTo>
                  <a:pt x="0" y="0"/>
                </a:lnTo>
                <a:lnTo>
                  <a:pt x="2238794" y="0"/>
                </a:lnTo>
                <a:lnTo>
                  <a:pt x="2238794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265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How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409" dirty="0"/>
              <a:t>W</a:t>
            </a:r>
            <a:r>
              <a:rPr sz="2700" spc="-225" dirty="0"/>
              <a:t>or</a:t>
            </a:r>
            <a:r>
              <a:rPr sz="2700" spc="-254" dirty="0"/>
              <a:t>k</a:t>
            </a:r>
            <a:r>
              <a:rPr sz="2700" spc="110" dirty="0"/>
              <a:t>s?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472" y="1838437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945" y="2586264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372" y="2807777"/>
            <a:ext cx="95250" cy="10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988" y="3998631"/>
            <a:ext cx="95250" cy="10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336" y="4220144"/>
            <a:ext cx="95250" cy="101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725" y="1290000"/>
            <a:ext cx="8282940" cy="3083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99060">
              <a:lnSpc>
                <a:spcPts val="1739"/>
              </a:lnSpc>
              <a:spcBef>
                <a:spcPts val="235"/>
              </a:spcBef>
              <a:buAutoNum type="arabicPeriod"/>
              <a:tabLst>
                <a:tab pos="182245" algn="l"/>
              </a:tabLst>
            </a:pPr>
            <a:r>
              <a:rPr sz="1500" spc="105" dirty="0">
                <a:latin typeface="Times New Roman"/>
                <a:cs typeface="Times New Roman"/>
              </a:rPr>
              <a:t>Queue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Formation: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created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system,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added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ready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queue,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forming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linear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structure.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which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arrive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crucial,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determines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ecution.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739"/>
              </a:lnSpc>
              <a:buAutoNum type="arabicPeriod"/>
              <a:tabLst>
                <a:tab pos="203200" algn="l"/>
              </a:tabLst>
            </a:pPr>
            <a:r>
              <a:rPr sz="1500" spc="9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Eecution: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CPU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allocated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selected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 </a:t>
            </a:r>
            <a:r>
              <a:rPr sz="1500" spc="145" dirty="0">
                <a:latin typeface="Times New Roman"/>
                <a:cs typeface="Times New Roman"/>
              </a:rPr>
              <a:t>runs </a:t>
            </a:r>
            <a:r>
              <a:rPr sz="1500" spc="95" dirty="0">
                <a:latin typeface="Times New Roman"/>
                <a:cs typeface="Times New Roman"/>
              </a:rPr>
              <a:t>until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114" dirty="0">
                <a:latin typeface="Times New Roman"/>
                <a:cs typeface="Times New Roman"/>
              </a:rPr>
              <a:t>either </a:t>
            </a:r>
            <a:r>
              <a:rPr sz="1500" spc="105" dirty="0">
                <a:latin typeface="Times New Roman"/>
                <a:cs typeface="Times New Roman"/>
              </a:rPr>
              <a:t>completes </a:t>
            </a:r>
            <a:r>
              <a:rPr sz="1500" spc="85" dirty="0">
                <a:latin typeface="Times New Roman"/>
                <a:cs typeface="Times New Roman"/>
              </a:rPr>
              <a:t>its </a:t>
            </a:r>
            <a:r>
              <a:rPr sz="1500" spc="105" dirty="0">
                <a:latin typeface="Times New Roman"/>
                <a:cs typeface="Times New Roman"/>
              </a:rPr>
              <a:t>e </a:t>
            </a:r>
            <a:r>
              <a:rPr sz="1500" spc="100" dirty="0">
                <a:latin typeface="Times New Roman"/>
                <a:cs typeface="Times New Roman"/>
              </a:rPr>
              <a:t>ecution </a:t>
            </a:r>
            <a:r>
              <a:rPr sz="1500" spc="130" dirty="0">
                <a:latin typeface="Times New Roman"/>
                <a:cs typeface="Times New Roman"/>
              </a:rPr>
              <a:t>or enters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0" dirty="0">
                <a:latin typeface="Times New Roman"/>
                <a:cs typeface="Times New Roman"/>
              </a:rPr>
              <a:t>waiting </a:t>
            </a:r>
            <a:r>
              <a:rPr sz="1500" spc="110" dirty="0">
                <a:latin typeface="Times New Roman"/>
                <a:cs typeface="Times New Roman"/>
              </a:rPr>
              <a:t>state </a:t>
            </a:r>
            <a:r>
              <a:rPr sz="1500" spc="15" dirty="0">
                <a:latin typeface="Times New Roman"/>
                <a:cs typeface="Times New Roman"/>
              </a:rPr>
              <a:t>(e.g.,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70" dirty="0">
                <a:latin typeface="Times New Roman"/>
                <a:cs typeface="Times New Roman"/>
              </a:rPr>
              <a:t>I/O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operations). </a:t>
            </a:r>
            <a:r>
              <a:rPr sz="1500" spc="10" dirty="0">
                <a:latin typeface="Times New Roman"/>
                <a:cs typeface="Times New Roman"/>
              </a:rPr>
              <a:t>If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105" dirty="0">
                <a:latin typeface="Times New Roman"/>
                <a:cs typeface="Times New Roman"/>
              </a:rPr>
              <a:t>process </a:t>
            </a:r>
            <a:r>
              <a:rPr sz="1500" spc="130" dirty="0">
                <a:latin typeface="Times New Roman"/>
                <a:cs typeface="Times New Roman"/>
              </a:rPr>
              <a:t>enters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80" dirty="0">
                <a:latin typeface="Times New Roman"/>
                <a:cs typeface="Times New Roman"/>
              </a:rPr>
              <a:t>waiting </a:t>
            </a:r>
            <a:r>
              <a:rPr sz="1500" spc="95" dirty="0">
                <a:latin typeface="Times New Roman"/>
                <a:cs typeface="Times New Roman"/>
              </a:rPr>
              <a:t>state, </a:t>
            </a:r>
            <a:r>
              <a:rPr sz="1500" spc="75" dirty="0">
                <a:latin typeface="Times New Roman"/>
                <a:cs typeface="Times New Roman"/>
              </a:rPr>
              <a:t>it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105" dirty="0">
                <a:latin typeface="Times New Roman"/>
                <a:cs typeface="Times New Roman"/>
              </a:rPr>
              <a:t>temporarily removed from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placed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back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queue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when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becomes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ready.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 marR="101600">
              <a:lnSpc>
                <a:spcPts val="1739"/>
              </a:lnSpc>
              <a:buAutoNum type="arabicPeriod"/>
              <a:tabLst>
                <a:tab pos="198120" algn="l"/>
              </a:tabLst>
            </a:pPr>
            <a:r>
              <a:rPr sz="1500" spc="95" dirty="0">
                <a:latin typeface="Times New Roman"/>
                <a:cs typeface="Times New Roman"/>
              </a:rPr>
              <a:t>Completion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Termination: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When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completes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ecution,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removed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from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CPU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then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moves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ne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2028825" cy="411480"/>
          </a:xfrm>
          <a:custGeom>
            <a:avLst/>
            <a:gdLst/>
            <a:ahLst/>
            <a:cxnLst/>
            <a:rect l="l" t="t" r="r" b="b"/>
            <a:pathLst>
              <a:path w="2028825" h="411480">
                <a:moveTo>
                  <a:pt x="2028596" y="411479"/>
                </a:moveTo>
                <a:lnTo>
                  <a:pt x="0" y="411479"/>
                </a:lnTo>
                <a:lnTo>
                  <a:pt x="0" y="0"/>
                </a:lnTo>
                <a:lnTo>
                  <a:pt x="2028596" y="0"/>
                </a:lnTo>
                <a:lnTo>
                  <a:pt x="2028596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20542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35" dirty="0"/>
              <a:t>Beneﬁts</a:t>
            </a:r>
            <a:r>
              <a:rPr sz="2700" spc="-200" dirty="0"/>
              <a:t> </a:t>
            </a:r>
            <a:r>
              <a:rPr sz="2700" spc="-265" dirty="0"/>
              <a:t>of</a:t>
            </a:r>
            <a:r>
              <a:rPr sz="2700" spc="-200" dirty="0"/>
              <a:t> </a:t>
            </a: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233" y="1404737"/>
            <a:ext cx="95250" cy="10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822" y="1894398"/>
            <a:ext cx="95250" cy="101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434" y="2536460"/>
            <a:ext cx="95250" cy="10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576" y="2781290"/>
            <a:ext cx="95250" cy="10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1225" y="3178521"/>
            <a:ext cx="95250" cy="101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725" y="1287668"/>
            <a:ext cx="8361045" cy="317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7345">
              <a:lnSpc>
                <a:spcPct val="107100"/>
              </a:lnSpc>
              <a:spcBef>
                <a:spcPts val="95"/>
              </a:spcBef>
              <a:buFont typeface="Times New Roman"/>
              <a:buAutoNum type="arabicPeriod"/>
              <a:tabLst>
                <a:tab pos="18224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Simplicity</a:t>
            </a:r>
            <a:r>
              <a:rPr sz="1500" spc="60" dirty="0">
                <a:latin typeface="Times New Roman"/>
                <a:cs typeface="Times New Roman"/>
              </a:rPr>
              <a:t>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easy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to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understand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implement.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simplicity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makes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cellent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choice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95" dirty="0">
                <a:latin typeface="Times New Roman"/>
                <a:cs typeface="Times New Roman"/>
              </a:rPr>
              <a:t>educational </a:t>
            </a:r>
            <a:r>
              <a:rPr sz="1500" spc="110" dirty="0">
                <a:latin typeface="Times New Roman"/>
                <a:cs typeface="Times New Roman"/>
              </a:rPr>
              <a:t>purposes, </a:t>
            </a:r>
            <a:r>
              <a:rPr sz="1500" spc="90" dirty="0">
                <a:latin typeface="Times New Roman"/>
                <a:cs typeface="Times New Roman"/>
              </a:rPr>
              <a:t>helping </a:t>
            </a:r>
            <a:r>
              <a:rPr sz="1500" spc="125" dirty="0">
                <a:latin typeface="Times New Roman"/>
                <a:cs typeface="Times New Roman"/>
              </a:rPr>
              <a:t>students </a:t>
            </a:r>
            <a:r>
              <a:rPr sz="1500" spc="110" dirty="0">
                <a:latin typeface="Times New Roman"/>
                <a:cs typeface="Times New Roman"/>
              </a:rPr>
              <a:t>grasp fundamental </a:t>
            </a:r>
            <a:r>
              <a:rPr sz="1500" spc="95" dirty="0">
                <a:latin typeface="Times New Roman"/>
                <a:cs typeface="Times New Roman"/>
              </a:rPr>
              <a:t>scheduling </a:t>
            </a:r>
            <a:r>
              <a:rPr sz="1500" spc="110" dirty="0">
                <a:latin typeface="Times New Roman"/>
                <a:cs typeface="Times New Roman"/>
              </a:rPr>
              <a:t>concepts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without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comple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ities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more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advanced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algorithms.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1195"/>
              </a:spcBef>
              <a:buFont typeface="Times New Roman"/>
              <a:buAutoNum type="arabicPeriod"/>
              <a:tabLst>
                <a:tab pos="203200" algn="l"/>
                <a:tab pos="795655" algn="l"/>
              </a:tabLst>
            </a:pPr>
            <a:r>
              <a:rPr sz="1500" b="1" spc="50" dirty="0">
                <a:latin typeface="Times New Roman"/>
                <a:cs typeface="Times New Roman"/>
              </a:rPr>
              <a:t>No </a:t>
            </a:r>
            <a:r>
              <a:rPr sz="1500" b="1" spc="60" dirty="0">
                <a:latin typeface="Times New Roman"/>
                <a:cs typeface="Times New Roman"/>
              </a:rPr>
              <a:t>Priority </a:t>
            </a:r>
            <a:r>
              <a:rPr sz="1500" b="1" spc="75" dirty="0">
                <a:latin typeface="Times New Roman"/>
                <a:cs typeface="Times New Roman"/>
              </a:rPr>
              <a:t>Disputes</a:t>
            </a:r>
            <a:r>
              <a:rPr sz="1500" spc="75" dirty="0">
                <a:latin typeface="Times New Roman"/>
                <a:cs typeface="Times New Roman"/>
              </a:rPr>
              <a:t>: </a:t>
            </a:r>
            <a:r>
              <a:rPr sz="1500" spc="25" dirty="0">
                <a:latin typeface="Times New Roman"/>
                <a:cs typeface="Times New Roman"/>
              </a:rPr>
              <a:t>FCFS </a:t>
            </a:r>
            <a:r>
              <a:rPr sz="1500" spc="120" dirty="0">
                <a:latin typeface="Times New Roman"/>
                <a:cs typeface="Times New Roman"/>
              </a:rPr>
              <a:t>ensures </a:t>
            </a:r>
            <a:r>
              <a:rPr sz="1500" spc="95" dirty="0">
                <a:latin typeface="Times New Roman"/>
                <a:cs typeface="Times New Roman"/>
              </a:rPr>
              <a:t>a </a:t>
            </a:r>
            <a:r>
              <a:rPr sz="1500" spc="75" dirty="0">
                <a:latin typeface="Times New Roman"/>
                <a:cs typeface="Times New Roman"/>
              </a:rPr>
              <a:t>fair </a:t>
            </a:r>
            <a:r>
              <a:rPr sz="1500" spc="130" dirty="0">
                <a:latin typeface="Times New Roman"/>
                <a:cs typeface="Times New Roman"/>
              </a:rPr>
              <a:t>and </a:t>
            </a:r>
            <a:r>
              <a:rPr sz="1500" spc="105" dirty="0">
                <a:latin typeface="Times New Roman"/>
                <a:cs typeface="Times New Roman"/>
              </a:rPr>
              <a:t>straightforward </a:t>
            </a:r>
            <a:r>
              <a:rPr sz="1500" spc="75" dirty="0">
                <a:latin typeface="Times New Roman"/>
                <a:cs typeface="Times New Roman"/>
              </a:rPr>
              <a:t>allocation </a:t>
            </a:r>
            <a:r>
              <a:rPr sz="1500" spc="45" dirty="0">
                <a:latin typeface="Times New Roman"/>
                <a:cs typeface="Times New Roman"/>
              </a:rPr>
              <a:t>of </a:t>
            </a:r>
            <a:r>
              <a:rPr sz="1500" spc="20" dirty="0">
                <a:latin typeface="Times New Roman"/>
                <a:cs typeface="Times New Roman"/>
              </a:rPr>
              <a:t>CPU </a:t>
            </a:r>
            <a:r>
              <a:rPr sz="1500" spc="95" dirty="0">
                <a:latin typeface="Times New Roman"/>
                <a:cs typeface="Times New Roman"/>
              </a:rPr>
              <a:t>time, as 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8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ecuted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they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arrive.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eliminates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disputes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need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for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comple	</a:t>
            </a:r>
            <a:r>
              <a:rPr sz="1500" spc="95" dirty="0">
                <a:latin typeface="Times New Roman"/>
                <a:cs typeface="Times New Roman"/>
              </a:rPr>
              <a:t>priority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calculations,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simplifying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system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management.</a:t>
            </a:r>
            <a:endParaRPr sz="1500">
              <a:latin typeface="Times New Roman"/>
              <a:cs typeface="Times New Roman"/>
            </a:endParaRPr>
          </a:p>
          <a:p>
            <a:pPr marL="12700" marR="235585" algn="just">
              <a:lnSpc>
                <a:spcPct val="107100"/>
              </a:lnSpc>
              <a:spcBef>
                <a:spcPts val="1200"/>
              </a:spcBef>
              <a:buFont typeface="Times New Roman"/>
              <a:buAutoNum type="arabicPeriod"/>
              <a:tabLst>
                <a:tab pos="198120" algn="l"/>
              </a:tabLst>
            </a:pPr>
            <a:r>
              <a:rPr sz="1500" b="1" spc="80" dirty="0">
                <a:latin typeface="Times New Roman"/>
                <a:cs typeface="Times New Roman"/>
              </a:rPr>
              <a:t>Deterministic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50" dirty="0">
                <a:latin typeface="Times New Roman"/>
                <a:cs typeface="Times New Roman"/>
              </a:rPr>
              <a:t>Behavior</a:t>
            </a:r>
            <a:r>
              <a:rPr sz="1500" spc="50" dirty="0">
                <a:latin typeface="Times New Roman"/>
                <a:cs typeface="Times New Roman"/>
              </a:rPr>
              <a:t>: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FCFS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provides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deterministic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behavior,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e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ecution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solely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based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arrival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time.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This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predictability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be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advantageous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certain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environments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order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crucial.</a:t>
            </a:r>
            <a:endParaRPr sz="1500">
              <a:latin typeface="Times New Roman"/>
              <a:cs typeface="Times New Roman"/>
            </a:endParaRPr>
          </a:p>
          <a:p>
            <a:pPr marL="12700" marR="64769">
              <a:lnSpc>
                <a:spcPct val="107100"/>
              </a:lnSpc>
              <a:spcBef>
                <a:spcPts val="1205"/>
              </a:spcBef>
              <a:buFont typeface="Times New Roman"/>
              <a:buAutoNum type="arabicPeriod"/>
              <a:tabLst>
                <a:tab pos="206375" algn="l"/>
              </a:tabLst>
            </a:pPr>
            <a:r>
              <a:rPr sz="1500" b="1" spc="60" dirty="0">
                <a:latin typeface="Times New Roman"/>
                <a:cs typeface="Times New Roman"/>
              </a:rPr>
              <a:t>Suitable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for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55" dirty="0">
                <a:latin typeface="Times New Roman"/>
                <a:cs typeface="Times New Roman"/>
              </a:rPr>
              <a:t>Certain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spc="35" dirty="0">
                <a:latin typeface="Times New Roman"/>
                <a:cs typeface="Times New Roman"/>
              </a:rPr>
              <a:t>Workloads</a:t>
            </a:r>
            <a:r>
              <a:rPr sz="1500" spc="35" dirty="0">
                <a:latin typeface="Times New Roman"/>
                <a:cs typeface="Times New Roman"/>
              </a:rPr>
              <a:t>: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cases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where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workload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predominantly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consists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long,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CPU-bound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processes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with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similar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times,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Times New Roman"/>
                <a:cs typeface="Times New Roman"/>
              </a:rPr>
              <a:t>FCFS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provide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reasonable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performance.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0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425" y="530750"/>
            <a:ext cx="3076575" cy="411480"/>
          </a:xfrm>
          <a:custGeom>
            <a:avLst/>
            <a:gdLst/>
            <a:ahLst/>
            <a:cxnLst/>
            <a:rect l="l" t="t" r="r" b="b"/>
            <a:pathLst>
              <a:path w="3076575" h="411480">
                <a:moveTo>
                  <a:pt x="3076157" y="411479"/>
                </a:moveTo>
                <a:lnTo>
                  <a:pt x="0" y="411479"/>
                </a:lnTo>
                <a:lnTo>
                  <a:pt x="0" y="0"/>
                </a:lnTo>
                <a:lnTo>
                  <a:pt x="3076157" y="0"/>
                </a:lnTo>
                <a:lnTo>
                  <a:pt x="3076157" y="41147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4333"/>
            <a:ext cx="3102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5" dirty="0"/>
              <a:t>FC</a:t>
            </a:r>
            <a:r>
              <a:rPr sz="2700" spc="-315" dirty="0"/>
              <a:t>F</a:t>
            </a:r>
            <a:r>
              <a:rPr sz="2700" spc="-25" dirty="0"/>
              <a:t>S</a:t>
            </a:r>
            <a:r>
              <a:rPr sz="2700" spc="-200" dirty="0"/>
              <a:t> </a:t>
            </a:r>
            <a:r>
              <a:rPr sz="2700" spc="-215" dirty="0"/>
              <a:t>Visuali</a:t>
            </a:r>
            <a:r>
              <a:rPr sz="2700" spc="-265" dirty="0"/>
              <a:t>z</a:t>
            </a:r>
            <a:r>
              <a:rPr sz="2700" spc="-260" dirty="0"/>
              <a:t>er</a:t>
            </a:r>
            <a:r>
              <a:rPr sz="2700" spc="-200" dirty="0"/>
              <a:t> </a:t>
            </a:r>
            <a:r>
              <a:rPr sz="2700" spc="-235" dirty="0"/>
              <a:t>Inter</a:t>
            </a:r>
            <a:r>
              <a:rPr sz="2700" spc="-229" dirty="0"/>
              <a:t>f</a:t>
            </a:r>
            <a:r>
              <a:rPr sz="2700" spc="-280" dirty="0"/>
              <a:t>ac</a:t>
            </a:r>
            <a:r>
              <a:rPr sz="2700" spc="-340" dirty="0"/>
              <a:t>e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2922" y="1395111"/>
            <a:ext cx="95250" cy="98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448" y="3677300"/>
            <a:ext cx="95250" cy="984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4725" y="1290335"/>
            <a:ext cx="8262620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Times New Roman"/>
                <a:cs typeface="Times New Roman"/>
              </a:rPr>
              <a:t>We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created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fun,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user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friendly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interface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provides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interactive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perience.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500" spc="-15" dirty="0">
                <a:latin typeface="Times New Roman"/>
                <a:cs typeface="Times New Roman"/>
              </a:rPr>
              <a:t>At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top,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ID, </a:t>
            </a:r>
            <a:r>
              <a:rPr sz="1500" spc="70" dirty="0">
                <a:latin typeface="Times New Roman"/>
                <a:cs typeface="Times New Roman"/>
              </a:rPr>
              <a:t>arrival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burst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of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each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marL="12700" marR="73025">
              <a:lnSpc>
                <a:spcPts val="1710"/>
              </a:lnSpc>
              <a:spcBef>
                <a:spcPts val="1240"/>
              </a:spcBef>
            </a:pPr>
            <a:r>
              <a:rPr sz="1500" spc="30" dirty="0">
                <a:latin typeface="Times New Roman"/>
                <a:cs typeface="Times New Roman"/>
              </a:rPr>
              <a:t>Below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that,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we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have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buttons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delete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calculate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(average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waiting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time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average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turnaround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time)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or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visualise.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are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displayed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table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Times New Roman"/>
                <a:cs typeface="Times New Roman"/>
              </a:rPr>
              <a:t>like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format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below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followed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Times New Roman"/>
                <a:cs typeface="Times New Roman"/>
              </a:rPr>
              <a:t>by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calculated.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10"/>
              </a:lnSpc>
              <a:spcBef>
                <a:spcPts val="1240"/>
              </a:spcBef>
            </a:pPr>
            <a:r>
              <a:rPr sz="1500" spc="75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Gantt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chart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at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bottom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be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used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Times New Roman"/>
                <a:cs typeface="Times New Roman"/>
              </a:rPr>
              <a:t>visualise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process.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Different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colours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0" dirty="0">
                <a:latin typeface="Times New Roman"/>
                <a:cs typeface="Times New Roman"/>
              </a:rPr>
              <a:t>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Times New Roman"/>
                <a:cs typeface="Times New Roman"/>
              </a:rPr>
              <a:t>added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each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process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make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it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look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more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e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citing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appealing.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1631</Words>
  <Application>Microsoft Office PowerPoint</Application>
  <PresentationFormat>On-screen Show (16:9)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Microsoft Sans Serif</vt:lpstr>
      <vt:lpstr>Times New Roman</vt:lpstr>
      <vt:lpstr>Trebuchet MS</vt:lpstr>
      <vt:lpstr>Office Theme</vt:lpstr>
      <vt:lpstr>PowerPoint Presentation</vt:lpstr>
      <vt:lpstr>Contents:</vt:lpstr>
      <vt:lpstr>Introduction:</vt:lpstr>
      <vt:lpstr>Methodology:</vt:lpstr>
      <vt:lpstr>Common CPU Scheduling Algorithms:</vt:lpstr>
      <vt:lpstr>FCFS Scheduling Algorithm</vt:lpstr>
      <vt:lpstr>How FCFS Works?</vt:lpstr>
      <vt:lpstr>Beneﬁts of FCFS</vt:lpstr>
      <vt:lpstr>FCFS Visualizer Interface</vt:lpstr>
      <vt:lpstr>OUTPUTS:</vt:lpstr>
      <vt:lpstr>Limitations of FCFS</vt:lpstr>
      <vt:lpstr>Conclusion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Aditya Roy</cp:lastModifiedBy>
  <cp:revision>2</cp:revision>
  <dcterms:created xsi:type="dcterms:W3CDTF">2023-11-04T04:34:55Z</dcterms:created>
  <dcterms:modified xsi:type="dcterms:W3CDTF">2023-11-06T12:19:15Z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