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2DA16-9DF3-4E13-84F0-C49196FE0966}" v="1" dt="2024-09-03T04:42:51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tiwary" userId="179f663498ad1dcc" providerId="LiveId" clId="{65F2DA16-9DF3-4E13-84F0-C49196FE0966}"/>
    <pc:docChg chg="undo custSel addSld delSld modSld">
      <pc:chgData name="Aditya tiwary" userId="179f663498ad1dcc" providerId="LiveId" clId="{65F2DA16-9DF3-4E13-84F0-C49196FE0966}" dt="2024-09-03T04:49:13.151" v="313" actId="20577"/>
      <pc:docMkLst>
        <pc:docMk/>
      </pc:docMkLst>
      <pc:sldChg chg="modSp new mod">
        <pc:chgData name="Aditya tiwary" userId="179f663498ad1dcc" providerId="LiveId" clId="{65F2DA16-9DF3-4E13-84F0-C49196FE0966}" dt="2024-09-03T04:41:55.114" v="7" actId="27636"/>
        <pc:sldMkLst>
          <pc:docMk/>
          <pc:sldMk cId="945777114" sldId="262"/>
        </pc:sldMkLst>
        <pc:spChg chg="mod">
          <ac:chgData name="Aditya tiwary" userId="179f663498ad1dcc" providerId="LiveId" clId="{65F2DA16-9DF3-4E13-84F0-C49196FE0966}" dt="2024-09-03T04:41:35.473" v="3" actId="14100"/>
          <ac:spMkLst>
            <pc:docMk/>
            <pc:sldMk cId="945777114" sldId="262"/>
            <ac:spMk id="2" creationId="{21CBCAB1-2FCC-83A4-7F85-13E2BDF2D424}"/>
          </ac:spMkLst>
        </pc:spChg>
        <pc:spChg chg="mod">
          <ac:chgData name="Aditya tiwary" userId="179f663498ad1dcc" providerId="LiveId" clId="{65F2DA16-9DF3-4E13-84F0-C49196FE0966}" dt="2024-09-03T04:41:55.114" v="7" actId="27636"/>
          <ac:spMkLst>
            <pc:docMk/>
            <pc:sldMk cId="945777114" sldId="262"/>
            <ac:spMk id="3" creationId="{634A01B7-4091-BA62-D902-08C5560F229E}"/>
          </ac:spMkLst>
        </pc:spChg>
      </pc:sldChg>
      <pc:sldChg chg="modSp new mod">
        <pc:chgData name="Aditya tiwary" userId="179f663498ad1dcc" providerId="LiveId" clId="{65F2DA16-9DF3-4E13-84F0-C49196FE0966}" dt="2024-09-03T04:44:44" v="18" actId="1076"/>
        <pc:sldMkLst>
          <pc:docMk/>
          <pc:sldMk cId="632556" sldId="263"/>
        </pc:sldMkLst>
        <pc:spChg chg="mod">
          <ac:chgData name="Aditya tiwary" userId="179f663498ad1dcc" providerId="LiveId" clId="{65F2DA16-9DF3-4E13-84F0-C49196FE0966}" dt="2024-09-03T04:44:14.045" v="14" actId="1076"/>
          <ac:spMkLst>
            <pc:docMk/>
            <pc:sldMk cId="632556" sldId="263"/>
            <ac:spMk id="2" creationId="{F0FC823D-1044-DAF5-6962-59078EFD44D3}"/>
          </ac:spMkLst>
        </pc:spChg>
        <pc:spChg chg="mod">
          <ac:chgData name="Aditya tiwary" userId="179f663498ad1dcc" providerId="LiveId" clId="{65F2DA16-9DF3-4E13-84F0-C49196FE0966}" dt="2024-09-03T04:44:44" v="18" actId="1076"/>
          <ac:spMkLst>
            <pc:docMk/>
            <pc:sldMk cId="632556" sldId="263"/>
            <ac:spMk id="3" creationId="{9B31085A-66EE-58EF-2D5F-BC3EE5E732A0}"/>
          </ac:spMkLst>
        </pc:spChg>
      </pc:sldChg>
      <pc:sldChg chg="addSp delSp modSp new del">
        <pc:chgData name="Aditya tiwary" userId="179f663498ad1dcc" providerId="LiveId" clId="{65F2DA16-9DF3-4E13-84F0-C49196FE0966}" dt="2024-09-03T04:43:09.936" v="10" actId="47"/>
        <pc:sldMkLst>
          <pc:docMk/>
          <pc:sldMk cId="2826130169" sldId="263"/>
        </pc:sldMkLst>
        <pc:spChg chg="del">
          <ac:chgData name="Aditya tiwary" userId="179f663498ad1dcc" providerId="LiveId" clId="{65F2DA16-9DF3-4E13-84F0-C49196FE0966}" dt="2024-09-03T04:42:51.258" v="9"/>
          <ac:spMkLst>
            <pc:docMk/>
            <pc:sldMk cId="2826130169" sldId="263"/>
            <ac:spMk id="3" creationId="{B18C4B4C-761A-D3AC-4980-34B7C9731285}"/>
          </ac:spMkLst>
        </pc:spChg>
        <pc:spChg chg="add mod">
          <ac:chgData name="Aditya tiwary" userId="179f663498ad1dcc" providerId="LiveId" clId="{65F2DA16-9DF3-4E13-84F0-C49196FE0966}" dt="2024-09-03T04:42:51.258" v="9"/>
          <ac:spMkLst>
            <pc:docMk/>
            <pc:sldMk cId="2826130169" sldId="263"/>
            <ac:spMk id="4" creationId="{D4D4FE17-FE71-DF3A-8A04-7F279832B927}"/>
          </ac:spMkLst>
        </pc:spChg>
      </pc:sldChg>
      <pc:sldChg chg="modSp new mod">
        <pc:chgData name="Aditya tiwary" userId="179f663498ad1dcc" providerId="LiveId" clId="{65F2DA16-9DF3-4E13-84F0-C49196FE0966}" dt="2024-09-03T04:45:48.230" v="28" actId="20577"/>
        <pc:sldMkLst>
          <pc:docMk/>
          <pc:sldMk cId="356591826" sldId="264"/>
        </pc:sldMkLst>
        <pc:spChg chg="mod">
          <ac:chgData name="Aditya tiwary" userId="179f663498ad1dcc" providerId="LiveId" clId="{65F2DA16-9DF3-4E13-84F0-C49196FE0966}" dt="2024-09-03T04:45:08.258" v="22" actId="1076"/>
          <ac:spMkLst>
            <pc:docMk/>
            <pc:sldMk cId="356591826" sldId="264"/>
            <ac:spMk id="2" creationId="{0C76BE59-4CAE-7D36-89F3-C344E0354697}"/>
          </ac:spMkLst>
        </pc:spChg>
        <pc:spChg chg="mod">
          <ac:chgData name="Aditya tiwary" userId="179f663498ad1dcc" providerId="LiveId" clId="{65F2DA16-9DF3-4E13-84F0-C49196FE0966}" dt="2024-09-03T04:45:48.230" v="28" actId="20577"/>
          <ac:spMkLst>
            <pc:docMk/>
            <pc:sldMk cId="356591826" sldId="264"/>
            <ac:spMk id="3" creationId="{DB029A68-0E23-601F-1FAD-D214AE278391}"/>
          </ac:spMkLst>
        </pc:spChg>
      </pc:sldChg>
      <pc:sldChg chg="modSp new mod">
        <pc:chgData name="Aditya tiwary" userId="179f663498ad1dcc" providerId="LiveId" clId="{65F2DA16-9DF3-4E13-84F0-C49196FE0966}" dt="2024-09-03T04:47:41.676" v="186" actId="20577"/>
        <pc:sldMkLst>
          <pc:docMk/>
          <pc:sldMk cId="2536778005" sldId="265"/>
        </pc:sldMkLst>
        <pc:spChg chg="mod">
          <ac:chgData name="Aditya tiwary" userId="179f663498ad1dcc" providerId="LiveId" clId="{65F2DA16-9DF3-4E13-84F0-C49196FE0966}" dt="2024-09-03T04:46:19.004" v="32" actId="1076"/>
          <ac:spMkLst>
            <pc:docMk/>
            <pc:sldMk cId="2536778005" sldId="265"/>
            <ac:spMk id="2" creationId="{4C400D00-635A-2E61-7C1C-3ABC1CDE73B8}"/>
          </ac:spMkLst>
        </pc:spChg>
        <pc:spChg chg="mod">
          <ac:chgData name="Aditya tiwary" userId="179f663498ad1dcc" providerId="LiveId" clId="{65F2DA16-9DF3-4E13-84F0-C49196FE0966}" dt="2024-09-03T04:47:41.676" v="186" actId="20577"/>
          <ac:spMkLst>
            <pc:docMk/>
            <pc:sldMk cId="2536778005" sldId="265"/>
            <ac:spMk id="3" creationId="{27222506-ED0D-7AD8-128F-D11BED7FC45B}"/>
          </ac:spMkLst>
        </pc:spChg>
      </pc:sldChg>
      <pc:sldChg chg="modSp new mod">
        <pc:chgData name="Aditya tiwary" userId="179f663498ad1dcc" providerId="LiveId" clId="{65F2DA16-9DF3-4E13-84F0-C49196FE0966}" dt="2024-09-03T04:49:13.151" v="313" actId="20577"/>
        <pc:sldMkLst>
          <pc:docMk/>
          <pc:sldMk cId="457719427" sldId="266"/>
        </pc:sldMkLst>
        <pc:spChg chg="mod">
          <ac:chgData name="Aditya tiwary" userId="179f663498ad1dcc" providerId="LiveId" clId="{65F2DA16-9DF3-4E13-84F0-C49196FE0966}" dt="2024-09-03T04:48:30.604" v="203" actId="1076"/>
          <ac:spMkLst>
            <pc:docMk/>
            <pc:sldMk cId="457719427" sldId="266"/>
            <ac:spMk id="2" creationId="{F7E60DDC-E1DE-7D57-8E5E-B657862B9FE3}"/>
          </ac:spMkLst>
        </pc:spChg>
        <pc:spChg chg="mod">
          <ac:chgData name="Aditya tiwary" userId="179f663498ad1dcc" providerId="LiveId" clId="{65F2DA16-9DF3-4E13-84F0-C49196FE0966}" dt="2024-09-03T04:49:13.151" v="313" actId="20577"/>
          <ac:spMkLst>
            <pc:docMk/>
            <pc:sldMk cId="457719427" sldId="266"/>
            <ac:spMk id="3" creationId="{93B90E69-A28C-B213-DE78-ACCE8C350C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krebsonsecurity" TargetMode="External"/><Relationship Id="rId2" Type="http://schemas.openxmlformats.org/officeDocument/2006/relationships/hyperlink" Target="https://www.youtube.com/c/CybersecurityInfrastructureSecurityAgenc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ishtan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6A91-E767-86E6-4363-CE5C0A3DA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are detailed components and references for each part of the phishing awareness training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1B405-A220-58A9-BA19-E2F57868E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          by-Aditya </a:t>
            </a:r>
            <a:r>
              <a:rPr lang="en-IN" dirty="0" err="1"/>
              <a:t>tiwari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25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0D00-635A-2E61-7C1C-3ABC1CDE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60" y="0"/>
            <a:ext cx="9905998" cy="767520"/>
          </a:xfrm>
        </p:spPr>
        <p:txBody>
          <a:bodyPr/>
          <a:lstStyle/>
          <a:p>
            <a:r>
              <a:rPr lang="en-IN" dirty="0"/>
              <a:t>8. </a:t>
            </a:r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2506-ED0D-7AD8-128F-D11BED7FC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67520"/>
            <a:ext cx="9905999" cy="599904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A. Recap Key Points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To summarize the training and reinforce key takeaways.</a:t>
            </a:r>
          </a:p>
          <a:p>
            <a:r>
              <a:rPr lang="en-US" b="1" dirty="0"/>
              <a:t>Summary Points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Phishing Awareness</a:t>
            </a:r>
            <a:r>
              <a:rPr lang="en-US" dirty="0"/>
              <a:t>: Understand what phishing is and the different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Recognize Phishing Attempts</a:t>
            </a:r>
            <a:r>
              <a:rPr lang="en-US" dirty="0"/>
              <a:t>: Know the common characteristics of phishing </a:t>
            </a:r>
          </a:p>
          <a:p>
            <a:pPr marL="0" indent="0">
              <a:buNone/>
            </a:pPr>
            <a:r>
              <a:rPr lang="en-US" dirty="0"/>
              <a:t>                                               emails, websites, and social engineering tactics.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Avoid Phishing Attacks</a:t>
            </a:r>
            <a:r>
              <a:rPr lang="en-US" dirty="0"/>
              <a:t>: Follow best practices to prevent falling victim to phishing    </a:t>
            </a:r>
          </a:p>
          <a:p>
            <a:pPr marL="0" indent="0">
              <a:buNone/>
            </a:pPr>
            <a:r>
              <a:rPr lang="en-US" dirty="0"/>
              <a:t>                                        attempts.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Respond Appropriately</a:t>
            </a:r>
            <a:r>
              <a:rPr lang="en-US" dirty="0"/>
              <a:t>: Know how to report phishing attempts and clean up if </a:t>
            </a:r>
          </a:p>
          <a:p>
            <a:pPr marL="0" indent="0">
              <a:buNone/>
            </a:pPr>
            <a:r>
              <a:rPr lang="en-US" dirty="0"/>
              <a:t>                                        compromised.</a:t>
            </a:r>
          </a:p>
          <a:p>
            <a:r>
              <a:rPr lang="en-US" b="1" dirty="0"/>
              <a:t>B. Encourage Vigilance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To motivate participants to remain cautious and proactive.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77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60DDC-E1DE-7D57-8E5E-B657862B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034" y="0"/>
            <a:ext cx="9905998" cy="729019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0E69-A28C-B213-DE78-ACCE8C350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034" y="1296585"/>
            <a:ext cx="9905999" cy="46085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Final Tips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Stay Informed</a:t>
            </a:r>
            <a:r>
              <a:rPr lang="en-US" dirty="0"/>
              <a:t>: Regularly update your knowledge on phishing tactics and </a:t>
            </a:r>
          </a:p>
          <a:p>
            <a:pPr marL="0" indent="0">
              <a:buNone/>
            </a:pPr>
            <a:r>
              <a:rPr lang="en-US"/>
              <a:t>                          cybersecurity </a:t>
            </a:r>
            <a:r>
              <a:rPr lang="en-US" dirty="0"/>
              <a:t>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 Skeptical</a:t>
            </a:r>
            <a:r>
              <a:rPr lang="en-US" dirty="0"/>
              <a:t>: Always verify requests for sensitive information through trusted </a:t>
            </a:r>
          </a:p>
          <a:p>
            <a:pPr marL="0" indent="0">
              <a:buNone/>
            </a:pPr>
            <a:r>
              <a:rPr lang="en-US" dirty="0"/>
              <a:t>                     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Practice Good Cyber Hygiene</a:t>
            </a:r>
            <a:r>
              <a:rPr lang="en-US" dirty="0"/>
              <a:t>: Use strong passwords, multi-factor authentication, </a:t>
            </a:r>
          </a:p>
          <a:p>
            <a:pPr marL="0" indent="0">
              <a:buNone/>
            </a:pPr>
            <a:r>
              <a:rPr lang="en-US" dirty="0"/>
              <a:t>                                                and keep your software up to date.</a:t>
            </a:r>
          </a:p>
          <a:p>
            <a:r>
              <a:rPr lang="en-US" b="1" dirty="0"/>
              <a:t>Additional Resources for Continued Learning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Cybersecurity Awareness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Cyber Security Centre (NCSC) - Phishing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71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E5BA-740B-C684-1F08-EEF59826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829" y="10524"/>
            <a:ext cx="9905998" cy="1478570"/>
          </a:xfrm>
        </p:spPr>
        <p:txBody>
          <a:bodyPr/>
          <a:lstStyle/>
          <a:p>
            <a:r>
              <a:rPr lang="en-IN" dirty="0"/>
              <a:t>1. </a:t>
            </a:r>
            <a:r>
              <a:rPr lang="en-IN" b="1" dirty="0"/>
              <a:t>Introduction to Phishing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5B87-46B8-6D95-E3F4-6C57BF8D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828" y="1865407"/>
            <a:ext cx="9905999" cy="440734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Definition and Overview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Phishing</a:t>
            </a:r>
            <a:r>
              <a:rPr lang="en-US" dirty="0"/>
              <a:t>: A type of cyber attack where attackers impersonate legitimate organizations or individuals to trick people into revealing personal information or performing actions that compromise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of Phishing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Email Phishing</a:t>
            </a:r>
            <a:r>
              <a:rPr lang="en-US" dirty="0"/>
              <a:t>: Fraudulent emails that appear to come from a legitimate source.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Spear Phishing</a:t>
            </a:r>
            <a:r>
              <a:rPr lang="en-US" dirty="0"/>
              <a:t>: Targeted phishing aimed at specific individuals or organizations.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Whaling</a:t>
            </a:r>
            <a:r>
              <a:rPr lang="en-US" dirty="0"/>
              <a:t>: A type of spear phishing targeting high-profile individuals like executives.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Smishing</a:t>
            </a:r>
            <a:r>
              <a:rPr lang="en-US" dirty="0"/>
              <a:t>: Phishing conducted via SMS messages.</a:t>
            </a:r>
          </a:p>
          <a:p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US-CERT on Phishing</a:t>
            </a:r>
          </a:p>
          <a:p>
            <a:pPr marL="0" indent="0">
              <a:buNone/>
            </a:pPr>
            <a:r>
              <a:rPr lang="en-US" dirty="0"/>
              <a:t>          Phishing.org - What is Phishing?</a:t>
            </a:r>
          </a:p>
          <a:p>
            <a:pPr marL="457200" lvl="1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9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A3A7-AE3E-1FF2-130E-F875BFE5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IN" dirty="0"/>
              <a:t>2. </a:t>
            </a:r>
            <a:r>
              <a:rPr lang="en-IN" b="1" dirty="0"/>
              <a:t>Common Phishing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C0E9F-2F93-1F1A-6071-BD26B467E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928"/>
            <a:ext cx="9905999" cy="497433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Email Phishing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Characteristics</a:t>
            </a:r>
            <a:r>
              <a:rPr lang="en-US" dirty="0"/>
              <a:t>: Emails that look authentic but contain malicious links or attachments.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Examples</a:t>
            </a:r>
            <a:r>
              <a:rPr lang="en-US" dirty="0"/>
              <a:t>: Fake password reset requests, tax refund scams.</a:t>
            </a:r>
          </a:p>
          <a:p>
            <a:r>
              <a:rPr lang="en-US" b="1" dirty="0"/>
              <a:t>Phishing Websites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Characteristics</a:t>
            </a:r>
            <a:r>
              <a:rPr lang="en-US" dirty="0"/>
              <a:t>: Websites that closely mimic legitimate sites to steal login credentials.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Examples</a:t>
            </a:r>
            <a:r>
              <a:rPr lang="en-US" dirty="0"/>
              <a:t>: Fake bank login pages.</a:t>
            </a:r>
          </a:p>
          <a:p>
            <a:r>
              <a:rPr lang="en-US" b="1" dirty="0"/>
              <a:t>Social Engineering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Characteristics</a:t>
            </a:r>
            <a:r>
              <a:rPr lang="en-US" dirty="0"/>
              <a:t>: Manipulating people into divulging confidential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Examples</a:t>
            </a:r>
            <a:r>
              <a:rPr lang="en-US" dirty="0"/>
              <a:t>: Impersonating IT support or colleagues.</a:t>
            </a:r>
          </a:p>
          <a:p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Krebs on Security - Understanding Phishing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dirty="0" err="1"/>
              <a:t>StaySafeOnline</a:t>
            </a:r>
            <a:r>
              <a:rPr lang="en-US" dirty="0"/>
              <a:t> - Phishing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4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C7DF-1B28-A6D6-7455-1AC3C3F8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85" y="0"/>
            <a:ext cx="9905998" cy="1478570"/>
          </a:xfrm>
        </p:spPr>
        <p:txBody>
          <a:bodyPr>
            <a:normAutofit/>
          </a:bodyPr>
          <a:lstStyle/>
          <a:p>
            <a:br>
              <a:rPr lang="en-US" b="1" dirty="0"/>
            </a:br>
            <a:r>
              <a:rPr lang="en-IN" dirty="0"/>
              <a:t>3. </a:t>
            </a:r>
            <a:r>
              <a:rPr lang="en-IN" b="1" dirty="0"/>
              <a:t>Recognizing Phishing Attempts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17BA-A695-39C6-498E-8AFDC2EF4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2456"/>
            <a:ext cx="9905999" cy="54955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Suspicious Email Characteristics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 Unexpected Attachments/Links</a:t>
            </a:r>
            <a:r>
              <a:rPr lang="en-US" dirty="0"/>
              <a:t>: Be cautious with attachments or links from unknown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 Generic Greetings</a:t>
            </a:r>
            <a:r>
              <a:rPr lang="en-US" dirty="0"/>
              <a:t>: Emails that use generic greetings such as "Dear Customer."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 Urgent Language</a:t>
            </a:r>
            <a:r>
              <a:rPr lang="en-US" dirty="0"/>
              <a:t>: Emails that create a sense of urgency or threat.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 Grammar and Spelling Errors</a:t>
            </a:r>
            <a:r>
              <a:rPr lang="en-US" dirty="0"/>
              <a:t>: Many phishing emails contain mistakes.</a:t>
            </a:r>
          </a:p>
          <a:p>
            <a:r>
              <a:rPr lang="en-US" b="1" dirty="0"/>
              <a:t>Checking URLs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 Hover Over Links</a:t>
            </a:r>
            <a:r>
              <a:rPr lang="en-US" dirty="0"/>
              <a:t>: Before clicking, hover over links to see the actual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 Look for HTTPS</a:t>
            </a:r>
            <a:r>
              <a:rPr lang="en-US" dirty="0"/>
              <a:t>: Ensure the URL starts with HTTPS and has a valid certificate.</a:t>
            </a:r>
          </a:p>
          <a:p>
            <a:r>
              <a:rPr lang="en-US" b="1" dirty="0"/>
              <a:t>Verifying Authenticity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 Contact Directly</a:t>
            </a:r>
            <a:r>
              <a:rPr lang="en-US" dirty="0"/>
              <a:t>: Use official contact methods to verify requests.</a:t>
            </a:r>
          </a:p>
          <a:p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Phishing.org - How to Recognize Phishing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Google Safety Center - Phishing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23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F66B-6271-35CE-5C22-70BEC43D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253" y="0"/>
            <a:ext cx="9905998" cy="1478570"/>
          </a:xfrm>
        </p:spPr>
        <p:txBody>
          <a:bodyPr/>
          <a:lstStyle/>
          <a:p>
            <a:r>
              <a:rPr lang="en-IN"/>
              <a:t>4. </a:t>
            </a:r>
            <a:r>
              <a:rPr lang="en-IN" b="1"/>
              <a:t>Avoiding Phishing Attacks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5E52C-7437-B1B4-2734-A42C7A1E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956" y="1478570"/>
            <a:ext cx="9905999" cy="446220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Best Practices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Do Not Click on Suspicious Links</a:t>
            </a:r>
            <a:r>
              <a:rPr lang="en-US" dirty="0"/>
              <a:t>: Always verify links before clicking.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Be Cautious with Attachments</a:t>
            </a:r>
            <a:r>
              <a:rPr lang="en-US" dirty="0"/>
              <a:t>: Avoid opening attachments from unknown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Verify Requests for Sensitive Information</a:t>
            </a:r>
            <a:r>
              <a:rPr lang="en-US" dirty="0"/>
              <a:t>: Confirm any request for personal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information through official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Use Multi-Factor Authentication (MFA)</a:t>
            </a:r>
            <a:r>
              <a:rPr lang="en-US" dirty="0"/>
              <a:t>: Adds an extra layer of security.</a:t>
            </a:r>
          </a:p>
          <a:p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en-US" dirty="0" err="1"/>
              <a:t>StaySafeOnline</a:t>
            </a:r>
            <a:r>
              <a:rPr lang="en-US" dirty="0"/>
              <a:t> - How to Avoid Phishing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Cybersecurity &amp; Infrastructure Security Agency (CISA) - Phishing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95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1EAE-D2E8-6983-DCBC-A8BCCC7D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IN" b="1" dirty="0"/>
              <a:t>5. Handling Phishing Attempts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904A-8B7E-0617-0ED5-A4A7DB52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684" y="1478570"/>
            <a:ext cx="9905999" cy="4949662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Reporting Phishing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Report to IT Department</a:t>
            </a:r>
            <a:r>
              <a:rPr lang="en-US" dirty="0"/>
              <a:t>: Notify your organization’s IT department of phishing </a:t>
            </a:r>
          </a:p>
          <a:p>
            <a:pPr marL="0" indent="0">
              <a:buNone/>
            </a:pPr>
            <a:r>
              <a:rPr lang="en-US" dirty="0"/>
              <a:t>                                            attempts.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Use Built-In Reporting Tools</a:t>
            </a:r>
            <a:r>
              <a:rPr lang="en-US" dirty="0"/>
              <a:t>: Most email clients have a report phishing feature.</a:t>
            </a:r>
          </a:p>
          <a:p>
            <a:r>
              <a:rPr lang="en-US" b="1" dirty="0"/>
              <a:t>Cleaning Up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Change Passwords</a:t>
            </a:r>
            <a:r>
              <a:rPr lang="en-US" dirty="0"/>
              <a:t>: If credentials may have been compromised, change    </a:t>
            </a:r>
          </a:p>
          <a:p>
            <a:pPr marL="0" indent="0">
              <a:buNone/>
            </a:pPr>
            <a:r>
              <a:rPr lang="en-US" dirty="0"/>
              <a:t>                                    passwords immediately.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Run Antivirus Scans</a:t>
            </a:r>
            <a:r>
              <a:rPr lang="en-US" dirty="0"/>
              <a:t>: Check for malware.</a:t>
            </a:r>
          </a:p>
          <a:p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Federal Trade Commission (FTC) - Report Fraud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How to Remove Malware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885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CAB1-2FCC-83A4-7F85-13E2BDF2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35" y="0"/>
            <a:ext cx="9905998" cy="991402"/>
          </a:xfrm>
        </p:spPr>
        <p:txBody>
          <a:bodyPr/>
          <a:lstStyle/>
          <a:p>
            <a:r>
              <a:rPr lang="en-IN" dirty="0"/>
              <a:t>6. </a:t>
            </a:r>
            <a:r>
              <a:rPr lang="en-IN" b="1" dirty="0"/>
              <a:t>Interactive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01B7-4091-BA62-D902-08C5560F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1402"/>
            <a:ext cx="9905999" cy="578478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A. Quiz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To test and reinforce understanding of phishing concepts and best practices.</a:t>
            </a:r>
          </a:p>
          <a:p>
            <a:r>
              <a:rPr lang="en-US" b="1" dirty="0"/>
              <a:t>Example Questions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Multiple Choice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What is a common characteristic of a phishing email?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A) Personalized greeting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B) Generic email address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C) High-level encryption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D) Detailed instructions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What should you do if you receive an unexpected email requesting sensitive information?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A) Reply with the requested information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B) Forward the email to your IT department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C) Click the link to verify its authenticity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D) Ignore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5777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823D-1044-DAF5-6962-59078EFD4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10" y="97149"/>
            <a:ext cx="9905998" cy="969650"/>
          </a:xfrm>
        </p:spPr>
        <p:txBody>
          <a:bodyPr/>
          <a:lstStyle/>
          <a:p>
            <a:r>
              <a:rPr lang="en-IN" dirty="0"/>
              <a:t>7. </a:t>
            </a:r>
            <a:r>
              <a:rPr lang="en-IN" b="1" dirty="0"/>
              <a:t>Resources and 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1085A-66EE-58EF-2D5F-BC3EE5E7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9186"/>
            <a:ext cx="9905999" cy="472440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A. Educational Resources</a:t>
            </a: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To provide additional materials for users who want to learn more about phishing and cybersecurity.</a:t>
            </a:r>
          </a:p>
          <a:p>
            <a:r>
              <a:rPr lang="en-US" b="1" dirty="0"/>
              <a:t>Resources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Articles and Guides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Phishing.org - What is Phishing?: An overview of phishing attacks and their types.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StaySafeOnline</a:t>
            </a:r>
            <a:r>
              <a:rPr lang="en-US" dirty="0"/>
              <a:t> - How to Avoid Phishing: Best practices for avoiding phishing attacks.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Videos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YouTube Channels</a:t>
            </a:r>
            <a:r>
              <a:rPr lang="en-US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>
                <a:hlinkClick r:id="rId2"/>
              </a:rPr>
              <a:t>Cybersecurity &amp; Infrastructure Security Agency (CISA)</a:t>
            </a:r>
            <a:r>
              <a:rPr lang="en-US" dirty="0"/>
              <a:t>: Offers a variety of educational videos on cybersecurity topics, including phishing.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>
                <a:hlinkClick r:id="rId3"/>
              </a:rPr>
              <a:t>Krebs on Security</a:t>
            </a:r>
            <a:r>
              <a:rPr lang="en-US" dirty="0"/>
              <a:t>: Videos discussing current threats and security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BE59-4CAE-7D36-89F3-C344E035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09" y="20463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B. Tools</a:t>
            </a:r>
            <a:br>
              <a:rPr lang="en-US" dirty="0"/>
            </a:br>
            <a:r>
              <a:rPr lang="en-US" b="1" dirty="0"/>
              <a:t>Purpose</a:t>
            </a:r>
            <a:r>
              <a:rPr lang="en-US" dirty="0"/>
              <a:t>: To provide users with tools that help in identifying and preventing phishing attacks.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9A68-0E23-601F-1FAD-D214AE27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3416"/>
            <a:ext cx="9905999" cy="53131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Recommended Tools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Anti-Phishing Browser Extensions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Bitdefender </a:t>
            </a:r>
            <a:r>
              <a:rPr lang="en-US" b="1" dirty="0" err="1"/>
              <a:t>TrafficLight</a:t>
            </a:r>
            <a:r>
              <a:rPr lang="en-US" dirty="0"/>
              <a:t>: Provides real-time protection against phishing sites.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 err="1"/>
              <a:t>PhishTank</a:t>
            </a:r>
            <a:r>
              <a:rPr lang="en-US" dirty="0"/>
              <a:t>: Helps in reporting and checking URLs for phishing.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Password Managers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LastPass</a:t>
            </a:r>
            <a:r>
              <a:rPr lang="en-US" dirty="0"/>
              <a:t>: Can detect and warn users about phishing attempts.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1Password</a:t>
            </a:r>
            <a:r>
              <a:rPr lang="en-US" dirty="0"/>
              <a:t>: Includes features for secure login and phishing detection.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Anti-Malware Software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Malwarebytes</a:t>
            </a:r>
            <a:r>
              <a:rPr lang="en-US" dirty="0"/>
              <a:t>: Offers protection against malware that might be delivered through phishing.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Norton Security</a:t>
            </a:r>
            <a:r>
              <a:rPr lang="en-US" dirty="0"/>
              <a:t>: Includes phishing protection as part of its broader security suite.</a:t>
            </a:r>
          </a:p>
          <a:p>
            <a:r>
              <a:rPr lang="en-US" b="1" dirty="0"/>
              <a:t>References for Tools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PhishTank</a:t>
            </a:r>
            <a:r>
              <a:rPr lang="en-US" dirty="0">
                <a:hlinkClick r:id="rId2"/>
              </a:rPr>
              <a:t> - Phishing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Bitdefender </a:t>
            </a:r>
            <a:r>
              <a:rPr lang="en-US" dirty="0" err="1"/>
              <a:t>TrafficLight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Phishing.org - Tools and Resources</a:t>
            </a:r>
          </a:p>
        </p:txBody>
      </p:sp>
    </p:spTree>
    <p:extLst>
      <p:ext uri="{BB962C8B-B14F-4D97-AF65-F5344CB8AC3E}">
        <p14:creationId xmlns:p14="http://schemas.microsoft.com/office/powerpoint/2010/main" val="356591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587</TotalTime>
  <Words>1017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Here are detailed components and references for each part of the phishing awareness training</vt:lpstr>
      <vt:lpstr>1. Introduction to Phishing</vt:lpstr>
      <vt:lpstr>2. Common Phishing Techniques</vt:lpstr>
      <vt:lpstr> 3. Recognizing Phishing Attempts</vt:lpstr>
      <vt:lpstr>4. Avoiding Phishing Attacks</vt:lpstr>
      <vt:lpstr>5. Handling Phishing Attempts </vt:lpstr>
      <vt:lpstr>6. Interactive Components</vt:lpstr>
      <vt:lpstr>7. Resources and Tools</vt:lpstr>
      <vt:lpstr>B. Tools Purpose: To provide users with tools that help in identifying and preventing phishing attacks. </vt:lpstr>
      <vt:lpstr>8. 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tiwary</dc:creator>
  <cp:lastModifiedBy>Aditya tiwary</cp:lastModifiedBy>
  <cp:revision>1</cp:revision>
  <dcterms:created xsi:type="dcterms:W3CDTF">2024-09-02T19:01:53Z</dcterms:created>
  <dcterms:modified xsi:type="dcterms:W3CDTF">2024-09-03T04:49:16Z</dcterms:modified>
</cp:coreProperties>
</file>