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  <p:sldMasterId id="2147483798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70" r:id="rId14"/>
    <p:sldId id="267" r:id="rId15"/>
    <p:sldId id="271" r:id="rId16"/>
    <p:sldId id="268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4899" autoAdjust="0"/>
  </p:normalViewPr>
  <p:slideViewPr>
    <p:cSldViewPr snapToGrid="0">
      <p:cViewPr>
        <p:scale>
          <a:sx n="50" d="100"/>
          <a:sy n="50" d="100"/>
        </p:scale>
        <p:origin x="150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5974414-58BD-4821-9D19-0521948E3CB0}" type="datetimeFigureOut">
              <a:rPr lang="he-IL" smtClean="0"/>
              <a:t>י"ח/סיון/תשע"ז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A5AD5EB-1447-4E95-808D-39F824A563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930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AD5EB-1447-4E95-808D-39F824A5636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 להסביר את חוקי המחשק</a:t>
            </a:r>
          </a:p>
          <a:p>
            <a:r>
              <a:rPr lang="he-IL" dirty="0"/>
              <a:t>* </a:t>
            </a:r>
            <a:r>
              <a:rPr lang="he-IL" dirty="0" err="1"/>
              <a:t>טטריס</a:t>
            </a:r>
            <a:r>
              <a:rPr lang="he-IL" dirty="0"/>
              <a:t> מהמילה היוונית </a:t>
            </a:r>
            <a:r>
              <a:rPr lang="he-IL" dirty="0" err="1"/>
              <a:t>טטרה</a:t>
            </a:r>
            <a:r>
              <a:rPr lang="he-IL" dirty="0"/>
              <a:t> (ארבע כי כל הצורות מורכבות מ4 קוביות) ומטניס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AD5EB-1447-4E95-808D-39F824A5636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609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6C71-82A2-49AD-A333-9551B1995867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06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1581-A617-41B9-8D8C-C845243AF8D9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49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AE6B-009B-4C3A-9674-A070E27078AE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56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7D7CC86-43DA-48C0-A28C-E7E71D99FD62}" type="datetime8">
              <a:rPr lang="he-IL" smtClean="0"/>
              <a:t>13 יוני 17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246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88EE-8E54-4755-93C1-D15EFD1B5A4C}" type="datetime8">
              <a:rPr lang="he-IL" smtClean="0"/>
              <a:t>13 יוני 17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12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5A44432-4D8A-4C92-9FDB-FD9D7FF724A0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7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47D2-27B0-48F3-B22C-66ABFB0F452C}" type="datetime8">
              <a:rPr lang="he-IL" smtClean="0"/>
              <a:t>13 יוני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93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8805-AA2A-4589-BCA4-EBFD68649C92}" type="datetime8">
              <a:rPr lang="he-IL" smtClean="0"/>
              <a:t>13 יוני 17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7352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D019-B012-42D0-BD69-732B8D7803B4}" type="datetime8">
              <a:rPr lang="he-IL" smtClean="0"/>
              <a:t>13 יוני 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787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AD0D-6C0E-4765-8238-A74149D76998}" type="datetime8">
              <a:rPr lang="he-IL" smtClean="0"/>
              <a:t>13 יוני 17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241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E7F-7DD5-4CF2-94D4-D5F76AFD93BD}" type="datetime8">
              <a:rPr lang="he-IL" smtClean="0"/>
              <a:t>13 יוני 17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24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7204-EED9-46F1-A58E-7B157AA4F81C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938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30DA901-E838-42E9-942B-2B2F24669050}" type="datetime8">
              <a:rPr lang="he-IL" smtClean="0"/>
              <a:t>13 יוני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955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9FE-40CA-45B2-AD92-F26BFD336AA9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1190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8D8-788F-47EC-98CC-D7A26FCDBEFB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9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255F-0807-4BA4-942E-F1C2B8D2457A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3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F2B8-4741-4FDD-9381-ED27EABE8026}" type="datetime8">
              <a:rPr lang="he-IL" smtClean="0"/>
              <a:t>13 יוני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68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361-0C56-405A-88F2-ECCCCC227C1F}" type="datetime8">
              <a:rPr lang="he-IL" smtClean="0"/>
              <a:t>13 יוני 17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5583-BB0A-417A-AC55-CA2EDFF880BA}" type="datetime8">
              <a:rPr lang="he-IL" smtClean="0"/>
              <a:t>13 יוני 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E994-1F32-4175-94E2-A30C68EDA140}" type="datetime8">
              <a:rPr lang="he-IL" smtClean="0"/>
              <a:t>13 יוני 17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20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2DC-E909-4FCE-9179-BE8F9B5033B6}" type="datetime8">
              <a:rPr lang="he-IL" smtClean="0"/>
              <a:t>13 יוני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66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50A9-A01E-4545-B7BE-C864A756B697}" type="datetime8">
              <a:rPr lang="he-IL" smtClean="0"/>
              <a:t>13 יוני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8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63AE57-2419-4907-B021-80218EA586E7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703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8F9FD09-AF2C-4D04-8FC9-53E489F250B6}" type="datetime8">
              <a:rPr lang="he-IL" smtClean="0"/>
              <a:t>13 יוני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10B2EE-9A41-4743-AF35-3CFE730A7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0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st-driven_development" TargetMode="External"/><Relationship Id="rId2" Type="http://schemas.openxmlformats.org/officeDocument/2006/relationships/hyperlink" Target="https://en.wikipedia.org/wiki/Tetri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Scrum_(software_development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C170CA6-A08B-425C-A83B-E7E678B9C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D1BA89-B3E5-4E0E-B8C9-89A0DC126D66}"/>
              </a:ext>
            </a:extLst>
          </p:cNvPr>
          <p:cNvSpPr txBox="1"/>
          <p:nvPr/>
        </p:nvSpPr>
        <p:spPr>
          <a:xfrm>
            <a:off x="278295" y="4320209"/>
            <a:ext cx="6003235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Students’ names: </a:t>
            </a:r>
          </a:p>
          <a:p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 Ovadia &amp; Chen Dahan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Lecturer’s name: </a:t>
            </a:r>
          </a:p>
          <a:p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 </a:t>
            </a:r>
            <a:r>
              <a:rPr lang="en-US" sz="2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Zimon</a:t>
            </a:r>
            <a:endParaRPr lang="he-IL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08F77455-E758-4373-AC9E-EF9782418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9125" y1="20000" x2="79125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4303" y="-332346"/>
            <a:ext cx="8708916" cy="4984901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E9BF195F-1B33-4249-A963-F9797E4A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5720" y="6329567"/>
            <a:ext cx="2111881" cy="228600"/>
          </a:xfrm>
        </p:spPr>
        <p:txBody>
          <a:bodyPr/>
          <a:lstStyle/>
          <a:p>
            <a:fld id="{A510B2EE-9A41-4743-AF35-3CFE730A738B}" type="slidenum">
              <a:rPr lang="he-IL" sz="2400" b="1" smtClean="0"/>
              <a:t>1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52664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DE2758-D1B7-4454-B17B-AE6B9D30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Security user stories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12AF4-D310-4CA8-BFA3-425BF3EB703F}"/>
              </a:ext>
            </a:extLst>
          </p:cNvPr>
          <p:cNvSpPr txBox="1"/>
          <p:nvPr/>
        </p:nvSpPr>
        <p:spPr>
          <a:xfrm>
            <a:off x="393030" y="1241612"/>
            <a:ext cx="3289635" cy="3863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 rtl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>
                <a:solidFill>
                  <a:schemeClr val="dk1"/>
                </a:solidFill>
              </a:defRPr>
            </a:lvl1pPr>
            <a:lvl2pPr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>
                <a:solidFill>
                  <a:schemeClr val="dk1"/>
                </a:solidFill>
              </a:defRPr>
            </a:lvl2pPr>
            <a:lvl3pPr marL="73152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3pPr>
            <a:lvl4pPr marL="100584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4pPr>
            <a:lvl5pPr marL="128016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5pPr>
            <a:lvl6pPr marL="16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6pPr>
            <a:lvl7pPr marL="19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7pPr>
            <a:lvl8pPr marL="22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8pPr>
            <a:lvl9pPr marL="25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9pPr>
          </a:lstStyle>
          <a:p>
            <a:r>
              <a:rPr lang="en-US" b="1" dirty="0"/>
              <a:t>Impersonating the player:</a:t>
            </a:r>
          </a:p>
          <a:p>
            <a:r>
              <a:rPr lang="en-US" dirty="0"/>
              <a:t>As a </a:t>
            </a:r>
            <a:r>
              <a:rPr lang="en-US" u="sng" dirty="0"/>
              <a:t>fraudster</a:t>
            </a:r>
          </a:p>
          <a:p>
            <a:r>
              <a:rPr lang="en-US" dirty="0"/>
              <a:t>I want </a:t>
            </a:r>
            <a:r>
              <a:rPr lang="en-US" u="sng" dirty="0"/>
              <a:t>to Impersonating the player</a:t>
            </a:r>
            <a:endParaRPr lang="he-IL" u="sng" dirty="0"/>
          </a:p>
          <a:p>
            <a:r>
              <a:rPr lang="en-US" dirty="0"/>
              <a:t>Because </a:t>
            </a:r>
            <a:r>
              <a:rPr lang="en-US" u="sng" dirty="0"/>
              <a:t>in this way I can to lower his score</a:t>
            </a:r>
          </a:p>
          <a:p>
            <a:r>
              <a:rPr lang="en-US" b="1" dirty="0"/>
              <a:t>Solution</a:t>
            </a:r>
            <a:r>
              <a:rPr lang="en-US" dirty="0"/>
              <a:t>: In each game the player will register with other name 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07EA85D-46C7-4D3F-9FA6-C46B2D1C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048" y1="29032" x2="56048" y2="29032"/>
                        <a14:foregroundMark x1="55242" y1="43952" x2="55242" y2="43952"/>
                        <a14:foregroundMark x1="50000" y1="50000" x2="50000" y2="50000"/>
                        <a14:foregroundMark x1="51210" y1="53629" x2="51210" y2="53629"/>
                        <a14:foregroundMark x1="60081" y1="53629" x2="52823" y2="47984"/>
                        <a14:foregroundMark x1="45161" y1="75806" x2="64919" y2="69758"/>
                        <a14:foregroundMark x1="64919" y1="69758" x2="42339" y2="81452"/>
                        <a14:foregroundMark x1="51613" y1="46371" x2="51613" y2="46371"/>
                        <a14:foregroundMark x1="46371" y1="47581" x2="46371" y2="47581"/>
                        <a14:foregroundMark x1="45968" y1="49597" x2="45968" y2="49597"/>
                        <a14:foregroundMark x1="49194" y1="41129" x2="49194" y2="41129"/>
                        <a14:foregroundMark x1="49194" y1="39516" x2="49194" y2="39516"/>
                        <a14:foregroundMark x1="57258" y1="38710" x2="57258" y2="38710"/>
                        <a14:foregroundMark x1="60081" y1="39919" x2="60081" y2="39919"/>
                        <a14:foregroundMark x1="61290" y1="43548" x2="61290" y2="43548"/>
                        <a14:foregroundMark x1="39919" y1="39919" x2="39919" y2="39919"/>
                        <a14:foregroundMark x1="43145" y1="39516" x2="43145" y2="39516"/>
                        <a14:foregroundMark x1="39919" y1="39516" x2="39919" y2="39516"/>
                        <a14:foregroundMark x1="37500" y1="41129" x2="37500" y2="41129"/>
                        <a14:foregroundMark x1="57661" y1="63710" x2="57661" y2="63710"/>
                        <a14:foregroundMark x1="55242" y1="71371" x2="55242" y2="71371"/>
                        <a14:foregroundMark x1="55242" y1="71371" x2="55242" y2="71371"/>
                        <a14:foregroundMark x1="55242" y1="71371" x2="55242" y2="71371"/>
                        <a14:foregroundMark x1="55242" y1="71371" x2="55242" y2="71371"/>
                        <a14:foregroundMark x1="59677" y1="64516" x2="59677" y2="64516"/>
                        <a14:foregroundMark x1="59274" y1="64516" x2="59274" y2="64516"/>
                        <a14:foregroundMark x1="57661" y1="70161" x2="40726" y2="76210"/>
                        <a14:foregroundMark x1="33871" y1="70161" x2="25806" y2="72984"/>
                        <a14:foregroundMark x1="38306" y1="61290" x2="52419" y2="63306"/>
                        <a14:foregroundMark x1="52419" y1="62097" x2="58468" y2="57258"/>
                        <a14:foregroundMark x1="59274" y1="38306" x2="58871" y2="38306"/>
                        <a14:foregroundMark x1="59274" y1="36694" x2="60887" y2="45161"/>
                        <a14:foregroundMark x1="60081" y1="36290" x2="61694" y2="45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308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9B10A-0368-4A0E-BDBA-DBBE57625B47}"/>
              </a:ext>
            </a:extLst>
          </p:cNvPr>
          <p:cNvSpPr txBox="1"/>
          <p:nvPr/>
        </p:nvSpPr>
        <p:spPr>
          <a:xfrm>
            <a:off x="3841080" y="1736912"/>
            <a:ext cx="3289635" cy="3863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 rtl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>
                <a:solidFill>
                  <a:schemeClr val="dk1"/>
                </a:solidFill>
              </a:defRPr>
            </a:lvl1pPr>
            <a:lvl2pPr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>
                <a:solidFill>
                  <a:schemeClr val="dk1"/>
                </a:solidFill>
              </a:defRPr>
            </a:lvl2pPr>
            <a:lvl3pPr marL="73152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3pPr>
            <a:lvl4pPr marL="100584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4pPr>
            <a:lvl5pPr marL="128016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5pPr>
            <a:lvl6pPr marL="16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6pPr>
            <a:lvl7pPr marL="19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7pPr>
            <a:lvl8pPr marL="22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8pPr>
            <a:lvl9pPr marL="25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9pPr>
          </a:lstStyle>
          <a:p>
            <a:r>
              <a:rPr lang="en-US" b="1" dirty="0"/>
              <a:t>Overloading the server:</a:t>
            </a:r>
          </a:p>
          <a:p>
            <a:r>
              <a:rPr lang="en-US" dirty="0"/>
              <a:t>As a </a:t>
            </a:r>
            <a:r>
              <a:rPr lang="en-US" u="sng" dirty="0"/>
              <a:t>fraudster</a:t>
            </a:r>
          </a:p>
          <a:p>
            <a:r>
              <a:rPr lang="en-US" dirty="0"/>
              <a:t>I want </a:t>
            </a:r>
            <a:r>
              <a:rPr lang="en-US" u="sng" dirty="0"/>
              <a:t>to overload the server</a:t>
            </a:r>
          </a:p>
          <a:p>
            <a:r>
              <a:rPr lang="en-US" dirty="0"/>
              <a:t>Because </a:t>
            </a:r>
            <a:r>
              <a:rPr lang="en-US" u="sng" dirty="0"/>
              <a:t>in this way I can to shutdown the game</a:t>
            </a:r>
          </a:p>
          <a:p>
            <a:r>
              <a:rPr lang="en-US" b="1" dirty="0"/>
              <a:t>Solution: </a:t>
            </a:r>
            <a:r>
              <a:rPr lang="en-US" dirty="0"/>
              <a:t>There is a limit of 5 games at the same time</a:t>
            </a:r>
            <a:endParaRPr lang="he-IL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6C611-1D48-42F3-BF75-6BDF42660431}"/>
              </a:ext>
            </a:extLst>
          </p:cNvPr>
          <p:cNvSpPr txBox="1"/>
          <p:nvPr/>
        </p:nvSpPr>
        <p:spPr>
          <a:xfrm>
            <a:off x="7289130" y="2460812"/>
            <a:ext cx="3289635" cy="3863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 rtl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>
                <a:solidFill>
                  <a:schemeClr val="dk1"/>
                </a:solidFill>
              </a:defRPr>
            </a:lvl1pPr>
            <a:lvl2pPr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>
                <a:solidFill>
                  <a:schemeClr val="dk1"/>
                </a:solidFill>
              </a:defRPr>
            </a:lvl2pPr>
            <a:lvl3pPr marL="73152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3pPr>
            <a:lvl4pPr marL="100584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4pPr>
            <a:lvl5pPr marL="128016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5pPr>
            <a:lvl6pPr marL="16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6pPr>
            <a:lvl7pPr marL="19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7pPr>
            <a:lvl8pPr marL="22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8pPr>
            <a:lvl9pPr marL="25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9pPr>
          </a:lstStyle>
          <a:p>
            <a:r>
              <a:rPr lang="en-US" b="1" dirty="0"/>
              <a:t>Overloading the server:</a:t>
            </a:r>
          </a:p>
          <a:p>
            <a:r>
              <a:rPr lang="en-US" dirty="0"/>
              <a:t>As a </a:t>
            </a:r>
            <a:r>
              <a:rPr lang="en-US" u="sng" dirty="0"/>
              <a:t>fraudster</a:t>
            </a:r>
          </a:p>
          <a:p>
            <a:r>
              <a:rPr lang="en-US" dirty="0"/>
              <a:t>I want </a:t>
            </a:r>
            <a:r>
              <a:rPr lang="en-US" u="sng" dirty="0"/>
              <a:t>to change the data on the database</a:t>
            </a:r>
          </a:p>
          <a:p>
            <a:r>
              <a:rPr lang="en-US" dirty="0"/>
              <a:t>Because </a:t>
            </a:r>
            <a:r>
              <a:rPr lang="en-US" u="sng" dirty="0"/>
              <a:t>in this way I can to change the game to be in my favor</a:t>
            </a:r>
          </a:p>
          <a:p>
            <a:r>
              <a:rPr lang="en-US" b="1" dirty="0"/>
              <a:t>Solution: </a:t>
            </a:r>
            <a:r>
              <a:rPr lang="en-US" dirty="0"/>
              <a:t>Only the system saves the data through the server</a:t>
            </a:r>
            <a:endParaRPr lang="he-IL" u="sng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C1A40FF-ABA0-4B49-9931-DDAD4194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10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54858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60CC36-98F1-49F8-8525-3D9C09FD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41643"/>
            <a:ext cx="10058400" cy="805206"/>
          </a:xfrm>
        </p:spPr>
        <p:txBody>
          <a:bodyPr/>
          <a:lstStyle/>
          <a:p>
            <a:pPr algn="ctr"/>
            <a:r>
              <a:rPr lang="en-US" dirty="0"/>
              <a:t>TDD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4EDD59-8627-40B9-8DF3-C0AF577A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15" y="1507072"/>
            <a:ext cx="11995785" cy="4550828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2900" b="1" u="sng" dirty="0"/>
              <a:t>* Logic tests:</a:t>
            </a:r>
            <a:endParaRPr lang="he-IL" sz="2900" b="1" u="sng" dirty="0"/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- Test for the game opening, for single player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and for multi players.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- Test for the legality of the game: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move the shape, delete a completed row,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end game when the board is full and etc..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2900" dirty="0"/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b="1" u="sng" dirty="0"/>
              <a:t>* Server-Client tests: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- Test for validation the transferred data between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the server and the client.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2900" dirty="0"/>
          </a:p>
          <a:p>
            <a:pPr marL="0" indent="0" algn="l">
              <a:spcBef>
                <a:spcPts val="0"/>
              </a:spcBef>
              <a:buNone/>
            </a:pPr>
            <a:endParaRPr lang="he-IL" sz="29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985E6D1-5F81-44E3-874B-A4D46F81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11</a:t>
            </a:fld>
            <a:endParaRPr lang="he-IL" sz="2400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DC3AB0D-2373-4286-9CE0-4A245DC1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26" y="299099"/>
            <a:ext cx="4440574" cy="34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0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60CC36-98F1-49F8-8525-3D9C09FD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6344"/>
            <a:ext cx="10058400" cy="805206"/>
          </a:xfrm>
        </p:spPr>
        <p:txBody>
          <a:bodyPr/>
          <a:lstStyle/>
          <a:p>
            <a:pPr algn="ctr"/>
            <a:r>
              <a:rPr lang="en-US" dirty="0"/>
              <a:t>TDD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4EDD59-8627-40B9-8DF3-C0AF577A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15" y="1373722"/>
            <a:ext cx="11995785" cy="2436278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2900" b="1" u="sng" dirty="0"/>
              <a:t>* Database tests: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- Test for validation the stored data at the database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for the winner table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900" dirty="0"/>
              <a:t>- Test for the players’ name, each name is unique.</a:t>
            </a:r>
            <a:endParaRPr lang="he-IL" sz="29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985E6D1-5F81-44E3-874B-A4D46F81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12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83584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B24AE-A278-4206-B262-CEEEF694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345706"/>
            <a:ext cx="10058400" cy="805206"/>
          </a:xfrm>
        </p:spPr>
        <p:txBody>
          <a:bodyPr/>
          <a:lstStyle/>
          <a:p>
            <a:pPr algn="ctr"/>
            <a:r>
              <a:rPr lang="en-US" dirty="0"/>
              <a:t>Scrum sprints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CA80D7C-9670-4490-B9A7-B170E8FA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79" y="6374130"/>
            <a:ext cx="1463040" cy="274320"/>
          </a:xfrm>
        </p:spPr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13</a:t>
            </a:fld>
            <a:endParaRPr lang="he-IL" sz="2400" b="1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40EDB8EB-835E-4E6E-B5CA-A4DBE9A17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3646"/>
              </p:ext>
            </p:extLst>
          </p:nvPr>
        </p:nvGraphicFramePr>
        <p:xfrm>
          <a:off x="427671" y="1513973"/>
          <a:ext cx="11489057" cy="390144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5058728">
                  <a:extLst>
                    <a:ext uri="{9D8B030D-6E8A-4147-A177-3AD203B41FA5}">
                      <a16:colId xmlns:a16="http://schemas.microsoft.com/office/drawing/2014/main" val="4055452309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912982869"/>
                    </a:ext>
                  </a:extLst>
                </a:gridCol>
                <a:gridCol w="1515429">
                  <a:extLst>
                    <a:ext uri="{9D8B030D-6E8A-4147-A177-3AD203B41FA5}">
                      <a16:colId xmlns:a16="http://schemas.microsoft.com/office/drawing/2014/main" val="1274708424"/>
                    </a:ext>
                  </a:extLst>
                </a:gridCol>
              </a:tblGrid>
              <a:tr h="484174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Sprint 2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Sprint 1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16230"/>
                  </a:ext>
                </a:extLst>
              </a:tr>
              <a:tr h="712021"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Planning the connection between the client and the server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Planning the Tetris game with his legality  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/>
                        <a:t>Plan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81608"/>
                  </a:ext>
                </a:extLst>
              </a:tr>
              <a:tr h="738480"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Build the client-server connection based on the design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Build the game interface by the design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/>
                        <a:t>Build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51532"/>
                  </a:ext>
                </a:extLst>
              </a:tr>
              <a:tr h="1025310"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Check the reliability of the data transferred between the server and the client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Check the legality of the game 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/>
                        <a:t>Test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81960"/>
                  </a:ext>
                </a:extLst>
              </a:tr>
              <a:tr h="75983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Review improvements for the connection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Review improvements for the game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/>
                        <a:t>Review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9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B24AE-A278-4206-B262-CEEEF694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181"/>
            <a:ext cx="10058400" cy="805206"/>
          </a:xfrm>
        </p:spPr>
        <p:txBody>
          <a:bodyPr/>
          <a:lstStyle/>
          <a:p>
            <a:pPr algn="ctr"/>
            <a:r>
              <a:rPr lang="en-US" dirty="0"/>
              <a:t>Scrum sprints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CA80D7C-9670-4490-B9A7-B170E8FA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297930"/>
            <a:ext cx="1463040" cy="274320"/>
          </a:xfrm>
        </p:spPr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 smtClean="0"/>
              <a:pPr/>
              <a:t>14</a:t>
            </a:fld>
            <a:endParaRPr lang="he-IL" sz="2400" b="1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40EDB8EB-835E-4E6E-B5CA-A4DBE9A17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51711"/>
              </p:ext>
            </p:extLst>
          </p:nvPr>
        </p:nvGraphicFramePr>
        <p:xfrm>
          <a:off x="283845" y="1069787"/>
          <a:ext cx="11738610" cy="429469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5107305">
                  <a:extLst>
                    <a:ext uri="{9D8B030D-6E8A-4147-A177-3AD203B41FA5}">
                      <a16:colId xmlns:a16="http://schemas.microsoft.com/office/drawing/2014/main" val="7317546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4014220273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1274708424"/>
                    </a:ext>
                  </a:extLst>
                </a:gridCol>
              </a:tblGrid>
              <a:tr h="515196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Sprint 4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Sprint 3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16230"/>
                  </a:ext>
                </a:extLst>
              </a:tr>
              <a:tr h="850453"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Planning the security of the game and the final tests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Planning the database it tables and it constrains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/>
                        <a:t>Plan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81608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Build identification</a:t>
                      </a:r>
                      <a:r>
                        <a:rPr lang="he-IL" sz="2200" dirty="0"/>
                        <a:t> </a:t>
                      </a:r>
                      <a:r>
                        <a:rPr lang="en-US" sz="2200" dirty="0"/>
                        <a:t>interface, limited the number of games to 5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Build the database by the ERD design and a winner table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/>
                        <a:t>Build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51532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Test the security and the final tests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Check the reliability of the stored da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/>
                        <a:t>Test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81960"/>
                  </a:ext>
                </a:extLst>
              </a:tr>
              <a:tr h="1077215">
                <a:tc>
                  <a:txBody>
                    <a:bodyPr/>
                    <a:lstStyle/>
                    <a:p>
                      <a:pPr algn="l" rtl="1"/>
                      <a:r>
                        <a:rPr lang="en-US" sz="2200" dirty="0"/>
                        <a:t>Review the all project and search for improvements</a:t>
                      </a:r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Review improvements for the database </a:t>
                      </a:r>
                      <a:endParaRPr lang="he-IL" sz="2200" dirty="0"/>
                    </a:p>
                    <a:p>
                      <a:pPr algn="l" rtl="1"/>
                      <a:endParaRPr lang="he-I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/>
                        <a:t>Review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9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4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EAD853-E826-484E-8617-EEB9BA8A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54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5E5FEF-F431-45CD-BE12-F72884DB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589792"/>
            <a:ext cx="11521440" cy="45443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* Tetris on Wikipedia:</a:t>
            </a:r>
          </a:p>
          <a:p>
            <a:pPr marL="0" indent="0" algn="l">
              <a:buNone/>
            </a:pPr>
            <a:r>
              <a:rPr lang="en-US" sz="2800" dirty="0">
                <a:hlinkClick r:id="rId2"/>
              </a:rPr>
              <a:t>https://en.wikipedia.org/wiki/Tetris</a:t>
            </a:r>
            <a:endParaRPr lang="en-US" sz="2800" dirty="0"/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* TDD on Wikipedia:</a:t>
            </a:r>
          </a:p>
          <a:p>
            <a:pPr marL="0" indent="0" algn="l">
              <a:buNone/>
            </a:pPr>
            <a:r>
              <a:rPr lang="en-US" sz="2800" dirty="0">
                <a:hlinkClick r:id="rId3"/>
              </a:rPr>
              <a:t>https://en.wikipedia.org/wiki/Test-driven_development</a:t>
            </a:r>
            <a:endParaRPr lang="en-US" sz="2800" dirty="0"/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* Scrum on Wikipedia:</a:t>
            </a:r>
          </a:p>
          <a:p>
            <a:pPr marL="0" indent="0" algn="l">
              <a:buNone/>
            </a:pPr>
            <a:r>
              <a:rPr lang="en-US" sz="2800" dirty="0">
                <a:hlinkClick r:id="rId4"/>
              </a:rPr>
              <a:t>https://en.wikipedia.org/wiki/Scrum_(software_development)</a:t>
            </a:r>
            <a:endParaRPr lang="en-US" sz="2800" dirty="0"/>
          </a:p>
          <a:p>
            <a:pPr marL="0" indent="0" algn="l">
              <a:buNone/>
            </a:pPr>
            <a:endParaRPr lang="he-IL" sz="28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42A7B1C-6548-4093-89B9-5BCC58F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15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82640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3BC469-5557-419E-A42E-47D72B1E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49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Summary and conclusions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EFBE17-8654-4E2E-BA00-0ADE7A98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871102"/>
            <a:ext cx="11247120" cy="37486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* Knowing the Tetris game in all its aspects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* Enrichment the knowledge on .NET programming including build a server-client architecture and a database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* Gaining experience at Agile methodology, working in sprints, build TDD and etc.</a:t>
            </a:r>
            <a:endParaRPr lang="he-IL" sz="28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FFB153F-FD6F-40B3-8E4C-97F55CE3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16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91580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540F434-0BBA-4F8E-8B7E-41F8B737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17</a:t>
            </a:fld>
            <a:endParaRPr lang="he-IL" sz="2400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23459A3-A705-45BE-8999-C0A744AB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70498"/>
            <a:ext cx="9334501" cy="58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A8CC19-555D-43CE-8863-A043E2C3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584" y="0"/>
            <a:ext cx="10058400" cy="1450757"/>
          </a:xfrm>
        </p:spPr>
        <p:txBody>
          <a:bodyPr/>
          <a:lstStyle/>
          <a:p>
            <a:r>
              <a:rPr lang="en-US" dirty="0"/>
              <a:t>Structure of the presentation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0A9BBF-60ED-4EE3-AF8E-E6F81B31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24" y="1184057"/>
            <a:ext cx="10723660" cy="539793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/>
              <a:t>* A little bit about Tetris</a:t>
            </a:r>
          </a:p>
          <a:p>
            <a:pPr marL="0" indent="0" algn="l">
              <a:buNone/>
            </a:pPr>
            <a:r>
              <a:rPr lang="en-US" sz="2800" dirty="0"/>
              <a:t>* The problem</a:t>
            </a:r>
          </a:p>
          <a:p>
            <a:pPr marL="0" indent="0" algn="l">
              <a:buNone/>
            </a:pPr>
            <a:r>
              <a:rPr lang="en-US" sz="2800" dirty="0"/>
              <a:t>* Possible solutions </a:t>
            </a:r>
          </a:p>
          <a:p>
            <a:pPr marL="0" indent="0" algn="l">
              <a:buNone/>
            </a:pPr>
            <a:r>
              <a:rPr lang="en-US" sz="2800" dirty="0"/>
              <a:t>* The selected solution</a:t>
            </a:r>
          </a:p>
          <a:p>
            <a:pPr marL="0" indent="0" algn="l">
              <a:buNone/>
            </a:pPr>
            <a:r>
              <a:rPr lang="en-US" sz="2800" dirty="0"/>
              <a:t>* User stories</a:t>
            </a:r>
          </a:p>
          <a:p>
            <a:pPr marL="0" indent="0" algn="l">
              <a:buNone/>
            </a:pPr>
            <a:r>
              <a:rPr lang="en-US" sz="2800" dirty="0"/>
              <a:t>* Security user stories</a:t>
            </a:r>
          </a:p>
          <a:p>
            <a:pPr marL="0" indent="0" algn="l">
              <a:buNone/>
            </a:pPr>
            <a:r>
              <a:rPr lang="en-US" sz="2800" dirty="0"/>
              <a:t>* TDD</a:t>
            </a:r>
          </a:p>
          <a:p>
            <a:pPr marL="0" indent="0" algn="l">
              <a:buNone/>
            </a:pPr>
            <a:r>
              <a:rPr lang="en-US" sz="2800" dirty="0"/>
              <a:t>* Scrum sprints</a:t>
            </a:r>
            <a:endParaRPr lang="he-IL" sz="2800" dirty="0"/>
          </a:p>
          <a:p>
            <a:pPr marL="0" indent="0" algn="l">
              <a:buNone/>
            </a:pPr>
            <a:r>
              <a:rPr lang="en-US" sz="2800" dirty="0"/>
              <a:t>* References</a:t>
            </a:r>
          </a:p>
          <a:p>
            <a:pPr marL="0" indent="0" algn="l">
              <a:buNone/>
            </a:pPr>
            <a:r>
              <a:rPr lang="en-US" sz="2800" dirty="0"/>
              <a:t>* Summary and conclusions</a:t>
            </a:r>
            <a:endParaRPr lang="he-IL" sz="28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9CE030-CAAA-4C44-ADF8-42228211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2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0776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B710E9-136E-49B4-8570-D54ED8FB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153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little bit about Tetris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F257E0-0649-4964-AA60-5641DB0A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88" y="1870038"/>
            <a:ext cx="7957931" cy="498796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/>
              <a:t>* Tetris is a tile-matching puzzle video game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* Originally designed and programmed by </a:t>
            </a:r>
          </a:p>
          <a:p>
            <a:pPr marL="0" indent="0" algn="l">
              <a:buNone/>
            </a:pPr>
            <a:r>
              <a:rPr lang="en-US" sz="2400" dirty="0"/>
              <a:t>Russian game designer Alexey Pajitnov on 1984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* He derived its name from the Greek </a:t>
            </a:r>
          </a:p>
          <a:p>
            <a:pPr marL="0" indent="0" algn="l">
              <a:buNone/>
            </a:pPr>
            <a:r>
              <a:rPr lang="en-US" sz="2400" dirty="0"/>
              <a:t>numerical prefix tetra and tennis, </a:t>
            </a:r>
          </a:p>
          <a:p>
            <a:pPr marL="0" indent="0" algn="l">
              <a:buNone/>
            </a:pPr>
            <a:r>
              <a:rPr lang="en-US" sz="2400" dirty="0"/>
              <a:t>Pajitnov's favorite sport</a:t>
            </a:r>
            <a:endParaRPr lang="he-IL" sz="2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7C5C669-B1D5-44C7-99E1-F6B0283F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706" y="1521429"/>
            <a:ext cx="4303651" cy="4415546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135395B-8382-4F2F-AC18-75C0CF8F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3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68034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EFC0F1-210E-462C-AF21-791102AA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BD1CBC-0A56-466A-A9B8-16CDAC05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79" y="2197713"/>
            <a:ext cx="10058400" cy="39319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* Creating an interactive computer game, Tetris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* Including database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* Including client server architecture</a:t>
            </a:r>
            <a:endParaRPr lang="he-IL" sz="28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8ED2D86-BC45-4FFD-A517-4762B23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4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55001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454A5C-D0EA-4D66-9EA8-7E28563A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Possible solutions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D9944E-8FB8-40FB-BC6B-8A95DB83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48" y="2260775"/>
            <a:ext cx="10058400" cy="39319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* Web application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* Mobile application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* Computer application</a:t>
            </a:r>
            <a:endParaRPr lang="he-IL" sz="2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DA93F1E-4325-4151-9620-0CEB9822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99" y="2014194"/>
            <a:ext cx="3523101" cy="3523101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B813BC1-6396-44DE-AE5D-0436E942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5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26400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D61EFB-6E26-45B0-872A-6545DF5D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6483"/>
            <a:ext cx="10058400" cy="7094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Possible solutions 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B1235E3-1AFF-4EDA-8AF8-19819F79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5" y="945932"/>
            <a:ext cx="9375227" cy="5621246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DB227C0D-710B-475C-BCAA-65CFBF96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6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04364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2FD923-3490-459E-8D36-2A27E438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83" y="0"/>
            <a:ext cx="10778359" cy="10720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selected solution – web application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044C3F9-26A5-42C7-ACE9-EB5E370001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69" y="866274"/>
            <a:ext cx="8843072" cy="5662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52D718A-3011-4AA9-A2E7-B9381E3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7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69217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35D2C6-99C6-4910-8AAC-FEE6435D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283"/>
            <a:ext cx="10058400" cy="1012785"/>
          </a:xfrm>
        </p:spPr>
        <p:txBody>
          <a:bodyPr/>
          <a:lstStyle/>
          <a:p>
            <a:pPr algn="ctr"/>
            <a:r>
              <a:rPr lang="en-US" dirty="0"/>
              <a:t>User stories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31A146-95EC-4F21-AB94-CD892B72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168" y="4369245"/>
            <a:ext cx="3733801" cy="194821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/>
              <a:t>Save data on the database:</a:t>
            </a:r>
          </a:p>
          <a:p>
            <a:pPr marL="0" indent="0" algn="l">
              <a:buNone/>
            </a:pPr>
            <a:r>
              <a:rPr lang="en-US" dirty="0"/>
              <a:t>As a </a:t>
            </a:r>
            <a:r>
              <a:rPr lang="en-US" u="sng" dirty="0"/>
              <a:t>system</a:t>
            </a:r>
          </a:p>
          <a:p>
            <a:pPr marL="0" indent="0" algn="l">
              <a:buNone/>
            </a:pPr>
            <a:r>
              <a:rPr lang="en-US" dirty="0"/>
              <a:t>I want </a:t>
            </a:r>
            <a:r>
              <a:rPr lang="en-US" u="sng" dirty="0"/>
              <a:t>to save the player details</a:t>
            </a:r>
          </a:p>
          <a:p>
            <a:pPr marL="0" indent="0" algn="l">
              <a:buNone/>
            </a:pPr>
            <a:r>
              <a:rPr lang="en-US" dirty="0"/>
              <a:t>Because </a:t>
            </a:r>
            <a:r>
              <a:rPr lang="en-US" u="sng" dirty="0"/>
              <a:t>I need to present the winner table</a:t>
            </a:r>
            <a:endParaRPr lang="he-IL" u="sng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113266D-DADC-496A-92FB-2DBB36A70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3000" l="6826" r="92150">
                        <a14:foregroundMark x1="72014" y1="6667" x2="72014" y2="6667"/>
                        <a14:foregroundMark x1="71331" y1="7667" x2="71331" y2="7667"/>
                        <a14:foregroundMark x1="71331" y1="7667" x2="71331" y2="7667"/>
                        <a14:foregroundMark x1="71331" y1="7667" x2="71331" y2="7667"/>
                        <a14:foregroundMark x1="71331" y1="7667" x2="71331" y2="7667"/>
                        <a14:foregroundMark x1="71331" y1="7667" x2="71331" y2="7667"/>
                        <a14:foregroundMark x1="91468" y1="61667" x2="91468" y2="61667"/>
                        <a14:foregroundMark x1="91126" y1="61333" x2="91126" y2="61333"/>
                        <a14:foregroundMark x1="91126" y1="61333" x2="91126" y2="61333"/>
                        <a14:foregroundMark x1="26621" y1="82667" x2="26621" y2="82667"/>
                        <a14:foregroundMark x1="26621" y1="82667" x2="26621" y2="82667"/>
                        <a14:foregroundMark x1="26621" y1="82667" x2="26621" y2="82667"/>
                        <a14:foregroundMark x1="26621" y1="82667" x2="26621" y2="82667"/>
                        <a14:foregroundMark x1="23208" y1="82667" x2="23208" y2="82667"/>
                        <a14:foregroundMark x1="23208" y1="82667" x2="23208" y2="82667"/>
                        <a14:foregroundMark x1="23208" y1="82667" x2="23208" y2="82667"/>
                        <a14:foregroundMark x1="20137" y1="82333" x2="20137" y2="82333"/>
                        <a14:foregroundMark x1="20137" y1="82000" x2="20137" y2="82000"/>
                        <a14:foregroundMark x1="17747" y1="80000" x2="17747" y2="80000"/>
                        <a14:foregroundMark x1="17065" y1="80000" x2="17065" y2="80000"/>
                        <a14:foregroundMark x1="15358" y1="77667" x2="15358" y2="77667"/>
                        <a14:foregroundMark x1="15358" y1="77667" x2="15358" y2="77667"/>
                        <a14:foregroundMark x1="12287" y1="73333" x2="12287" y2="73333"/>
                        <a14:foregroundMark x1="12287" y1="73333" x2="12287" y2="73333"/>
                        <a14:foregroundMark x1="10239" y1="68333" x2="10239" y2="68333"/>
                        <a14:foregroundMark x1="10239" y1="68333" x2="10239" y2="68333"/>
                        <a14:foregroundMark x1="9556" y1="61667" x2="9556" y2="61667"/>
                        <a14:foregroundMark x1="9556" y1="61667" x2="9556" y2="61667"/>
                        <a14:foregroundMark x1="7850" y1="55667" x2="7850" y2="55667"/>
                        <a14:foregroundMark x1="7850" y1="55667" x2="7850" y2="55667"/>
                        <a14:foregroundMark x1="14334" y1="12333" x2="14334" y2="12333"/>
                        <a14:foregroundMark x1="14334" y1="12333" x2="14334" y2="12333"/>
                        <a14:foregroundMark x1="9556" y1="12333" x2="9556" y2="12333"/>
                        <a14:foregroundMark x1="9556" y1="12333" x2="9556" y2="12333"/>
                        <a14:foregroundMark x1="20819" y1="12000" x2="20819" y2="12000"/>
                        <a14:foregroundMark x1="20819" y1="12000" x2="20819" y2="12000"/>
                        <a14:foregroundMark x1="32082" y1="10667" x2="32082" y2="10667"/>
                        <a14:foregroundMark x1="32082" y1="10667" x2="32082" y2="10667"/>
                        <a14:foregroundMark x1="52560" y1="11333" x2="52560" y2="11333"/>
                        <a14:foregroundMark x1="52560" y1="8667" x2="52560" y2="8667"/>
                        <a14:foregroundMark x1="56997" y1="6000" x2="56997" y2="6000"/>
                        <a14:foregroundMark x1="57338" y1="6000" x2="57338" y2="6000"/>
                        <a14:foregroundMark x1="56314" y1="5333" x2="56314" y2="5333"/>
                        <a14:foregroundMark x1="56314" y1="5333" x2="56314" y2="5333"/>
                        <a14:foregroundMark x1="50853" y1="7667" x2="50853" y2="7667"/>
                        <a14:foregroundMark x1="49829" y1="8667" x2="49829" y2="8667"/>
                        <a14:foregroundMark x1="49829" y1="12000" x2="49829" y2="12000"/>
                        <a14:foregroundMark x1="53925" y1="12000" x2="53925" y2="12000"/>
                        <a14:foregroundMark x1="21160" y1="88667" x2="21160" y2="88667"/>
                        <a14:foregroundMark x1="20137" y1="91333" x2="20137" y2="91333"/>
                        <a14:foregroundMark x1="30375" y1="91333" x2="30375" y2="91333"/>
                        <a14:foregroundMark x1="32765" y1="93000" x2="32765" y2="93000"/>
                        <a14:foregroundMark x1="29010" y1="92667" x2="29010" y2="92667"/>
                        <a14:foregroundMark x1="18089" y1="90333" x2="18089" y2="90333"/>
                        <a14:foregroundMark x1="35154" y1="93000" x2="35154" y2="93000"/>
                        <a14:foregroundMark x1="35154" y1="93000" x2="35154" y2="93000"/>
                        <a14:foregroundMark x1="52901" y1="93000" x2="52901" y2="93000"/>
                        <a14:foregroundMark x1="60751" y1="92667" x2="60751" y2="92667"/>
                        <a14:foregroundMark x1="71331" y1="91667" x2="71331" y2="91667"/>
                        <a14:foregroundMark x1="83618" y1="90333" x2="83618" y2="90333"/>
                        <a14:foregroundMark x1="92491" y1="88667" x2="92491" y2="88667"/>
                        <a14:foregroundMark x1="19113" y1="87000" x2="19113" y2="87000"/>
                        <a14:foregroundMark x1="6826" y1="24333" x2="6826" y2="2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446">
            <a:off x="8524770" y="394380"/>
            <a:ext cx="3260178" cy="3338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C8774-F906-48DE-B8DD-6FDE1A5F12B1}"/>
              </a:ext>
            </a:extLst>
          </p:cNvPr>
          <p:cNvSpPr txBox="1"/>
          <p:nvPr/>
        </p:nvSpPr>
        <p:spPr>
          <a:xfrm>
            <a:off x="393030" y="696181"/>
            <a:ext cx="3733801" cy="2273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 rtl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>
                <a:solidFill>
                  <a:schemeClr val="dk1"/>
                </a:solidFill>
              </a:defRPr>
            </a:lvl1pPr>
            <a:lvl2pPr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>
                <a:solidFill>
                  <a:schemeClr val="dk1"/>
                </a:solidFill>
              </a:defRPr>
            </a:lvl2pPr>
            <a:lvl3pPr marL="73152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3pPr>
            <a:lvl4pPr marL="100584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4pPr>
            <a:lvl5pPr marL="128016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5pPr>
            <a:lvl6pPr marL="16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6pPr>
            <a:lvl7pPr marL="19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7pPr>
            <a:lvl8pPr marL="22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8pPr>
            <a:lvl9pPr marL="25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9pPr>
          </a:lstStyle>
          <a:p>
            <a:r>
              <a:rPr lang="en-US" b="1" dirty="0"/>
              <a:t>Move the shape:</a:t>
            </a:r>
          </a:p>
          <a:p>
            <a:r>
              <a:rPr lang="en-US" dirty="0"/>
              <a:t>As a </a:t>
            </a:r>
            <a:r>
              <a:rPr lang="en-US" u="sng" dirty="0"/>
              <a:t>player</a:t>
            </a:r>
          </a:p>
          <a:p>
            <a:r>
              <a:rPr lang="en-US" dirty="0"/>
              <a:t>I want </a:t>
            </a:r>
            <a:r>
              <a:rPr lang="en-US" u="sng" dirty="0"/>
              <a:t>to change the direction and the location of the shape</a:t>
            </a:r>
          </a:p>
          <a:p>
            <a:r>
              <a:rPr lang="en-US" dirty="0"/>
              <a:t>Because </a:t>
            </a:r>
            <a:r>
              <a:rPr lang="en-US" u="sng" dirty="0"/>
              <a:t>I need to put the shape in the requested location</a:t>
            </a:r>
            <a:endParaRPr lang="he-IL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C97EA-D4D0-47A4-A5AF-250B2DD5905C}"/>
              </a:ext>
            </a:extLst>
          </p:cNvPr>
          <p:cNvSpPr txBox="1"/>
          <p:nvPr/>
        </p:nvSpPr>
        <p:spPr>
          <a:xfrm>
            <a:off x="4229099" y="2325727"/>
            <a:ext cx="3733801" cy="2931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 rtl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b="1">
                <a:solidFill>
                  <a:schemeClr val="dk1"/>
                </a:solidFill>
              </a:defRPr>
            </a:lvl1pPr>
            <a:lvl2pPr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>
                <a:solidFill>
                  <a:schemeClr val="dk1"/>
                </a:solidFill>
              </a:defRPr>
            </a:lvl2pPr>
            <a:lvl3pPr marL="73152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3pPr>
            <a:lvl4pPr marL="100584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4pPr>
            <a:lvl5pPr marL="1280160" indent="-18288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5pPr>
            <a:lvl6pPr marL="16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6pPr>
            <a:lvl7pPr marL="19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7pPr>
            <a:lvl8pPr marL="22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8pPr>
            <a:lvl9pPr marL="2500000" indent="-228600" algn="r" rtl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Delete a completed row:</a:t>
            </a:r>
          </a:p>
          <a:p>
            <a:r>
              <a:rPr lang="en-US" b="0" dirty="0"/>
              <a:t>As a </a:t>
            </a:r>
            <a:r>
              <a:rPr lang="en-US" b="0" u="sng" dirty="0"/>
              <a:t>system</a:t>
            </a:r>
          </a:p>
          <a:p>
            <a:r>
              <a:rPr lang="en-US" b="0" dirty="0"/>
              <a:t>I want </a:t>
            </a:r>
            <a:r>
              <a:rPr lang="en-US" b="0" u="sng" dirty="0"/>
              <a:t>to delete a completed row and to add points to the player</a:t>
            </a:r>
          </a:p>
          <a:p>
            <a:r>
              <a:rPr lang="en-US" b="0" dirty="0"/>
              <a:t>Because </a:t>
            </a:r>
            <a:r>
              <a:rPr lang="en-US" b="0" u="sng" dirty="0"/>
              <a:t>After a player completed a row he needs to get points and to a space for the other shapes</a:t>
            </a:r>
            <a:endParaRPr lang="he-IL" b="0" u="sng" dirty="0"/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3063B61A-0083-40B8-AF37-9B148D4A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7030" y="6422722"/>
            <a:ext cx="1463040" cy="274320"/>
          </a:xfrm>
        </p:spPr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8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8767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35D2C6-99C6-4910-8AAC-FEE6435D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283"/>
            <a:ext cx="10058400" cy="1012785"/>
          </a:xfrm>
        </p:spPr>
        <p:txBody>
          <a:bodyPr/>
          <a:lstStyle/>
          <a:p>
            <a:pPr algn="ctr"/>
            <a:r>
              <a:rPr lang="en-US" dirty="0"/>
              <a:t>User stories</a:t>
            </a:r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F9DC2BEF-5C48-45A6-9620-6A61AEA54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8" y="2463960"/>
            <a:ext cx="1370104" cy="137010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2AF67F4-7FEA-4000-ACB6-D6A0CA05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5778" r="98222">
                        <a14:foregroundMark x1="66222" y1="30357" x2="66222" y2="30357"/>
                        <a14:foregroundMark x1="61333" y1="45982" x2="61333" y2="45982"/>
                        <a14:foregroundMark x1="38222" y1="64286" x2="38222" y2="64286"/>
                        <a14:foregroundMark x1="13333" y1="57589" x2="13333" y2="57589"/>
                        <a14:foregroundMark x1="13333" y1="57589" x2="13333" y2="57589"/>
                        <a14:foregroundMark x1="13333" y1="57589" x2="13333" y2="57589"/>
                        <a14:foregroundMark x1="38222" y1="37946" x2="38222" y2="37946"/>
                        <a14:foregroundMark x1="63556" y1="58482" x2="63556" y2="58482"/>
                        <a14:foregroundMark x1="67111" y1="27232" x2="67111" y2="27232"/>
                        <a14:foregroundMark x1="67111" y1="27232" x2="67111" y2="27232"/>
                        <a14:foregroundMark x1="77778" y1="30357" x2="77778" y2="30357"/>
                        <a14:foregroundMark x1="82667" y1="36161" x2="82667" y2="36161"/>
                        <a14:foregroundMark x1="71111" y1="43750" x2="71111" y2="43750"/>
                        <a14:foregroundMark x1="63556" y1="32143" x2="63556" y2="32143"/>
                        <a14:foregroundMark x1="46222" y1="29464" x2="46222" y2="29464"/>
                        <a14:foregroundMark x1="6667" y1="29464" x2="6667" y2="29464"/>
                        <a14:foregroundMark x1="8444" y1="40179" x2="8444" y2="40179"/>
                        <a14:foregroundMark x1="10222" y1="50446" x2="10222" y2="50446"/>
                        <a14:foregroundMark x1="12444" y1="59375" x2="12444" y2="59375"/>
                        <a14:foregroundMark x1="12444" y1="59375" x2="12444" y2="59375"/>
                        <a14:foregroundMark x1="19111" y1="61161" x2="19111" y2="61161"/>
                        <a14:foregroundMark x1="19111" y1="62054" x2="19111" y2="70089"/>
                        <a14:foregroundMark x1="19111" y1="70089" x2="19111" y2="70089"/>
                        <a14:foregroundMark x1="10222" y1="75000" x2="10222" y2="75000"/>
                        <a14:foregroundMark x1="14222" y1="71875" x2="21778" y2="73661"/>
                        <a14:foregroundMark x1="21778" y1="73661" x2="21778" y2="73661"/>
                        <a14:foregroundMark x1="28889" y1="75893" x2="30667" y2="79464"/>
                        <a14:foregroundMark x1="30667" y1="79464" x2="30667" y2="79464"/>
                        <a14:foregroundMark x1="40444" y1="86607" x2="46222" y2="88393"/>
                        <a14:foregroundMark x1="44889" y1="87500" x2="44889" y2="87500"/>
                        <a14:foregroundMark x1="44889" y1="87500" x2="47111" y2="84375"/>
                        <a14:foregroundMark x1="55556" y1="84375" x2="55556" y2="84375"/>
                        <a14:foregroundMark x1="55556" y1="84375" x2="55556" y2="84375"/>
                        <a14:foregroundMark x1="55556" y1="78571" x2="55556" y2="78571"/>
                        <a14:foregroundMark x1="55556" y1="77679" x2="55556" y2="77679"/>
                        <a14:foregroundMark x1="55556" y1="77679" x2="55556" y2="77679"/>
                        <a14:foregroundMark x1="62222" y1="82589" x2="62222" y2="82589"/>
                        <a14:foregroundMark x1="62222" y1="82589" x2="62222" y2="82589"/>
                        <a14:foregroundMark x1="62222" y1="82589" x2="62222" y2="82589"/>
                        <a14:foregroundMark x1="76000" y1="84375" x2="76000" y2="84375"/>
                        <a14:foregroundMark x1="76000" y1="85268" x2="76000" y2="85268"/>
                        <a14:foregroundMark x1="61333" y1="87500" x2="61333" y2="87500"/>
                        <a14:foregroundMark x1="52000" y1="92411" x2="52000" y2="92411"/>
                        <a14:foregroundMark x1="53778" y1="91071" x2="77778" y2="89286"/>
                        <a14:foregroundMark x1="77778" y1="87500" x2="77778" y2="87500"/>
                        <a14:foregroundMark x1="77778" y1="71875" x2="77778" y2="71875"/>
                        <a14:foregroundMark x1="86667" y1="67857" x2="86667" y2="67857"/>
                        <a14:foregroundMark x1="91111" y1="54464" x2="91111" y2="54464"/>
                        <a14:foregroundMark x1="91111" y1="48661" x2="91111" y2="48661"/>
                        <a14:foregroundMark x1="84444" y1="34375" x2="84444" y2="34375"/>
                        <a14:foregroundMark x1="84444" y1="34375" x2="80889" y2="30357"/>
                        <a14:foregroundMark x1="73778" y1="24554" x2="73778" y2="24554"/>
                        <a14:foregroundMark x1="72000" y1="24554" x2="72000" y2="24554"/>
                        <a14:foregroundMark x1="70222" y1="24554" x2="70222" y2="24554"/>
                        <a14:foregroundMark x1="61333" y1="19643" x2="80444" y2="44196"/>
                        <a14:foregroundMark x1="80444" y1="44196" x2="56444" y2="25446"/>
                        <a14:foregroundMark x1="56444" y1="25446" x2="78667" y2="43750"/>
                        <a14:foregroundMark x1="78667" y1="43750" x2="73333" y2="15179"/>
                        <a14:foregroundMark x1="73333" y1="15179" x2="85333" y2="43304"/>
                        <a14:foregroundMark x1="85333" y1="43304" x2="85333" y2="45982"/>
                        <a14:foregroundMark x1="59556" y1="16964" x2="32000" y2="24554"/>
                        <a14:foregroundMark x1="32000" y1="24554" x2="8889" y2="42857"/>
                        <a14:foregroundMark x1="8889" y1="42857" x2="5778" y2="58482"/>
                        <a14:foregroundMark x1="53778" y1="5357" x2="24444" y2="12500"/>
                        <a14:foregroundMark x1="24444" y1="12500" x2="54222" y2="12054"/>
                        <a14:foregroundMark x1="54222" y1="12054" x2="54667" y2="20536"/>
                        <a14:foregroundMark x1="42222" y1="54464" x2="48000" y2="65179"/>
                        <a14:foregroundMark x1="48889" y1="96875" x2="48889" y2="96875"/>
                        <a14:foregroundMark x1="98222" y1="48661" x2="98222" y2="48661"/>
                        <a14:foregroundMark x1="68000" y1="48661" x2="68000" y2="48661"/>
                        <a14:backgroundMark x1="91111" y1="84375" x2="91111" y2="8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11" y="2176345"/>
            <a:ext cx="1665120" cy="16577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9AF44E-C57F-498F-BAFC-1372B3FDA3DC}"/>
              </a:ext>
            </a:extLst>
          </p:cNvPr>
          <p:cNvSpPr txBox="1"/>
          <p:nvPr/>
        </p:nvSpPr>
        <p:spPr>
          <a:xfrm>
            <a:off x="529389" y="3834064"/>
            <a:ext cx="12224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Player</a:t>
            </a:r>
            <a:endParaRPr lang="he-IL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4EF5F-8891-4491-9AF1-46C51934FDFC}"/>
              </a:ext>
            </a:extLst>
          </p:cNvPr>
          <p:cNvSpPr txBox="1"/>
          <p:nvPr/>
        </p:nvSpPr>
        <p:spPr>
          <a:xfrm>
            <a:off x="10379239" y="3834064"/>
            <a:ext cx="12224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System</a:t>
            </a:r>
            <a:endParaRPr lang="he-IL" sz="2400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07D7415-DB9C-4B43-BA89-E19746223652}"/>
              </a:ext>
            </a:extLst>
          </p:cNvPr>
          <p:cNvSpPr/>
          <p:nvPr/>
        </p:nvSpPr>
        <p:spPr>
          <a:xfrm>
            <a:off x="1994928" y="1334687"/>
            <a:ext cx="7961772" cy="51444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8092A4-2A15-4CE7-9508-74B4B63CE3F8}"/>
              </a:ext>
            </a:extLst>
          </p:cNvPr>
          <p:cNvSpPr txBox="1"/>
          <p:nvPr/>
        </p:nvSpPr>
        <p:spPr>
          <a:xfrm>
            <a:off x="4728475" y="1382813"/>
            <a:ext cx="24544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Tetris</a:t>
            </a:r>
            <a:endParaRPr lang="he-IL" sz="2800" dirty="0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3E55AFC3-9D7A-4CAA-83D2-D858E3E14710}"/>
              </a:ext>
            </a:extLst>
          </p:cNvPr>
          <p:cNvSpPr/>
          <p:nvPr/>
        </p:nvSpPr>
        <p:spPr>
          <a:xfrm>
            <a:off x="2980699" y="1929905"/>
            <a:ext cx="2630905" cy="11455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Open a game</a:t>
            </a:r>
            <a:endParaRPr lang="he-IL" dirty="0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556E7FC5-D52B-49B1-8AD7-078B193501CA}"/>
              </a:ext>
            </a:extLst>
          </p:cNvPr>
          <p:cNvSpPr/>
          <p:nvPr/>
        </p:nvSpPr>
        <p:spPr>
          <a:xfrm>
            <a:off x="2858819" y="3370338"/>
            <a:ext cx="2874664" cy="11455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Move the shape</a:t>
            </a:r>
            <a:endParaRPr lang="he-IL" dirty="0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696C3537-9DC5-4A53-A1B0-9F790FDB8BA2}"/>
              </a:ext>
            </a:extLst>
          </p:cNvPr>
          <p:cNvSpPr/>
          <p:nvPr/>
        </p:nvSpPr>
        <p:spPr>
          <a:xfrm>
            <a:off x="2858819" y="4876123"/>
            <a:ext cx="2874664" cy="11455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Delete a completed row</a:t>
            </a:r>
            <a:endParaRPr lang="he-IL" dirty="0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B8E15C74-81C9-48C4-9882-9950716AC4B1}"/>
              </a:ext>
            </a:extLst>
          </p:cNvPr>
          <p:cNvSpPr/>
          <p:nvPr/>
        </p:nvSpPr>
        <p:spPr>
          <a:xfrm>
            <a:off x="6597375" y="1881802"/>
            <a:ext cx="2630905" cy="11455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Present the winner table</a:t>
            </a:r>
            <a:endParaRPr lang="he-IL" dirty="0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ED0FF48C-0EC0-4B5C-9FB1-D395DFCD95E2}"/>
              </a:ext>
            </a:extLst>
          </p:cNvPr>
          <p:cNvSpPr/>
          <p:nvPr/>
        </p:nvSpPr>
        <p:spPr>
          <a:xfrm>
            <a:off x="6592277" y="3336869"/>
            <a:ext cx="2630905" cy="11455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Save data on the database</a:t>
            </a:r>
            <a:endParaRPr lang="he-IL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A280BDE5-3699-47BB-A786-7A6571F62B9D}"/>
              </a:ext>
            </a:extLst>
          </p:cNvPr>
          <p:cNvSpPr/>
          <p:nvPr/>
        </p:nvSpPr>
        <p:spPr>
          <a:xfrm>
            <a:off x="6592278" y="4876123"/>
            <a:ext cx="2630905" cy="11455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Register to the game</a:t>
            </a:r>
            <a:endParaRPr lang="he-IL" dirty="0"/>
          </a:p>
        </p:txBody>
      </p:sp>
      <p:sp>
        <p:nvSpPr>
          <p:cNvPr id="23" name="מציין מיקום של מספר שקופית 22">
            <a:extLst>
              <a:ext uri="{FF2B5EF4-FFF2-40B4-BE49-F238E27FC236}">
                <a16:creationId xmlns:a16="http://schemas.microsoft.com/office/drawing/2014/main" id="{93A2282F-1CC7-48EF-8C05-0498F9A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/>
          <a:lstStyle/>
          <a:p>
            <a:fld id="{A510B2EE-9A41-4743-AF35-3CFE730A738B}" type="slidenum">
              <a:rPr lang="he-IL" sz="2400" b="1"/>
              <a:pPr/>
              <a:t>9</a:t>
            </a:fld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553441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סבון">
  <a:themeElements>
    <a:clrScheme name="סבון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סבון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סבו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TM02900771[[fn=פרוסה]]</Template>
  <TotalTime>1750</TotalTime>
  <Words>758</Words>
  <Application>Microsoft Office PowerPoint</Application>
  <PresentationFormat>מסך רחב</PresentationFormat>
  <Paragraphs>160</Paragraphs>
  <Slides>17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Garamond</vt:lpstr>
      <vt:lpstr>Gisha</vt:lpstr>
      <vt:lpstr>Times New Roman</vt:lpstr>
      <vt:lpstr>Wingdings 2</vt:lpstr>
      <vt:lpstr>HDOfficeLightV0</vt:lpstr>
      <vt:lpstr>סבון</vt:lpstr>
      <vt:lpstr>מצגת של PowerPoint‏</vt:lpstr>
      <vt:lpstr>Structure of the presentation</vt:lpstr>
      <vt:lpstr>A little bit about Tetris</vt:lpstr>
      <vt:lpstr>The problem</vt:lpstr>
      <vt:lpstr>Possible solutions </vt:lpstr>
      <vt:lpstr>Possible solutions </vt:lpstr>
      <vt:lpstr>The selected solution – web application</vt:lpstr>
      <vt:lpstr>User stories</vt:lpstr>
      <vt:lpstr>User stories</vt:lpstr>
      <vt:lpstr>Security user stories</vt:lpstr>
      <vt:lpstr>TDD</vt:lpstr>
      <vt:lpstr>TDD</vt:lpstr>
      <vt:lpstr>Scrum sprints</vt:lpstr>
      <vt:lpstr>Scrum sprints</vt:lpstr>
      <vt:lpstr>References</vt:lpstr>
      <vt:lpstr>Summary and conclusions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עדי  עובדיה</dc:creator>
  <cp:lastModifiedBy>עדי  עובדיה</cp:lastModifiedBy>
  <cp:revision>28</cp:revision>
  <dcterms:created xsi:type="dcterms:W3CDTF">2017-06-11T15:44:16Z</dcterms:created>
  <dcterms:modified xsi:type="dcterms:W3CDTF">2017-06-13T19:47:03Z</dcterms:modified>
</cp:coreProperties>
</file>