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5" r:id="rId3"/>
    <p:sldId id="258" r:id="rId4"/>
    <p:sldId id="256" r:id="rId5"/>
    <p:sldId id="260" r:id="rId6"/>
    <p:sldId id="261" r:id="rId7"/>
    <p:sldId id="263" r:id="rId8"/>
    <p:sldId id="259"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0B92CA-4A34-41BA-8A5D-1CD6D049D63E}" v="8" dt="2022-11-16T11:53:46.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5D68B0-56AF-454C-8F6C-E63EB5F9E19C}"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103785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5D68B0-56AF-454C-8F6C-E63EB5F9E19C}"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387470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5D68B0-56AF-454C-8F6C-E63EB5F9E19C}"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4167214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5D68B0-56AF-454C-8F6C-E63EB5F9E19C}"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F9AD0-B083-4BB2-864B-624D6340D16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43402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D68B0-56AF-454C-8F6C-E63EB5F9E19C}"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2983160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5D68B0-56AF-454C-8F6C-E63EB5F9E19C}" type="datetimeFigureOut">
              <a:rPr lang="en-IN" smtClean="0"/>
              <a:t>14-12-2022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2507913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5D68B0-56AF-454C-8F6C-E63EB5F9E19C}" type="datetimeFigureOut">
              <a:rPr lang="en-IN" smtClean="0"/>
              <a:t>14-12-2022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2250821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D68B0-56AF-454C-8F6C-E63EB5F9E19C}"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784088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D68B0-56AF-454C-8F6C-E63EB5F9E19C}"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3081060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D5D68B0-56AF-454C-8F6C-E63EB5F9E19C}"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255727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D68B0-56AF-454C-8F6C-E63EB5F9E19C}"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380765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5D68B0-56AF-454C-8F6C-E63EB5F9E19C}"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1386904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5D68B0-56AF-454C-8F6C-E63EB5F9E19C}" type="datetimeFigureOut">
              <a:rPr lang="en-IN" smtClean="0"/>
              <a:t>14-12-2022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2236385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5D68B0-56AF-454C-8F6C-E63EB5F9E19C}" type="datetimeFigureOut">
              <a:rPr lang="en-IN" smtClean="0"/>
              <a:t>14-12-2022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119811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D5D68B0-56AF-454C-8F6C-E63EB5F9E19C}" type="datetimeFigureOut">
              <a:rPr lang="en-IN" smtClean="0"/>
              <a:t>14-12-2022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54806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D5D68B0-56AF-454C-8F6C-E63EB5F9E19C}" type="datetimeFigureOut">
              <a:rPr lang="en-IN" smtClean="0"/>
              <a:t>14-12-2022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3042988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5D68B0-56AF-454C-8F6C-E63EB5F9E19C}"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120150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D5D68B0-56AF-454C-8F6C-E63EB5F9E19C}" type="datetimeFigureOut">
              <a:rPr lang="en-IN" smtClean="0"/>
              <a:t>14-12-2022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4FF9AD0-B083-4BB2-864B-624D6340D169}" type="slidenum">
              <a:rPr lang="en-IN" smtClean="0"/>
              <a:t>‹#›</a:t>
            </a:fld>
            <a:endParaRPr lang="en-IN"/>
          </a:p>
        </p:txBody>
      </p:sp>
    </p:spTree>
    <p:extLst>
      <p:ext uri="{BB962C8B-B14F-4D97-AF65-F5344CB8AC3E}">
        <p14:creationId xmlns:p14="http://schemas.microsoft.com/office/powerpoint/2010/main" val="15019601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85A2-13BE-F26F-DCDD-0EB9ECB6C78D}"/>
              </a:ext>
            </a:extLst>
          </p:cNvPr>
          <p:cNvSpPr>
            <a:spLocks noGrp="1"/>
          </p:cNvSpPr>
          <p:nvPr>
            <p:ph type="ctrTitle"/>
          </p:nvPr>
        </p:nvSpPr>
        <p:spPr/>
        <p:txBody>
          <a:bodyPr/>
          <a:lstStyle/>
          <a:p>
            <a:r>
              <a:rPr lang="en-IN" dirty="0"/>
              <a:t>Royalty Lite(Undercollateralized Loans)</a:t>
            </a:r>
          </a:p>
        </p:txBody>
      </p:sp>
      <p:sp>
        <p:nvSpPr>
          <p:cNvPr id="3" name="Subtitle 2">
            <a:extLst>
              <a:ext uri="{FF2B5EF4-FFF2-40B4-BE49-F238E27FC236}">
                <a16:creationId xmlns:a16="http://schemas.microsoft.com/office/drawing/2014/main" id="{08425BB0-F50B-9228-0592-EAEC3AE704BD}"/>
              </a:ext>
            </a:extLst>
          </p:cNvPr>
          <p:cNvSpPr>
            <a:spLocks noGrp="1"/>
          </p:cNvSpPr>
          <p:nvPr>
            <p:ph type="subTitle" idx="1"/>
          </p:nvPr>
        </p:nvSpPr>
        <p:spPr/>
        <p:txBody>
          <a:bodyPr/>
          <a:lstStyle/>
          <a:p>
            <a:r>
              <a:rPr lang="en-IN" dirty="0"/>
              <a:t>Aditya Gautam</a:t>
            </a:r>
          </a:p>
        </p:txBody>
      </p:sp>
    </p:spTree>
    <p:extLst>
      <p:ext uri="{BB962C8B-B14F-4D97-AF65-F5344CB8AC3E}">
        <p14:creationId xmlns:p14="http://schemas.microsoft.com/office/powerpoint/2010/main" val="3870774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562A-0BE5-7B1F-C0DF-A1CDA0941A12}"/>
              </a:ext>
            </a:extLst>
          </p:cNvPr>
          <p:cNvSpPr>
            <a:spLocks noGrp="1"/>
          </p:cNvSpPr>
          <p:nvPr>
            <p:ph type="title"/>
          </p:nvPr>
        </p:nvSpPr>
        <p:spPr/>
        <p:txBody>
          <a:bodyPr/>
          <a:lstStyle/>
          <a:p>
            <a:r>
              <a:rPr lang="en-IN" dirty="0"/>
              <a:t>Problems</a:t>
            </a:r>
          </a:p>
        </p:txBody>
      </p:sp>
      <p:sp>
        <p:nvSpPr>
          <p:cNvPr id="3" name="Content Placeholder 2">
            <a:extLst>
              <a:ext uri="{FF2B5EF4-FFF2-40B4-BE49-F238E27FC236}">
                <a16:creationId xmlns:a16="http://schemas.microsoft.com/office/drawing/2014/main" id="{DD85EBBD-5FEF-8E78-9C31-38605FE4C5B8}"/>
              </a:ext>
            </a:extLst>
          </p:cNvPr>
          <p:cNvSpPr>
            <a:spLocks noGrp="1"/>
          </p:cNvSpPr>
          <p:nvPr>
            <p:ph idx="1"/>
          </p:nvPr>
        </p:nvSpPr>
        <p:spPr>
          <a:xfrm>
            <a:off x="645130" y="2052918"/>
            <a:ext cx="10313815" cy="4195481"/>
          </a:xfrm>
        </p:spPr>
        <p:txBody>
          <a:bodyPr/>
          <a:lstStyle/>
          <a:p>
            <a:pPr algn="l">
              <a:buFont typeface="Arial" panose="020B0604020202020204" pitchFamily="34" charset="0"/>
              <a:buChar char="•"/>
            </a:pPr>
            <a:r>
              <a:rPr lang="en-US" b="0" i="0" dirty="0">
                <a:solidFill>
                  <a:srgbClr val="C9D1D9"/>
                </a:solidFill>
                <a:effectLst/>
                <a:latin typeface="-apple-system"/>
              </a:rPr>
              <a:t>NFT Buyer does not want to pay for royalty. If they have a chance to not pay the royalty then most NFT buyers are not paying the royalty</a:t>
            </a:r>
            <a:br>
              <a:rPr lang="en-US" b="0" i="0" dirty="0">
                <a:solidFill>
                  <a:srgbClr val="C9D1D9"/>
                </a:solidFill>
                <a:effectLst/>
                <a:latin typeface="-apple-system"/>
              </a:rPr>
            </a:b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Royalty is a way to get additional revenue for Creators for the long term.</a:t>
            </a:r>
            <a:br>
              <a:rPr lang="en-US" b="0" i="0" dirty="0">
                <a:solidFill>
                  <a:srgbClr val="C9D1D9"/>
                </a:solidFill>
                <a:effectLst/>
                <a:latin typeface="-apple-system"/>
              </a:rPr>
            </a:b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If a Platform enforces royalty NFT Buyer will find a different platform to buy the NFTs.</a:t>
            </a:r>
          </a:p>
          <a:p>
            <a:pPr marL="0" indent="0">
              <a:buNone/>
            </a:pPr>
            <a:endParaRPr lang="en-IN" dirty="0"/>
          </a:p>
        </p:txBody>
      </p:sp>
    </p:spTree>
    <p:extLst>
      <p:ext uri="{BB962C8B-B14F-4D97-AF65-F5344CB8AC3E}">
        <p14:creationId xmlns:p14="http://schemas.microsoft.com/office/powerpoint/2010/main" val="256578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A305AA-3E35-2C46-94B8-63BF9E83FBE4}"/>
              </a:ext>
            </a:extLst>
          </p:cNvPr>
          <p:cNvSpPr/>
          <p:nvPr/>
        </p:nvSpPr>
        <p:spPr>
          <a:xfrm>
            <a:off x="4627418" y="180109"/>
            <a:ext cx="2895600" cy="8728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Paid No Royalty</a:t>
            </a:r>
            <a:endParaRPr lang="en-IN" dirty="0"/>
          </a:p>
        </p:txBody>
      </p:sp>
      <p:sp>
        <p:nvSpPr>
          <p:cNvPr id="5" name="Arrow: Down 4">
            <a:extLst>
              <a:ext uri="{FF2B5EF4-FFF2-40B4-BE49-F238E27FC236}">
                <a16:creationId xmlns:a16="http://schemas.microsoft.com/office/drawing/2014/main" id="{4D1E3766-EC65-125C-6CA3-7ED73781B29A}"/>
              </a:ext>
            </a:extLst>
          </p:cNvPr>
          <p:cNvSpPr/>
          <p:nvPr/>
        </p:nvSpPr>
        <p:spPr>
          <a:xfrm>
            <a:off x="6096000" y="1051213"/>
            <a:ext cx="235525" cy="38792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567FDA9-AF4B-9FB1-9FF6-19F942EEDB01}"/>
              </a:ext>
            </a:extLst>
          </p:cNvPr>
          <p:cNvSpPr/>
          <p:nvPr/>
        </p:nvSpPr>
        <p:spPr>
          <a:xfrm>
            <a:off x="3428998" y="1437408"/>
            <a:ext cx="5604165" cy="16521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Deposit Sol/ETH and receive (1.05x)mSol/mETH with a maturity of 12 months based on the APY (5%). It will be deposited to interest generating platform. </a:t>
            </a:r>
          </a:p>
          <a:p>
            <a:pPr algn="ctr"/>
            <a:r>
              <a:rPr lang="en-US" dirty="0"/>
              <a:t>The deposited asset can not be withdrawn before the Maturity period.</a:t>
            </a:r>
            <a:endParaRPr lang="en-IN" dirty="0"/>
          </a:p>
        </p:txBody>
      </p:sp>
      <p:sp>
        <p:nvSpPr>
          <p:cNvPr id="8" name="Rectangle 7">
            <a:extLst>
              <a:ext uri="{FF2B5EF4-FFF2-40B4-BE49-F238E27FC236}">
                <a16:creationId xmlns:a16="http://schemas.microsoft.com/office/drawing/2014/main" id="{6B9FC7DF-8B13-89B5-98C9-A7D4E220519E}"/>
              </a:ext>
            </a:extLst>
          </p:cNvPr>
          <p:cNvSpPr/>
          <p:nvPr/>
        </p:nvSpPr>
        <p:spPr>
          <a:xfrm>
            <a:off x="3428999" y="3228109"/>
            <a:ext cx="5604164" cy="10945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 Private curve pool with 1:1 ratio will be created, where mSol or mETH will be converted to 1.05x (Sol/ETH)</a:t>
            </a:r>
            <a:endParaRPr lang="en-IN" dirty="0"/>
          </a:p>
        </p:txBody>
      </p:sp>
      <p:sp>
        <p:nvSpPr>
          <p:cNvPr id="9" name="Arrow: Down 8">
            <a:extLst>
              <a:ext uri="{FF2B5EF4-FFF2-40B4-BE49-F238E27FC236}">
                <a16:creationId xmlns:a16="http://schemas.microsoft.com/office/drawing/2014/main" id="{21471248-7F62-7924-993A-987F03FFD621}"/>
              </a:ext>
            </a:extLst>
          </p:cNvPr>
          <p:cNvSpPr/>
          <p:nvPr/>
        </p:nvSpPr>
        <p:spPr>
          <a:xfrm>
            <a:off x="6359239" y="4333010"/>
            <a:ext cx="235525" cy="47798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615DA94-04B2-B2F6-146E-25BDAD4ECDEA}"/>
              </a:ext>
            </a:extLst>
          </p:cNvPr>
          <p:cNvSpPr/>
          <p:nvPr/>
        </p:nvSpPr>
        <p:spPr>
          <a:xfrm>
            <a:off x="3428998" y="4797138"/>
            <a:ext cx="5604164" cy="10079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Seller will receive their price and the extra 5% sol will be transferred to Creator. Now He will receive the full 5% royalty. </a:t>
            </a:r>
            <a:endParaRPr lang="en-IN" dirty="0"/>
          </a:p>
        </p:txBody>
      </p:sp>
      <p:sp>
        <p:nvSpPr>
          <p:cNvPr id="11" name="Rectangle 10">
            <a:extLst>
              <a:ext uri="{FF2B5EF4-FFF2-40B4-BE49-F238E27FC236}">
                <a16:creationId xmlns:a16="http://schemas.microsoft.com/office/drawing/2014/main" id="{D07BC467-4469-5467-22EE-1E7BD7D90495}"/>
              </a:ext>
            </a:extLst>
          </p:cNvPr>
          <p:cNvSpPr/>
          <p:nvPr/>
        </p:nvSpPr>
        <p:spPr>
          <a:xfrm>
            <a:off x="124689" y="3207327"/>
            <a:ext cx="2784765" cy="10945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The owner at MagicEden needs to provide liquidity to this pool.</a:t>
            </a:r>
            <a:endParaRPr lang="en-IN" dirty="0"/>
          </a:p>
        </p:txBody>
      </p:sp>
      <p:sp>
        <p:nvSpPr>
          <p:cNvPr id="12" name="Arrow: Right 11">
            <a:extLst>
              <a:ext uri="{FF2B5EF4-FFF2-40B4-BE49-F238E27FC236}">
                <a16:creationId xmlns:a16="http://schemas.microsoft.com/office/drawing/2014/main" id="{00904F14-3B51-15D1-442F-EE18E95B6834}"/>
              </a:ext>
            </a:extLst>
          </p:cNvPr>
          <p:cNvSpPr/>
          <p:nvPr/>
        </p:nvSpPr>
        <p:spPr>
          <a:xfrm>
            <a:off x="2909454" y="3699164"/>
            <a:ext cx="519544" cy="2216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63718BE-BC03-3181-B2D8-5E38BF184754}"/>
              </a:ext>
            </a:extLst>
          </p:cNvPr>
          <p:cNvSpPr/>
          <p:nvPr/>
        </p:nvSpPr>
        <p:spPr>
          <a:xfrm>
            <a:off x="124689" y="332509"/>
            <a:ext cx="2784765" cy="26600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The depositor which is Owner(MagicEden) will remove the Sol/ETH from the deposited platform after 12 months and Remove the Sol/ETH by burning the mSol/mETH </a:t>
            </a:r>
            <a:endParaRPr lang="en-IN" dirty="0"/>
          </a:p>
          <a:p>
            <a:pPr algn="ctr"/>
            <a:endParaRPr lang="en-IN" dirty="0"/>
          </a:p>
        </p:txBody>
      </p:sp>
      <p:sp>
        <p:nvSpPr>
          <p:cNvPr id="14" name="Arrow: Right 13">
            <a:extLst>
              <a:ext uri="{FF2B5EF4-FFF2-40B4-BE49-F238E27FC236}">
                <a16:creationId xmlns:a16="http://schemas.microsoft.com/office/drawing/2014/main" id="{EAA6372D-043C-E577-D707-7C1DBD294463}"/>
              </a:ext>
            </a:extLst>
          </p:cNvPr>
          <p:cNvSpPr/>
          <p:nvPr/>
        </p:nvSpPr>
        <p:spPr>
          <a:xfrm>
            <a:off x="2909454" y="2218459"/>
            <a:ext cx="519544" cy="2216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EAE9D0D8-1ECA-33E3-7950-380D24B29688}"/>
              </a:ext>
            </a:extLst>
          </p:cNvPr>
          <p:cNvSpPr/>
          <p:nvPr/>
        </p:nvSpPr>
        <p:spPr>
          <a:xfrm>
            <a:off x="9282545" y="1437408"/>
            <a:ext cx="2673927" cy="16521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The Removed Sol/ETH can be sent back to the Curve pool for liquidity or to treasury </a:t>
            </a:r>
            <a:endParaRPr lang="en-IN" dirty="0"/>
          </a:p>
        </p:txBody>
      </p:sp>
    </p:spTree>
    <p:extLst>
      <p:ext uri="{BB962C8B-B14F-4D97-AF65-F5344CB8AC3E}">
        <p14:creationId xmlns:p14="http://schemas.microsoft.com/office/powerpoint/2010/main" val="858390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A305AA-3E35-2C46-94B8-63BF9E83FBE4}"/>
              </a:ext>
            </a:extLst>
          </p:cNvPr>
          <p:cNvSpPr/>
          <p:nvPr/>
        </p:nvSpPr>
        <p:spPr>
          <a:xfrm>
            <a:off x="4627418" y="180109"/>
            <a:ext cx="2895600" cy="8728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Paid Half Royalty</a:t>
            </a:r>
            <a:endParaRPr lang="en-IN" dirty="0"/>
          </a:p>
        </p:txBody>
      </p:sp>
      <p:sp>
        <p:nvSpPr>
          <p:cNvPr id="5" name="Arrow: Down 4">
            <a:extLst>
              <a:ext uri="{FF2B5EF4-FFF2-40B4-BE49-F238E27FC236}">
                <a16:creationId xmlns:a16="http://schemas.microsoft.com/office/drawing/2014/main" id="{4D1E3766-EC65-125C-6CA3-7ED73781B29A}"/>
              </a:ext>
            </a:extLst>
          </p:cNvPr>
          <p:cNvSpPr/>
          <p:nvPr/>
        </p:nvSpPr>
        <p:spPr>
          <a:xfrm>
            <a:off x="6096000" y="1051213"/>
            <a:ext cx="235525" cy="38792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567FDA9-AF4B-9FB1-9FF6-19F942EEDB01}"/>
              </a:ext>
            </a:extLst>
          </p:cNvPr>
          <p:cNvSpPr/>
          <p:nvPr/>
        </p:nvSpPr>
        <p:spPr>
          <a:xfrm>
            <a:off x="3428998" y="1437408"/>
            <a:ext cx="5604165" cy="16521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Deposit Sol/ETH and receive (1.025x)mSol/mETH with a maturity of 6 months based on the APY(5%). It will be deposited to interest generating platform. </a:t>
            </a:r>
          </a:p>
          <a:p>
            <a:pPr algn="ctr"/>
            <a:r>
              <a:rPr lang="en-US" dirty="0"/>
              <a:t>The deposited asset can not be withdrawn before the Maturity period.</a:t>
            </a:r>
            <a:endParaRPr lang="en-IN" dirty="0"/>
          </a:p>
        </p:txBody>
      </p:sp>
      <p:sp>
        <p:nvSpPr>
          <p:cNvPr id="8" name="Rectangle 7">
            <a:extLst>
              <a:ext uri="{FF2B5EF4-FFF2-40B4-BE49-F238E27FC236}">
                <a16:creationId xmlns:a16="http://schemas.microsoft.com/office/drawing/2014/main" id="{6B9FC7DF-8B13-89B5-98C9-A7D4E220519E}"/>
              </a:ext>
            </a:extLst>
          </p:cNvPr>
          <p:cNvSpPr/>
          <p:nvPr/>
        </p:nvSpPr>
        <p:spPr>
          <a:xfrm>
            <a:off x="3428999" y="3228109"/>
            <a:ext cx="5604164" cy="10945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 Private curve pool with 1:1 ratio will be created, where mSol or mETH will be converted to 1.025x (Sol/ETH)</a:t>
            </a:r>
            <a:endParaRPr lang="en-IN" dirty="0"/>
          </a:p>
        </p:txBody>
      </p:sp>
      <p:sp>
        <p:nvSpPr>
          <p:cNvPr id="9" name="Arrow: Down 8">
            <a:extLst>
              <a:ext uri="{FF2B5EF4-FFF2-40B4-BE49-F238E27FC236}">
                <a16:creationId xmlns:a16="http://schemas.microsoft.com/office/drawing/2014/main" id="{21471248-7F62-7924-993A-987F03FFD621}"/>
              </a:ext>
            </a:extLst>
          </p:cNvPr>
          <p:cNvSpPr/>
          <p:nvPr/>
        </p:nvSpPr>
        <p:spPr>
          <a:xfrm>
            <a:off x="6359239" y="4333010"/>
            <a:ext cx="235525" cy="47798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615DA94-04B2-B2F6-146E-25BDAD4ECDEA}"/>
              </a:ext>
            </a:extLst>
          </p:cNvPr>
          <p:cNvSpPr/>
          <p:nvPr/>
        </p:nvSpPr>
        <p:spPr>
          <a:xfrm>
            <a:off x="3428998" y="4797138"/>
            <a:ext cx="5604164" cy="10079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Seller will receive their price and the extra 2.5% sol will be transferred to Creator. Now He will receive the full 5% royalty. </a:t>
            </a:r>
            <a:endParaRPr lang="en-IN" dirty="0"/>
          </a:p>
        </p:txBody>
      </p:sp>
      <p:sp>
        <p:nvSpPr>
          <p:cNvPr id="11" name="Rectangle 10">
            <a:extLst>
              <a:ext uri="{FF2B5EF4-FFF2-40B4-BE49-F238E27FC236}">
                <a16:creationId xmlns:a16="http://schemas.microsoft.com/office/drawing/2014/main" id="{D07BC467-4469-5467-22EE-1E7BD7D90495}"/>
              </a:ext>
            </a:extLst>
          </p:cNvPr>
          <p:cNvSpPr/>
          <p:nvPr/>
        </p:nvSpPr>
        <p:spPr>
          <a:xfrm>
            <a:off x="124689" y="3207327"/>
            <a:ext cx="2784765" cy="10945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The owner at MagicEden needs to provide liquidity to this pool.</a:t>
            </a:r>
            <a:endParaRPr lang="en-IN" dirty="0"/>
          </a:p>
        </p:txBody>
      </p:sp>
      <p:sp>
        <p:nvSpPr>
          <p:cNvPr id="12" name="Arrow: Right 11">
            <a:extLst>
              <a:ext uri="{FF2B5EF4-FFF2-40B4-BE49-F238E27FC236}">
                <a16:creationId xmlns:a16="http://schemas.microsoft.com/office/drawing/2014/main" id="{00904F14-3B51-15D1-442F-EE18E95B6834}"/>
              </a:ext>
            </a:extLst>
          </p:cNvPr>
          <p:cNvSpPr/>
          <p:nvPr/>
        </p:nvSpPr>
        <p:spPr>
          <a:xfrm>
            <a:off x="2909454" y="3699164"/>
            <a:ext cx="519544" cy="2216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63718BE-BC03-3181-B2D8-5E38BF184754}"/>
              </a:ext>
            </a:extLst>
          </p:cNvPr>
          <p:cNvSpPr/>
          <p:nvPr/>
        </p:nvSpPr>
        <p:spPr>
          <a:xfrm>
            <a:off x="124689" y="346364"/>
            <a:ext cx="2784765" cy="26462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The depositor which is Owner(MagicEden) will remove the Sol/ETH from the deposited platform after 6 months and Remove the Sol/ETH by burning the mSol/mETH </a:t>
            </a:r>
            <a:endParaRPr lang="en-IN" dirty="0"/>
          </a:p>
          <a:p>
            <a:pPr algn="ctr"/>
            <a:endParaRPr lang="en-IN" dirty="0"/>
          </a:p>
        </p:txBody>
      </p:sp>
      <p:sp>
        <p:nvSpPr>
          <p:cNvPr id="14" name="Arrow: Right 13">
            <a:extLst>
              <a:ext uri="{FF2B5EF4-FFF2-40B4-BE49-F238E27FC236}">
                <a16:creationId xmlns:a16="http://schemas.microsoft.com/office/drawing/2014/main" id="{EAA6372D-043C-E577-D707-7C1DBD294463}"/>
              </a:ext>
            </a:extLst>
          </p:cNvPr>
          <p:cNvSpPr/>
          <p:nvPr/>
        </p:nvSpPr>
        <p:spPr>
          <a:xfrm>
            <a:off x="2909454" y="2218459"/>
            <a:ext cx="519544" cy="2216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EAE9D0D8-1ECA-33E3-7950-380D24B29688}"/>
              </a:ext>
            </a:extLst>
          </p:cNvPr>
          <p:cNvSpPr/>
          <p:nvPr/>
        </p:nvSpPr>
        <p:spPr>
          <a:xfrm>
            <a:off x="9282545" y="1437408"/>
            <a:ext cx="2673927" cy="16521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The Removed Sol/ETH can be sent back to the Curve pool for liquidity or to treasury </a:t>
            </a:r>
            <a:endParaRPr lang="en-IN" dirty="0"/>
          </a:p>
        </p:txBody>
      </p:sp>
    </p:spTree>
    <p:extLst>
      <p:ext uri="{BB962C8B-B14F-4D97-AF65-F5344CB8AC3E}">
        <p14:creationId xmlns:p14="http://schemas.microsoft.com/office/powerpoint/2010/main" val="3176934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D3FB92-A6DC-20D5-0647-ED713562F5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641" y="1149928"/>
            <a:ext cx="10645118" cy="5373399"/>
          </a:xfrm>
        </p:spPr>
      </p:pic>
    </p:spTree>
    <p:extLst>
      <p:ext uri="{BB962C8B-B14F-4D97-AF65-F5344CB8AC3E}">
        <p14:creationId xmlns:p14="http://schemas.microsoft.com/office/powerpoint/2010/main" val="1914460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9A3393-4D5D-8B13-43F2-5DA3565A7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547"/>
            <a:ext cx="12192000" cy="5185417"/>
          </a:xfrm>
          <a:prstGeom prst="rect">
            <a:avLst/>
          </a:prstGeom>
        </p:spPr>
      </p:pic>
      <p:sp>
        <p:nvSpPr>
          <p:cNvPr id="5" name="TextBox 4">
            <a:extLst>
              <a:ext uri="{FF2B5EF4-FFF2-40B4-BE49-F238E27FC236}">
                <a16:creationId xmlns:a16="http://schemas.microsoft.com/office/drawing/2014/main" id="{BDB4101F-8D1B-DD62-04AB-F7620191CCB3}"/>
              </a:ext>
            </a:extLst>
          </p:cNvPr>
          <p:cNvSpPr txBox="1"/>
          <p:nvPr/>
        </p:nvSpPr>
        <p:spPr>
          <a:xfrm>
            <a:off x="96982" y="5874327"/>
            <a:ext cx="11942618" cy="646331"/>
          </a:xfrm>
          <a:prstGeom prst="rect">
            <a:avLst/>
          </a:prstGeom>
          <a:noFill/>
        </p:spPr>
        <p:txBody>
          <a:bodyPr wrap="square" rtlCol="0">
            <a:spAutoFit/>
          </a:bodyPr>
          <a:lstStyle/>
          <a:p>
            <a:r>
              <a:rPr lang="en-IN" dirty="0"/>
              <a:t>The Amount Paid will be deposited to earn interest (APY 5%) and which can be removed by the maturity period.</a:t>
            </a:r>
          </a:p>
        </p:txBody>
      </p:sp>
    </p:spTree>
    <p:extLst>
      <p:ext uri="{BB962C8B-B14F-4D97-AF65-F5344CB8AC3E}">
        <p14:creationId xmlns:p14="http://schemas.microsoft.com/office/powerpoint/2010/main" val="104512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8604CE0-4278-5FBE-37B4-DE2ABA346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8327"/>
            <a:ext cx="12192000" cy="5121928"/>
          </a:xfrm>
          <a:prstGeom prst="rect">
            <a:avLst/>
          </a:prstGeom>
        </p:spPr>
      </p:pic>
      <p:sp>
        <p:nvSpPr>
          <p:cNvPr id="8" name="TextBox 7">
            <a:extLst>
              <a:ext uri="{FF2B5EF4-FFF2-40B4-BE49-F238E27FC236}">
                <a16:creationId xmlns:a16="http://schemas.microsoft.com/office/drawing/2014/main" id="{7B3428CF-D919-92FE-3225-72F00A69995B}"/>
              </a:ext>
            </a:extLst>
          </p:cNvPr>
          <p:cNvSpPr txBox="1"/>
          <p:nvPr/>
        </p:nvSpPr>
        <p:spPr>
          <a:xfrm>
            <a:off x="96982" y="5874327"/>
            <a:ext cx="11942618" cy="646331"/>
          </a:xfrm>
          <a:prstGeom prst="rect">
            <a:avLst/>
          </a:prstGeom>
          <a:noFill/>
        </p:spPr>
        <p:txBody>
          <a:bodyPr wrap="square" rtlCol="0">
            <a:spAutoFit/>
          </a:bodyPr>
          <a:lstStyle/>
          <a:p>
            <a:r>
              <a:rPr lang="en-IN" dirty="0"/>
              <a:t>The Amount Paid will be deposited to earn interest (APY 5%) and which can be removed by the maturity period.</a:t>
            </a:r>
          </a:p>
        </p:txBody>
      </p:sp>
    </p:spTree>
    <p:extLst>
      <p:ext uri="{BB962C8B-B14F-4D97-AF65-F5344CB8AC3E}">
        <p14:creationId xmlns:p14="http://schemas.microsoft.com/office/powerpoint/2010/main" val="2275224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343F4-2625-CB53-C02A-AD385159D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0436"/>
            <a:ext cx="12192000" cy="4848873"/>
          </a:xfrm>
          <a:prstGeom prst="rect">
            <a:avLst/>
          </a:prstGeom>
        </p:spPr>
      </p:pic>
      <p:sp>
        <p:nvSpPr>
          <p:cNvPr id="3" name="TextBox 2">
            <a:extLst>
              <a:ext uri="{FF2B5EF4-FFF2-40B4-BE49-F238E27FC236}">
                <a16:creationId xmlns:a16="http://schemas.microsoft.com/office/drawing/2014/main" id="{F9EEF8F6-8B07-8D23-5564-424B46FE23E6}"/>
              </a:ext>
            </a:extLst>
          </p:cNvPr>
          <p:cNvSpPr txBox="1"/>
          <p:nvPr/>
        </p:nvSpPr>
        <p:spPr>
          <a:xfrm>
            <a:off x="138545" y="5500255"/>
            <a:ext cx="11901055" cy="923330"/>
          </a:xfrm>
          <a:prstGeom prst="rect">
            <a:avLst/>
          </a:prstGeom>
          <a:noFill/>
        </p:spPr>
        <p:txBody>
          <a:bodyPr wrap="square" rtlCol="0">
            <a:spAutoFit/>
          </a:bodyPr>
          <a:lstStyle/>
          <a:p>
            <a:r>
              <a:rPr lang="en-IN" dirty="0"/>
              <a:t>The Private Curve Pool will be used to swap the mSOL to SOL and this Pool can be owned by Magic Eden and liquidity will be provided by Magic Eden itself. </a:t>
            </a:r>
          </a:p>
          <a:p>
            <a:endParaRPr lang="en-IN" dirty="0"/>
          </a:p>
        </p:txBody>
      </p:sp>
    </p:spTree>
    <p:extLst>
      <p:ext uri="{BB962C8B-B14F-4D97-AF65-F5344CB8AC3E}">
        <p14:creationId xmlns:p14="http://schemas.microsoft.com/office/powerpoint/2010/main" val="134176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7810-4BB1-F07E-EAAA-A5E16B4BD483}"/>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35711677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428</TotalTime>
  <Words>480</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Century Gothic</vt:lpstr>
      <vt:lpstr>Wingdings 3</vt:lpstr>
      <vt:lpstr>Ion</vt:lpstr>
      <vt:lpstr>Royalty Lite(Undercollateralized Loans)</vt:lpstr>
      <vt:lpstr>Problems</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Gautam</dc:creator>
  <cp:lastModifiedBy>Aditya Gautam</cp:lastModifiedBy>
  <cp:revision>5</cp:revision>
  <dcterms:created xsi:type="dcterms:W3CDTF">2022-11-16T11:13:34Z</dcterms:created>
  <dcterms:modified xsi:type="dcterms:W3CDTF">2022-12-14T04:19:55Z</dcterms:modified>
</cp:coreProperties>
</file>