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Nunito"/>
      <p:regular r:id="rId59"/>
      <p:bold r:id="rId60"/>
      <p:italic r:id="rId61"/>
      <p:boldItalic r:id="rId62"/>
    </p:embeddedFont>
    <p:embeddedFont>
      <p:font typeface="Maven Pro"/>
      <p:regular r:id="rId63"/>
      <p:bold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Nunito-boldItalic.fntdata"/><Relationship Id="rId61" Type="http://schemas.openxmlformats.org/officeDocument/2006/relationships/font" Target="fonts/Nunito-italic.fntdata"/><Relationship Id="rId20" Type="http://schemas.openxmlformats.org/officeDocument/2006/relationships/slide" Target="slides/slide15.xml"/><Relationship Id="rId64" Type="http://schemas.openxmlformats.org/officeDocument/2006/relationships/font" Target="fonts/MavenPro-bold.fntdata"/><Relationship Id="rId63" Type="http://schemas.openxmlformats.org/officeDocument/2006/relationships/font" Target="fonts/MavenPro-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Nunit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Nunito-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5c7c09836_15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5c7c09836_15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5c7c09836_15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5c7c09836_15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5c7c09836_15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5c7c09836_15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5c7c09836_15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5c7c09836_15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5cf636d4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5cf636d4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5cf636d48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5cf636d48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56166e6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56166e6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5cf636d48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5cf636d4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56166e6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56166e6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5c7c09836_15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5c7c09836_15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5c7c09836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5c7c09836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5c7c09836_15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5c7c09836_15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5c7c09836_15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5c7c09836_15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55c7c09836_15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55c7c09836_15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5c7c09836_15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5c7c09836_15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5c7c09836_15_1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5c7c09836_15_1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55c7c09836_15_1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55c7c09836_15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55c7c09836_15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55c7c09836_15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5c7c09836_15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55c7c09836_15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55c7c09836_15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5c7c09836_15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5c7c09836_15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5c7c09836_15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5c7c09836_3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5c7c09836_3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5c7c09836_15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5c7c09836_15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55cf636d4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5cf636d4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5cf636d4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5cf636d4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55cf636d4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55cf636d4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55c7c09836_15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55c7c09836_15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55c7c09836_15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5c7c09836_15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55c7c09836_15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55c7c09836_15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55c7c09836_15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55c7c09836_15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55623610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55623610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55c7c09836_15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55c7c09836_15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5c7c09836_3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5c7c09836_3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55a990afd_1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55a990afd_1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555a990afd_1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555a990afd_1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555a990afd_1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555a990afd_1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555a990afd_1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555a990afd_1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555a990afd_1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555a990afd_1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555a990afd_1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555a990afd_1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555a990afd_1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555a990afd_1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555a990afd_1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555a990afd_1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55c7c09836_15_1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55c7c09836_15_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555a990afd_1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555a990afd_1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5c7c09836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5c7c09836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55cf636d4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55cf636d4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555a990af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555a990af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555a990a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555a990a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555a990af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555a990af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5c7c09836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5c7c09836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5c7c09836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5c7c09836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5c7c09836_4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5c7c09836_4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5c7c09836_15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5c7c09836_15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spect personalizat">
  <p:cSld name="AUTOLAYOUT">
    <p:spTree>
      <p:nvGrpSpPr>
        <p:cNvPr id="273" name="Shape 273"/>
        <p:cNvGrpSpPr/>
        <p:nvPr/>
      </p:nvGrpSpPr>
      <p:grpSpPr>
        <a:xfrm>
          <a:off x="0" y="0"/>
          <a:ext cx="0" cy="0"/>
          <a:chOff x="0" y="0"/>
          <a:chExt cx="0" cy="0"/>
        </a:xfrm>
      </p:grpSpPr>
      <p:sp>
        <p:nvSpPr>
          <p:cNvPr id="274" name="Google Shape;274;p13"/>
          <p:cNvSpPr/>
          <p:nvPr/>
        </p:nvSpPr>
        <p:spPr>
          <a:xfrm>
            <a:off x="0" y="0"/>
            <a:ext cx="9144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 name="Google Shape;275;p13"/>
          <p:cNvPicPr preferRelativeResize="0"/>
          <p:nvPr/>
        </p:nvPicPr>
        <p:blipFill rotWithShape="1">
          <a:blip r:embed="rId2">
            <a:alphaModFix amt="64000"/>
          </a:blip>
          <a:srcRect b="7820" l="0" r="0" t="7820"/>
          <a:stretch/>
        </p:blipFill>
        <p:spPr>
          <a:xfrm>
            <a:off x="-1" y="-3"/>
            <a:ext cx="9144006" cy="5143499"/>
          </a:xfrm>
          <a:prstGeom prst="rect">
            <a:avLst/>
          </a:prstGeom>
          <a:noFill/>
          <a:ln>
            <a:noFill/>
          </a:ln>
        </p:spPr>
      </p:pic>
      <p:sp>
        <p:nvSpPr>
          <p:cNvPr id="276" name="Google Shape;276;p13"/>
          <p:cNvSpPr/>
          <p:nvPr/>
        </p:nvSpPr>
        <p:spPr>
          <a:xfrm>
            <a:off x="821835" y="27654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txBox="1"/>
          <p:nvPr>
            <p:ph type="ctrTitle"/>
          </p:nvPr>
        </p:nvSpPr>
        <p:spPr>
          <a:xfrm>
            <a:off x="714825" y="2998550"/>
            <a:ext cx="4868400" cy="14469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278" name="Google Shape;27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3.pn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0.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1.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github.com/adiIspas/Bots-Gender-Profiling"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pan.webis.de/tasks.html" TargetMode="External"/><Relationship Id="rId4" Type="http://schemas.openxmlformats.org/officeDocument/2006/relationships/hyperlink" Target="https://www.mitpressjournals.org/doi/pdf/10.1162/COLI_a_00256"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an.webis.de/clef19/pan19-we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o"/>
              <a:t>Author Profiling</a:t>
            </a:r>
            <a:endParaRPr/>
          </a:p>
        </p:txBody>
      </p:sp>
      <p:sp>
        <p:nvSpPr>
          <p:cNvPr id="284" name="Google Shape;284;p14"/>
          <p:cNvSpPr txBox="1"/>
          <p:nvPr>
            <p:ph idx="1" type="subTitle"/>
          </p:nvPr>
        </p:nvSpPr>
        <p:spPr>
          <a:xfrm>
            <a:off x="824000" y="36171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Mircea Popescu                            Adrian Ispas</a:t>
            </a:r>
            <a:endParaRPr/>
          </a:p>
        </p:txBody>
      </p:sp>
      <p:pic>
        <p:nvPicPr>
          <p:cNvPr id="285" name="Google Shape;285;p14"/>
          <p:cNvPicPr preferRelativeResize="0"/>
          <p:nvPr/>
        </p:nvPicPr>
        <p:blipFill>
          <a:blip r:embed="rId3">
            <a:alphaModFix/>
          </a:blip>
          <a:stretch>
            <a:fillRect/>
          </a:stretch>
        </p:blipFill>
        <p:spPr>
          <a:xfrm>
            <a:off x="824000" y="787975"/>
            <a:ext cx="2781600" cy="6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Bots and Gender Profiling - General info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9" name="Google Shape;339;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o" sz="1600"/>
              <a:t>The threat is even greater when the purpose is political or ideological (see Brexit referendum or US Presidential elections). Fearing the effect of this influence, the German political parties have rejected the use of bots in their electoral campaign for the general elections.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Bots and Gender Profiling - General info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5" name="Google Shape;345;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o" sz="1600"/>
              <a:t>Furthermore, bots are commonly related to fake news spreading. Therefore, to approach the identification of bots from an author profiling perspective is of high importance from the point of view of marketing, forensics and security.</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Bots and Gender Profiling -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1" name="Google Shape;351;p25"/>
          <p:cNvSpPr txBox="1"/>
          <p:nvPr>
            <p:ph idx="1" type="body"/>
          </p:nvPr>
        </p:nvSpPr>
        <p:spPr>
          <a:xfrm>
            <a:off x="1940250" y="1827750"/>
            <a:ext cx="5263500" cy="949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ro"/>
              <a:t>4120</a:t>
            </a:r>
            <a:r>
              <a:rPr lang="ro"/>
              <a:t> </a:t>
            </a:r>
            <a:r>
              <a:rPr lang="ro"/>
              <a:t>english</a:t>
            </a:r>
            <a:r>
              <a:rPr lang="ro"/>
              <a:t> </a:t>
            </a:r>
            <a:r>
              <a:rPr lang="ro"/>
              <a:t>Twitter</a:t>
            </a:r>
            <a:r>
              <a:rPr lang="ro"/>
              <a:t> users with a feed of 100 tweets per user</a:t>
            </a:r>
            <a:endParaRPr/>
          </a:p>
          <a:p>
            <a:pPr indent="-298450" lvl="1" marL="914400" rtl="0" algn="l">
              <a:spcBef>
                <a:spcPts val="0"/>
              </a:spcBef>
              <a:spcAft>
                <a:spcPts val="0"/>
              </a:spcAft>
              <a:buSzPts val="1100"/>
              <a:buChar char="○"/>
            </a:pPr>
            <a:r>
              <a:rPr lang="ro"/>
              <a:t>2060 bots - 50%</a:t>
            </a:r>
            <a:endParaRPr/>
          </a:p>
          <a:p>
            <a:pPr indent="-298450" lvl="1" marL="914400" rtl="0" algn="l">
              <a:spcBef>
                <a:spcPts val="0"/>
              </a:spcBef>
              <a:spcAft>
                <a:spcPts val="0"/>
              </a:spcAft>
              <a:buSzPts val="1100"/>
              <a:buChar char="○"/>
            </a:pPr>
            <a:r>
              <a:rPr lang="ro"/>
              <a:t>1030 female - 25%</a:t>
            </a:r>
            <a:endParaRPr/>
          </a:p>
          <a:p>
            <a:pPr indent="-298450" lvl="1" marL="914400" rtl="0" algn="l">
              <a:spcBef>
                <a:spcPts val="0"/>
              </a:spcBef>
              <a:spcAft>
                <a:spcPts val="0"/>
              </a:spcAft>
              <a:buSzPts val="1100"/>
              <a:buChar char="○"/>
            </a:pPr>
            <a:r>
              <a:rPr lang="ro"/>
              <a:t>1030 male - 25%</a:t>
            </a:r>
            <a:endParaRPr/>
          </a:p>
        </p:txBody>
      </p:sp>
      <p:sp>
        <p:nvSpPr>
          <p:cNvPr id="352" name="Google Shape;352;p25"/>
          <p:cNvSpPr txBox="1"/>
          <p:nvPr>
            <p:ph idx="1" type="body"/>
          </p:nvPr>
        </p:nvSpPr>
        <p:spPr>
          <a:xfrm>
            <a:off x="1303800" y="3102825"/>
            <a:ext cx="3509700" cy="949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ro"/>
              <a:t>Train - 80%</a:t>
            </a:r>
            <a:endParaRPr/>
          </a:p>
          <a:p>
            <a:pPr indent="-298450" lvl="1" marL="914400" rtl="0" algn="l">
              <a:spcBef>
                <a:spcPts val="0"/>
              </a:spcBef>
              <a:spcAft>
                <a:spcPts val="0"/>
              </a:spcAft>
              <a:buSzPts val="1100"/>
              <a:buChar char="○"/>
            </a:pPr>
            <a:r>
              <a:rPr lang="ro"/>
              <a:t>1648 bots - 50%</a:t>
            </a:r>
            <a:endParaRPr/>
          </a:p>
          <a:p>
            <a:pPr indent="-298450" lvl="1" marL="914400" rtl="0" algn="l">
              <a:spcBef>
                <a:spcPts val="0"/>
              </a:spcBef>
              <a:spcAft>
                <a:spcPts val="0"/>
              </a:spcAft>
              <a:buSzPts val="1100"/>
              <a:buChar char="○"/>
            </a:pPr>
            <a:r>
              <a:rPr lang="ro"/>
              <a:t>824 female - 25%</a:t>
            </a:r>
            <a:endParaRPr/>
          </a:p>
          <a:p>
            <a:pPr indent="-298450" lvl="1" marL="914400" rtl="0" algn="l">
              <a:spcBef>
                <a:spcPts val="0"/>
              </a:spcBef>
              <a:spcAft>
                <a:spcPts val="0"/>
              </a:spcAft>
              <a:buSzPts val="1100"/>
              <a:buChar char="○"/>
            </a:pPr>
            <a:r>
              <a:rPr lang="ro"/>
              <a:t>824 male - 25%</a:t>
            </a:r>
            <a:endParaRPr/>
          </a:p>
        </p:txBody>
      </p:sp>
      <p:sp>
        <p:nvSpPr>
          <p:cNvPr id="353" name="Google Shape;353;p25"/>
          <p:cNvSpPr txBox="1"/>
          <p:nvPr>
            <p:ph idx="1" type="body"/>
          </p:nvPr>
        </p:nvSpPr>
        <p:spPr>
          <a:xfrm>
            <a:off x="4824600" y="3102825"/>
            <a:ext cx="3509700" cy="949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ro"/>
              <a:t>Test - 20%</a:t>
            </a:r>
            <a:endParaRPr/>
          </a:p>
          <a:p>
            <a:pPr indent="-298450" lvl="1" marL="914400" rtl="0" algn="l">
              <a:spcBef>
                <a:spcPts val="0"/>
              </a:spcBef>
              <a:spcAft>
                <a:spcPts val="0"/>
              </a:spcAft>
              <a:buSzPts val="1100"/>
              <a:buChar char="○"/>
            </a:pPr>
            <a:r>
              <a:rPr lang="ro"/>
              <a:t>412 bots - 50%</a:t>
            </a:r>
            <a:endParaRPr/>
          </a:p>
          <a:p>
            <a:pPr indent="-298450" lvl="1" marL="914400" rtl="0" algn="l">
              <a:spcBef>
                <a:spcPts val="0"/>
              </a:spcBef>
              <a:spcAft>
                <a:spcPts val="0"/>
              </a:spcAft>
              <a:buSzPts val="1100"/>
              <a:buChar char="○"/>
            </a:pPr>
            <a:r>
              <a:rPr lang="ro"/>
              <a:t>206 female - 25%</a:t>
            </a:r>
            <a:endParaRPr/>
          </a:p>
          <a:p>
            <a:pPr indent="-298450" lvl="1" marL="914400" rtl="0" algn="l">
              <a:spcBef>
                <a:spcPts val="0"/>
              </a:spcBef>
              <a:spcAft>
                <a:spcPts val="0"/>
              </a:spcAft>
              <a:buSzPts val="1100"/>
              <a:buChar char="○"/>
            </a:pPr>
            <a:r>
              <a:rPr lang="ro"/>
              <a:t>206 male - 25%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Bots and Gender Profiling -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9" name="Google Shape;359;p26"/>
          <p:cNvSpPr txBox="1"/>
          <p:nvPr>
            <p:ph idx="1" type="body"/>
          </p:nvPr>
        </p:nvSpPr>
        <p:spPr>
          <a:xfrm>
            <a:off x="1303800" y="3102825"/>
            <a:ext cx="3509700" cy="949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ro"/>
              <a:t>Train - 80%</a:t>
            </a:r>
            <a:endParaRPr/>
          </a:p>
          <a:p>
            <a:pPr indent="-298450" lvl="1" marL="914400" rtl="0" algn="l">
              <a:spcBef>
                <a:spcPts val="0"/>
              </a:spcBef>
              <a:spcAft>
                <a:spcPts val="0"/>
              </a:spcAft>
              <a:buSzPts val="1100"/>
              <a:buChar char="○"/>
            </a:pPr>
            <a:r>
              <a:rPr lang="ro"/>
              <a:t>1200 bots - 50%</a:t>
            </a:r>
            <a:endParaRPr/>
          </a:p>
          <a:p>
            <a:pPr indent="-298450" lvl="1" marL="914400" rtl="0" algn="l">
              <a:spcBef>
                <a:spcPts val="0"/>
              </a:spcBef>
              <a:spcAft>
                <a:spcPts val="0"/>
              </a:spcAft>
              <a:buSzPts val="1100"/>
              <a:buChar char="○"/>
            </a:pPr>
            <a:r>
              <a:rPr lang="ro"/>
              <a:t>600 female - 25%</a:t>
            </a:r>
            <a:endParaRPr/>
          </a:p>
          <a:p>
            <a:pPr indent="-298450" lvl="1" marL="914400" rtl="0" algn="l">
              <a:spcBef>
                <a:spcPts val="0"/>
              </a:spcBef>
              <a:spcAft>
                <a:spcPts val="0"/>
              </a:spcAft>
              <a:buSzPts val="1100"/>
              <a:buChar char="○"/>
            </a:pPr>
            <a:r>
              <a:rPr lang="ro"/>
              <a:t>600 male - 25%</a:t>
            </a:r>
            <a:endParaRPr/>
          </a:p>
        </p:txBody>
      </p:sp>
      <p:sp>
        <p:nvSpPr>
          <p:cNvPr id="360" name="Google Shape;360;p26"/>
          <p:cNvSpPr txBox="1"/>
          <p:nvPr>
            <p:ph idx="1" type="body"/>
          </p:nvPr>
        </p:nvSpPr>
        <p:spPr>
          <a:xfrm>
            <a:off x="4824600" y="3102825"/>
            <a:ext cx="3509700" cy="949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ro"/>
              <a:t>Test - 20%</a:t>
            </a:r>
            <a:endParaRPr/>
          </a:p>
          <a:p>
            <a:pPr indent="-298450" lvl="1" marL="914400" rtl="0" algn="l">
              <a:spcBef>
                <a:spcPts val="0"/>
              </a:spcBef>
              <a:spcAft>
                <a:spcPts val="0"/>
              </a:spcAft>
              <a:buSzPts val="1100"/>
              <a:buChar char="○"/>
            </a:pPr>
            <a:r>
              <a:rPr lang="ro"/>
              <a:t>300 bots - 50%</a:t>
            </a:r>
            <a:endParaRPr/>
          </a:p>
          <a:p>
            <a:pPr indent="-298450" lvl="1" marL="914400" rtl="0" algn="l">
              <a:spcBef>
                <a:spcPts val="0"/>
              </a:spcBef>
              <a:spcAft>
                <a:spcPts val="0"/>
              </a:spcAft>
              <a:buSzPts val="1100"/>
              <a:buChar char="○"/>
            </a:pPr>
            <a:r>
              <a:rPr lang="ro"/>
              <a:t>150 female - 25%</a:t>
            </a:r>
            <a:endParaRPr/>
          </a:p>
          <a:p>
            <a:pPr indent="-298450" lvl="1" marL="914400" rtl="0" algn="l">
              <a:spcBef>
                <a:spcPts val="0"/>
              </a:spcBef>
              <a:spcAft>
                <a:spcPts val="0"/>
              </a:spcAft>
              <a:buSzPts val="1100"/>
              <a:buChar char="○"/>
            </a:pPr>
            <a:r>
              <a:rPr lang="ro"/>
              <a:t>150 male - 25%</a:t>
            </a:r>
            <a:endParaRPr/>
          </a:p>
        </p:txBody>
      </p:sp>
      <p:sp>
        <p:nvSpPr>
          <p:cNvPr id="361" name="Google Shape;361;p26"/>
          <p:cNvSpPr txBox="1"/>
          <p:nvPr>
            <p:ph idx="1" type="body"/>
          </p:nvPr>
        </p:nvSpPr>
        <p:spPr>
          <a:xfrm>
            <a:off x="1940250" y="1827750"/>
            <a:ext cx="5263500" cy="949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ro"/>
              <a:t>3000</a:t>
            </a:r>
            <a:r>
              <a:rPr lang="ro"/>
              <a:t> spanish Twitter users with a feed of 100 tweets per user</a:t>
            </a:r>
            <a:endParaRPr/>
          </a:p>
          <a:p>
            <a:pPr indent="-298450" lvl="1" marL="914400" rtl="0" algn="l">
              <a:spcBef>
                <a:spcPts val="0"/>
              </a:spcBef>
              <a:spcAft>
                <a:spcPts val="0"/>
              </a:spcAft>
              <a:buSzPts val="1100"/>
              <a:buChar char="○"/>
            </a:pPr>
            <a:r>
              <a:rPr lang="ro"/>
              <a:t>1500 bots - 50%</a:t>
            </a:r>
            <a:endParaRPr/>
          </a:p>
          <a:p>
            <a:pPr indent="-298450" lvl="1" marL="914400" rtl="0" algn="l">
              <a:spcBef>
                <a:spcPts val="0"/>
              </a:spcBef>
              <a:spcAft>
                <a:spcPts val="0"/>
              </a:spcAft>
              <a:buSzPts val="1100"/>
              <a:buChar char="○"/>
            </a:pPr>
            <a:r>
              <a:rPr lang="ro"/>
              <a:t>750 female - 25%</a:t>
            </a:r>
            <a:endParaRPr/>
          </a:p>
          <a:p>
            <a:pPr indent="-298450" lvl="1" marL="914400" rtl="0" algn="l">
              <a:spcBef>
                <a:spcPts val="0"/>
              </a:spcBef>
              <a:spcAft>
                <a:spcPts val="0"/>
              </a:spcAft>
              <a:buSzPts val="1100"/>
              <a:buChar char="○"/>
            </a:pPr>
            <a:r>
              <a:rPr lang="ro"/>
              <a:t>750 male - 25%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Bots and Gender Profiling - Dataset</a:t>
            </a:r>
            <a:endParaRPr/>
          </a:p>
          <a:p>
            <a:pPr indent="0" lvl="0" marL="0" rtl="0" algn="l">
              <a:spcBef>
                <a:spcPts val="0"/>
              </a:spcBef>
              <a:spcAft>
                <a:spcPts val="0"/>
              </a:spcAft>
              <a:buNone/>
            </a:pPr>
            <a:r>
              <a:t/>
            </a:r>
            <a:endParaRPr/>
          </a:p>
        </p:txBody>
      </p:sp>
      <p:sp>
        <p:nvSpPr>
          <p:cNvPr id="367" name="Google Shape;367;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ro" sz="1600"/>
              <a:t>Imagine if Giroud went back to Arsenal. That would be fantastique. Will be talking about some new Irish tunes at 7:30pm on @theirishjam this evening! https://t.co/oqFnoApCV9 *Incredibly..... I can't see properly through my glassy eyeballs. So happy for Giroud. Incredible sad for Modric. Hate Griezmann even more. France could end their twenty year wait to reclaim the title Les Pimps, but Croatia could get their first World Cup honour. So conflicted about who I want to win today. I love Giroud but now I also love Modrić. I have Croatia in a sweepstakes and could win big coin, however Giroud could win a World Cup medal...</a:t>
            </a:r>
            <a:endParaRPr sz="1600"/>
          </a:p>
        </p:txBody>
      </p:sp>
      <p:sp>
        <p:nvSpPr>
          <p:cNvPr id="368" name="Google Shape;368;p27"/>
          <p:cNvSpPr txBox="1"/>
          <p:nvPr/>
        </p:nvSpPr>
        <p:spPr>
          <a:xfrm>
            <a:off x="1426825" y="1159400"/>
            <a:ext cx="21159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Nunito"/>
                <a:ea typeface="Nunito"/>
                <a:cs typeface="Nunito"/>
                <a:sym typeface="Nunito"/>
              </a:rPr>
              <a:t>Can you guess?</a:t>
            </a:r>
            <a:endParaRPr b="1">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Bots and Gender Profiling - Dataset</a:t>
            </a:r>
            <a:endParaRPr/>
          </a:p>
          <a:p>
            <a:pPr indent="0" lvl="0" marL="0" rtl="0" algn="l">
              <a:spcBef>
                <a:spcPts val="0"/>
              </a:spcBef>
              <a:spcAft>
                <a:spcPts val="0"/>
              </a:spcAft>
              <a:buNone/>
            </a:pPr>
            <a:r>
              <a:t/>
            </a:r>
            <a:endParaRPr/>
          </a:p>
        </p:txBody>
      </p:sp>
      <p:sp>
        <p:nvSpPr>
          <p:cNvPr id="374" name="Google Shape;374;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startAt="2"/>
            </a:pPr>
            <a:r>
              <a:rPr lang="ro" sz="1600"/>
              <a:t>Women's marches protest #DonaldTrump on anniversary of inauguration – live #WomansMarch  Community campaign… RT @ruth_hunt: 40% of #trans people have experienced hate crime in the last 12 months. 40%. Trans people are facing unprecedented levels of… RT @jeremycorbyn: Very important report by @StonewallUK about the discrimination and harassment trans people face every day. We must all do… RT @FrancesOGrady: Shocked by today's @stonewalluk report, showing that trans workers still face bullying, harassment and even physical vio… @jeremycorbyn on #Carillion: we'll</a:t>
            </a:r>
            <a:endParaRPr sz="1600"/>
          </a:p>
        </p:txBody>
      </p:sp>
      <p:sp>
        <p:nvSpPr>
          <p:cNvPr id="375" name="Google Shape;375;p28"/>
          <p:cNvSpPr txBox="1"/>
          <p:nvPr/>
        </p:nvSpPr>
        <p:spPr>
          <a:xfrm>
            <a:off x="1426825" y="1159400"/>
            <a:ext cx="21159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Nunito"/>
                <a:ea typeface="Nunito"/>
                <a:cs typeface="Nunito"/>
                <a:sym typeface="Nunito"/>
              </a:rPr>
              <a:t>Can you guess?</a:t>
            </a:r>
            <a:endParaRPr b="1">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Bots and Gender Profiling - Dataset</a:t>
            </a:r>
            <a:endParaRPr/>
          </a:p>
          <a:p>
            <a:pPr indent="0" lvl="0" marL="0" rtl="0" algn="l">
              <a:spcBef>
                <a:spcPts val="0"/>
              </a:spcBef>
              <a:spcAft>
                <a:spcPts val="0"/>
              </a:spcAft>
              <a:buNone/>
            </a:pPr>
            <a:r>
              <a:t/>
            </a:r>
            <a:endParaRPr/>
          </a:p>
        </p:txBody>
      </p:sp>
      <p:sp>
        <p:nvSpPr>
          <p:cNvPr id="381" name="Google Shape;381;p29"/>
          <p:cNvSpPr txBox="1"/>
          <p:nvPr>
            <p:ph idx="1" type="body"/>
          </p:nvPr>
        </p:nvSpPr>
        <p:spPr>
          <a:xfrm>
            <a:off x="1303800" y="1720125"/>
            <a:ext cx="7030500" cy="348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startAt="3"/>
            </a:pPr>
            <a:r>
              <a:rPr lang="ro" sz="1400"/>
              <a:t>@KidrauhlsFredoo just saying he always looks like that with fans, so it's not a new look, lol @KidrauhlsFredoo he is always like that with fans.. Would you #FitchTheHomeless? #JustinBieber is hiking #Belieber #Beliebers #jb #hiking #haveaniceday RT @OMGtrolls: O.O RT @AhoyBieber: Awwww but that is cute is sang for fans from the roof of his hotel. Justin's original idea to release music has gone out the window, That was Justin's was if releasing music differently, u srs scooter? No one love like we do @biebersvideo: i'm not hating on scooter. i'm just disappointed of him. She's been my idol since day 1. She's worked so hard! #votearianagrande http://t.co/EPyBDwm22L RT @marucosu1919: ♥ＲＥＴＷＥＥＴ ♥ ＩＦ ♥ ＹＯＵ ♥ ＦＯＬＬＯＷ ♥ ＢＡＣＫ♥ #TeamFollowBack #TFBJP #followme #ifollownGain #TeamFollowWack #autofollowback #foll… I was stupid and you're the best dad in the world RT @elaph1421: I feel very bored</a:t>
            </a:r>
            <a:endParaRPr sz="1400"/>
          </a:p>
        </p:txBody>
      </p:sp>
      <p:sp>
        <p:nvSpPr>
          <p:cNvPr id="382" name="Google Shape;382;p29"/>
          <p:cNvSpPr txBox="1"/>
          <p:nvPr/>
        </p:nvSpPr>
        <p:spPr>
          <a:xfrm>
            <a:off x="1426825" y="1159400"/>
            <a:ext cx="21159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Nunito"/>
                <a:ea typeface="Nunito"/>
                <a:cs typeface="Nunito"/>
                <a:sym typeface="Nunito"/>
              </a:rPr>
              <a:t>Can you guess?</a:t>
            </a:r>
            <a:endParaRPr b="1">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Bots and Gender Profiling - Dataset</a:t>
            </a:r>
            <a:endParaRPr/>
          </a:p>
          <a:p>
            <a:pPr indent="0" lvl="0" marL="0" rtl="0" algn="l">
              <a:spcBef>
                <a:spcPts val="0"/>
              </a:spcBef>
              <a:spcAft>
                <a:spcPts val="0"/>
              </a:spcAft>
              <a:buNone/>
            </a:pPr>
            <a:r>
              <a:t/>
            </a:r>
            <a:endParaRPr/>
          </a:p>
        </p:txBody>
      </p:sp>
      <p:sp>
        <p:nvSpPr>
          <p:cNvPr id="388" name="Google Shape;388;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ro" sz="1600"/>
              <a:t>female</a:t>
            </a:r>
            <a:endParaRPr sz="1600"/>
          </a:p>
          <a:p>
            <a:pPr indent="-330200" lvl="0" marL="457200" rtl="0" algn="l">
              <a:spcBef>
                <a:spcPts val="0"/>
              </a:spcBef>
              <a:spcAft>
                <a:spcPts val="0"/>
              </a:spcAft>
              <a:buSzPts val="1600"/>
              <a:buAutoNum type="arabicPeriod"/>
            </a:pPr>
            <a:r>
              <a:rPr lang="ro" sz="1600"/>
              <a:t>male</a:t>
            </a:r>
            <a:endParaRPr sz="1600"/>
          </a:p>
          <a:p>
            <a:pPr indent="-330200" lvl="0" marL="457200" rtl="0" algn="l">
              <a:spcBef>
                <a:spcPts val="0"/>
              </a:spcBef>
              <a:spcAft>
                <a:spcPts val="0"/>
              </a:spcAft>
              <a:buSzPts val="1600"/>
              <a:buAutoNum type="arabicPeriod"/>
            </a:pPr>
            <a:r>
              <a:rPr lang="ro" sz="1600"/>
              <a:t>bot</a:t>
            </a:r>
            <a:endParaRPr sz="1600"/>
          </a:p>
        </p:txBody>
      </p:sp>
      <p:sp>
        <p:nvSpPr>
          <p:cNvPr id="389" name="Google Shape;389;p30"/>
          <p:cNvSpPr txBox="1"/>
          <p:nvPr/>
        </p:nvSpPr>
        <p:spPr>
          <a:xfrm>
            <a:off x="1426825" y="1159400"/>
            <a:ext cx="30834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Nunito"/>
                <a:ea typeface="Nunito"/>
                <a:cs typeface="Nunito"/>
                <a:sym typeface="Nunito"/>
              </a:rPr>
              <a:t>Can you guess? - Truths</a:t>
            </a:r>
            <a:endParaRPr b="1">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Bots and Gender Profiling - Dataset</a:t>
            </a:r>
            <a:endParaRPr/>
          </a:p>
          <a:p>
            <a:pPr indent="0" lvl="0" marL="0" rtl="0" algn="l">
              <a:spcBef>
                <a:spcPts val="0"/>
              </a:spcBef>
              <a:spcAft>
                <a:spcPts val="0"/>
              </a:spcAft>
              <a:buNone/>
            </a:pPr>
            <a:r>
              <a:t/>
            </a:r>
            <a:endParaRPr/>
          </a:p>
        </p:txBody>
      </p:sp>
      <p:sp>
        <p:nvSpPr>
          <p:cNvPr id="395" name="Google Shape;395;p31"/>
          <p:cNvSpPr txBox="1"/>
          <p:nvPr>
            <p:ph idx="1" type="body"/>
          </p:nvPr>
        </p:nvSpPr>
        <p:spPr>
          <a:xfrm>
            <a:off x="1303800" y="1597875"/>
            <a:ext cx="7030500" cy="33366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o" sz="800"/>
              <a:t>  http://t.co/0ljEdXFHFd @CelebrateWoking any chance you could RT? Firewalk in #Woking + raise crucial funds for local @samaritans!</a:t>
            </a:r>
            <a:endParaRPr sz="800"/>
          </a:p>
          <a:p>
            <a:pPr indent="0" lvl="0" marL="0" rtl="0" algn="l">
              <a:lnSpc>
                <a:spcPct val="100000"/>
              </a:lnSpc>
              <a:spcBef>
                <a:spcPts val="1600"/>
              </a:spcBef>
              <a:spcAft>
                <a:spcPts val="0"/>
              </a:spcAft>
              <a:buNone/>
            </a:pPr>
            <a:r>
              <a:rPr lang="ro" sz="800"/>
              <a:t> http://t.co/Xd8b3UmYNq @welovewoking1 can you spare a RT? Firewalk in #Woking + raise crucial funds for local Samaritans branch!</a:t>
            </a:r>
            <a:endParaRPr sz="800"/>
          </a:p>
          <a:p>
            <a:pPr indent="0" lvl="0" marL="0" rtl="0" algn="l">
              <a:lnSpc>
                <a:spcPct val="100000"/>
              </a:lnSpc>
              <a:spcBef>
                <a:spcPts val="1600"/>
              </a:spcBef>
              <a:spcAft>
                <a:spcPts val="0"/>
              </a:spcAft>
              <a:buNone/>
            </a:pPr>
            <a:r>
              <a:rPr lang="ro" sz="800"/>
              <a:t> http://t.co/nFMqybjpWV @WokingFairtrade any chance you could RT? Firewalk in #Woking + raise crucial funds for local Samaritans!</a:t>
            </a:r>
            <a:endParaRPr sz="800"/>
          </a:p>
          <a:p>
            <a:pPr indent="0" lvl="0" marL="0" rtl="0" algn="l">
              <a:lnSpc>
                <a:spcPct val="100000"/>
              </a:lnSpc>
              <a:spcBef>
                <a:spcPts val="1600"/>
              </a:spcBef>
              <a:spcAft>
                <a:spcPts val="0"/>
              </a:spcAft>
              <a:buNone/>
            </a:pPr>
            <a:r>
              <a:rPr lang="ro" sz="800"/>
              <a:t> http://t.co/TOoUPuqU8v @WokingWorks can you spare a RT? Firewalk in #Woking + raise crucial funds for local Samaritans branch. </a:t>
            </a:r>
            <a:endParaRPr sz="800"/>
          </a:p>
          <a:p>
            <a:pPr indent="0" lvl="0" marL="0" rtl="0" algn="l">
              <a:lnSpc>
                <a:spcPct val="100000"/>
              </a:lnSpc>
              <a:spcBef>
                <a:spcPts val="1600"/>
              </a:spcBef>
              <a:spcAft>
                <a:spcPts val="0"/>
              </a:spcAft>
              <a:buNone/>
            </a:pPr>
            <a:r>
              <a:rPr lang="ro" sz="800"/>
              <a:t> http://t.co/No6znazkl3 @Wokingpeople any chance you could RT? Firewalk in #Woking + raise crucial funds for local Samaritans!</a:t>
            </a:r>
            <a:endParaRPr sz="800"/>
          </a:p>
          <a:p>
            <a:pPr indent="0" lvl="0" marL="0" rtl="0" algn="l">
              <a:lnSpc>
                <a:spcPct val="100000"/>
              </a:lnSpc>
              <a:spcBef>
                <a:spcPts val="1600"/>
              </a:spcBef>
              <a:spcAft>
                <a:spcPts val="0"/>
              </a:spcAft>
              <a:buNone/>
            </a:pPr>
            <a:r>
              <a:rPr lang="ro" sz="800"/>
              <a:t> http://t.co/nn0fQ7V0wX @thebestofWoking any chance you could RT? Firewalk in #Woking + raise crucial funds for local Samaritans!</a:t>
            </a:r>
            <a:endParaRPr sz="800"/>
          </a:p>
          <a:p>
            <a:pPr indent="0" lvl="0" marL="0" rtl="0" algn="l">
              <a:lnSpc>
                <a:spcPct val="100000"/>
              </a:lnSpc>
              <a:spcBef>
                <a:spcPts val="1600"/>
              </a:spcBef>
              <a:spcAft>
                <a:spcPts val="0"/>
              </a:spcAft>
              <a:buNone/>
            </a:pPr>
            <a:r>
              <a:rPr lang="ro" sz="800"/>
              <a:t> http://t.co/Bk9dSKlgFJ @WokingNews any chance you could RT? Firewalk in #Woking + raise crucial funds for local Samaritans!</a:t>
            </a:r>
            <a:endParaRPr sz="800"/>
          </a:p>
          <a:p>
            <a:pPr indent="0" lvl="0" marL="0" rtl="0" algn="l">
              <a:lnSpc>
                <a:spcPct val="100000"/>
              </a:lnSpc>
              <a:spcBef>
                <a:spcPts val="1600"/>
              </a:spcBef>
              <a:spcAft>
                <a:spcPts val="0"/>
              </a:spcAft>
              <a:buNone/>
            </a:pPr>
            <a:r>
              <a:rPr lang="ro" sz="800"/>
              <a:t> http://t.co/HY1Hsei5tS @TheGuildfordMag any chance you could RT? Firewalk in #Woking + raise crucial funds for local @samaritans!</a:t>
            </a:r>
            <a:endParaRPr sz="800"/>
          </a:p>
          <a:p>
            <a:pPr indent="0" lvl="0" marL="0" rtl="0" algn="l">
              <a:lnSpc>
                <a:spcPct val="100000"/>
              </a:lnSpc>
              <a:spcBef>
                <a:spcPts val="1600"/>
              </a:spcBef>
              <a:spcAft>
                <a:spcPts val="0"/>
              </a:spcAft>
              <a:buNone/>
            </a:pPr>
            <a:r>
              <a:rPr lang="ro" sz="800"/>
              <a:t> http://t.co/9qxtX6vnYu @Woking_NewsMail can you spare a RT? Firewalk in #Woking + raise crucial funds for local @samaritans!</a:t>
            </a:r>
            <a:endParaRPr sz="800"/>
          </a:p>
          <a:p>
            <a:pPr indent="0" lvl="0" marL="0" rtl="0" algn="l">
              <a:lnSpc>
                <a:spcPct val="100000"/>
              </a:lnSpc>
              <a:spcBef>
                <a:spcPts val="1600"/>
              </a:spcBef>
              <a:spcAft>
                <a:spcPts val="0"/>
              </a:spcAft>
              <a:buNone/>
            </a:pPr>
            <a:r>
              <a:rPr lang="ro" sz="800"/>
              <a:t> http://t.co/oIhId46l2p @wokingcouncil any chance you could RT? Firewalk in #Woking + raise crucial funds for local @samaritans!</a:t>
            </a:r>
            <a:endParaRPr sz="800"/>
          </a:p>
          <a:p>
            <a:pPr indent="0" lvl="0" marL="0" rtl="0" algn="l">
              <a:lnSpc>
                <a:spcPct val="100000"/>
              </a:lnSpc>
              <a:spcBef>
                <a:spcPts val="1600"/>
              </a:spcBef>
              <a:spcAft>
                <a:spcPts val="1600"/>
              </a:spcAft>
              <a:buNone/>
            </a:pPr>
            <a:r>
              <a:t/>
            </a:r>
            <a:endParaRPr sz="800"/>
          </a:p>
        </p:txBody>
      </p:sp>
      <p:sp>
        <p:nvSpPr>
          <p:cNvPr id="396" name="Google Shape;396;p31"/>
          <p:cNvSpPr txBox="1"/>
          <p:nvPr/>
        </p:nvSpPr>
        <p:spPr>
          <a:xfrm>
            <a:off x="1426825" y="1159400"/>
            <a:ext cx="69708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Nunito"/>
                <a:ea typeface="Nunito"/>
                <a:cs typeface="Nunito"/>
                <a:sym typeface="Nunito"/>
              </a:rPr>
              <a:t>Can you guess? - Bonus: It was a female, it looks like a bot, we predicted male</a:t>
            </a:r>
            <a:endParaRPr b="1">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p:txBody>
      </p:sp>
      <p:sp>
        <p:nvSpPr>
          <p:cNvPr id="402" name="Google Shape;402;p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1600"/>
              <a:t>First of all we analyzed the tweets with a preselected list of features like</a:t>
            </a:r>
            <a:endParaRPr sz="1600"/>
          </a:p>
          <a:p>
            <a:pPr indent="-330200" lvl="0" marL="457200" rtl="0" algn="l">
              <a:spcBef>
                <a:spcPts val="1600"/>
              </a:spcBef>
              <a:spcAft>
                <a:spcPts val="0"/>
              </a:spcAft>
              <a:buSzPts val="1600"/>
              <a:buChar char="●"/>
            </a:pPr>
            <a:r>
              <a:rPr lang="ro" sz="1600"/>
              <a:t>number of words</a:t>
            </a:r>
            <a:endParaRPr sz="1600"/>
          </a:p>
          <a:p>
            <a:pPr indent="-330200" lvl="0" marL="457200" rtl="0" algn="l">
              <a:spcBef>
                <a:spcPts val="0"/>
              </a:spcBef>
              <a:spcAft>
                <a:spcPts val="0"/>
              </a:spcAft>
              <a:buSzPts val="1600"/>
              <a:buChar char="●"/>
            </a:pPr>
            <a:r>
              <a:rPr lang="ro" sz="1600"/>
              <a:t>number of characters</a:t>
            </a:r>
            <a:endParaRPr sz="1600"/>
          </a:p>
          <a:p>
            <a:pPr indent="-330200" lvl="0" marL="457200" rtl="0" algn="l">
              <a:spcBef>
                <a:spcPts val="0"/>
              </a:spcBef>
              <a:spcAft>
                <a:spcPts val="0"/>
              </a:spcAft>
              <a:buSzPts val="1600"/>
              <a:buChar char="●"/>
            </a:pPr>
            <a:r>
              <a:rPr lang="ro" sz="1600"/>
              <a:t>average word len</a:t>
            </a:r>
            <a:endParaRPr sz="1600"/>
          </a:p>
          <a:p>
            <a:pPr indent="-330200" lvl="0" marL="457200" rtl="0" algn="l">
              <a:spcBef>
                <a:spcPts val="0"/>
              </a:spcBef>
              <a:spcAft>
                <a:spcPts val="0"/>
              </a:spcAft>
              <a:buSzPts val="1600"/>
              <a:buChar char="●"/>
            </a:pPr>
            <a:r>
              <a:rPr lang="ro" sz="1600"/>
              <a:t>number of tags</a:t>
            </a:r>
            <a:endParaRPr sz="1600"/>
          </a:p>
          <a:p>
            <a:pPr indent="-330200" lvl="0" marL="457200" rtl="0" algn="l">
              <a:spcBef>
                <a:spcPts val="0"/>
              </a:spcBef>
              <a:spcAft>
                <a:spcPts val="0"/>
              </a:spcAft>
              <a:buSzPts val="1600"/>
              <a:buChar char="●"/>
            </a:pPr>
            <a:r>
              <a:rPr lang="ro" sz="1600"/>
              <a:t>number of hashtags</a:t>
            </a:r>
            <a:endParaRPr sz="1600"/>
          </a:p>
          <a:p>
            <a:pPr indent="-330200" lvl="0" marL="457200" rtl="0" algn="l">
              <a:spcBef>
                <a:spcPts val="0"/>
              </a:spcBef>
              <a:spcAft>
                <a:spcPts val="0"/>
              </a:spcAft>
              <a:buSzPts val="1600"/>
              <a:buChar char="●"/>
            </a:pPr>
            <a:r>
              <a:rPr lang="ro" sz="1600"/>
              <a:t>readability</a:t>
            </a:r>
            <a:endParaRPr sz="1600"/>
          </a:p>
        </p:txBody>
      </p:sp>
      <p:sp>
        <p:nvSpPr>
          <p:cNvPr id="403" name="Google Shape;403;p32"/>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Description</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Who host the competition?</a:t>
            </a:r>
            <a:endParaRPr/>
          </a:p>
        </p:txBody>
      </p:sp>
      <p:sp>
        <p:nvSpPr>
          <p:cNvPr id="291" name="Google Shape;291;p15"/>
          <p:cNvSpPr txBox="1"/>
          <p:nvPr>
            <p:ph idx="1" type="body"/>
          </p:nvPr>
        </p:nvSpPr>
        <p:spPr>
          <a:xfrm>
            <a:off x="1303800" y="18376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1600"/>
              <a:t>PAN is a series of scientific events and shared tasks on digital text forensics and stylometry.</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ro" sz="1600"/>
              <a:t>PAN fosters digital text forensics research by organizing shared task evaluations. Shared tasks are computer science events that invite researchers and practitioners to work on a specific problem of interest, the task.</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409" name="Google Shape;409;p33"/>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Full list of preselected features</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410" name="Google Shape;410;p33"/>
          <p:cNvSpPr txBox="1"/>
          <p:nvPr>
            <p:ph idx="1" type="body"/>
          </p:nvPr>
        </p:nvSpPr>
        <p:spPr>
          <a:xfrm>
            <a:off x="1265700" y="1643950"/>
            <a:ext cx="3475800" cy="3024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ro" sz="1600"/>
              <a:t>number of words</a:t>
            </a:r>
            <a:endParaRPr sz="1600"/>
          </a:p>
          <a:p>
            <a:pPr indent="-330200" lvl="0" marL="457200" rtl="0" algn="l">
              <a:lnSpc>
                <a:spcPct val="115000"/>
              </a:lnSpc>
              <a:spcBef>
                <a:spcPts val="0"/>
              </a:spcBef>
              <a:spcAft>
                <a:spcPts val="0"/>
              </a:spcAft>
              <a:buSzPts val="1600"/>
              <a:buChar char="●"/>
            </a:pPr>
            <a:r>
              <a:rPr lang="ro" sz="1600"/>
              <a:t>number of characters</a:t>
            </a:r>
            <a:endParaRPr sz="1600"/>
          </a:p>
          <a:p>
            <a:pPr indent="-330200" lvl="0" marL="457200" rtl="0" algn="l">
              <a:lnSpc>
                <a:spcPct val="115000"/>
              </a:lnSpc>
              <a:spcBef>
                <a:spcPts val="0"/>
              </a:spcBef>
              <a:spcAft>
                <a:spcPts val="0"/>
              </a:spcAft>
              <a:buSzPts val="1600"/>
              <a:buChar char="●"/>
            </a:pPr>
            <a:r>
              <a:rPr lang="ro" sz="1600"/>
              <a:t>average word len</a:t>
            </a:r>
            <a:endParaRPr sz="1600"/>
          </a:p>
          <a:p>
            <a:pPr indent="-330200" lvl="0" marL="457200" rtl="0" algn="l">
              <a:lnSpc>
                <a:spcPct val="115000"/>
              </a:lnSpc>
              <a:spcBef>
                <a:spcPts val="0"/>
              </a:spcBef>
              <a:spcAft>
                <a:spcPts val="0"/>
              </a:spcAft>
              <a:buSzPts val="1600"/>
              <a:buChar char="●"/>
            </a:pPr>
            <a:r>
              <a:rPr lang="ro" sz="1600"/>
              <a:t>number of stop words</a:t>
            </a:r>
            <a:endParaRPr sz="1600"/>
          </a:p>
          <a:p>
            <a:pPr indent="-330200" lvl="0" marL="457200" rtl="0" algn="l">
              <a:lnSpc>
                <a:spcPct val="115000"/>
              </a:lnSpc>
              <a:spcBef>
                <a:spcPts val="0"/>
              </a:spcBef>
              <a:spcAft>
                <a:spcPts val="0"/>
              </a:spcAft>
              <a:buSzPts val="1600"/>
              <a:buChar char="●"/>
            </a:pPr>
            <a:r>
              <a:rPr lang="ro" sz="1600"/>
              <a:t>number of tags</a:t>
            </a:r>
            <a:endParaRPr sz="1600"/>
          </a:p>
          <a:p>
            <a:pPr indent="-330200" lvl="0" marL="457200" rtl="0" algn="l">
              <a:lnSpc>
                <a:spcPct val="115000"/>
              </a:lnSpc>
              <a:spcBef>
                <a:spcPts val="0"/>
              </a:spcBef>
              <a:spcAft>
                <a:spcPts val="0"/>
              </a:spcAft>
              <a:buSzPts val="1600"/>
              <a:buChar char="●"/>
            </a:pPr>
            <a:r>
              <a:rPr lang="ro" sz="1600"/>
              <a:t>number of hash tags</a:t>
            </a:r>
            <a:endParaRPr sz="1600"/>
          </a:p>
          <a:p>
            <a:pPr indent="-330200" lvl="0" marL="457200" rtl="0" algn="l">
              <a:lnSpc>
                <a:spcPct val="115000"/>
              </a:lnSpc>
              <a:spcBef>
                <a:spcPts val="0"/>
              </a:spcBef>
              <a:spcAft>
                <a:spcPts val="0"/>
              </a:spcAft>
              <a:buSzPts val="1600"/>
              <a:buChar char="●"/>
            </a:pPr>
            <a:r>
              <a:rPr lang="ro" sz="1600"/>
              <a:t>readability</a:t>
            </a:r>
            <a:endParaRPr sz="1600"/>
          </a:p>
          <a:p>
            <a:pPr indent="-330200" lvl="0" marL="457200" rtl="0" algn="l">
              <a:lnSpc>
                <a:spcPct val="115000"/>
              </a:lnSpc>
              <a:spcBef>
                <a:spcPts val="0"/>
              </a:spcBef>
              <a:spcAft>
                <a:spcPts val="0"/>
              </a:spcAft>
              <a:buSzPts val="1600"/>
              <a:buChar char="●"/>
            </a:pPr>
            <a:r>
              <a:rPr lang="ro" sz="1600"/>
              <a:t>number of digits</a:t>
            </a:r>
            <a:endParaRPr sz="1600"/>
          </a:p>
          <a:p>
            <a:pPr indent="-330200" lvl="0" marL="457200" rtl="0" algn="l">
              <a:lnSpc>
                <a:spcPct val="115000"/>
              </a:lnSpc>
              <a:spcBef>
                <a:spcPts val="0"/>
              </a:spcBef>
              <a:spcAft>
                <a:spcPts val="0"/>
              </a:spcAft>
              <a:buSzPts val="1600"/>
              <a:buChar char="●"/>
            </a:pPr>
            <a:r>
              <a:rPr lang="ro" sz="1600"/>
              <a:t>number of secure links</a:t>
            </a:r>
            <a:endParaRPr sz="1600"/>
          </a:p>
          <a:p>
            <a:pPr indent="-330200" lvl="0" marL="457200" rtl="0" algn="l">
              <a:lnSpc>
                <a:spcPct val="115000"/>
              </a:lnSpc>
              <a:spcBef>
                <a:spcPts val="0"/>
              </a:spcBef>
              <a:spcAft>
                <a:spcPts val="0"/>
              </a:spcAft>
              <a:buSzPts val="1600"/>
              <a:buChar char="●"/>
            </a:pPr>
            <a:r>
              <a:rPr lang="ro" sz="1600"/>
              <a:t>number of unsecured links</a:t>
            </a:r>
            <a:endParaRPr sz="1600"/>
          </a:p>
          <a:p>
            <a:pPr indent="-330200" lvl="0" marL="457200" rtl="0" algn="l">
              <a:spcBef>
                <a:spcPts val="0"/>
              </a:spcBef>
              <a:spcAft>
                <a:spcPts val="0"/>
              </a:spcAft>
              <a:buSzPts val="1600"/>
              <a:buChar char="●"/>
            </a:pPr>
            <a:r>
              <a:rPr lang="ro" sz="1600"/>
              <a:t>number of percent</a:t>
            </a:r>
            <a:endParaRPr sz="1600"/>
          </a:p>
          <a:p>
            <a:pPr indent="-330200" lvl="0" marL="457200" rtl="0" algn="l">
              <a:spcBef>
                <a:spcPts val="0"/>
              </a:spcBef>
              <a:spcAft>
                <a:spcPts val="0"/>
              </a:spcAft>
              <a:buSzPts val="1600"/>
              <a:buChar char="●"/>
            </a:pPr>
            <a:r>
              <a:rPr lang="ro" sz="1600"/>
              <a:t>number of exclamation marks</a:t>
            </a:r>
            <a:endParaRPr sz="1600"/>
          </a:p>
          <a:p>
            <a:pPr indent="0" lvl="0" marL="0" rtl="0" algn="l">
              <a:spcBef>
                <a:spcPts val="1600"/>
              </a:spcBef>
              <a:spcAft>
                <a:spcPts val="1600"/>
              </a:spcAft>
              <a:buNone/>
            </a:pPr>
            <a:r>
              <a:t/>
            </a:r>
            <a:endParaRPr sz="1600"/>
          </a:p>
        </p:txBody>
      </p:sp>
      <p:sp>
        <p:nvSpPr>
          <p:cNvPr id="411" name="Google Shape;411;p33"/>
          <p:cNvSpPr txBox="1"/>
          <p:nvPr>
            <p:ph idx="1" type="body"/>
          </p:nvPr>
        </p:nvSpPr>
        <p:spPr>
          <a:xfrm>
            <a:off x="4858500" y="1700400"/>
            <a:ext cx="3475800" cy="2967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ro" sz="1600"/>
              <a:t>number of ampersands</a:t>
            </a:r>
            <a:endParaRPr sz="1600"/>
          </a:p>
          <a:p>
            <a:pPr indent="-330200" lvl="0" marL="457200" rtl="0" algn="l">
              <a:lnSpc>
                <a:spcPct val="115000"/>
              </a:lnSpc>
              <a:spcBef>
                <a:spcPts val="0"/>
              </a:spcBef>
              <a:spcAft>
                <a:spcPts val="0"/>
              </a:spcAft>
              <a:buSzPts val="1600"/>
              <a:buChar char="●"/>
            </a:pPr>
            <a:r>
              <a:rPr lang="ro" sz="1600"/>
              <a:t>number of question marks</a:t>
            </a:r>
            <a:endParaRPr sz="1600"/>
          </a:p>
          <a:p>
            <a:pPr indent="-330200" lvl="0" marL="457200" rtl="0" algn="l">
              <a:lnSpc>
                <a:spcPct val="115000"/>
              </a:lnSpc>
              <a:spcBef>
                <a:spcPts val="0"/>
              </a:spcBef>
              <a:spcAft>
                <a:spcPts val="0"/>
              </a:spcAft>
              <a:buSzPts val="1600"/>
              <a:buChar char="●"/>
            </a:pPr>
            <a:r>
              <a:rPr lang="ro" sz="1600"/>
              <a:t>number of commas</a:t>
            </a:r>
            <a:endParaRPr sz="1600"/>
          </a:p>
          <a:p>
            <a:pPr indent="-330200" lvl="0" marL="457200" rtl="0" algn="l">
              <a:lnSpc>
                <a:spcPct val="115000"/>
              </a:lnSpc>
              <a:spcBef>
                <a:spcPts val="0"/>
              </a:spcBef>
              <a:spcAft>
                <a:spcPts val="0"/>
              </a:spcAft>
              <a:buSzPts val="1600"/>
              <a:buChar char="●"/>
            </a:pPr>
            <a:r>
              <a:rPr lang="ro" sz="1600"/>
              <a:t>number of points</a:t>
            </a:r>
            <a:endParaRPr sz="1600"/>
          </a:p>
          <a:p>
            <a:pPr indent="-330200" lvl="0" marL="457200" rtl="0" algn="l">
              <a:lnSpc>
                <a:spcPct val="115000"/>
              </a:lnSpc>
              <a:spcBef>
                <a:spcPts val="0"/>
              </a:spcBef>
              <a:spcAft>
                <a:spcPts val="0"/>
              </a:spcAft>
              <a:buSzPts val="1600"/>
              <a:buChar char="●"/>
            </a:pPr>
            <a:r>
              <a:rPr lang="ro" sz="1600"/>
              <a:t>number of emoji</a:t>
            </a:r>
            <a:endParaRPr sz="1600"/>
          </a:p>
          <a:p>
            <a:pPr indent="-330200" lvl="0" marL="457200" rtl="0" algn="l">
              <a:lnSpc>
                <a:spcPct val="115000"/>
              </a:lnSpc>
              <a:spcBef>
                <a:spcPts val="0"/>
              </a:spcBef>
              <a:spcAft>
                <a:spcPts val="0"/>
              </a:spcAft>
              <a:buSzPts val="1600"/>
              <a:buChar char="●"/>
            </a:pPr>
            <a:r>
              <a:rPr lang="ro" sz="1600"/>
              <a:t>number of tildes</a:t>
            </a:r>
            <a:endParaRPr sz="1600"/>
          </a:p>
          <a:p>
            <a:pPr indent="-330200" lvl="0" marL="457200" rtl="0" algn="l">
              <a:lnSpc>
                <a:spcPct val="115000"/>
              </a:lnSpc>
              <a:spcBef>
                <a:spcPts val="0"/>
              </a:spcBef>
              <a:spcAft>
                <a:spcPts val="0"/>
              </a:spcAft>
              <a:buSzPts val="1600"/>
              <a:buChar char="●"/>
            </a:pPr>
            <a:r>
              <a:rPr lang="ro" sz="1600"/>
              <a:t>number of dollars</a:t>
            </a:r>
            <a:endParaRPr sz="1600"/>
          </a:p>
          <a:p>
            <a:pPr indent="-330200" lvl="0" marL="457200" rtl="0" algn="l">
              <a:lnSpc>
                <a:spcPct val="115000"/>
              </a:lnSpc>
              <a:spcBef>
                <a:spcPts val="0"/>
              </a:spcBef>
              <a:spcAft>
                <a:spcPts val="0"/>
              </a:spcAft>
              <a:buSzPts val="1600"/>
              <a:buChar char="●"/>
            </a:pPr>
            <a:r>
              <a:rPr lang="ro" sz="1600"/>
              <a:t>number of circumflex accents</a:t>
            </a:r>
            <a:endParaRPr sz="1600"/>
          </a:p>
          <a:p>
            <a:pPr indent="-330200" lvl="0" marL="457200" rtl="0" algn="l">
              <a:lnSpc>
                <a:spcPct val="115000"/>
              </a:lnSpc>
              <a:spcBef>
                <a:spcPts val="0"/>
              </a:spcBef>
              <a:spcAft>
                <a:spcPts val="0"/>
              </a:spcAft>
              <a:buSzPts val="1600"/>
              <a:buChar char="●"/>
            </a:pPr>
            <a:r>
              <a:rPr lang="ro" sz="1600"/>
              <a:t>number of stars</a:t>
            </a:r>
            <a:endParaRPr sz="1600"/>
          </a:p>
          <a:p>
            <a:pPr indent="-330200" lvl="0" marL="457200" rtl="0" algn="l">
              <a:lnSpc>
                <a:spcPct val="115000"/>
              </a:lnSpc>
              <a:spcBef>
                <a:spcPts val="0"/>
              </a:spcBef>
              <a:spcAft>
                <a:spcPts val="0"/>
              </a:spcAft>
              <a:buSzPts val="1600"/>
              <a:buChar char="●"/>
            </a:pPr>
            <a:r>
              <a:rPr lang="ro" sz="1600"/>
              <a:t>number of parenthesis</a:t>
            </a:r>
            <a:endParaRPr sz="1600"/>
          </a:p>
          <a:p>
            <a:pPr indent="-330200" lvl="0" marL="457200" rtl="0" algn="l">
              <a:lnSpc>
                <a:spcPct val="115000"/>
              </a:lnSpc>
              <a:spcBef>
                <a:spcPts val="0"/>
              </a:spcBef>
              <a:spcAft>
                <a:spcPts val="0"/>
              </a:spcAft>
              <a:buSzPts val="1600"/>
              <a:buChar char="●"/>
            </a:pPr>
            <a:r>
              <a:rPr lang="ro" sz="1600"/>
              <a:t>number of minuses</a:t>
            </a:r>
            <a:endParaRPr sz="1600"/>
          </a:p>
          <a:p>
            <a:pPr indent="-330200" lvl="0" marL="457200" rtl="0" algn="l">
              <a:lnSpc>
                <a:spcPct val="115000"/>
              </a:lnSpc>
              <a:spcBef>
                <a:spcPts val="0"/>
              </a:spcBef>
              <a:spcAft>
                <a:spcPts val="0"/>
              </a:spcAft>
              <a:buSzPts val="1600"/>
              <a:buChar char="●"/>
            </a:pPr>
            <a:r>
              <a:rPr lang="ro" sz="1600"/>
              <a:t>number of underscores</a:t>
            </a:r>
            <a:endParaRPr sz="1600"/>
          </a:p>
          <a:p>
            <a:pPr indent="0" lvl="0" marL="0" rtl="0" algn="l">
              <a:lnSpc>
                <a:spcPct val="115000"/>
              </a:lnSpc>
              <a:spcBef>
                <a:spcPts val="1600"/>
              </a:spcBef>
              <a:spcAft>
                <a:spcPts val="16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417" name="Google Shape;417;p34"/>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Full list of preselected features</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418" name="Google Shape;418;p34"/>
          <p:cNvSpPr txBox="1"/>
          <p:nvPr>
            <p:ph idx="1" type="body"/>
          </p:nvPr>
        </p:nvSpPr>
        <p:spPr>
          <a:xfrm>
            <a:off x="806325" y="1672050"/>
            <a:ext cx="3475800" cy="302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ro" sz="1600"/>
              <a:t>number of equals</a:t>
            </a:r>
            <a:endParaRPr sz="1600"/>
          </a:p>
          <a:p>
            <a:pPr indent="-330200" lvl="0" marL="457200" rtl="0" algn="l">
              <a:spcBef>
                <a:spcPts val="0"/>
              </a:spcBef>
              <a:spcAft>
                <a:spcPts val="0"/>
              </a:spcAft>
              <a:buSzPts val="1600"/>
              <a:buChar char="●"/>
            </a:pPr>
            <a:r>
              <a:rPr lang="ro" sz="1600"/>
              <a:t>number of pluses</a:t>
            </a:r>
            <a:endParaRPr sz="1600"/>
          </a:p>
          <a:p>
            <a:pPr indent="-330200" lvl="0" marL="457200" rtl="0" algn="l">
              <a:spcBef>
                <a:spcPts val="0"/>
              </a:spcBef>
              <a:spcAft>
                <a:spcPts val="0"/>
              </a:spcAft>
              <a:buSzPts val="1600"/>
              <a:buChar char="●"/>
            </a:pPr>
            <a:r>
              <a:rPr lang="ro" sz="1600"/>
              <a:t>number of brackets</a:t>
            </a:r>
            <a:endParaRPr sz="1600"/>
          </a:p>
          <a:p>
            <a:pPr indent="-330200" lvl="0" marL="457200" rtl="0" algn="l">
              <a:spcBef>
                <a:spcPts val="0"/>
              </a:spcBef>
              <a:spcAft>
                <a:spcPts val="0"/>
              </a:spcAft>
              <a:buSzPts val="1600"/>
              <a:buChar char="●"/>
            </a:pPr>
            <a:r>
              <a:rPr lang="ro" sz="1600"/>
              <a:t>number of curly brackets</a:t>
            </a:r>
            <a:endParaRPr sz="1600"/>
          </a:p>
          <a:p>
            <a:pPr indent="-330200" lvl="0" marL="457200" rtl="0" algn="l">
              <a:spcBef>
                <a:spcPts val="0"/>
              </a:spcBef>
              <a:spcAft>
                <a:spcPts val="0"/>
              </a:spcAft>
              <a:buSzPts val="1600"/>
              <a:buChar char="●"/>
            </a:pPr>
            <a:r>
              <a:rPr lang="ro" sz="1600"/>
              <a:t>number of vertical bars</a:t>
            </a:r>
            <a:endParaRPr sz="1600"/>
          </a:p>
          <a:p>
            <a:pPr indent="-330200" lvl="0" marL="457200" rtl="0" algn="l">
              <a:spcBef>
                <a:spcPts val="0"/>
              </a:spcBef>
              <a:spcAft>
                <a:spcPts val="0"/>
              </a:spcAft>
              <a:buSzPts val="1600"/>
              <a:buChar char="●"/>
            </a:pPr>
            <a:r>
              <a:rPr lang="ro" sz="1600"/>
              <a:t>number of semicolons</a:t>
            </a:r>
            <a:endParaRPr sz="1600"/>
          </a:p>
          <a:p>
            <a:pPr indent="-330200" lvl="0" marL="457200" rtl="0" algn="l">
              <a:spcBef>
                <a:spcPts val="0"/>
              </a:spcBef>
              <a:spcAft>
                <a:spcPts val="0"/>
              </a:spcAft>
              <a:buSzPts val="1600"/>
              <a:buChar char="●"/>
            </a:pPr>
            <a:r>
              <a:rPr lang="ro" sz="1600"/>
              <a:t>number of colons</a:t>
            </a:r>
            <a:endParaRPr sz="1600"/>
          </a:p>
          <a:p>
            <a:pPr indent="-330200" lvl="0" marL="457200" rtl="0" algn="l">
              <a:spcBef>
                <a:spcPts val="0"/>
              </a:spcBef>
              <a:spcAft>
                <a:spcPts val="0"/>
              </a:spcAft>
              <a:buSzPts val="1600"/>
              <a:buChar char="●"/>
            </a:pPr>
            <a:r>
              <a:rPr lang="ro" sz="1600"/>
              <a:t>number of apostrophes</a:t>
            </a:r>
            <a:endParaRPr sz="1600"/>
          </a:p>
          <a:p>
            <a:pPr indent="-330200" lvl="0" marL="457200" rtl="0" algn="l">
              <a:spcBef>
                <a:spcPts val="0"/>
              </a:spcBef>
              <a:spcAft>
                <a:spcPts val="0"/>
              </a:spcAft>
              <a:buSzPts val="1600"/>
              <a:buChar char="●"/>
            </a:pPr>
            <a:r>
              <a:rPr lang="ro" sz="1600"/>
              <a:t>number of grave accents</a:t>
            </a:r>
            <a:endParaRPr sz="1600"/>
          </a:p>
          <a:p>
            <a:pPr indent="-330200" lvl="0" marL="457200" rtl="0" algn="l">
              <a:spcBef>
                <a:spcPts val="0"/>
              </a:spcBef>
              <a:spcAft>
                <a:spcPts val="0"/>
              </a:spcAft>
              <a:buSzPts val="1600"/>
              <a:buChar char="●"/>
            </a:pPr>
            <a:r>
              <a:rPr lang="ro" sz="1600"/>
              <a:t>number of quotation marks</a:t>
            </a:r>
            <a:endParaRPr sz="1600"/>
          </a:p>
          <a:p>
            <a:pPr indent="-330200" lvl="0" marL="457200" rtl="0" algn="l">
              <a:spcBef>
                <a:spcPts val="0"/>
              </a:spcBef>
              <a:spcAft>
                <a:spcPts val="0"/>
              </a:spcAft>
              <a:buSzPts val="1600"/>
              <a:buChar char="●"/>
            </a:pPr>
            <a:r>
              <a:rPr lang="ro" sz="1600"/>
              <a:t>number of slashes</a:t>
            </a:r>
            <a:endParaRPr sz="1600"/>
          </a:p>
          <a:p>
            <a:pPr indent="0" lvl="0" marL="0" rtl="0" algn="l">
              <a:spcBef>
                <a:spcPts val="1600"/>
              </a:spcBef>
              <a:spcAft>
                <a:spcPts val="1600"/>
              </a:spcAft>
              <a:buNone/>
            </a:pPr>
            <a:r>
              <a:t/>
            </a:r>
            <a:endParaRPr sz="1600"/>
          </a:p>
        </p:txBody>
      </p:sp>
      <p:sp>
        <p:nvSpPr>
          <p:cNvPr id="419" name="Google Shape;419;p34"/>
          <p:cNvSpPr txBox="1"/>
          <p:nvPr>
            <p:ph idx="1" type="body"/>
          </p:nvPr>
        </p:nvSpPr>
        <p:spPr>
          <a:xfrm>
            <a:off x="3855175" y="1700400"/>
            <a:ext cx="5081700" cy="2967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ro" sz="1600"/>
              <a:t>number of less grater than signs</a:t>
            </a:r>
            <a:endParaRPr sz="1600"/>
          </a:p>
          <a:p>
            <a:pPr indent="-330200" lvl="0" marL="457200" rtl="0" algn="l">
              <a:lnSpc>
                <a:spcPct val="115000"/>
              </a:lnSpc>
              <a:spcBef>
                <a:spcPts val="0"/>
              </a:spcBef>
              <a:spcAft>
                <a:spcPts val="0"/>
              </a:spcAft>
              <a:buSzPts val="1600"/>
              <a:buChar char="●"/>
            </a:pPr>
            <a:r>
              <a:rPr lang="ro" sz="1600"/>
              <a:t>number of words in bot popular words</a:t>
            </a:r>
            <a:endParaRPr sz="1600"/>
          </a:p>
          <a:p>
            <a:pPr indent="-330200" lvl="0" marL="457200" rtl="0" algn="l">
              <a:lnSpc>
                <a:spcPct val="115000"/>
              </a:lnSpc>
              <a:spcBef>
                <a:spcPts val="0"/>
              </a:spcBef>
              <a:spcAft>
                <a:spcPts val="0"/>
              </a:spcAft>
              <a:buSzPts val="1600"/>
              <a:buChar char="●"/>
            </a:pPr>
            <a:r>
              <a:rPr lang="ro" sz="1600"/>
              <a:t>number of words in human popular words</a:t>
            </a:r>
            <a:endParaRPr sz="1600"/>
          </a:p>
          <a:p>
            <a:pPr indent="-330200" lvl="0" marL="457200" rtl="0" algn="l">
              <a:lnSpc>
                <a:spcPct val="115000"/>
              </a:lnSpc>
              <a:spcBef>
                <a:spcPts val="0"/>
              </a:spcBef>
              <a:spcAft>
                <a:spcPts val="0"/>
              </a:spcAft>
              <a:buSzPts val="1600"/>
              <a:buChar char="●"/>
            </a:pPr>
            <a:r>
              <a:rPr lang="ro" sz="1600"/>
              <a:t>number of words in male popular words</a:t>
            </a:r>
            <a:endParaRPr sz="1600"/>
          </a:p>
          <a:p>
            <a:pPr indent="-330200" lvl="0" marL="457200" rtl="0" algn="l">
              <a:lnSpc>
                <a:spcPct val="115000"/>
              </a:lnSpc>
              <a:spcBef>
                <a:spcPts val="0"/>
              </a:spcBef>
              <a:spcAft>
                <a:spcPts val="0"/>
              </a:spcAft>
              <a:buSzPts val="1600"/>
              <a:buChar char="●"/>
            </a:pPr>
            <a:r>
              <a:rPr lang="ro" sz="1600"/>
              <a:t>number of words in female popular words</a:t>
            </a:r>
            <a:endParaRPr sz="1600"/>
          </a:p>
          <a:p>
            <a:pPr indent="-330200" lvl="0" marL="457200" rtl="0" algn="l">
              <a:lnSpc>
                <a:spcPct val="115000"/>
              </a:lnSpc>
              <a:spcBef>
                <a:spcPts val="0"/>
              </a:spcBef>
              <a:spcAft>
                <a:spcPts val="0"/>
              </a:spcAft>
              <a:buSzPts val="1600"/>
              <a:buChar char="●"/>
            </a:pPr>
            <a:r>
              <a:rPr lang="ro" sz="1600"/>
              <a:t>number of words in bot human popular words</a:t>
            </a:r>
            <a:endParaRPr sz="1600"/>
          </a:p>
          <a:p>
            <a:pPr indent="-330200" lvl="0" marL="457200" rtl="0" algn="l">
              <a:lnSpc>
                <a:spcPct val="115000"/>
              </a:lnSpc>
              <a:spcBef>
                <a:spcPts val="0"/>
              </a:spcBef>
              <a:spcAft>
                <a:spcPts val="0"/>
              </a:spcAft>
              <a:buSzPts val="1600"/>
              <a:buChar char="●"/>
            </a:pPr>
            <a:r>
              <a:rPr lang="ro" sz="1600"/>
              <a:t>number of words in human bot popular words</a:t>
            </a:r>
            <a:endParaRPr sz="1600"/>
          </a:p>
          <a:p>
            <a:pPr indent="-330200" lvl="0" marL="457200" rtl="0" algn="l">
              <a:lnSpc>
                <a:spcPct val="115000"/>
              </a:lnSpc>
              <a:spcBef>
                <a:spcPts val="0"/>
              </a:spcBef>
              <a:spcAft>
                <a:spcPts val="0"/>
              </a:spcAft>
              <a:buSzPts val="1600"/>
              <a:buChar char="●"/>
            </a:pPr>
            <a:r>
              <a:rPr lang="ro" sz="1600"/>
              <a:t>number of words in male female popular words</a:t>
            </a:r>
            <a:endParaRPr sz="1600"/>
          </a:p>
          <a:p>
            <a:pPr indent="-330200" lvl="0" marL="457200" rtl="0" algn="l">
              <a:lnSpc>
                <a:spcPct val="115000"/>
              </a:lnSpc>
              <a:spcBef>
                <a:spcPts val="0"/>
              </a:spcBef>
              <a:spcAft>
                <a:spcPts val="0"/>
              </a:spcAft>
              <a:buSzPts val="1600"/>
              <a:buChar char="●"/>
            </a:pPr>
            <a:r>
              <a:rPr lang="ro" sz="1600"/>
              <a:t>number of words in female male popular words</a:t>
            </a:r>
            <a:endParaRPr sz="1600"/>
          </a:p>
          <a:p>
            <a:pPr indent="-330200" lvl="0" marL="457200" rtl="0" algn="l">
              <a:lnSpc>
                <a:spcPct val="115000"/>
              </a:lnSpc>
              <a:spcBef>
                <a:spcPts val="0"/>
              </a:spcBef>
              <a:spcAft>
                <a:spcPts val="0"/>
              </a:spcAft>
              <a:buSzPts val="1600"/>
              <a:buChar char="●"/>
            </a:pPr>
            <a:r>
              <a:rPr lang="ro" sz="1600"/>
              <a:t>number of different words</a:t>
            </a:r>
            <a:endParaRPr sz="1600"/>
          </a:p>
          <a:p>
            <a:pPr indent="0" lvl="0" marL="0" rtl="0" algn="l">
              <a:lnSpc>
                <a:spcPct val="115000"/>
              </a:lnSpc>
              <a:spcBef>
                <a:spcPts val="1600"/>
              </a:spcBef>
              <a:spcAft>
                <a:spcPts val="160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425" name="Google Shape;425;p35"/>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Analyze the </a:t>
            </a:r>
            <a:r>
              <a:rPr b="1" lang="ro" sz="1600"/>
              <a:t>features importance - english tweets</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426" name="Google Shape;426;p35"/>
          <p:cNvPicPr preferRelativeResize="0"/>
          <p:nvPr/>
        </p:nvPicPr>
        <p:blipFill>
          <a:blip r:embed="rId3">
            <a:alphaModFix/>
          </a:blip>
          <a:stretch>
            <a:fillRect/>
          </a:stretch>
        </p:blipFill>
        <p:spPr>
          <a:xfrm>
            <a:off x="2549375" y="1519600"/>
            <a:ext cx="4434776" cy="3319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432" name="Google Shape;432;p36"/>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Analyze the features importance - english tweets</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433" name="Google Shape;433;p36"/>
          <p:cNvSpPr txBox="1"/>
          <p:nvPr>
            <p:ph idx="1" type="body"/>
          </p:nvPr>
        </p:nvSpPr>
        <p:spPr>
          <a:xfrm>
            <a:off x="1366725" y="1597875"/>
            <a:ext cx="7030500" cy="4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ro" sz="1000"/>
              <a:t>Feature ranking:</a:t>
            </a:r>
            <a:endParaRPr b="1" sz="1000"/>
          </a:p>
          <a:p>
            <a:pPr indent="-292100" lvl="0" marL="457200" rtl="0" algn="l">
              <a:lnSpc>
                <a:spcPct val="150000"/>
              </a:lnSpc>
              <a:spcBef>
                <a:spcPts val="1600"/>
              </a:spcBef>
              <a:spcAft>
                <a:spcPts val="0"/>
              </a:spcAft>
              <a:buSzPts val="1000"/>
              <a:buChar char="●"/>
            </a:pPr>
            <a:r>
              <a:rPr b="1" lang="ro" sz="1000"/>
              <a:t>feature number_of_tags (0.120796)</a:t>
            </a:r>
            <a:endParaRPr b="1" sz="1000"/>
          </a:p>
          <a:p>
            <a:pPr indent="-292100" lvl="0" marL="457200" rtl="0" algn="l">
              <a:lnSpc>
                <a:spcPct val="150000"/>
              </a:lnSpc>
              <a:spcBef>
                <a:spcPts val="0"/>
              </a:spcBef>
              <a:spcAft>
                <a:spcPts val="0"/>
              </a:spcAft>
              <a:buSzPts val="1000"/>
              <a:buChar char="●"/>
            </a:pPr>
            <a:r>
              <a:rPr b="1" lang="ro" sz="1000"/>
              <a:t>feature number_of_underscores (0.074468)</a:t>
            </a:r>
            <a:endParaRPr b="1" sz="1000"/>
          </a:p>
          <a:p>
            <a:pPr indent="-292100" lvl="0" marL="457200" rtl="0" algn="l">
              <a:lnSpc>
                <a:spcPct val="150000"/>
              </a:lnSpc>
              <a:spcBef>
                <a:spcPts val="0"/>
              </a:spcBef>
              <a:spcAft>
                <a:spcPts val="0"/>
              </a:spcAft>
              <a:buSzPts val="1000"/>
              <a:buChar char="●"/>
            </a:pPr>
            <a:r>
              <a:rPr b="1" lang="ro" sz="1000"/>
              <a:t>feature number_of_secure_links (0.069672)</a:t>
            </a:r>
            <a:endParaRPr b="1" sz="1000"/>
          </a:p>
          <a:p>
            <a:pPr indent="-292100" lvl="0" marL="457200" rtl="0" algn="l">
              <a:lnSpc>
                <a:spcPct val="150000"/>
              </a:lnSpc>
              <a:spcBef>
                <a:spcPts val="0"/>
              </a:spcBef>
              <a:spcAft>
                <a:spcPts val="0"/>
              </a:spcAft>
              <a:buSzPts val="1000"/>
              <a:buChar char="●"/>
            </a:pPr>
            <a:r>
              <a:rPr b="1" lang="ro" sz="1000"/>
              <a:t>feature number_of_unsecured_links (0.048733)</a:t>
            </a:r>
            <a:endParaRPr b="1" sz="1000"/>
          </a:p>
          <a:p>
            <a:pPr indent="-292100" lvl="0" marL="457200" rtl="0" algn="l">
              <a:lnSpc>
                <a:spcPct val="150000"/>
              </a:lnSpc>
              <a:spcBef>
                <a:spcPts val="0"/>
              </a:spcBef>
              <a:spcAft>
                <a:spcPts val="0"/>
              </a:spcAft>
              <a:buSzPts val="1000"/>
              <a:buChar char="●"/>
            </a:pPr>
            <a:r>
              <a:rPr b="1" lang="ro" sz="1000"/>
              <a:t>feature number_of_minuses (0.046184)</a:t>
            </a:r>
            <a:endParaRPr b="1" sz="1000"/>
          </a:p>
          <a:p>
            <a:pPr indent="-292100" lvl="0" marL="457200" rtl="0" algn="l">
              <a:lnSpc>
                <a:spcPct val="150000"/>
              </a:lnSpc>
              <a:spcBef>
                <a:spcPts val="0"/>
              </a:spcBef>
              <a:spcAft>
                <a:spcPts val="0"/>
              </a:spcAft>
              <a:buSzPts val="1000"/>
              <a:buChar char="●"/>
            </a:pPr>
            <a:r>
              <a:rPr b="1" lang="ro" sz="1000"/>
              <a:t>feature number_of_slashes (0.045739)</a:t>
            </a:r>
            <a:endParaRPr b="1" sz="1000"/>
          </a:p>
          <a:p>
            <a:pPr indent="-292100" lvl="0" marL="457200" rtl="0" algn="l">
              <a:lnSpc>
                <a:spcPct val="150000"/>
              </a:lnSpc>
              <a:spcBef>
                <a:spcPts val="0"/>
              </a:spcBef>
              <a:spcAft>
                <a:spcPts val="0"/>
              </a:spcAft>
              <a:buSzPts val="1000"/>
              <a:buChar char="●"/>
            </a:pPr>
            <a:r>
              <a:rPr b="1" lang="ro" sz="1000"/>
              <a:t>feature number_of_words_in_bot_popular_words (0.044224)</a:t>
            </a:r>
            <a:endParaRPr b="1" sz="1000"/>
          </a:p>
          <a:p>
            <a:pPr indent="-292100" lvl="0" marL="457200" rtl="0" algn="l">
              <a:lnSpc>
                <a:spcPct val="150000"/>
              </a:lnSpc>
              <a:spcBef>
                <a:spcPts val="0"/>
              </a:spcBef>
              <a:spcAft>
                <a:spcPts val="0"/>
              </a:spcAft>
              <a:buSzPts val="1000"/>
              <a:buChar char="●"/>
            </a:pPr>
            <a:r>
              <a:rPr b="1" lang="ro" sz="1000"/>
              <a:t>feature number_of_colons (0.036617)</a:t>
            </a:r>
            <a:endParaRPr b="1" sz="1000"/>
          </a:p>
          <a:p>
            <a:pPr indent="-292100" lvl="0" marL="457200" rtl="0" algn="l">
              <a:lnSpc>
                <a:spcPct val="150000"/>
              </a:lnSpc>
              <a:spcBef>
                <a:spcPts val="0"/>
              </a:spcBef>
              <a:spcAft>
                <a:spcPts val="0"/>
              </a:spcAft>
              <a:buSzPts val="1000"/>
              <a:buChar char="●"/>
            </a:pPr>
            <a:r>
              <a:rPr b="1" lang="ro" sz="1000"/>
              <a:t>feature number_of_words_in_bot_human_popular_words (0.036190)</a:t>
            </a:r>
            <a:endParaRPr b="1" sz="1000"/>
          </a:p>
          <a:p>
            <a:pPr indent="-292100" lvl="0" marL="457200" rtl="0" algn="l">
              <a:lnSpc>
                <a:spcPct val="150000"/>
              </a:lnSpc>
              <a:spcBef>
                <a:spcPts val="0"/>
              </a:spcBef>
              <a:spcAft>
                <a:spcPts val="0"/>
              </a:spcAft>
              <a:buSzPts val="1000"/>
              <a:buChar char="●"/>
            </a:pPr>
            <a:r>
              <a:rPr b="1" lang="ro" sz="1000"/>
              <a:t>feature number_of_different_words (0.035950)</a:t>
            </a:r>
            <a:endParaRPr b="1"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439" name="Google Shape;439;p37"/>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Analyze the features importance - english tweets</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440" name="Google Shape;440;p37"/>
          <p:cNvSpPr txBox="1"/>
          <p:nvPr>
            <p:ph idx="1" type="body"/>
          </p:nvPr>
        </p:nvSpPr>
        <p:spPr>
          <a:xfrm>
            <a:off x="1366725" y="1597875"/>
            <a:ext cx="7030500" cy="4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ro" sz="1000"/>
              <a:t>Feature ranking:</a:t>
            </a:r>
            <a:endParaRPr b="1" sz="1000"/>
          </a:p>
          <a:p>
            <a:pPr indent="-292100" lvl="0" marL="457200" rtl="0" algn="l">
              <a:lnSpc>
                <a:spcPct val="150000"/>
              </a:lnSpc>
              <a:spcBef>
                <a:spcPts val="1600"/>
              </a:spcBef>
              <a:spcAft>
                <a:spcPts val="0"/>
              </a:spcAft>
              <a:buSzPts val="1000"/>
              <a:buChar char="●"/>
            </a:pPr>
            <a:r>
              <a:rPr b="1" lang="ro" sz="1000"/>
              <a:t>feature number_of_words_in_human_bot_popular_words (0.035294)</a:t>
            </a:r>
            <a:endParaRPr b="1" sz="1000"/>
          </a:p>
          <a:p>
            <a:pPr indent="-292100" lvl="0" marL="457200" rtl="0" algn="l">
              <a:lnSpc>
                <a:spcPct val="150000"/>
              </a:lnSpc>
              <a:spcBef>
                <a:spcPts val="0"/>
              </a:spcBef>
              <a:spcAft>
                <a:spcPts val="0"/>
              </a:spcAft>
              <a:buSzPts val="1000"/>
              <a:buChar char="●"/>
            </a:pPr>
            <a:r>
              <a:rPr b="1" lang="ro" sz="1000"/>
              <a:t>feature number_of_words_in_human_popular_words (0.029117)</a:t>
            </a:r>
            <a:endParaRPr b="1" sz="1000"/>
          </a:p>
          <a:p>
            <a:pPr indent="-292100" lvl="0" marL="457200" rtl="0" algn="l">
              <a:lnSpc>
                <a:spcPct val="150000"/>
              </a:lnSpc>
              <a:spcBef>
                <a:spcPts val="0"/>
              </a:spcBef>
              <a:spcAft>
                <a:spcPts val="0"/>
              </a:spcAft>
              <a:buSzPts val="1000"/>
              <a:buChar char="●"/>
            </a:pPr>
            <a:r>
              <a:rPr b="1" lang="ro" sz="1000"/>
              <a:t>feature average_word_len (0.025417)</a:t>
            </a:r>
            <a:endParaRPr b="1" sz="1000"/>
          </a:p>
          <a:p>
            <a:pPr indent="-292100" lvl="0" marL="457200" rtl="0" algn="l">
              <a:lnSpc>
                <a:spcPct val="150000"/>
              </a:lnSpc>
              <a:spcBef>
                <a:spcPts val="0"/>
              </a:spcBef>
              <a:spcAft>
                <a:spcPts val="0"/>
              </a:spcAft>
              <a:buSzPts val="1000"/>
              <a:buChar char="●"/>
            </a:pPr>
            <a:r>
              <a:rPr b="1" lang="ro" sz="1000"/>
              <a:t>feature number_of_hash_tags (0.024680)</a:t>
            </a:r>
            <a:endParaRPr b="1" sz="1000"/>
          </a:p>
          <a:p>
            <a:pPr indent="-292100" lvl="0" marL="457200" rtl="0" algn="l">
              <a:lnSpc>
                <a:spcPct val="150000"/>
              </a:lnSpc>
              <a:spcBef>
                <a:spcPts val="0"/>
              </a:spcBef>
              <a:spcAft>
                <a:spcPts val="0"/>
              </a:spcAft>
              <a:buSzPts val="1000"/>
              <a:buChar char="●"/>
            </a:pPr>
            <a:r>
              <a:rPr b="1" lang="ro" sz="1000"/>
              <a:t>feature number_of_emoji (0.024076)</a:t>
            </a:r>
            <a:endParaRPr b="1" sz="1000"/>
          </a:p>
          <a:p>
            <a:pPr indent="-292100" lvl="0" marL="457200" rtl="0" algn="l">
              <a:lnSpc>
                <a:spcPct val="150000"/>
              </a:lnSpc>
              <a:spcBef>
                <a:spcPts val="0"/>
              </a:spcBef>
              <a:spcAft>
                <a:spcPts val="0"/>
              </a:spcAft>
              <a:buSzPts val="1000"/>
              <a:buChar char="●"/>
            </a:pPr>
            <a:r>
              <a:rPr b="1" lang="ro" sz="1000"/>
              <a:t>feature number_of_digits (0.022433)</a:t>
            </a:r>
            <a:endParaRPr b="1" sz="1000"/>
          </a:p>
          <a:p>
            <a:pPr indent="-292100" lvl="0" marL="457200" rtl="0" algn="l">
              <a:lnSpc>
                <a:spcPct val="150000"/>
              </a:lnSpc>
              <a:spcBef>
                <a:spcPts val="0"/>
              </a:spcBef>
              <a:spcAft>
                <a:spcPts val="0"/>
              </a:spcAft>
              <a:buSzPts val="1000"/>
              <a:buChar char="●"/>
            </a:pPr>
            <a:r>
              <a:rPr b="1" lang="ro" sz="1000"/>
              <a:t>feature number_of_characters (0.021563)</a:t>
            </a:r>
            <a:endParaRPr b="1" sz="1000"/>
          </a:p>
          <a:p>
            <a:pPr indent="-292100" lvl="0" marL="457200" rtl="0" algn="l">
              <a:lnSpc>
                <a:spcPct val="150000"/>
              </a:lnSpc>
              <a:spcBef>
                <a:spcPts val="0"/>
              </a:spcBef>
              <a:spcAft>
                <a:spcPts val="0"/>
              </a:spcAft>
              <a:buSzPts val="1000"/>
              <a:buChar char="●"/>
            </a:pPr>
            <a:r>
              <a:rPr b="1" lang="ro" sz="1000"/>
              <a:t>feature number_of_stop_words (0.021126)</a:t>
            </a:r>
            <a:endParaRPr b="1" sz="1000"/>
          </a:p>
          <a:p>
            <a:pPr indent="-292100" lvl="0" marL="457200" rtl="0" algn="l">
              <a:lnSpc>
                <a:spcPct val="150000"/>
              </a:lnSpc>
              <a:spcBef>
                <a:spcPts val="0"/>
              </a:spcBef>
              <a:spcAft>
                <a:spcPts val="0"/>
              </a:spcAft>
              <a:buSzPts val="1000"/>
              <a:buChar char="●"/>
            </a:pPr>
            <a:r>
              <a:rPr b="1" lang="ro" sz="1000"/>
              <a:t>feature readability (0.019482)</a:t>
            </a:r>
            <a:endParaRPr b="1" sz="1000"/>
          </a:p>
          <a:p>
            <a:pPr indent="-292100" lvl="0" marL="457200" rtl="0" algn="l">
              <a:lnSpc>
                <a:spcPct val="150000"/>
              </a:lnSpc>
              <a:spcBef>
                <a:spcPts val="0"/>
              </a:spcBef>
              <a:spcAft>
                <a:spcPts val="0"/>
              </a:spcAft>
              <a:buSzPts val="1000"/>
              <a:buChar char="●"/>
            </a:pPr>
            <a:r>
              <a:rPr b="1" lang="ro" sz="1000"/>
              <a:t>feature number_of_words (0.018321)</a:t>
            </a:r>
            <a:endParaRPr b="1"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446" name="Google Shape;446;p38"/>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t>Analyze the features importance - spanish tweets</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47" name="Google Shape;447;p38"/>
          <p:cNvPicPr preferRelativeResize="0"/>
          <p:nvPr/>
        </p:nvPicPr>
        <p:blipFill rotWithShape="1">
          <a:blip r:embed="rId3">
            <a:alphaModFix/>
          </a:blip>
          <a:srcRect b="228" l="0" r="0" t="238"/>
          <a:stretch/>
        </p:blipFill>
        <p:spPr>
          <a:xfrm>
            <a:off x="2549375" y="1519600"/>
            <a:ext cx="4434776" cy="3319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453" name="Google Shape;453;p39"/>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Analyze the features importance - spanish tweets</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454" name="Google Shape;454;p39"/>
          <p:cNvSpPr txBox="1"/>
          <p:nvPr>
            <p:ph idx="1" type="body"/>
          </p:nvPr>
        </p:nvSpPr>
        <p:spPr>
          <a:xfrm>
            <a:off x="1366725" y="1597875"/>
            <a:ext cx="7030500" cy="40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ro" sz="1000"/>
              <a:t>Feature ranking:</a:t>
            </a:r>
            <a:endParaRPr b="1" sz="1000"/>
          </a:p>
          <a:p>
            <a:pPr indent="-292100" lvl="0" marL="457200" rtl="0" algn="l">
              <a:lnSpc>
                <a:spcPct val="150000"/>
              </a:lnSpc>
              <a:spcBef>
                <a:spcPts val="1600"/>
              </a:spcBef>
              <a:spcAft>
                <a:spcPts val="0"/>
              </a:spcAft>
              <a:buSzPts val="1000"/>
              <a:buChar char="●"/>
            </a:pPr>
            <a:r>
              <a:rPr b="1" lang="ro" sz="1000"/>
              <a:t>feature number_of_unsecured_links (0.073139)</a:t>
            </a:r>
            <a:endParaRPr b="1" sz="1000"/>
          </a:p>
          <a:p>
            <a:pPr indent="-292100" lvl="0" marL="457200" rtl="0" algn="l">
              <a:lnSpc>
                <a:spcPct val="150000"/>
              </a:lnSpc>
              <a:spcBef>
                <a:spcPts val="0"/>
              </a:spcBef>
              <a:spcAft>
                <a:spcPts val="0"/>
              </a:spcAft>
              <a:buSzPts val="1000"/>
              <a:buChar char="●"/>
            </a:pPr>
            <a:r>
              <a:rPr b="1" lang="ro" sz="1000"/>
              <a:t>feature number_of_slashes (0.071352)</a:t>
            </a:r>
            <a:endParaRPr b="1" sz="1000"/>
          </a:p>
          <a:p>
            <a:pPr indent="-292100" lvl="0" marL="457200" rtl="0" algn="l">
              <a:lnSpc>
                <a:spcPct val="150000"/>
              </a:lnSpc>
              <a:spcBef>
                <a:spcPts val="0"/>
              </a:spcBef>
              <a:spcAft>
                <a:spcPts val="0"/>
              </a:spcAft>
              <a:buSzPts val="1000"/>
              <a:buChar char="●"/>
            </a:pPr>
            <a:r>
              <a:rPr b="1" lang="ro" sz="1000"/>
              <a:t>feature number_of_secure_links (0.068457)</a:t>
            </a:r>
            <a:endParaRPr b="1" sz="1000"/>
          </a:p>
          <a:p>
            <a:pPr indent="-292100" lvl="0" marL="457200" rtl="0" algn="l">
              <a:lnSpc>
                <a:spcPct val="150000"/>
              </a:lnSpc>
              <a:spcBef>
                <a:spcPts val="0"/>
              </a:spcBef>
              <a:spcAft>
                <a:spcPts val="0"/>
              </a:spcAft>
              <a:buSzPts val="1000"/>
              <a:buChar char="●"/>
            </a:pPr>
            <a:r>
              <a:rPr b="1" lang="ro" sz="1000"/>
              <a:t>feature number_of_tags (0.058727)</a:t>
            </a:r>
            <a:endParaRPr b="1" sz="1000"/>
          </a:p>
          <a:p>
            <a:pPr indent="-292100" lvl="0" marL="457200" rtl="0" algn="l">
              <a:lnSpc>
                <a:spcPct val="150000"/>
              </a:lnSpc>
              <a:spcBef>
                <a:spcPts val="0"/>
              </a:spcBef>
              <a:spcAft>
                <a:spcPts val="0"/>
              </a:spcAft>
              <a:buSzPts val="1000"/>
              <a:buChar char="●"/>
            </a:pPr>
            <a:r>
              <a:rPr b="1" lang="ro" sz="1000"/>
              <a:t>feature number_of_words_in_bot_human_popular_words (0.055715)</a:t>
            </a:r>
            <a:endParaRPr b="1" sz="1000"/>
          </a:p>
          <a:p>
            <a:pPr indent="-292100" lvl="0" marL="457200" rtl="0" algn="l">
              <a:lnSpc>
                <a:spcPct val="150000"/>
              </a:lnSpc>
              <a:spcBef>
                <a:spcPts val="0"/>
              </a:spcBef>
              <a:spcAft>
                <a:spcPts val="0"/>
              </a:spcAft>
              <a:buSzPts val="1000"/>
              <a:buChar char="●"/>
            </a:pPr>
            <a:r>
              <a:rPr b="1" lang="ro" sz="1000"/>
              <a:t>feature number_of_different_words (0.051218)</a:t>
            </a:r>
            <a:endParaRPr b="1" sz="1000"/>
          </a:p>
          <a:p>
            <a:pPr indent="-292100" lvl="0" marL="457200" rtl="0" algn="l">
              <a:lnSpc>
                <a:spcPct val="150000"/>
              </a:lnSpc>
              <a:spcBef>
                <a:spcPts val="0"/>
              </a:spcBef>
              <a:spcAft>
                <a:spcPts val="0"/>
              </a:spcAft>
              <a:buSzPts val="1000"/>
              <a:buChar char="●"/>
            </a:pPr>
            <a:r>
              <a:rPr b="1" lang="ro" sz="1000"/>
              <a:t>feature number_of_words_in_human_bot_popular_words (0.050857)</a:t>
            </a:r>
            <a:endParaRPr b="1" sz="1000"/>
          </a:p>
          <a:p>
            <a:pPr indent="-292100" lvl="0" marL="457200" rtl="0" algn="l">
              <a:lnSpc>
                <a:spcPct val="150000"/>
              </a:lnSpc>
              <a:spcBef>
                <a:spcPts val="0"/>
              </a:spcBef>
              <a:spcAft>
                <a:spcPts val="0"/>
              </a:spcAft>
              <a:buSzPts val="1000"/>
              <a:buChar char="●"/>
            </a:pPr>
            <a:r>
              <a:rPr b="1" lang="ro" sz="1000"/>
              <a:t>feature number_of_words_in_female_male_popular_words (0.048649)</a:t>
            </a:r>
            <a:endParaRPr b="1" sz="1000"/>
          </a:p>
          <a:p>
            <a:pPr indent="-292100" lvl="0" marL="457200" rtl="0" algn="l">
              <a:lnSpc>
                <a:spcPct val="150000"/>
              </a:lnSpc>
              <a:spcBef>
                <a:spcPts val="0"/>
              </a:spcBef>
              <a:spcAft>
                <a:spcPts val="0"/>
              </a:spcAft>
              <a:buSzPts val="1000"/>
              <a:buChar char="●"/>
            </a:pPr>
            <a:r>
              <a:rPr b="1" lang="ro" sz="1000"/>
              <a:t>feature number_of_words_in_male_female_popular_words (0.033332)</a:t>
            </a:r>
            <a:endParaRPr b="1" sz="1000"/>
          </a:p>
          <a:p>
            <a:pPr indent="-292100" lvl="0" marL="457200" rtl="0" algn="l">
              <a:lnSpc>
                <a:spcPct val="150000"/>
              </a:lnSpc>
              <a:spcBef>
                <a:spcPts val="0"/>
              </a:spcBef>
              <a:spcAft>
                <a:spcPts val="0"/>
              </a:spcAft>
              <a:buSzPts val="1000"/>
              <a:buChar char="●"/>
            </a:pPr>
            <a:r>
              <a:rPr b="1" lang="ro" sz="1000"/>
              <a:t>feature number_of_underscores (0.032508)</a:t>
            </a:r>
            <a:endParaRPr b="1"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460" name="Google Shape;460;p40"/>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Analyze the features importance - spanish tweets</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461" name="Google Shape;461;p40"/>
          <p:cNvSpPr txBox="1"/>
          <p:nvPr>
            <p:ph idx="1" type="body"/>
          </p:nvPr>
        </p:nvSpPr>
        <p:spPr>
          <a:xfrm>
            <a:off x="1366725" y="1597875"/>
            <a:ext cx="7030500" cy="4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ro" sz="1000"/>
              <a:t>Feature ranking:</a:t>
            </a:r>
            <a:endParaRPr b="1" sz="1000"/>
          </a:p>
          <a:p>
            <a:pPr indent="-292100" lvl="0" marL="457200" rtl="0" algn="l">
              <a:lnSpc>
                <a:spcPct val="150000"/>
              </a:lnSpc>
              <a:spcBef>
                <a:spcPts val="1600"/>
              </a:spcBef>
              <a:spcAft>
                <a:spcPts val="0"/>
              </a:spcAft>
              <a:buSzPts val="1000"/>
              <a:buChar char="●"/>
            </a:pPr>
            <a:r>
              <a:rPr b="1" lang="ro" sz="1000"/>
              <a:t>feature number_of_hash_tags (0.029529)</a:t>
            </a:r>
            <a:endParaRPr b="1" sz="1000"/>
          </a:p>
          <a:p>
            <a:pPr indent="-292100" lvl="0" marL="457200" rtl="0" algn="l">
              <a:lnSpc>
                <a:spcPct val="150000"/>
              </a:lnSpc>
              <a:spcBef>
                <a:spcPts val="0"/>
              </a:spcBef>
              <a:spcAft>
                <a:spcPts val="0"/>
              </a:spcAft>
              <a:buSzPts val="1000"/>
              <a:buChar char="●"/>
            </a:pPr>
            <a:r>
              <a:rPr b="1" lang="ro" sz="1000"/>
              <a:t>feature number_of_exclamation_marks (0.029466)</a:t>
            </a:r>
            <a:endParaRPr b="1" sz="1000"/>
          </a:p>
          <a:p>
            <a:pPr indent="-292100" lvl="0" marL="457200" rtl="0" algn="l">
              <a:lnSpc>
                <a:spcPct val="150000"/>
              </a:lnSpc>
              <a:spcBef>
                <a:spcPts val="0"/>
              </a:spcBef>
              <a:spcAft>
                <a:spcPts val="0"/>
              </a:spcAft>
              <a:buSzPts val="1000"/>
              <a:buChar char="●"/>
            </a:pPr>
            <a:r>
              <a:rPr b="1" lang="ro" sz="1000"/>
              <a:t>feature number_of_colons (0.025968)</a:t>
            </a:r>
            <a:endParaRPr b="1" sz="1000"/>
          </a:p>
          <a:p>
            <a:pPr indent="-292100" lvl="0" marL="457200" rtl="0" algn="l">
              <a:lnSpc>
                <a:spcPct val="150000"/>
              </a:lnSpc>
              <a:spcBef>
                <a:spcPts val="0"/>
              </a:spcBef>
              <a:spcAft>
                <a:spcPts val="0"/>
              </a:spcAft>
              <a:buSzPts val="1000"/>
              <a:buChar char="●"/>
            </a:pPr>
            <a:r>
              <a:rPr b="1" lang="ro" sz="1000"/>
              <a:t>feature number_of_parenthesis (0.025111)</a:t>
            </a:r>
            <a:endParaRPr b="1" sz="1000"/>
          </a:p>
          <a:p>
            <a:pPr indent="-292100" lvl="0" marL="457200" rtl="0" algn="l">
              <a:lnSpc>
                <a:spcPct val="150000"/>
              </a:lnSpc>
              <a:spcBef>
                <a:spcPts val="0"/>
              </a:spcBef>
              <a:spcAft>
                <a:spcPts val="0"/>
              </a:spcAft>
              <a:buSzPts val="1000"/>
              <a:buChar char="●"/>
            </a:pPr>
            <a:r>
              <a:rPr b="1" lang="ro" sz="1000"/>
              <a:t>feature number_of_stop_words (0.023783)</a:t>
            </a:r>
            <a:endParaRPr b="1" sz="1000"/>
          </a:p>
          <a:p>
            <a:pPr indent="-292100" lvl="0" marL="457200" rtl="0" algn="l">
              <a:lnSpc>
                <a:spcPct val="150000"/>
              </a:lnSpc>
              <a:spcBef>
                <a:spcPts val="0"/>
              </a:spcBef>
              <a:spcAft>
                <a:spcPts val="0"/>
              </a:spcAft>
              <a:buSzPts val="1000"/>
              <a:buChar char="●"/>
            </a:pPr>
            <a:r>
              <a:rPr b="1" lang="ro" sz="1000"/>
              <a:t>feature number_of_minuses (0.022810)</a:t>
            </a:r>
            <a:endParaRPr b="1" sz="1000"/>
          </a:p>
          <a:p>
            <a:pPr indent="-292100" lvl="0" marL="457200" rtl="0" algn="l">
              <a:lnSpc>
                <a:spcPct val="150000"/>
              </a:lnSpc>
              <a:spcBef>
                <a:spcPts val="0"/>
              </a:spcBef>
              <a:spcAft>
                <a:spcPts val="0"/>
              </a:spcAft>
              <a:buSzPts val="1000"/>
              <a:buChar char="●"/>
            </a:pPr>
            <a:r>
              <a:rPr b="1" lang="ro" sz="1000"/>
              <a:t>feature number_of_digits (0.020234)</a:t>
            </a:r>
            <a:endParaRPr b="1" sz="1000"/>
          </a:p>
          <a:p>
            <a:pPr indent="-292100" lvl="0" marL="457200" rtl="0" algn="l">
              <a:lnSpc>
                <a:spcPct val="150000"/>
              </a:lnSpc>
              <a:spcBef>
                <a:spcPts val="0"/>
              </a:spcBef>
              <a:spcAft>
                <a:spcPts val="0"/>
              </a:spcAft>
              <a:buSzPts val="1000"/>
              <a:buChar char="●"/>
            </a:pPr>
            <a:r>
              <a:rPr b="1" lang="ro" sz="1000"/>
              <a:t>feature number_of_points (0.019451)</a:t>
            </a:r>
            <a:endParaRPr b="1" sz="1000"/>
          </a:p>
          <a:p>
            <a:pPr indent="-292100" lvl="0" marL="457200" rtl="0" algn="l">
              <a:lnSpc>
                <a:spcPct val="150000"/>
              </a:lnSpc>
              <a:spcBef>
                <a:spcPts val="0"/>
              </a:spcBef>
              <a:spcAft>
                <a:spcPts val="0"/>
              </a:spcAft>
              <a:buSzPts val="1000"/>
              <a:buChar char="●"/>
            </a:pPr>
            <a:r>
              <a:rPr b="1" lang="ro" sz="1000"/>
              <a:t>feature number_of_question_marks (0.018032)</a:t>
            </a:r>
            <a:endParaRPr b="1" sz="1000"/>
          </a:p>
          <a:p>
            <a:pPr indent="-292100" lvl="0" marL="457200" rtl="0" algn="l">
              <a:lnSpc>
                <a:spcPct val="150000"/>
              </a:lnSpc>
              <a:spcBef>
                <a:spcPts val="0"/>
              </a:spcBef>
              <a:spcAft>
                <a:spcPts val="0"/>
              </a:spcAft>
              <a:buSzPts val="1000"/>
              <a:buChar char="●"/>
            </a:pPr>
            <a:r>
              <a:rPr b="1" lang="ro" sz="1000"/>
              <a:t>feature number_of_emoji (0.016574)</a:t>
            </a:r>
            <a:endParaRPr b="1" sz="1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467" name="Google Shape;467;p41"/>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ro" sz="1600"/>
              <a:t>Go closer to features - popular words for english bots - human</a:t>
            </a:r>
            <a:endParaRPr sz="1600"/>
          </a:p>
        </p:txBody>
      </p:sp>
      <p:sp>
        <p:nvSpPr>
          <p:cNvPr id="468" name="Google Shape;468;p41"/>
          <p:cNvSpPr txBox="1"/>
          <p:nvPr/>
        </p:nvSpPr>
        <p:spPr>
          <a:xfrm>
            <a:off x="929550" y="1729625"/>
            <a:ext cx="7284900" cy="2868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o" sz="1600"/>
              <a:t> http, co, t, job, develop, engin, softwar, manag, hire, and, senior, locat, descript, career, system, is, tech, of, techjob, technolog, itjob, analyst, servic, ly, project, busi, applic, compani, posit, data, experi, java, design, lead, medic, solut, respons, full, support, histori, net, sr, provid, technic, bit, learn, team, network, tip, read, us, id, check, comput, health, picard, consult, product, client, seek, 0, requir, will, test, secur, date, introduct, scrum, with, web, architect, inform, inc, market, detail, 18, com, type, custom, gt, opportun, python, site, sql, contract, 2018, 1, program, work, our, california, oper, master, unit, specialist, avail, titl, administr, state, it</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474" name="Google Shape;474;p42"/>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ro" sz="1600"/>
              <a:t>Go closer to features - popular words for english male - female</a:t>
            </a:r>
            <a:endParaRPr sz="1600"/>
          </a:p>
        </p:txBody>
      </p:sp>
      <p:sp>
        <p:nvSpPr>
          <p:cNvPr id="475" name="Google Shape;475;p42"/>
          <p:cNvSpPr txBox="1"/>
          <p:nvPr/>
        </p:nvSpPr>
        <p:spPr>
          <a:xfrm>
            <a:off x="929550" y="1729625"/>
            <a:ext cx="7284900" cy="2868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o" sz="1600"/>
              <a:t>the, a, that, is, it, he, but, game, be, they, not, for, play, it\', good, fuck, as, out, man, _tessathoma, or, no, new, if, team, him, vancouv, he\', in, fan, what, of, gt, mate, that\', will, win, wa, great, don\'t, at, season, fundris, well, trump, get, think, some, look, leagu, ha, 2, got, goal, point, boardoftrad, babyboom, big, one, up, from, see, ani, go, than, there, stanleycup, would, nice, come, also, beer, now, time, footbal, 1, johnbdeleo, 0, cup, onli, though, guy, celtic, should, citi, club, off, score, then, lad, eritrea, first, sure, car, paint, might, two, sign, again, 3</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Shared Tasks @ PAN - Authorship</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Author Identification</a:t>
            </a:r>
            <a:endParaRPr b="1" sz="1600"/>
          </a:p>
          <a:p>
            <a:pPr indent="-330200" lvl="0" marL="457200" rtl="0" algn="l">
              <a:spcBef>
                <a:spcPts val="1600"/>
              </a:spcBef>
              <a:spcAft>
                <a:spcPts val="0"/>
              </a:spcAft>
              <a:buSzPts val="1600"/>
              <a:buChar char="●"/>
            </a:pPr>
            <a:r>
              <a:rPr b="1" lang="ro" sz="1600"/>
              <a:t>Authorship Attribution</a:t>
            </a:r>
            <a:r>
              <a:rPr lang="ro" sz="1600"/>
              <a:t>: Given a document and a set of candidate authors, determine which of them wrote the document.</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b="1" lang="ro" sz="1600"/>
              <a:t>Style Change Detection</a:t>
            </a:r>
            <a:r>
              <a:rPr lang="ro" sz="1600"/>
              <a:t>: Given a document, determine whether it was written by a single or multiple authors.</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481" name="Google Shape;481;p43"/>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ro" sz="1600"/>
              <a:t>Go closer to features - popular words for english female </a:t>
            </a:r>
            <a:r>
              <a:rPr b="1" lang="ro" sz="1600"/>
              <a:t>- </a:t>
            </a:r>
            <a:r>
              <a:rPr b="1" lang="ro" sz="1600"/>
              <a:t>male</a:t>
            </a:r>
            <a:endParaRPr sz="1600"/>
          </a:p>
        </p:txBody>
      </p:sp>
      <p:sp>
        <p:nvSpPr>
          <p:cNvPr id="482" name="Google Shape;482;p43"/>
          <p:cNvSpPr txBox="1"/>
          <p:nvPr/>
        </p:nvSpPr>
        <p:spPr>
          <a:xfrm>
            <a:off x="929550" y="1729625"/>
            <a:ext cx="7530900" cy="2868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o" sz="1600"/>
              <a:t>rt, t, http, you, co, to, i, your, amp, and, video, so, mailonlin, love, our, can, my, me, thank, social, her, women, pleas, u, s, she, with, thejournal_i, comment, girl, youtub, peopl, how, find, x, via, immersivemind, day, vichislop, happi, life, facebook, m, app, screen, mvsgrperli, term, today, dm, about, girlstream, innov, xx, media, oyvj3tkix8, grab, feel, footag, account, fulli, law, here, credit, fcm_onlin, eurotoquesirl, mariankey, homebusi, woman, busi, food, we\'ll, newsflar, market, morn, vickinotaro, school, send, instagram, de, networkmarket, hootsuit, don, work, shaunamp, help, twitchshar, holiday, are, beauti, snapchat, film, omg, fab, mamaofabean, men, learn, join, 2018, stori, contact</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488" name="Google Shape;488;p44"/>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ro" sz="1600"/>
              <a:t>Go closer to features - number of tags and number of underscores</a:t>
            </a:r>
            <a:endParaRPr sz="1600"/>
          </a:p>
        </p:txBody>
      </p:sp>
      <p:pic>
        <p:nvPicPr>
          <p:cNvPr id="489" name="Google Shape;489;p44"/>
          <p:cNvPicPr preferRelativeResize="0"/>
          <p:nvPr/>
        </p:nvPicPr>
        <p:blipFill>
          <a:blip r:embed="rId3">
            <a:alphaModFix/>
          </a:blip>
          <a:stretch>
            <a:fillRect/>
          </a:stretch>
        </p:blipFill>
        <p:spPr>
          <a:xfrm>
            <a:off x="3879600" y="1548450"/>
            <a:ext cx="3637300" cy="3595050"/>
          </a:xfrm>
          <a:prstGeom prst="rect">
            <a:avLst/>
          </a:prstGeom>
          <a:noFill/>
          <a:ln>
            <a:noFill/>
          </a:ln>
        </p:spPr>
      </p:pic>
      <p:sp>
        <p:nvSpPr>
          <p:cNvPr id="490" name="Google Shape;490;p44"/>
          <p:cNvSpPr txBox="1"/>
          <p:nvPr/>
        </p:nvSpPr>
        <p:spPr>
          <a:xfrm>
            <a:off x="988325" y="2498675"/>
            <a:ext cx="3083100" cy="7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600">
                <a:latin typeface="Nunito"/>
                <a:ea typeface="Nunito"/>
                <a:cs typeface="Nunito"/>
                <a:sym typeface="Nunito"/>
              </a:rPr>
              <a:t>X axis - number of tags</a:t>
            </a:r>
            <a:endParaRPr sz="1600">
              <a:latin typeface="Nunito"/>
              <a:ea typeface="Nunito"/>
              <a:cs typeface="Nunito"/>
              <a:sym typeface="Nunito"/>
            </a:endParaRPr>
          </a:p>
          <a:p>
            <a:pPr indent="0" lvl="0" marL="0" rtl="0" algn="l">
              <a:spcBef>
                <a:spcPts val="0"/>
              </a:spcBef>
              <a:spcAft>
                <a:spcPts val="0"/>
              </a:spcAft>
              <a:buNone/>
            </a:pPr>
            <a:r>
              <a:rPr lang="ro" sz="1600">
                <a:latin typeface="Nunito"/>
                <a:ea typeface="Nunito"/>
                <a:cs typeface="Nunito"/>
                <a:sym typeface="Nunito"/>
              </a:rPr>
              <a:t>Y axis - number of underscores</a:t>
            </a:r>
            <a:endParaRPr sz="1600">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496" name="Google Shape;496;p45"/>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ro" sz="1600"/>
              <a:t>Go closer to features - number of emoji</a:t>
            </a:r>
            <a:endParaRPr sz="1600"/>
          </a:p>
        </p:txBody>
      </p:sp>
      <p:pic>
        <p:nvPicPr>
          <p:cNvPr id="497" name="Google Shape;497;p45"/>
          <p:cNvPicPr preferRelativeResize="0"/>
          <p:nvPr/>
        </p:nvPicPr>
        <p:blipFill>
          <a:blip r:embed="rId3">
            <a:alphaModFix/>
          </a:blip>
          <a:stretch>
            <a:fillRect/>
          </a:stretch>
        </p:blipFill>
        <p:spPr>
          <a:xfrm>
            <a:off x="2322925" y="1701550"/>
            <a:ext cx="4498141" cy="34419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503" name="Google Shape;503;p46"/>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ro"/>
              <a:t>Go closer to features - difference between documents based on normalized features</a:t>
            </a:r>
            <a:endParaRPr/>
          </a:p>
        </p:txBody>
      </p:sp>
      <p:pic>
        <p:nvPicPr>
          <p:cNvPr id="504" name="Google Shape;504;p46"/>
          <p:cNvPicPr preferRelativeResize="0"/>
          <p:nvPr/>
        </p:nvPicPr>
        <p:blipFill>
          <a:blip r:embed="rId3">
            <a:alphaModFix/>
          </a:blip>
          <a:stretch>
            <a:fillRect/>
          </a:stretch>
        </p:blipFill>
        <p:spPr>
          <a:xfrm>
            <a:off x="2883676" y="1597875"/>
            <a:ext cx="3528331" cy="35456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4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510" name="Google Shape;510;p47"/>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Results - english tweets</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511" name="Google Shape;511;p47"/>
          <p:cNvPicPr preferRelativeResize="0"/>
          <p:nvPr/>
        </p:nvPicPr>
        <p:blipFill>
          <a:blip r:embed="rId3">
            <a:alphaModFix/>
          </a:blip>
          <a:stretch>
            <a:fillRect/>
          </a:stretch>
        </p:blipFill>
        <p:spPr>
          <a:xfrm>
            <a:off x="2426138" y="1597875"/>
            <a:ext cx="4291719" cy="32408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4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517" name="Google Shape;517;p48"/>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Results - english tweets, 15 splits</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518" name="Google Shape;518;p48"/>
          <p:cNvSpPr txBox="1"/>
          <p:nvPr>
            <p:ph idx="1" type="body"/>
          </p:nvPr>
        </p:nvSpPr>
        <p:spPr>
          <a:xfrm>
            <a:off x="1303800" y="1700400"/>
            <a:ext cx="6338400" cy="26217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SzPts val="1000"/>
              <a:buChar char="●"/>
            </a:pPr>
            <a:r>
              <a:rPr lang="ro" sz="1000"/>
              <a:t>LogisticRegression: 0.837366 (0.019713)</a:t>
            </a:r>
            <a:endParaRPr sz="1000"/>
          </a:p>
          <a:p>
            <a:pPr indent="-292100" lvl="0" marL="457200" rtl="0" algn="l">
              <a:lnSpc>
                <a:spcPct val="150000"/>
              </a:lnSpc>
              <a:spcBef>
                <a:spcPts val="0"/>
              </a:spcBef>
              <a:spcAft>
                <a:spcPts val="0"/>
              </a:spcAft>
              <a:buSzPts val="1000"/>
              <a:buChar char="●"/>
            </a:pPr>
            <a:r>
              <a:rPr lang="ro" sz="1000"/>
              <a:t>LinearDiscriminantAnalysis: 0.923060 (0.014754)</a:t>
            </a:r>
            <a:endParaRPr sz="1000"/>
          </a:p>
          <a:p>
            <a:pPr indent="-292100" lvl="0" marL="457200" rtl="0" algn="l">
              <a:lnSpc>
                <a:spcPct val="150000"/>
              </a:lnSpc>
              <a:spcBef>
                <a:spcPts val="0"/>
              </a:spcBef>
              <a:spcAft>
                <a:spcPts val="0"/>
              </a:spcAft>
              <a:buSzPts val="1000"/>
              <a:buChar char="●"/>
            </a:pPr>
            <a:r>
              <a:rPr lang="ro" sz="1000"/>
              <a:t>KNeighborsClassifier 3: 0.982030 (0.007108)</a:t>
            </a:r>
            <a:endParaRPr sz="1000"/>
          </a:p>
          <a:p>
            <a:pPr indent="-292100" lvl="0" marL="457200" rtl="0" algn="l">
              <a:lnSpc>
                <a:spcPct val="150000"/>
              </a:lnSpc>
              <a:spcBef>
                <a:spcPts val="0"/>
              </a:spcBef>
              <a:spcAft>
                <a:spcPts val="0"/>
              </a:spcAft>
              <a:buSzPts val="1000"/>
              <a:buChar char="●"/>
            </a:pPr>
            <a:r>
              <a:rPr lang="ro" sz="1000"/>
              <a:t>KNeighborsClassifier 5: 0.978391 (0.007584)</a:t>
            </a:r>
            <a:endParaRPr sz="1000"/>
          </a:p>
          <a:p>
            <a:pPr indent="-292100" lvl="0" marL="457200" rtl="0" algn="l">
              <a:lnSpc>
                <a:spcPct val="150000"/>
              </a:lnSpc>
              <a:spcBef>
                <a:spcPts val="0"/>
              </a:spcBef>
              <a:spcAft>
                <a:spcPts val="0"/>
              </a:spcAft>
              <a:buSzPts val="1000"/>
              <a:buChar char="●"/>
            </a:pPr>
            <a:r>
              <a:rPr lang="ro" sz="1000"/>
              <a:t>Linear SVM: 0.833007 (0.020431)</a:t>
            </a:r>
            <a:endParaRPr sz="1000"/>
          </a:p>
          <a:p>
            <a:pPr indent="-292100" lvl="0" marL="457200" rtl="0" algn="l">
              <a:lnSpc>
                <a:spcPct val="150000"/>
              </a:lnSpc>
              <a:spcBef>
                <a:spcPts val="0"/>
              </a:spcBef>
              <a:spcAft>
                <a:spcPts val="0"/>
              </a:spcAft>
              <a:buSzPts val="1000"/>
              <a:buChar char="●"/>
            </a:pPr>
            <a:r>
              <a:rPr lang="ro" sz="1000"/>
              <a:t>RBF SVM: 0.901696 (0.018452)</a:t>
            </a:r>
            <a:endParaRPr sz="1000"/>
          </a:p>
          <a:p>
            <a:pPr indent="-292100" lvl="0" marL="457200" rtl="0" algn="l">
              <a:lnSpc>
                <a:spcPct val="150000"/>
              </a:lnSpc>
              <a:spcBef>
                <a:spcPts val="0"/>
              </a:spcBef>
              <a:spcAft>
                <a:spcPts val="0"/>
              </a:spcAft>
              <a:buSzPts val="1000"/>
              <a:buChar char="●"/>
            </a:pPr>
            <a:r>
              <a:rPr lang="ro" sz="1000"/>
              <a:t>DecisionTreeClassifier: 0.949755 (0.014458)</a:t>
            </a:r>
            <a:endParaRPr sz="1000"/>
          </a:p>
          <a:p>
            <a:pPr indent="-292100" lvl="0" marL="457200" rtl="0" algn="l">
              <a:lnSpc>
                <a:spcPct val="150000"/>
              </a:lnSpc>
              <a:spcBef>
                <a:spcPts val="0"/>
              </a:spcBef>
              <a:spcAft>
                <a:spcPts val="0"/>
              </a:spcAft>
              <a:buSzPts val="1000"/>
              <a:buChar char="●"/>
            </a:pPr>
            <a:r>
              <a:rPr lang="ro" sz="1000"/>
              <a:t>RandomForestClassifier: 0.928393 (0.017676)</a:t>
            </a:r>
            <a:endParaRPr sz="1000"/>
          </a:p>
          <a:p>
            <a:pPr indent="-292100" lvl="0" marL="457200" rtl="0" algn="l">
              <a:lnSpc>
                <a:spcPct val="150000"/>
              </a:lnSpc>
              <a:spcBef>
                <a:spcPts val="0"/>
              </a:spcBef>
              <a:spcAft>
                <a:spcPts val="0"/>
              </a:spcAft>
              <a:buSzPts val="1000"/>
              <a:buChar char="●"/>
            </a:pPr>
            <a:r>
              <a:rPr lang="ro" sz="1000"/>
              <a:t>MLPClassifier: 0.817467 (0.023451)</a:t>
            </a:r>
            <a:endParaRPr sz="1000"/>
          </a:p>
          <a:p>
            <a:pPr indent="-292100" lvl="0" marL="457200" rtl="0" algn="l">
              <a:lnSpc>
                <a:spcPct val="150000"/>
              </a:lnSpc>
              <a:spcBef>
                <a:spcPts val="0"/>
              </a:spcBef>
              <a:spcAft>
                <a:spcPts val="0"/>
              </a:spcAft>
              <a:buSzPts val="1000"/>
              <a:buChar char="●"/>
            </a:pPr>
            <a:r>
              <a:rPr lang="ro" sz="1000"/>
              <a:t>AdaBoostClassifier: 0.958020 (0.013129)</a:t>
            </a:r>
            <a:endParaRPr sz="1000"/>
          </a:p>
          <a:p>
            <a:pPr indent="-292100" lvl="0" marL="457200" rtl="0" algn="l">
              <a:lnSpc>
                <a:spcPct val="150000"/>
              </a:lnSpc>
              <a:spcBef>
                <a:spcPts val="0"/>
              </a:spcBef>
              <a:spcAft>
                <a:spcPts val="0"/>
              </a:spcAft>
              <a:buSzPts val="1000"/>
              <a:buChar char="●"/>
            </a:pPr>
            <a:r>
              <a:rPr lang="ro" sz="1000"/>
              <a:t>GaussianNB: 0.835416 (0.023822)</a:t>
            </a:r>
            <a:endParaRPr sz="1000"/>
          </a:p>
          <a:p>
            <a:pPr indent="-292100" lvl="0" marL="457200" rtl="0" algn="l">
              <a:lnSpc>
                <a:spcPct val="150000"/>
              </a:lnSpc>
              <a:spcBef>
                <a:spcPts val="0"/>
              </a:spcBef>
              <a:spcAft>
                <a:spcPts val="0"/>
              </a:spcAft>
              <a:buSzPts val="1000"/>
              <a:buChar char="●"/>
            </a:pPr>
            <a:r>
              <a:rPr lang="ro" sz="1000"/>
              <a:t>QuadraticDiscriminantAnalysis: 0.921836 (0.020412)</a:t>
            </a:r>
            <a:endParaRPr sz="1000"/>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4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524" name="Google Shape;524;p49"/>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Results - spanish tweets, 15 splits</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525" name="Google Shape;525;p49"/>
          <p:cNvPicPr preferRelativeResize="0"/>
          <p:nvPr/>
        </p:nvPicPr>
        <p:blipFill>
          <a:blip r:embed="rId3">
            <a:alphaModFix/>
          </a:blip>
          <a:stretch>
            <a:fillRect/>
          </a:stretch>
        </p:blipFill>
        <p:spPr>
          <a:xfrm>
            <a:off x="2660775" y="1597875"/>
            <a:ext cx="4316560" cy="3240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531" name="Google Shape;531;p50"/>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Results - spanish tweets</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532" name="Google Shape;532;p50"/>
          <p:cNvSpPr txBox="1"/>
          <p:nvPr>
            <p:ph idx="1" type="body"/>
          </p:nvPr>
        </p:nvSpPr>
        <p:spPr>
          <a:xfrm>
            <a:off x="1303800" y="1700400"/>
            <a:ext cx="6338400" cy="26217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SzPts val="1000"/>
              <a:buChar char="●"/>
            </a:pPr>
            <a:r>
              <a:rPr lang="ro" sz="1000"/>
              <a:t>LogisticRegression: 0.782667 (0.022126)</a:t>
            </a:r>
            <a:endParaRPr sz="1000"/>
          </a:p>
          <a:p>
            <a:pPr indent="-292100" lvl="0" marL="457200" rtl="0" algn="l">
              <a:lnSpc>
                <a:spcPct val="150000"/>
              </a:lnSpc>
              <a:spcBef>
                <a:spcPts val="0"/>
              </a:spcBef>
              <a:spcAft>
                <a:spcPts val="0"/>
              </a:spcAft>
              <a:buSzPts val="1000"/>
              <a:buChar char="●"/>
            </a:pPr>
            <a:r>
              <a:rPr lang="ro" sz="1000"/>
              <a:t>LinearDiscriminantAnalysis: 0.889000 (0.022226)</a:t>
            </a:r>
            <a:endParaRPr sz="1000"/>
          </a:p>
          <a:p>
            <a:pPr indent="-292100" lvl="0" marL="457200" rtl="0" algn="l">
              <a:lnSpc>
                <a:spcPct val="150000"/>
              </a:lnSpc>
              <a:spcBef>
                <a:spcPts val="0"/>
              </a:spcBef>
              <a:spcAft>
                <a:spcPts val="0"/>
              </a:spcAft>
              <a:buSzPts val="1000"/>
              <a:buChar char="●"/>
            </a:pPr>
            <a:r>
              <a:rPr lang="ro" sz="1000"/>
              <a:t>KNeighborsClassifier 3: 0.963333 (0.016898)</a:t>
            </a:r>
            <a:endParaRPr sz="1000"/>
          </a:p>
          <a:p>
            <a:pPr indent="-292100" lvl="0" marL="457200" rtl="0" algn="l">
              <a:lnSpc>
                <a:spcPct val="150000"/>
              </a:lnSpc>
              <a:spcBef>
                <a:spcPts val="0"/>
              </a:spcBef>
              <a:spcAft>
                <a:spcPts val="0"/>
              </a:spcAft>
              <a:buSzPts val="1000"/>
              <a:buChar char="●"/>
            </a:pPr>
            <a:r>
              <a:rPr lang="ro" sz="1000"/>
              <a:t>KNeighborsClassifier 5: 0.955667 (0.016418)</a:t>
            </a:r>
            <a:endParaRPr sz="1000"/>
          </a:p>
          <a:p>
            <a:pPr indent="-292100" lvl="0" marL="457200" rtl="0" algn="l">
              <a:lnSpc>
                <a:spcPct val="150000"/>
              </a:lnSpc>
              <a:spcBef>
                <a:spcPts val="0"/>
              </a:spcBef>
              <a:spcAft>
                <a:spcPts val="0"/>
              </a:spcAft>
              <a:buSzPts val="1000"/>
              <a:buChar char="●"/>
            </a:pPr>
            <a:r>
              <a:rPr lang="ro" sz="1000"/>
              <a:t>Linear SVM: 0.795667 (0.021203)</a:t>
            </a:r>
            <a:endParaRPr sz="1000"/>
          </a:p>
          <a:p>
            <a:pPr indent="-292100" lvl="0" marL="457200" rtl="0" algn="l">
              <a:lnSpc>
                <a:spcPct val="150000"/>
              </a:lnSpc>
              <a:spcBef>
                <a:spcPts val="0"/>
              </a:spcBef>
              <a:spcAft>
                <a:spcPts val="0"/>
              </a:spcAft>
              <a:buSzPts val="1000"/>
              <a:buChar char="●"/>
            </a:pPr>
            <a:r>
              <a:rPr lang="ro" sz="1000"/>
              <a:t>RBF SVM: 0.835333 (0.020774)</a:t>
            </a:r>
            <a:endParaRPr sz="1000"/>
          </a:p>
          <a:p>
            <a:pPr indent="-292100" lvl="0" marL="457200" rtl="0" algn="l">
              <a:lnSpc>
                <a:spcPct val="150000"/>
              </a:lnSpc>
              <a:spcBef>
                <a:spcPts val="0"/>
              </a:spcBef>
              <a:spcAft>
                <a:spcPts val="0"/>
              </a:spcAft>
              <a:buSzPts val="1000"/>
              <a:buChar char="●"/>
            </a:pPr>
            <a:r>
              <a:rPr lang="ro" sz="1000"/>
              <a:t>DecisionTreeClassifier: 0.912333 (0.013524)</a:t>
            </a:r>
            <a:endParaRPr sz="1000"/>
          </a:p>
          <a:p>
            <a:pPr indent="-292100" lvl="0" marL="457200" rtl="0" algn="l">
              <a:lnSpc>
                <a:spcPct val="150000"/>
              </a:lnSpc>
              <a:spcBef>
                <a:spcPts val="0"/>
              </a:spcBef>
              <a:spcAft>
                <a:spcPts val="0"/>
              </a:spcAft>
              <a:buSzPts val="1000"/>
              <a:buChar char="●"/>
            </a:pPr>
            <a:r>
              <a:rPr lang="ro" sz="1000"/>
              <a:t>RandomForestClassifier: 0.894667 (0.019619)</a:t>
            </a:r>
            <a:endParaRPr sz="1000"/>
          </a:p>
          <a:p>
            <a:pPr indent="-292100" lvl="0" marL="457200" rtl="0" algn="l">
              <a:lnSpc>
                <a:spcPct val="150000"/>
              </a:lnSpc>
              <a:spcBef>
                <a:spcPts val="0"/>
              </a:spcBef>
              <a:spcAft>
                <a:spcPts val="0"/>
              </a:spcAft>
              <a:buSzPts val="1000"/>
              <a:buChar char="●"/>
            </a:pPr>
            <a:r>
              <a:rPr lang="ro" sz="1000"/>
              <a:t>MLPClassifier: 0.784000 (0.022745)</a:t>
            </a:r>
            <a:endParaRPr sz="1000"/>
          </a:p>
          <a:p>
            <a:pPr indent="-292100" lvl="0" marL="457200" rtl="0" algn="l">
              <a:lnSpc>
                <a:spcPct val="150000"/>
              </a:lnSpc>
              <a:spcBef>
                <a:spcPts val="0"/>
              </a:spcBef>
              <a:spcAft>
                <a:spcPts val="0"/>
              </a:spcAft>
              <a:buSzPts val="1000"/>
              <a:buChar char="●"/>
            </a:pPr>
            <a:r>
              <a:rPr lang="ro" sz="1000"/>
              <a:t>AdaBoostClassifier: 0.929667 (0.018750)</a:t>
            </a:r>
            <a:endParaRPr sz="1000"/>
          </a:p>
          <a:p>
            <a:pPr indent="-292100" lvl="0" marL="457200" rtl="0" algn="l">
              <a:lnSpc>
                <a:spcPct val="150000"/>
              </a:lnSpc>
              <a:spcBef>
                <a:spcPts val="0"/>
              </a:spcBef>
              <a:spcAft>
                <a:spcPts val="0"/>
              </a:spcAft>
              <a:buSzPts val="1000"/>
              <a:buChar char="●"/>
            </a:pPr>
            <a:r>
              <a:rPr lang="ro" sz="1000"/>
              <a:t>GaussianNB: 0.722667 (0.021437)</a:t>
            </a:r>
            <a:endParaRPr sz="1000"/>
          </a:p>
          <a:p>
            <a:pPr indent="-292100" lvl="0" marL="457200" rtl="0" algn="l">
              <a:lnSpc>
                <a:spcPct val="150000"/>
              </a:lnSpc>
              <a:spcBef>
                <a:spcPts val="0"/>
              </a:spcBef>
              <a:spcAft>
                <a:spcPts val="0"/>
              </a:spcAft>
              <a:buSzPts val="1000"/>
              <a:buChar char="●"/>
            </a:pPr>
            <a:r>
              <a:rPr lang="ro" sz="1000"/>
              <a:t>QuadraticDiscriminantAnalysis: 0.788667 (0.025197)</a:t>
            </a:r>
            <a:endParaRPr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5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first aproach</a:t>
            </a:r>
            <a:endParaRPr/>
          </a:p>
          <a:p>
            <a:pPr indent="0" lvl="0" marL="0" rtl="0" algn="l">
              <a:spcBef>
                <a:spcPts val="0"/>
              </a:spcBef>
              <a:spcAft>
                <a:spcPts val="0"/>
              </a:spcAft>
              <a:buNone/>
            </a:pPr>
            <a:r>
              <a:t/>
            </a:r>
            <a:endParaRPr/>
          </a:p>
        </p:txBody>
      </p:sp>
      <p:sp>
        <p:nvSpPr>
          <p:cNvPr id="538" name="Google Shape;538;p51"/>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Results - Voting Classifier</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539" name="Google Shape;539;p51"/>
          <p:cNvSpPr txBox="1"/>
          <p:nvPr>
            <p:ph idx="1" type="body"/>
          </p:nvPr>
        </p:nvSpPr>
        <p:spPr>
          <a:xfrm>
            <a:off x="1303800" y="1700400"/>
            <a:ext cx="6338400" cy="2621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b="1" lang="ro" sz="1600"/>
              <a:t>english, overall: 82.9%</a:t>
            </a:r>
            <a:endParaRPr b="1" sz="1600"/>
          </a:p>
          <a:p>
            <a:pPr indent="0" lvl="0" marL="914400" rtl="0" algn="l">
              <a:lnSpc>
                <a:spcPct val="150000"/>
              </a:lnSpc>
              <a:spcBef>
                <a:spcPts val="1600"/>
              </a:spcBef>
              <a:spcAft>
                <a:spcPts val="0"/>
              </a:spcAft>
              <a:buNone/>
            </a:pPr>
            <a:r>
              <a:t/>
            </a:r>
            <a:endParaRPr b="1" sz="1600"/>
          </a:p>
          <a:p>
            <a:pPr indent="-330200" lvl="0" marL="457200" rtl="0" algn="l">
              <a:lnSpc>
                <a:spcPct val="150000"/>
              </a:lnSpc>
              <a:spcBef>
                <a:spcPts val="1600"/>
              </a:spcBef>
              <a:spcAft>
                <a:spcPts val="0"/>
              </a:spcAft>
              <a:buSzPts val="1600"/>
              <a:buChar char="-"/>
            </a:pPr>
            <a:r>
              <a:rPr b="1" lang="ro" sz="1600"/>
              <a:t>spanish, overall: 72.8%</a:t>
            </a:r>
            <a:endParaRPr b="1"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 win</a:t>
            </a:r>
            <a:r>
              <a:rPr lang="ro"/>
              <a:t> aproach - String Kernels</a:t>
            </a:r>
            <a:endParaRPr/>
          </a:p>
          <a:p>
            <a:pPr indent="0" lvl="0" marL="0" rtl="0" algn="l">
              <a:spcBef>
                <a:spcPts val="0"/>
              </a:spcBef>
              <a:spcAft>
                <a:spcPts val="0"/>
              </a:spcAft>
              <a:buNone/>
            </a:pPr>
            <a:r>
              <a:t/>
            </a:r>
            <a:endParaRPr/>
          </a:p>
        </p:txBody>
      </p:sp>
      <p:sp>
        <p:nvSpPr>
          <p:cNvPr id="545" name="Google Shape;545;p52"/>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Description</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546" name="Google Shape;546;p52"/>
          <p:cNvSpPr txBox="1"/>
          <p:nvPr>
            <p:ph idx="1" type="body"/>
          </p:nvPr>
        </p:nvSpPr>
        <p:spPr>
          <a:xfrm>
            <a:off x="1303800" y="1700400"/>
            <a:ext cx="6338400" cy="26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p>
          <a:p>
            <a:pPr indent="0" lvl="0" marL="0" rtl="0" algn="l">
              <a:lnSpc>
                <a:spcPct val="115000"/>
              </a:lnSpc>
              <a:spcBef>
                <a:spcPts val="1600"/>
              </a:spcBef>
              <a:spcAft>
                <a:spcPts val="0"/>
              </a:spcAft>
              <a:buNone/>
            </a:pPr>
            <a:r>
              <a:rPr lang="ro" sz="1600"/>
              <a:t>The kernel function gives kernel methods the power to naturally handle input data that are not in the form of numerical vectors—for example, strings.</a:t>
            </a:r>
            <a:endParaRPr sz="1600"/>
          </a:p>
          <a:p>
            <a:pPr indent="0" lvl="0" marL="0" rtl="0" algn="l">
              <a:lnSpc>
                <a:spcPct val="115000"/>
              </a:lnSpc>
              <a:spcBef>
                <a:spcPts val="1600"/>
              </a:spcBef>
              <a:spcAft>
                <a:spcPts val="0"/>
              </a:spcAft>
              <a:buNone/>
            </a:pPr>
            <a:r>
              <a:t/>
            </a:r>
            <a:endParaRPr sz="1600"/>
          </a:p>
          <a:p>
            <a:pPr indent="0" lvl="0" marL="0" rtl="0" algn="l">
              <a:lnSpc>
                <a:spcPct val="115000"/>
              </a:lnSpc>
              <a:spcBef>
                <a:spcPts val="1600"/>
              </a:spcBef>
              <a:spcAft>
                <a:spcPts val="1600"/>
              </a:spcAft>
              <a:buNone/>
            </a:pPr>
            <a:r>
              <a:rPr lang="ro" sz="1600"/>
              <a:t>The kernel function captures the intuitive notion of similarity between objects in a specific domain and can be any function defined on the respective domain that is symmetric and positive definite.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Shared Tasks @ PAN - Authorship</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Author </a:t>
            </a:r>
            <a:r>
              <a:rPr b="1" lang="ro" sz="1600"/>
              <a:t>Profiling</a:t>
            </a:r>
            <a:endParaRPr b="1" sz="1600"/>
          </a:p>
          <a:p>
            <a:pPr indent="-330200" lvl="0" marL="457200" rtl="0" algn="l">
              <a:spcBef>
                <a:spcPts val="1600"/>
              </a:spcBef>
              <a:spcAft>
                <a:spcPts val="0"/>
              </a:spcAft>
              <a:buSzPts val="1600"/>
              <a:buChar char="●"/>
            </a:pPr>
            <a:r>
              <a:rPr b="1" lang="ro" sz="1600"/>
              <a:t>Gender Prediction: </a:t>
            </a:r>
            <a:r>
              <a:rPr lang="ro" sz="1600"/>
              <a:t>Given a document, determine its author's gender.</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b="1" lang="ro" sz="1600"/>
              <a:t>Celebrity Profiling</a:t>
            </a:r>
            <a:r>
              <a:rPr lang="ro" sz="1600"/>
              <a:t>: Given a Social Media feed, determine the owners traits.</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5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 win aproach</a:t>
            </a:r>
            <a:endParaRPr/>
          </a:p>
          <a:p>
            <a:pPr indent="0" lvl="0" marL="0" rtl="0" algn="l">
              <a:spcBef>
                <a:spcPts val="0"/>
              </a:spcBef>
              <a:spcAft>
                <a:spcPts val="0"/>
              </a:spcAft>
              <a:buNone/>
            </a:pPr>
            <a:r>
              <a:t/>
            </a:r>
            <a:endParaRPr/>
          </a:p>
        </p:txBody>
      </p:sp>
      <p:sp>
        <p:nvSpPr>
          <p:cNvPr id="552" name="Google Shape;552;p53"/>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Description</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553" name="Google Shape;553;p53"/>
          <p:cNvSpPr txBox="1"/>
          <p:nvPr>
            <p:ph idx="1" type="body"/>
          </p:nvPr>
        </p:nvSpPr>
        <p:spPr>
          <a:xfrm>
            <a:off x="1303800" y="1700400"/>
            <a:ext cx="6338400" cy="26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p>
          <a:p>
            <a:pPr indent="0" lvl="0" marL="0" rtl="0" algn="l">
              <a:lnSpc>
                <a:spcPct val="115000"/>
              </a:lnSpc>
              <a:spcBef>
                <a:spcPts val="1600"/>
              </a:spcBef>
              <a:spcAft>
                <a:spcPts val="1600"/>
              </a:spcAft>
              <a:buNone/>
            </a:pPr>
            <a:r>
              <a:rPr lang="ro" sz="1600"/>
              <a:t>Perhaps one of the most natural ways to measure the similarity of two strings is to count how many substrings of length p the two strings have in common. This gives rise to the p-spectrum kernel. </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5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 win aproach</a:t>
            </a:r>
            <a:endParaRPr/>
          </a:p>
          <a:p>
            <a:pPr indent="0" lvl="0" marL="0" rtl="0" algn="l">
              <a:spcBef>
                <a:spcPts val="0"/>
              </a:spcBef>
              <a:spcAft>
                <a:spcPts val="0"/>
              </a:spcAft>
              <a:buNone/>
            </a:pPr>
            <a:r>
              <a:t/>
            </a:r>
            <a:endParaRPr/>
          </a:p>
        </p:txBody>
      </p:sp>
      <p:sp>
        <p:nvSpPr>
          <p:cNvPr id="559" name="Google Shape;559;p54"/>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Description</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560" name="Google Shape;560;p54"/>
          <p:cNvSpPr txBox="1"/>
          <p:nvPr>
            <p:ph idx="1" type="body"/>
          </p:nvPr>
        </p:nvSpPr>
        <p:spPr>
          <a:xfrm>
            <a:off x="1303800" y="1700400"/>
            <a:ext cx="6338400" cy="26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o" sz="1600"/>
              <a:t>Formally, for two strings over an alphabet Σ, s, t ∈ Σ ∗ , the p-spectrum kernel is defined as:</a:t>
            </a:r>
            <a:endParaRPr sz="1600"/>
          </a:p>
          <a:p>
            <a:pPr indent="0" lvl="0" marL="0" rtl="0" algn="l">
              <a:lnSpc>
                <a:spcPct val="115000"/>
              </a:lnSpc>
              <a:spcBef>
                <a:spcPts val="1600"/>
              </a:spcBef>
              <a:spcAft>
                <a:spcPts val="0"/>
              </a:spcAft>
              <a:buNone/>
            </a:pPr>
            <a:r>
              <a:t/>
            </a:r>
            <a:endParaRPr sz="1600"/>
          </a:p>
          <a:p>
            <a:pPr indent="0" lvl="0" marL="0" rtl="0" algn="l">
              <a:lnSpc>
                <a:spcPct val="115000"/>
              </a:lnSpc>
              <a:spcBef>
                <a:spcPts val="1600"/>
              </a:spcBef>
              <a:spcAft>
                <a:spcPts val="0"/>
              </a:spcAft>
              <a:buNone/>
            </a:pPr>
            <a:r>
              <a:t/>
            </a:r>
            <a:endParaRPr sz="1600"/>
          </a:p>
          <a:p>
            <a:pPr indent="0" lvl="0" marL="0" rtl="0" algn="l">
              <a:lnSpc>
                <a:spcPct val="115000"/>
              </a:lnSpc>
              <a:spcBef>
                <a:spcPts val="1600"/>
              </a:spcBef>
              <a:spcAft>
                <a:spcPts val="0"/>
              </a:spcAft>
              <a:buNone/>
            </a:pPr>
            <a:r>
              <a:t/>
            </a:r>
            <a:endParaRPr sz="1600"/>
          </a:p>
          <a:p>
            <a:pPr indent="0" lvl="0" marL="0" rtl="0" algn="l">
              <a:lnSpc>
                <a:spcPct val="115000"/>
              </a:lnSpc>
              <a:spcBef>
                <a:spcPts val="1600"/>
              </a:spcBef>
              <a:spcAft>
                <a:spcPts val="1600"/>
              </a:spcAft>
              <a:buNone/>
            </a:pPr>
            <a:r>
              <a:rPr lang="ro" sz="1600"/>
              <a:t>where numv (s) is the number of occurrences of string v as a substring in s.</a:t>
            </a:r>
            <a:endParaRPr sz="1600"/>
          </a:p>
        </p:txBody>
      </p:sp>
      <p:pic>
        <p:nvPicPr>
          <p:cNvPr id="561" name="Google Shape;561;p54"/>
          <p:cNvPicPr preferRelativeResize="0"/>
          <p:nvPr/>
        </p:nvPicPr>
        <p:blipFill>
          <a:blip r:embed="rId3">
            <a:alphaModFix/>
          </a:blip>
          <a:stretch>
            <a:fillRect/>
          </a:stretch>
        </p:blipFill>
        <p:spPr>
          <a:xfrm>
            <a:off x="2366750" y="2571750"/>
            <a:ext cx="4410524" cy="1059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5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 win aproach</a:t>
            </a:r>
            <a:endParaRPr/>
          </a:p>
          <a:p>
            <a:pPr indent="0" lvl="0" marL="0" rtl="0" algn="l">
              <a:spcBef>
                <a:spcPts val="0"/>
              </a:spcBef>
              <a:spcAft>
                <a:spcPts val="0"/>
              </a:spcAft>
              <a:buNone/>
            </a:pPr>
            <a:r>
              <a:t/>
            </a:r>
            <a:endParaRPr/>
          </a:p>
        </p:txBody>
      </p:sp>
      <p:sp>
        <p:nvSpPr>
          <p:cNvPr id="567" name="Google Shape;567;p55"/>
          <p:cNvSpPr txBox="1"/>
          <p:nvPr>
            <p:ph idx="1" type="body"/>
          </p:nvPr>
        </p:nvSpPr>
        <p:spPr>
          <a:xfrm>
            <a:off x="1303800" y="1217200"/>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Example</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568" name="Google Shape;568;p55"/>
          <p:cNvSpPr txBox="1"/>
          <p:nvPr>
            <p:ph idx="1" type="body"/>
          </p:nvPr>
        </p:nvSpPr>
        <p:spPr>
          <a:xfrm>
            <a:off x="1303800" y="1700400"/>
            <a:ext cx="6491400" cy="26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o" sz="1600"/>
              <a:t>Given s = “pineapple” and t = “apple pie” over an alphabet Σ, and the substring length p = 2, the set of 2-grams that appear in s is denoted by S, and the set of 2-grams that appear in t is denoted by T. </a:t>
            </a:r>
            <a:endParaRPr sz="1600"/>
          </a:p>
          <a:p>
            <a:pPr indent="0" lvl="0" marL="0" rtl="0" algn="l">
              <a:lnSpc>
                <a:spcPct val="115000"/>
              </a:lnSpc>
              <a:spcBef>
                <a:spcPts val="1600"/>
              </a:spcBef>
              <a:spcAft>
                <a:spcPts val="0"/>
              </a:spcAft>
              <a:buNone/>
            </a:pPr>
            <a:r>
              <a:rPr lang="ro" sz="1600"/>
              <a:t>The two sets S and T are given by: </a:t>
            </a:r>
            <a:endParaRPr sz="1600"/>
          </a:p>
          <a:p>
            <a:pPr indent="0" lvl="0" marL="0" rtl="0" algn="l">
              <a:lnSpc>
                <a:spcPct val="115000"/>
              </a:lnSpc>
              <a:spcBef>
                <a:spcPts val="1600"/>
              </a:spcBef>
              <a:spcAft>
                <a:spcPts val="0"/>
              </a:spcAft>
              <a:buNone/>
            </a:pPr>
            <a:r>
              <a:rPr lang="ro" sz="1600"/>
              <a:t>S = {“pi”, “in”, “ne”, “ea”, “ap”, “pp”, “pl”, “le”} </a:t>
            </a:r>
            <a:endParaRPr sz="1600"/>
          </a:p>
          <a:p>
            <a:pPr indent="0" lvl="0" marL="0" rtl="0" algn="l">
              <a:lnSpc>
                <a:spcPct val="115000"/>
              </a:lnSpc>
              <a:spcBef>
                <a:spcPts val="1600"/>
              </a:spcBef>
              <a:spcAft>
                <a:spcPts val="1600"/>
              </a:spcAft>
              <a:buNone/>
            </a:pPr>
            <a:r>
              <a:rPr lang="ro" sz="1600"/>
              <a:t>T = {“ap”, “pp”, “pl”, “le”, “e ”, “ p”, “pi”, “ie”}</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5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 win aproach</a:t>
            </a:r>
            <a:endParaRPr/>
          </a:p>
          <a:p>
            <a:pPr indent="0" lvl="0" marL="0" rtl="0" algn="l">
              <a:spcBef>
                <a:spcPts val="0"/>
              </a:spcBef>
              <a:spcAft>
                <a:spcPts val="0"/>
              </a:spcAft>
              <a:buNone/>
            </a:pPr>
            <a:r>
              <a:t/>
            </a:r>
            <a:endParaRPr/>
          </a:p>
        </p:txBody>
      </p:sp>
      <p:sp>
        <p:nvSpPr>
          <p:cNvPr id="574" name="Google Shape;574;p56"/>
          <p:cNvSpPr txBox="1"/>
          <p:nvPr>
            <p:ph idx="1" type="body"/>
          </p:nvPr>
        </p:nvSpPr>
        <p:spPr>
          <a:xfrm>
            <a:off x="1303800" y="1217200"/>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Example</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575" name="Google Shape;575;p56"/>
          <p:cNvSpPr txBox="1"/>
          <p:nvPr>
            <p:ph idx="1" type="body"/>
          </p:nvPr>
        </p:nvSpPr>
        <p:spPr>
          <a:xfrm>
            <a:off x="1303800" y="1700400"/>
            <a:ext cx="6547200" cy="26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o" sz="1600"/>
              <a:t>The p-spectrum kernel between s and t can be computed as follows:</a:t>
            </a:r>
            <a:endParaRPr sz="1600"/>
          </a:p>
          <a:p>
            <a:pPr indent="0" lvl="0" marL="0" rtl="0" algn="l">
              <a:lnSpc>
                <a:spcPct val="115000"/>
              </a:lnSpc>
              <a:spcBef>
                <a:spcPts val="1600"/>
              </a:spcBef>
              <a:spcAft>
                <a:spcPts val="0"/>
              </a:spcAft>
              <a:buNone/>
            </a:pPr>
            <a:r>
              <a:t/>
            </a:r>
            <a:endParaRPr sz="1600"/>
          </a:p>
          <a:p>
            <a:pPr indent="0" lvl="0" marL="0" rtl="0" algn="l">
              <a:lnSpc>
                <a:spcPct val="115000"/>
              </a:lnSpc>
              <a:spcBef>
                <a:spcPts val="1600"/>
              </a:spcBef>
              <a:spcAft>
                <a:spcPts val="0"/>
              </a:spcAft>
              <a:buNone/>
            </a:pPr>
            <a:r>
              <a:t/>
            </a:r>
            <a:endParaRPr sz="1600"/>
          </a:p>
          <a:p>
            <a:pPr indent="0" lvl="0" marL="0" rtl="0" algn="l">
              <a:lnSpc>
                <a:spcPct val="115000"/>
              </a:lnSpc>
              <a:spcBef>
                <a:spcPts val="1600"/>
              </a:spcBef>
              <a:spcAft>
                <a:spcPts val="0"/>
              </a:spcAft>
              <a:buNone/>
            </a:pPr>
            <a:r>
              <a:t/>
            </a:r>
            <a:endParaRPr sz="1600"/>
          </a:p>
          <a:p>
            <a:pPr indent="0" lvl="0" marL="0" rtl="0" algn="l">
              <a:lnSpc>
                <a:spcPct val="115000"/>
              </a:lnSpc>
              <a:spcBef>
                <a:spcPts val="1600"/>
              </a:spcBef>
              <a:spcAft>
                <a:spcPts val="1600"/>
              </a:spcAft>
              <a:buNone/>
            </a:pPr>
            <a:r>
              <a:rPr lang="ro" sz="1600"/>
              <a:t>where </a:t>
            </a:r>
            <a:endParaRPr sz="1600"/>
          </a:p>
        </p:txBody>
      </p:sp>
      <p:pic>
        <p:nvPicPr>
          <p:cNvPr id="576" name="Google Shape;576;p56"/>
          <p:cNvPicPr preferRelativeResize="0"/>
          <p:nvPr/>
        </p:nvPicPr>
        <p:blipFill>
          <a:blip r:embed="rId3">
            <a:alphaModFix/>
          </a:blip>
          <a:stretch>
            <a:fillRect/>
          </a:stretch>
        </p:blipFill>
        <p:spPr>
          <a:xfrm>
            <a:off x="2617939" y="2478700"/>
            <a:ext cx="3682274" cy="942250"/>
          </a:xfrm>
          <a:prstGeom prst="rect">
            <a:avLst/>
          </a:prstGeom>
          <a:noFill/>
          <a:ln>
            <a:noFill/>
          </a:ln>
        </p:spPr>
      </p:pic>
      <p:pic>
        <p:nvPicPr>
          <p:cNvPr id="577" name="Google Shape;577;p56"/>
          <p:cNvPicPr preferRelativeResize="0"/>
          <p:nvPr/>
        </p:nvPicPr>
        <p:blipFill>
          <a:blip r:embed="rId4">
            <a:alphaModFix/>
          </a:blip>
          <a:stretch>
            <a:fillRect/>
          </a:stretch>
        </p:blipFill>
        <p:spPr>
          <a:xfrm>
            <a:off x="2029033" y="3732910"/>
            <a:ext cx="1116925" cy="328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5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 win aproach</a:t>
            </a:r>
            <a:endParaRPr/>
          </a:p>
          <a:p>
            <a:pPr indent="0" lvl="0" marL="0" rtl="0" algn="l">
              <a:spcBef>
                <a:spcPts val="0"/>
              </a:spcBef>
              <a:spcAft>
                <a:spcPts val="0"/>
              </a:spcAft>
              <a:buNone/>
            </a:pPr>
            <a:r>
              <a:t/>
            </a:r>
            <a:endParaRPr/>
          </a:p>
        </p:txBody>
      </p:sp>
      <p:sp>
        <p:nvSpPr>
          <p:cNvPr id="583" name="Google Shape;583;p57"/>
          <p:cNvSpPr txBox="1"/>
          <p:nvPr>
            <p:ph idx="1" type="body"/>
          </p:nvPr>
        </p:nvSpPr>
        <p:spPr>
          <a:xfrm>
            <a:off x="1303800" y="1217200"/>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ro" sz="1600"/>
              <a:t>Others string kernels formulas</a:t>
            </a:r>
            <a:endParaRPr sz="1600"/>
          </a:p>
        </p:txBody>
      </p:sp>
      <p:pic>
        <p:nvPicPr>
          <p:cNvPr id="584" name="Google Shape;584;p57"/>
          <p:cNvPicPr preferRelativeResize="0"/>
          <p:nvPr/>
        </p:nvPicPr>
        <p:blipFill>
          <a:blip r:embed="rId3">
            <a:alphaModFix/>
          </a:blip>
          <a:stretch>
            <a:fillRect/>
          </a:stretch>
        </p:blipFill>
        <p:spPr>
          <a:xfrm>
            <a:off x="5577228" y="1913787"/>
            <a:ext cx="2757074" cy="769425"/>
          </a:xfrm>
          <a:prstGeom prst="rect">
            <a:avLst/>
          </a:prstGeom>
          <a:noFill/>
          <a:ln>
            <a:noFill/>
          </a:ln>
        </p:spPr>
      </p:pic>
      <p:pic>
        <p:nvPicPr>
          <p:cNvPr id="585" name="Google Shape;585;p57"/>
          <p:cNvPicPr preferRelativeResize="0"/>
          <p:nvPr/>
        </p:nvPicPr>
        <p:blipFill>
          <a:blip r:embed="rId4">
            <a:alphaModFix/>
          </a:blip>
          <a:stretch>
            <a:fillRect/>
          </a:stretch>
        </p:blipFill>
        <p:spPr>
          <a:xfrm>
            <a:off x="4346224" y="3262338"/>
            <a:ext cx="3988086" cy="769425"/>
          </a:xfrm>
          <a:prstGeom prst="rect">
            <a:avLst/>
          </a:prstGeom>
          <a:noFill/>
          <a:ln>
            <a:noFill/>
          </a:ln>
        </p:spPr>
      </p:pic>
      <p:sp>
        <p:nvSpPr>
          <p:cNvPr id="586" name="Google Shape;586;p57"/>
          <p:cNvSpPr txBox="1"/>
          <p:nvPr/>
        </p:nvSpPr>
        <p:spPr>
          <a:xfrm>
            <a:off x="1379075" y="2071525"/>
            <a:ext cx="22308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600">
                <a:latin typeface="Nunito"/>
                <a:ea typeface="Nunito"/>
                <a:cs typeface="Nunito"/>
                <a:sym typeface="Nunito"/>
              </a:rPr>
              <a:t>Presence bits kernel</a:t>
            </a:r>
            <a:endParaRPr sz="1600">
              <a:latin typeface="Nunito"/>
              <a:ea typeface="Nunito"/>
              <a:cs typeface="Nunito"/>
              <a:sym typeface="Nunito"/>
            </a:endParaRPr>
          </a:p>
        </p:txBody>
      </p:sp>
      <p:sp>
        <p:nvSpPr>
          <p:cNvPr id="587" name="Google Shape;587;p57"/>
          <p:cNvSpPr txBox="1"/>
          <p:nvPr/>
        </p:nvSpPr>
        <p:spPr>
          <a:xfrm>
            <a:off x="1379077" y="3420050"/>
            <a:ext cx="25881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600">
                <a:latin typeface="Nunito"/>
                <a:ea typeface="Nunito"/>
                <a:cs typeface="Nunito"/>
                <a:sym typeface="Nunito"/>
              </a:rPr>
              <a:t>Intersection string kernel</a:t>
            </a:r>
            <a:endParaRPr sz="1600">
              <a:latin typeface="Nunito"/>
              <a:ea typeface="Nunito"/>
              <a:cs typeface="Nunito"/>
              <a:sym typeface="Nuni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 win aproach</a:t>
            </a:r>
            <a:endParaRPr/>
          </a:p>
          <a:p>
            <a:pPr indent="0" lvl="0" marL="0" rtl="0" algn="l">
              <a:spcBef>
                <a:spcPts val="0"/>
              </a:spcBef>
              <a:spcAft>
                <a:spcPts val="0"/>
              </a:spcAft>
              <a:buNone/>
            </a:pPr>
            <a:r>
              <a:t/>
            </a:r>
            <a:endParaRPr/>
          </a:p>
        </p:txBody>
      </p:sp>
      <p:sp>
        <p:nvSpPr>
          <p:cNvPr id="593" name="Google Shape;593;p58"/>
          <p:cNvSpPr txBox="1"/>
          <p:nvPr>
            <p:ph idx="1" type="body"/>
          </p:nvPr>
        </p:nvSpPr>
        <p:spPr>
          <a:xfrm>
            <a:off x="1303800" y="1217200"/>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ro" sz="1600"/>
              <a:t>Our</a:t>
            </a:r>
            <a:r>
              <a:rPr b="1" lang="ro" sz="1600"/>
              <a:t> string kernel formula</a:t>
            </a:r>
            <a:endParaRPr sz="1600"/>
          </a:p>
        </p:txBody>
      </p:sp>
      <p:pic>
        <p:nvPicPr>
          <p:cNvPr id="594" name="Google Shape;594;p58"/>
          <p:cNvPicPr preferRelativeResize="0"/>
          <p:nvPr/>
        </p:nvPicPr>
        <p:blipFill>
          <a:blip r:embed="rId3">
            <a:alphaModFix/>
          </a:blip>
          <a:stretch>
            <a:fillRect/>
          </a:stretch>
        </p:blipFill>
        <p:spPr>
          <a:xfrm>
            <a:off x="2656887" y="2033825"/>
            <a:ext cx="3830226" cy="649300"/>
          </a:xfrm>
          <a:prstGeom prst="rect">
            <a:avLst/>
          </a:prstGeom>
          <a:noFill/>
          <a:ln>
            <a:noFill/>
          </a:ln>
        </p:spPr>
      </p:pic>
      <p:pic>
        <p:nvPicPr>
          <p:cNvPr id="595" name="Google Shape;595;p58"/>
          <p:cNvPicPr preferRelativeResize="0"/>
          <p:nvPr/>
        </p:nvPicPr>
        <p:blipFill>
          <a:blip r:embed="rId4">
            <a:alphaModFix/>
          </a:blip>
          <a:stretch>
            <a:fillRect/>
          </a:stretch>
        </p:blipFill>
        <p:spPr>
          <a:xfrm>
            <a:off x="2088750" y="3056410"/>
            <a:ext cx="1191075" cy="483550"/>
          </a:xfrm>
          <a:prstGeom prst="rect">
            <a:avLst/>
          </a:prstGeom>
          <a:noFill/>
          <a:ln>
            <a:noFill/>
          </a:ln>
        </p:spPr>
      </p:pic>
      <p:sp>
        <p:nvSpPr>
          <p:cNvPr id="596" name="Google Shape;596;p58"/>
          <p:cNvSpPr txBox="1"/>
          <p:nvPr>
            <p:ph idx="1" type="body"/>
          </p:nvPr>
        </p:nvSpPr>
        <p:spPr>
          <a:xfrm>
            <a:off x="1379625" y="3040025"/>
            <a:ext cx="826800" cy="40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o" sz="1600"/>
              <a:t>where</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5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 win aproach</a:t>
            </a:r>
            <a:endParaRPr/>
          </a:p>
          <a:p>
            <a:pPr indent="0" lvl="0" marL="0" rtl="0" algn="l">
              <a:spcBef>
                <a:spcPts val="0"/>
              </a:spcBef>
              <a:spcAft>
                <a:spcPts val="0"/>
              </a:spcAft>
              <a:buNone/>
            </a:pPr>
            <a:r>
              <a:t/>
            </a:r>
            <a:endParaRPr/>
          </a:p>
        </p:txBody>
      </p:sp>
      <p:sp>
        <p:nvSpPr>
          <p:cNvPr id="602" name="Google Shape;602;p59"/>
          <p:cNvSpPr txBox="1"/>
          <p:nvPr>
            <p:ph idx="1" type="body"/>
          </p:nvPr>
        </p:nvSpPr>
        <p:spPr>
          <a:xfrm>
            <a:off x="1303800" y="1217200"/>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ro" sz="1600"/>
              <a:t>Our string kernel formula - example</a:t>
            </a:r>
            <a:endParaRPr sz="1600"/>
          </a:p>
        </p:txBody>
      </p:sp>
      <p:sp>
        <p:nvSpPr>
          <p:cNvPr id="603" name="Google Shape;603;p59"/>
          <p:cNvSpPr txBox="1"/>
          <p:nvPr/>
        </p:nvSpPr>
        <p:spPr>
          <a:xfrm>
            <a:off x="1379625" y="1626100"/>
            <a:ext cx="4794000" cy="1561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o" sz="1600">
                <a:solidFill>
                  <a:schemeClr val="dk2"/>
                </a:solidFill>
                <a:latin typeface="Nunito"/>
                <a:ea typeface="Nunito"/>
                <a:cs typeface="Nunito"/>
                <a:sym typeface="Nunito"/>
              </a:rPr>
              <a:t>For</a:t>
            </a:r>
            <a:endParaRPr sz="1600">
              <a:solidFill>
                <a:schemeClr val="dk2"/>
              </a:solidFill>
              <a:latin typeface="Nunito"/>
              <a:ea typeface="Nunito"/>
              <a:cs typeface="Nunito"/>
              <a:sym typeface="Nunito"/>
            </a:endParaRPr>
          </a:p>
          <a:p>
            <a:pPr indent="0" lvl="0" marL="0" rtl="0" algn="l">
              <a:lnSpc>
                <a:spcPct val="150000"/>
              </a:lnSpc>
              <a:spcBef>
                <a:spcPts val="1600"/>
              </a:spcBef>
              <a:spcAft>
                <a:spcPts val="0"/>
              </a:spcAft>
              <a:buNone/>
            </a:pPr>
            <a:r>
              <a:rPr b="1" lang="ro" sz="1600">
                <a:solidFill>
                  <a:schemeClr val="dk2"/>
                </a:solidFill>
                <a:latin typeface="Nunito"/>
                <a:ea typeface="Nunito"/>
                <a:cs typeface="Nunito"/>
                <a:sym typeface="Nunito"/>
              </a:rPr>
              <a:t>S = {“pi”, “in”, “ne”, “ea”, “ap”, “pp”, “pl”, “le”} </a:t>
            </a:r>
            <a:endParaRPr b="1" sz="1600">
              <a:solidFill>
                <a:schemeClr val="dk2"/>
              </a:solidFill>
              <a:latin typeface="Nunito"/>
              <a:ea typeface="Nunito"/>
              <a:cs typeface="Nunito"/>
              <a:sym typeface="Nunito"/>
            </a:endParaRPr>
          </a:p>
          <a:p>
            <a:pPr indent="0" lvl="0" marL="0" rtl="0" algn="l">
              <a:lnSpc>
                <a:spcPct val="150000"/>
              </a:lnSpc>
              <a:spcBef>
                <a:spcPts val="1600"/>
              </a:spcBef>
              <a:spcAft>
                <a:spcPts val="0"/>
              </a:spcAft>
              <a:buNone/>
            </a:pPr>
            <a:r>
              <a:rPr b="1" lang="ro" sz="1600">
                <a:solidFill>
                  <a:schemeClr val="dk2"/>
                </a:solidFill>
                <a:latin typeface="Nunito"/>
                <a:ea typeface="Nunito"/>
                <a:cs typeface="Nunito"/>
                <a:sym typeface="Nunito"/>
              </a:rPr>
              <a:t>T = {“ap”, “pp”, “pl”, “le”, “e ”, “ p”, “pi”, “ie”}</a:t>
            </a:r>
            <a:endParaRPr b="1" sz="1600">
              <a:solidFill>
                <a:schemeClr val="dk2"/>
              </a:solidFill>
              <a:latin typeface="Nunito"/>
              <a:ea typeface="Nunito"/>
              <a:cs typeface="Nunito"/>
              <a:sym typeface="Nunito"/>
            </a:endParaRPr>
          </a:p>
          <a:p>
            <a:pPr indent="0" lvl="0" marL="0" rtl="0" algn="l">
              <a:lnSpc>
                <a:spcPct val="150000"/>
              </a:lnSpc>
              <a:spcBef>
                <a:spcPts val="1600"/>
              </a:spcBef>
              <a:spcAft>
                <a:spcPts val="0"/>
              </a:spcAft>
              <a:buNone/>
            </a:pPr>
            <a:r>
              <a:rPr lang="ro" sz="1600">
                <a:solidFill>
                  <a:schemeClr val="dk2"/>
                </a:solidFill>
                <a:latin typeface="Nunito"/>
                <a:ea typeface="Nunito"/>
                <a:cs typeface="Nunito"/>
                <a:sym typeface="Nunito"/>
              </a:rPr>
              <a:t>we’ll have</a:t>
            </a:r>
            <a:endParaRPr sz="1600">
              <a:solidFill>
                <a:schemeClr val="dk2"/>
              </a:solidFill>
              <a:latin typeface="Nunito"/>
              <a:ea typeface="Nunito"/>
              <a:cs typeface="Nunito"/>
              <a:sym typeface="Nunito"/>
            </a:endParaRPr>
          </a:p>
          <a:p>
            <a:pPr indent="0" lvl="0" marL="0" rtl="0" algn="l">
              <a:lnSpc>
                <a:spcPct val="150000"/>
              </a:lnSpc>
              <a:spcBef>
                <a:spcPts val="1600"/>
              </a:spcBef>
              <a:spcAft>
                <a:spcPts val="1600"/>
              </a:spcAft>
              <a:buNone/>
            </a:pPr>
            <a:r>
              <a:rPr lang="ro" sz="1600">
                <a:solidFill>
                  <a:schemeClr val="dk2"/>
                </a:solidFill>
                <a:latin typeface="Nunito"/>
                <a:ea typeface="Nunito"/>
                <a:cs typeface="Nunito"/>
                <a:sym typeface="Nunito"/>
              </a:rPr>
              <a:t>so </a:t>
            </a:r>
            <a:endParaRPr sz="1600">
              <a:solidFill>
                <a:schemeClr val="dk2"/>
              </a:solidFill>
              <a:latin typeface="Nunito"/>
              <a:ea typeface="Nunito"/>
              <a:cs typeface="Nunito"/>
              <a:sym typeface="Nunito"/>
            </a:endParaRPr>
          </a:p>
        </p:txBody>
      </p:sp>
      <p:pic>
        <p:nvPicPr>
          <p:cNvPr id="604" name="Google Shape;604;p59"/>
          <p:cNvPicPr preferRelativeResize="0"/>
          <p:nvPr/>
        </p:nvPicPr>
        <p:blipFill>
          <a:blip r:embed="rId3">
            <a:alphaModFix/>
          </a:blip>
          <a:stretch>
            <a:fillRect/>
          </a:stretch>
        </p:blipFill>
        <p:spPr>
          <a:xfrm>
            <a:off x="1796771" y="3897365"/>
            <a:ext cx="1628530" cy="494375"/>
          </a:xfrm>
          <a:prstGeom prst="rect">
            <a:avLst/>
          </a:prstGeom>
          <a:noFill/>
          <a:ln>
            <a:noFill/>
          </a:ln>
        </p:spPr>
      </p:pic>
      <p:pic>
        <p:nvPicPr>
          <p:cNvPr id="605" name="Google Shape;605;p59"/>
          <p:cNvPicPr preferRelativeResize="0"/>
          <p:nvPr/>
        </p:nvPicPr>
        <p:blipFill>
          <a:blip r:embed="rId4">
            <a:alphaModFix/>
          </a:blip>
          <a:stretch>
            <a:fillRect/>
          </a:stretch>
        </p:blipFill>
        <p:spPr>
          <a:xfrm>
            <a:off x="2491500" y="3347315"/>
            <a:ext cx="3021750" cy="4943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6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 win aproach</a:t>
            </a:r>
            <a:endParaRPr/>
          </a:p>
          <a:p>
            <a:pPr indent="0" lvl="0" marL="0" rtl="0" algn="l">
              <a:spcBef>
                <a:spcPts val="0"/>
              </a:spcBef>
              <a:spcAft>
                <a:spcPts val="0"/>
              </a:spcAft>
              <a:buNone/>
            </a:pPr>
            <a:r>
              <a:t/>
            </a:r>
            <a:endParaRPr/>
          </a:p>
        </p:txBody>
      </p:sp>
      <p:sp>
        <p:nvSpPr>
          <p:cNvPr id="611" name="Google Shape;611;p60"/>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ro" sz="1600"/>
              <a:t>Implementation tweaks</a:t>
            </a:r>
            <a:endParaRPr sz="1600"/>
          </a:p>
        </p:txBody>
      </p:sp>
      <p:sp>
        <p:nvSpPr>
          <p:cNvPr id="612" name="Google Shape;612;p60"/>
          <p:cNvSpPr txBox="1"/>
          <p:nvPr>
            <p:ph idx="1" type="body"/>
          </p:nvPr>
        </p:nvSpPr>
        <p:spPr>
          <a:xfrm>
            <a:off x="1303800" y="1700400"/>
            <a:ext cx="6338400" cy="2621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ro" sz="1600"/>
              <a:t>normalize the p-gram pairs counts with total counts of all p-grams for each input text.</a:t>
            </a:r>
            <a:endParaRPr sz="1600"/>
          </a:p>
          <a:p>
            <a:pPr indent="0" lvl="0" marL="457200" rtl="0" algn="l">
              <a:lnSpc>
                <a:spcPct val="115000"/>
              </a:lnSpc>
              <a:spcBef>
                <a:spcPts val="1600"/>
              </a:spcBef>
              <a:spcAft>
                <a:spcPts val="0"/>
              </a:spcAft>
              <a:buNone/>
            </a:pPr>
            <a:r>
              <a:t/>
            </a:r>
            <a:endParaRPr sz="1600"/>
          </a:p>
          <a:p>
            <a:pPr indent="-330200" lvl="0" marL="457200" rtl="0" algn="l">
              <a:lnSpc>
                <a:spcPct val="115000"/>
              </a:lnSpc>
              <a:spcBef>
                <a:spcPts val="1600"/>
              </a:spcBef>
              <a:spcAft>
                <a:spcPts val="0"/>
              </a:spcAft>
              <a:buSzPts val="1600"/>
              <a:buAutoNum type="arabicPeriod"/>
            </a:pPr>
            <a:r>
              <a:rPr lang="ro" sz="1600"/>
              <a:t>normalize the values from kernel to be between 0 and 1.</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6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 win aproach</a:t>
            </a:r>
            <a:endParaRPr/>
          </a:p>
          <a:p>
            <a:pPr indent="0" lvl="0" marL="0" rtl="0" algn="l">
              <a:spcBef>
                <a:spcPts val="0"/>
              </a:spcBef>
              <a:spcAft>
                <a:spcPts val="0"/>
              </a:spcAft>
              <a:buNone/>
            </a:pPr>
            <a:r>
              <a:t/>
            </a:r>
            <a:endParaRPr/>
          </a:p>
        </p:txBody>
      </p:sp>
      <p:sp>
        <p:nvSpPr>
          <p:cNvPr id="618" name="Google Shape;618;p61"/>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Results with K3 - English tweets</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619" name="Google Shape;619;p61"/>
          <p:cNvSpPr txBox="1"/>
          <p:nvPr>
            <p:ph idx="1" type="body"/>
          </p:nvPr>
        </p:nvSpPr>
        <p:spPr>
          <a:xfrm>
            <a:off x="1303800" y="1700400"/>
            <a:ext cx="6338400" cy="2621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b="1" lang="ro" sz="1600"/>
              <a:t>human/bot: 93.56%</a:t>
            </a:r>
            <a:endParaRPr b="1" sz="1600"/>
          </a:p>
          <a:p>
            <a:pPr indent="0" lvl="0" marL="457200" rtl="0" algn="l">
              <a:lnSpc>
                <a:spcPct val="115000"/>
              </a:lnSpc>
              <a:spcBef>
                <a:spcPts val="1600"/>
              </a:spcBef>
              <a:spcAft>
                <a:spcPts val="0"/>
              </a:spcAft>
              <a:buNone/>
            </a:pPr>
            <a:r>
              <a:t/>
            </a:r>
            <a:endParaRPr b="1" sz="1600"/>
          </a:p>
          <a:p>
            <a:pPr indent="-330200" lvl="0" marL="457200" rtl="0" algn="l">
              <a:lnSpc>
                <a:spcPct val="115000"/>
              </a:lnSpc>
              <a:spcBef>
                <a:spcPts val="1600"/>
              </a:spcBef>
              <a:spcAft>
                <a:spcPts val="0"/>
              </a:spcAft>
              <a:buSzPts val="1600"/>
              <a:buChar char="-"/>
            </a:pPr>
            <a:r>
              <a:rPr b="1" lang="ro" sz="1600"/>
              <a:t>male/female: 81.82%</a:t>
            </a:r>
            <a:endParaRPr b="1" sz="1600"/>
          </a:p>
          <a:p>
            <a:pPr indent="0" lvl="0" marL="0" rtl="0" algn="l">
              <a:lnSpc>
                <a:spcPct val="115000"/>
              </a:lnSpc>
              <a:spcBef>
                <a:spcPts val="1600"/>
              </a:spcBef>
              <a:spcAft>
                <a:spcPts val="0"/>
              </a:spcAft>
              <a:buNone/>
            </a:pPr>
            <a:r>
              <a:t/>
            </a:r>
            <a:endParaRPr b="1" sz="1600"/>
          </a:p>
          <a:p>
            <a:pPr indent="-330200" lvl="0" marL="457200" rtl="0" algn="l">
              <a:lnSpc>
                <a:spcPct val="115000"/>
              </a:lnSpc>
              <a:spcBef>
                <a:spcPts val="1600"/>
              </a:spcBef>
              <a:spcAft>
                <a:spcPts val="0"/>
              </a:spcAft>
              <a:buSzPts val="1600"/>
              <a:buChar char="-"/>
            </a:pPr>
            <a:r>
              <a:rPr b="1" lang="ro" sz="1600"/>
              <a:t>overall: 87.69%</a:t>
            </a:r>
            <a:endParaRPr b="1" sz="16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6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 win aproach</a:t>
            </a:r>
            <a:endParaRPr/>
          </a:p>
          <a:p>
            <a:pPr indent="0" lvl="0" marL="0" rtl="0" algn="l">
              <a:spcBef>
                <a:spcPts val="0"/>
              </a:spcBef>
              <a:spcAft>
                <a:spcPts val="0"/>
              </a:spcAft>
              <a:buNone/>
            </a:pPr>
            <a:r>
              <a:t/>
            </a:r>
            <a:endParaRPr/>
          </a:p>
        </p:txBody>
      </p:sp>
      <p:sp>
        <p:nvSpPr>
          <p:cNvPr id="625" name="Google Shape;625;p62"/>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Results with K3 - Spanish tweets</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626" name="Google Shape;626;p62"/>
          <p:cNvSpPr txBox="1"/>
          <p:nvPr>
            <p:ph idx="1" type="body"/>
          </p:nvPr>
        </p:nvSpPr>
        <p:spPr>
          <a:xfrm>
            <a:off x="1303800" y="1700400"/>
            <a:ext cx="6338400" cy="2621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b="1" lang="ro" sz="1600"/>
              <a:t>human/bot: 81.67%</a:t>
            </a:r>
            <a:endParaRPr b="1" sz="1600"/>
          </a:p>
          <a:p>
            <a:pPr indent="0" lvl="0" marL="457200" rtl="0" algn="l">
              <a:lnSpc>
                <a:spcPct val="115000"/>
              </a:lnSpc>
              <a:spcBef>
                <a:spcPts val="1600"/>
              </a:spcBef>
              <a:spcAft>
                <a:spcPts val="0"/>
              </a:spcAft>
              <a:buNone/>
            </a:pPr>
            <a:r>
              <a:t/>
            </a:r>
            <a:endParaRPr b="1" sz="1600"/>
          </a:p>
          <a:p>
            <a:pPr indent="-330200" lvl="0" marL="457200" rtl="0" algn="l">
              <a:lnSpc>
                <a:spcPct val="115000"/>
              </a:lnSpc>
              <a:spcBef>
                <a:spcPts val="1600"/>
              </a:spcBef>
              <a:spcAft>
                <a:spcPts val="0"/>
              </a:spcAft>
              <a:buSzPts val="1600"/>
              <a:buChar char="-"/>
            </a:pPr>
            <a:r>
              <a:rPr b="1" lang="ro" sz="1600"/>
              <a:t>male/female: 68.89%</a:t>
            </a:r>
            <a:endParaRPr b="1" sz="1600"/>
          </a:p>
          <a:p>
            <a:pPr indent="0" lvl="0" marL="0" rtl="0" algn="l">
              <a:lnSpc>
                <a:spcPct val="115000"/>
              </a:lnSpc>
              <a:spcBef>
                <a:spcPts val="1600"/>
              </a:spcBef>
              <a:spcAft>
                <a:spcPts val="0"/>
              </a:spcAft>
              <a:buNone/>
            </a:pPr>
            <a:r>
              <a:t/>
            </a:r>
            <a:endParaRPr b="1" sz="1600"/>
          </a:p>
          <a:p>
            <a:pPr indent="-330200" lvl="0" marL="457200" rtl="0" algn="l">
              <a:lnSpc>
                <a:spcPct val="115000"/>
              </a:lnSpc>
              <a:spcBef>
                <a:spcPts val="1600"/>
              </a:spcBef>
              <a:spcAft>
                <a:spcPts val="0"/>
              </a:spcAft>
              <a:buSzPts val="1600"/>
              <a:buChar char="-"/>
            </a:pPr>
            <a:r>
              <a:rPr b="1" lang="ro" sz="1600"/>
              <a:t>overall: 75.28%</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Shared Tasks @ PAN - </a:t>
            </a:r>
            <a:r>
              <a:rPr lang="ro"/>
              <a:t>Trust</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Credibility Analysis</a:t>
            </a:r>
            <a:endParaRPr b="1" sz="1600"/>
          </a:p>
          <a:p>
            <a:pPr indent="-330200" lvl="0" marL="457200" rtl="0" algn="l">
              <a:spcBef>
                <a:spcPts val="1600"/>
              </a:spcBef>
              <a:spcAft>
                <a:spcPts val="0"/>
              </a:spcAft>
              <a:buSzPts val="1600"/>
              <a:buChar char="●"/>
            </a:pPr>
            <a:r>
              <a:rPr b="1" lang="ro" sz="1600"/>
              <a:t>Hyperpartisan News Detection: </a:t>
            </a:r>
            <a:r>
              <a:rPr lang="ro" sz="1600"/>
              <a:t>Given a news article, predict whether it is hyperpartisan or not.</a:t>
            </a:r>
            <a:endParaRPr sz="1600"/>
          </a:p>
          <a:p>
            <a:pPr indent="0" lvl="0" marL="914400" rtl="0" algn="l">
              <a:spcBef>
                <a:spcPts val="1600"/>
              </a:spcBef>
              <a:spcAft>
                <a:spcPts val="0"/>
              </a:spcAft>
              <a:buNone/>
            </a:pPr>
            <a:r>
              <a:t/>
            </a:r>
            <a:endParaRPr sz="1600"/>
          </a:p>
          <a:p>
            <a:pPr indent="-330200" lvl="0" marL="457200" rtl="0" algn="l">
              <a:spcBef>
                <a:spcPts val="1600"/>
              </a:spcBef>
              <a:spcAft>
                <a:spcPts val="0"/>
              </a:spcAft>
              <a:buSzPts val="1600"/>
              <a:buChar char="●"/>
            </a:pPr>
            <a:r>
              <a:rPr b="1" lang="ro" sz="1600"/>
              <a:t>Wikipedia Vandalism Detection: </a:t>
            </a:r>
            <a:r>
              <a:rPr lang="ro" sz="1600"/>
              <a:t>Given an edit on a Wikipedia article, determine whether it is vandalism.</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6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 win aproach</a:t>
            </a:r>
            <a:endParaRPr/>
          </a:p>
          <a:p>
            <a:pPr indent="0" lvl="0" marL="0" rtl="0" algn="l">
              <a:spcBef>
                <a:spcPts val="0"/>
              </a:spcBef>
              <a:spcAft>
                <a:spcPts val="0"/>
              </a:spcAft>
              <a:buNone/>
            </a:pPr>
            <a:r>
              <a:t/>
            </a:r>
            <a:endParaRPr/>
          </a:p>
        </p:txBody>
      </p:sp>
      <p:sp>
        <p:nvSpPr>
          <p:cNvPr id="632" name="Google Shape;632;p63"/>
          <p:cNvSpPr txBox="1"/>
          <p:nvPr>
            <p:ph idx="1" type="body"/>
          </p:nvPr>
        </p:nvSpPr>
        <p:spPr>
          <a:xfrm>
            <a:off x="1303800" y="1188975"/>
            <a:ext cx="7030500" cy="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Analys r</a:t>
            </a:r>
            <a:r>
              <a:rPr b="1" lang="ro" sz="1600"/>
              <a:t>esults on english tweets - confusion matrix, english tweets</a:t>
            </a:r>
            <a:endParaRPr b="1"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633" name="Google Shape;633;p63"/>
          <p:cNvSpPr txBox="1"/>
          <p:nvPr>
            <p:ph idx="1" type="body"/>
          </p:nvPr>
        </p:nvSpPr>
        <p:spPr>
          <a:xfrm>
            <a:off x="2291100" y="2034500"/>
            <a:ext cx="4561800" cy="25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ro" sz="1600"/>
              <a:t>             	 bot                  male	                female</a:t>
            </a:r>
            <a:endParaRPr b="1" sz="1600"/>
          </a:p>
          <a:p>
            <a:pPr indent="0" lvl="0" marL="0" rtl="0" algn="l">
              <a:lnSpc>
                <a:spcPct val="115000"/>
              </a:lnSpc>
              <a:spcBef>
                <a:spcPts val="1600"/>
              </a:spcBef>
              <a:spcAft>
                <a:spcPts val="0"/>
              </a:spcAft>
              <a:buNone/>
            </a:pPr>
            <a:r>
              <a:rPr b="1" lang="ro" sz="1600"/>
              <a:t>bot              570                     6                     44</a:t>
            </a:r>
            <a:endParaRPr b="1" sz="1600"/>
          </a:p>
          <a:p>
            <a:pPr indent="0" lvl="0" marL="0" rtl="0" algn="l">
              <a:lnSpc>
                <a:spcPct val="115000"/>
              </a:lnSpc>
              <a:spcBef>
                <a:spcPts val="1600"/>
              </a:spcBef>
              <a:spcAft>
                <a:spcPts val="0"/>
              </a:spcAft>
              <a:buNone/>
            </a:pPr>
            <a:r>
              <a:rPr b="1" lang="ro" sz="1600"/>
              <a:t>male             25                   233                    52</a:t>
            </a:r>
            <a:endParaRPr b="1" sz="1600"/>
          </a:p>
          <a:p>
            <a:pPr indent="0" lvl="0" marL="0" rtl="0" algn="l">
              <a:lnSpc>
                <a:spcPct val="115000"/>
              </a:lnSpc>
              <a:spcBef>
                <a:spcPts val="1600"/>
              </a:spcBef>
              <a:spcAft>
                <a:spcPts val="0"/>
              </a:spcAft>
              <a:buNone/>
            </a:pPr>
            <a:r>
              <a:rPr b="1" lang="ro" sz="1600"/>
              <a:t>female            0                     47                  263</a:t>
            </a:r>
            <a:endParaRPr b="1" sz="1600"/>
          </a:p>
          <a:p>
            <a:pPr indent="0" lvl="0" marL="0" rtl="0" algn="l">
              <a:lnSpc>
                <a:spcPct val="115000"/>
              </a:lnSpc>
              <a:spcBef>
                <a:spcPts val="1600"/>
              </a:spcBef>
              <a:spcAft>
                <a:spcPts val="1600"/>
              </a:spcAft>
              <a:buNone/>
            </a:pPr>
            <a:r>
              <a:t/>
            </a:r>
            <a:endParaRPr b="1" sz="16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6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Our implementation</a:t>
            </a:r>
            <a:endParaRPr/>
          </a:p>
        </p:txBody>
      </p:sp>
      <p:sp>
        <p:nvSpPr>
          <p:cNvPr id="639" name="Google Shape;639;p64"/>
          <p:cNvSpPr txBox="1"/>
          <p:nvPr>
            <p:ph idx="1" type="body"/>
          </p:nvPr>
        </p:nvSpPr>
        <p:spPr>
          <a:xfrm>
            <a:off x="1269025" y="2027438"/>
            <a:ext cx="7030500" cy="425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ro" sz="1600"/>
              <a:t>O</a:t>
            </a:r>
            <a:r>
              <a:rPr lang="ro" sz="1600"/>
              <a:t>ur implementation and paper can be found at</a:t>
            </a:r>
            <a:endParaRPr sz="1600"/>
          </a:p>
        </p:txBody>
      </p:sp>
      <p:sp>
        <p:nvSpPr>
          <p:cNvPr id="640" name="Google Shape;640;p64"/>
          <p:cNvSpPr txBox="1"/>
          <p:nvPr/>
        </p:nvSpPr>
        <p:spPr>
          <a:xfrm>
            <a:off x="1269025" y="2882100"/>
            <a:ext cx="7030500" cy="59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ro" sz="2200" u="sng">
                <a:solidFill>
                  <a:schemeClr val="accent5"/>
                </a:solidFill>
                <a:hlinkClick r:id="rId3"/>
              </a:rPr>
              <a:t>https://github.com/adiIspas/Bots-Gender-Profiling</a:t>
            </a:r>
            <a:endParaRPr b="1" sz="2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6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References</a:t>
            </a:r>
            <a:endParaRPr/>
          </a:p>
        </p:txBody>
      </p:sp>
      <p:sp>
        <p:nvSpPr>
          <p:cNvPr id="646" name="Google Shape;646;p6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ro" sz="1600" u="sng">
                <a:solidFill>
                  <a:schemeClr val="hlink"/>
                </a:solidFill>
                <a:latin typeface="Arial"/>
                <a:ea typeface="Arial"/>
                <a:cs typeface="Arial"/>
                <a:sym typeface="Arial"/>
                <a:hlinkClick r:id="rId3"/>
              </a:rPr>
              <a:t>https://pan.webis.de/tasks.html</a:t>
            </a:r>
            <a:endParaRPr sz="1600"/>
          </a:p>
          <a:p>
            <a:pPr indent="-330200" lvl="0" marL="457200" rtl="0" algn="l">
              <a:spcBef>
                <a:spcPts val="0"/>
              </a:spcBef>
              <a:spcAft>
                <a:spcPts val="0"/>
              </a:spcAft>
              <a:buSzPts val="1600"/>
              <a:buAutoNum type="arabicPeriod"/>
            </a:pPr>
            <a:r>
              <a:rPr lang="ro" sz="1600" u="sng">
                <a:solidFill>
                  <a:schemeClr val="hlink"/>
                </a:solidFill>
                <a:latin typeface="Arial"/>
                <a:ea typeface="Arial"/>
                <a:cs typeface="Arial"/>
                <a:sym typeface="Arial"/>
                <a:hlinkClick r:id="rId4"/>
              </a:rPr>
              <a:t>https://www.mitpressjournals.org/doi/pdf/10.1162/COLI_a_00256</a:t>
            </a:r>
            <a:endParaRPr sz="16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66"/>
          <p:cNvSpPr txBox="1"/>
          <p:nvPr>
            <p:ph type="ctrTitle"/>
          </p:nvPr>
        </p:nvSpPr>
        <p:spPr>
          <a:xfrm>
            <a:off x="714825" y="2998550"/>
            <a:ext cx="48684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Thanks!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Shared Tasks @ PAN - </a:t>
            </a:r>
            <a:r>
              <a:rPr lang="ro"/>
              <a:t>Originality</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600"/>
              <a:t>Text Reuse Detection (aka Plagiarism Detection)</a:t>
            </a:r>
            <a:endParaRPr b="1" sz="1600"/>
          </a:p>
          <a:p>
            <a:pPr indent="-330200" lvl="0" marL="457200" rtl="0" algn="l">
              <a:spcBef>
                <a:spcPts val="1600"/>
              </a:spcBef>
              <a:spcAft>
                <a:spcPts val="0"/>
              </a:spcAft>
              <a:buSzPts val="1600"/>
              <a:buChar char="●"/>
            </a:pPr>
            <a:r>
              <a:rPr b="1" lang="ro" sz="1600"/>
              <a:t>Intrinsic Plagiarism Detection: </a:t>
            </a:r>
            <a:r>
              <a:rPr lang="ro" sz="1600"/>
              <a:t>Given a document, determine if parts of it have been written by different authors.</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b="1" lang="ro" sz="1600"/>
              <a:t>External Plagiarism Detection</a:t>
            </a:r>
            <a:r>
              <a:rPr lang="ro" sz="1600"/>
              <a:t> Given a document and a set of documents, determine whether parts of the former have been reused from the latter.</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PAN @ CLEF 2019</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More info about PAN active tasks at</a:t>
            </a:r>
            <a:endParaRPr/>
          </a:p>
          <a:p>
            <a:pPr indent="0" lvl="0" marL="0" rtl="0" algn="l">
              <a:spcBef>
                <a:spcPts val="1600"/>
              </a:spcBef>
              <a:spcAft>
                <a:spcPts val="0"/>
              </a:spcAft>
              <a:buNone/>
            </a:pPr>
            <a:r>
              <a:t/>
            </a:r>
            <a:endParaRPr/>
          </a:p>
          <a:p>
            <a:pPr indent="0" lvl="0" marL="0" rtl="0" algn="ctr">
              <a:spcBef>
                <a:spcPts val="1600"/>
              </a:spcBef>
              <a:spcAft>
                <a:spcPts val="1600"/>
              </a:spcAft>
              <a:buNone/>
            </a:pPr>
            <a:r>
              <a:rPr lang="ro" sz="2400" u="sng">
                <a:solidFill>
                  <a:schemeClr val="hlink"/>
                </a:solidFill>
                <a:latin typeface="Arial"/>
                <a:ea typeface="Arial"/>
                <a:cs typeface="Arial"/>
                <a:sym typeface="Arial"/>
                <a:hlinkClick r:id="rId3"/>
              </a:rPr>
              <a:t>https://pan.webis.de/clef19/pan19-web/</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Bots and Gender Profiling</a:t>
            </a:r>
            <a:endParaRPr/>
          </a:p>
          <a:p>
            <a:pPr indent="0" lvl="0" marL="0" rtl="0" algn="l">
              <a:spcBef>
                <a:spcPts val="0"/>
              </a:spcBef>
              <a:spcAft>
                <a:spcPts val="0"/>
              </a:spcAft>
              <a:buNone/>
            </a:pPr>
            <a:r>
              <a:t/>
            </a:r>
            <a:endParaRPr/>
          </a:p>
        </p:txBody>
      </p:sp>
      <p:sp>
        <p:nvSpPr>
          <p:cNvPr id="327" name="Google Shape;327;p21"/>
          <p:cNvSpPr txBox="1"/>
          <p:nvPr>
            <p:ph idx="1" type="body"/>
          </p:nvPr>
        </p:nvSpPr>
        <p:spPr>
          <a:xfrm>
            <a:off x="1303800" y="2307550"/>
            <a:ext cx="7030500" cy="12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o" sz="2400"/>
              <a:t>Given a Twitter feed, determine whether its author is a bot or a human. In case of human, identify her/his gender.</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Bots and Gender Profiling - General info</a:t>
            </a:r>
            <a:endParaRPr/>
          </a:p>
          <a:p>
            <a:pPr indent="0" lvl="0" marL="0" rtl="0" algn="l">
              <a:spcBef>
                <a:spcPts val="0"/>
              </a:spcBef>
              <a:spcAft>
                <a:spcPts val="0"/>
              </a:spcAft>
              <a:buNone/>
            </a:pPr>
            <a:r>
              <a:t/>
            </a:r>
            <a:endParaRPr/>
          </a:p>
        </p:txBody>
      </p:sp>
      <p:sp>
        <p:nvSpPr>
          <p:cNvPr id="333" name="Google Shape;333;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o" sz="1600"/>
              <a:t>Social media bots pose as humans to influence users with commercial, political or ideological purposes. For example, bots could artificially inflate the popularity of a product by promoting it and/or writing positive ratings, as well as undermine the reputation of competitive products through negative valuations.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