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6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66" r:id="rId14"/>
    <p:sldId id="270" r:id="rId15"/>
    <p:sldId id="267" r:id="rId16"/>
    <p:sldId id="271" r:id="rId17"/>
    <p:sldId id="277" r:id="rId18"/>
    <p:sldId id="272" r:id="rId19"/>
    <p:sldId id="273" r:id="rId20"/>
    <p:sldId id="275" r:id="rId21"/>
    <p:sldId id="278" r:id="rId22"/>
    <p:sldId id="279" r:id="rId23"/>
    <p:sldId id="280" r:id="rId24"/>
    <p:sldId id="281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C3A41-95B4-44D3-9993-2EACD6B8B97F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E0E5F-02EF-4627-B356-615B7D20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5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0E5F-02EF-4627-B356-615B7D20F0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205489"/>
            <a:ext cx="8791575" cy="180787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GRAFICĂ COMPUTERIZATĂ</a:t>
            </a:r>
            <a:br>
              <a:rPr lang="en-US" sz="6000" dirty="0" smtClean="0"/>
            </a:br>
            <a:r>
              <a:rPr lang="en-US" sz="4000" dirty="0" smtClean="0"/>
              <a:t>c/</a:t>
            </a:r>
            <a:r>
              <a:rPr lang="en-US" sz="4000" dirty="0" err="1" smtClean="0"/>
              <a:t>c</a:t>
            </a:r>
            <a:r>
              <a:rPr lang="en-US" sz="3200" dirty="0" err="1" smtClean="0"/>
              <a:t>++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99164"/>
            <a:ext cx="8791575" cy="300297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- ATESTAT INFORMATICĂ -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r"/>
            <a:endParaRPr lang="en-US" sz="2800" dirty="0" smtClean="0">
              <a:solidFill>
                <a:schemeClr val="tx1"/>
              </a:solidFill>
            </a:endParaRPr>
          </a:p>
          <a:p>
            <a:pPr algn="r"/>
            <a:r>
              <a:rPr lang="en-US" sz="3200" dirty="0" err="1" smtClean="0">
                <a:solidFill>
                  <a:schemeClr val="tx1"/>
                </a:solidFill>
              </a:rPr>
              <a:t>Ispas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adrian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9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55" y="1114349"/>
            <a:ext cx="5704608" cy="5173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12674" y="2358297"/>
            <a:ext cx="4312617" cy="251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Exemplu</a:t>
            </a:r>
            <a:r>
              <a:rPr lang="en-US" dirty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Nivel</a:t>
            </a:r>
            <a:r>
              <a:rPr lang="en-US" dirty="0" smtClean="0"/>
              <a:t> = 300</a:t>
            </a:r>
          </a:p>
          <a:p>
            <a:pPr>
              <a:buFontTx/>
              <a:buChar char="-"/>
            </a:pPr>
            <a:r>
              <a:rPr lang="en-US" dirty="0" err="1" smtClean="0"/>
              <a:t>Latura</a:t>
            </a:r>
            <a:r>
              <a:rPr lang="en-US" dirty="0" smtClean="0"/>
              <a:t> = 3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Culoare</a:t>
            </a:r>
            <a:r>
              <a:rPr lang="en-US" dirty="0" smtClean="0"/>
              <a:t> = </a:t>
            </a:r>
            <a:r>
              <a:rPr lang="en-US" dirty="0" err="1" smtClean="0"/>
              <a:t>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8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CURBA LUI PEANO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6237583" cy="4151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Curba</a:t>
            </a:r>
            <a:r>
              <a:rPr lang="en-US" dirty="0" smtClean="0"/>
              <a:t> </a:t>
            </a:r>
            <a:r>
              <a:rPr lang="en-US" dirty="0" err="1" smtClean="0"/>
              <a:t>realizata</a:t>
            </a:r>
            <a:r>
              <a:rPr lang="en-US" dirty="0" smtClean="0"/>
              <a:t> de </a:t>
            </a:r>
            <a:r>
              <a:rPr lang="en-US" dirty="0" err="1"/>
              <a:t>matematicianul</a:t>
            </a:r>
            <a:r>
              <a:rPr lang="en-US" dirty="0"/>
              <a:t> </a:t>
            </a:r>
            <a:r>
              <a:rPr lang="en-US" dirty="0" err="1"/>
              <a:t>Giusseppe</a:t>
            </a:r>
            <a:r>
              <a:rPr lang="en-US" dirty="0"/>
              <a:t> </a:t>
            </a:r>
            <a:r>
              <a:rPr lang="en-US" dirty="0" err="1" smtClean="0"/>
              <a:t>Peano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demonstrat</a:t>
            </a:r>
            <a:r>
              <a:rPr lang="en-US" dirty="0" smtClean="0"/>
              <a:t> </a:t>
            </a:r>
            <a:r>
              <a:rPr lang="en-US" dirty="0" err="1"/>
              <a:t>ca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umple</a:t>
            </a:r>
            <a:r>
              <a:rPr lang="en-US" dirty="0"/>
              <a:t> o </a:t>
            </a:r>
            <a:r>
              <a:rPr lang="en-US" dirty="0" err="1"/>
              <a:t>portiune</a:t>
            </a:r>
            <a:r>
              <a:rPr lang="en-US" dirty="0"/>
              <a:t> din </a:t>
            </a:r>
            <a:r>
              <a:rPr lang="en-US" dirty="0" err="1"/>
              <a:t>spatiu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o </a:t>
            </a:r>
            <a:r>
              <a:rPr lang="en-US" dirty="0" err="1"/>
              <a:t>curba</a:t>
            </a:r>
            <a:r>
              <a:rPr lang="en-US" dirty="0"/>
              <a:t> continua care nu are </a:t>
            </a:r>
            <a:r>
              <a:rPr lang="en-US" dirty="0" err="1"/>
              <a:t>latime</a:t>
            </a:r>
            <a:r>
              <a:rPr lang="en-US" dirty="0"/>
              <a:t> (</a:t>
            </a:r>
            <a:r>
              <a:rPr lang="en-US" dirty="0" err="1"/>
              <a:t>deci</a:t>
            </a:r>
            <a:r>
              <a:rPr lang="en-US" dirty="0"/>
              <a:t> nu are </a:t>
            </a:r>
            <a:r>
              <a:rPr lang="en-US" dirty="0" err="1"/>
              <a:t>arie</a:t>
            </a:r>
            <a:r>
              <a:rPr lang="en-US" dirty="0" smtClean="0"/>
              <a:t>).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nivelul</a:t>
            </a:r>
            <a:r>
              <a:rPr lang="en-US" dirty="0" smtClean="0"/>
              <a:t> n=0 se </a:t>
            </a:r>
            <a:r>
              <a:rPr lang="en-US" dirty="0" err="1" smtClean="0"/>
              <a:t>traseaza</a:t>
            </a:r>
            <a:r>
              <a:rPr lang="en-US" dirty="0" smtClean="0"/>
              <a:t> un segment de </a:t>
            </a:r>
            <a:r>
              <a:rPr lang="en-US" dirty="0" err="1" smtClean="0"/>
              <a:t>dreapta</a:t>
            </a:r>
            <a:r>
              <a:rPr lang="en-US" dirty="0" smtClean="0"/>
              <a:t> format din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egale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nivelul</a:t>
            </a:r>
            <a:r>
              <a:rPr lang="en-US" dirty="0" smtClean="0"/>
              <a:t> n=1 se </a:t>
            </a:r>
            <a:r>
              <a:rPr lang="en-US" dirty="0" err="1" smtClean="0"/>
              <a:t>efectueaza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trasari</a:t>
            </a:r>
            <a:r>
              <a:rPr lang="en-US" dirty="0" smtClean="0"/>
              <a:t> in </a:t>
            </a:r>
            <a:r>
              <a:rPr lang="en-US" dirty="0" err="1" smtClean="0"/>
              <a:t>ordinea</a:t>
            </a:r>
            <a:r>
              <a:rPr lang="en-US" dirty="0" smtClean="0"/>
              <a:t> indicate in schema </a:t>
            </a:r>
            <a:r>
              <a:rPr lang="en-US" dirty="0" err="1" smtClean="0"/>
              <a:t>uramtoare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963724" y="2089265"/>
            <a:ext cx="2992582" cy="3650100"/>
            <a:chOff x="1135401" y="484687"/>
            <a:chExt cx="2992582" cy="3650100"/>
          </a:xfrm>
        </p:grpSpPr>
        <p:grpSp>
          <p:nvGrpSpPr>
            <p:cNvPr id="5" name="Group 4"/>
            <p:cNvGrpSpPr/>
            <p:nvPr/>
          </p:nvGrpSpPr>
          <p:grpSpPr>
            <a:xfrm>
              <a:off x="1135401" y="484687"/>
              <a:ext cx="2992582" cy="2872452"/>
              <a:chOff x="1319646" y="471039"/>
              <a:chExt cx="2992582" cy="287245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319646" y="803997"/>
                <a:ext cx="2992582" cy="2177761"/>
                <a:chOff x="1319646" y="803997"/>
                <a:chExt cx="2992582" cy="217776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319646" y="865910"/>
                  <a:ext cx="2992582" cy="2053936"/>
                  <a:chOff x="1496291" y="1759528"/>
                  <a:chExt cx="2992582" cy="20539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1496291" y="2722418"/>
                    <a:ext cx="2992582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2467842" y="1759528"/>
                    <a:ext cx="3463" cy="205393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3442855" y="1759528"/>
                    <a:ext cx="3463" cy="205393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2467842" y="1759528"/>
                    <a:ext cx="975013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467842" y="3813464"/>
                    <a:ext cx="975013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ight Arrow 17"/>
                <p:cNvSpPr/>
                <p:nvPr/>
              </p:nvSpPr>
              <p:spPr>
                <a:xfrm>
                  <a:off x="1711904" y="1767320"/>
                  <a:ext cx="158460" cy="123825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ight Arrow 18"/>
                <p:cNvSpPr/>
                <p:nvPr/>
              </p:nvSpPr>
              <p:spPr>
                <a:xfrm>
                  <a:off x="2701205" y="2857933"/>
                  <a:ext cx="158460" cy="123825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ight Arrow 19"/>
                <p:cNvSpPr/>
                <p:nvPr/>
              </p:nvSpPr>
              <p:spPr>
                <a:xfrm>
                  <a:off x="2705537" y="803997"/>
                  <a:ext cx="158460" cy="123825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ight Arrow 20"/>
                <p:cNvSpPr/>
                <p:nvPr/>
              </p:nvSpPr>
              <p:spPr>
                <a:xfrm>
                  <a:off x="3749389" y="1765588"/>
                  <a:ext cx="158460" cy="123825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Up Arrow 21"/>
                <p:cNvSpPr/>
                <p:nvPr/>
              </p:nvSpPr>
              <p:spPr>
                <a:xfrm>
                  <a:off x="2236644" y="1262387"/>
                  <a:ext cx="116898" cy="169937"/>
                </a:xfrm>
                <a:prstGeom prst="up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Up Arrow 22"/>
                <p:cNvSpPr/>
                <p:nvPr/>
              </p:nvSpPr>
              <p:spPr>
                <a:xfrm>
                  <a:off x="3221409" y="2289355"/>
                  <a:ext cx="116898" cy="169937"/>
                </a:xfrm>
                <a:prstGeom prst="up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Down Arrow 23"/>
                <p:cNvSpPr/>
                <p:nvPr/>
              </p:nvSpPr>
              <p:spPr>
                <a:xfrm>
                  <a:off x="3214585" y="1326464"/>
                  <a:ext cx="116898" cy="162900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Down Arrow 24"/>
                <p:cNvSpPr/>
                <p:nvPr/>
              </p:nvSpPr>
              <p:spPr>
                <a:xfrm>
                  <a:off x="2243468" y="2333302"/>
                  <a:ext cx="116898" cy="162900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Left Arrow 25"/>
                <p:cNvSpPr/>
                <p:nvPr/>
              </p:nvSpPr>
              <p:spPr>
                <a:xfrm>
                  <a:off x="2678474" y="1760722"/>
                  <a:ext cx="181191" cy="135515"/>
                </a:xfrm>
                <a:prstGeom prst="lef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666172" y="1489364"/>
                <a:ext cx="230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65456" y="1243584"/>
                <a:ext cx="230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53744" y="471039"/>
                <a:ext cx="230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94206" y="1247515"/>
                <a:ext cx="230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629015" y="1957079"/>
                <a:ext cx="230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65273" y="2283061"/>
                <a:ext cx="230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6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663378" y="3066492"/>
                <a:ext cx="230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7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389706" y="2273193"/>
                <a:ext cx="230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13294" y="1925149"/>
                <a:ext cx="230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9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771704" y="3488456"/>
              <a:ext cx="1576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Schema </a:t>
              </a:r>
              <a:r>
                <a:rPr lang="en-US" dirty="0" err="1" smtClean="0"/>
                <a:t>curbei</a:t>
              </a:r>
              <a:r>
                <a:rPr lang="en-US" dirty="0" smtClean="0"/>
                <a:t> </a:t>
              </a:r>
              <a:r>
                <a:rPr lang="en-US" dirty="0" err="1" smtClean="0"/>
                <a:t>lui</a:t>
              </a:r>
              <a:r>
                <a:rPr lang="en-US" dirty="0" smtClean="0"/>
                <a:t> </a:t>
              </a:r>
              <a:r>
                <a:rPr lang="en-US" dirty="0" err="1" smtClean="0"/>
                <a:t>Peano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26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9" y="1338067"/>
            <a:ext cx="5955330" cy="4933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612674" y="2358297"/>
            <a:ext cx="4312617" cy="251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Exemplu</a:t>
            </a:r>
            <a:r>
              <a:rPr lang="en-US" dirty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Nivel</a:t>
            </a:r>
            <a:r>
              <a:rPr lang="en-US" dirty="0" smtClean="0"/>
              <a:t> = 2</a:t>
            </a:r>
          </a:p>
          <a:p>
            <a:pPr>
              <a:buFontTx/>
              <a:buChar char="-"/>
            </a:pPr>
            <a:r>
              <a:rPr lang="en-US" dirty="0" err="1" smtClean="0"/>
              <a:t>Factorul</a:t>
            </a:r>
            <a:r>
              <a:rPr lang="en-US" dirty="0" smtClean="0"/>
              <a:t> de </a:t>
            </a:r>
            <a:r>
              <a:rPr lang="en-US" dirty="0" err="1" smtClean="0"/>
              <a:t>scara</a:t>
            </a:r>
            <a:r>
              <a:rPr lang="en-US" dirty="0" smtClean="0"/>
              <a:t> = 300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Culoare</a:t>
            </a:r>
            <a:r>
              <a:rPr lang="en-US" dirty="0" smtClean="0"/>
              <a:t> = </a:t>
            </a:r>
            <a:r>
              <a:rPr lang="en-US" dirty="0" err="1" smtClean="0"/>
              <a:t>albastru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CURBA C A LUI </a:t>
            </a:r>
            <a:r>
              <a:rPr lang="en-US" dirty="0" err="1" smtClean="0"/>
              <a:t>LéVY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Curba</a:t>
                </a:r>
                <a:r>
                  <a:rPr lang="en-US" dirty="0" smtClean="0"/>
                  <a:t> C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curba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fractala</a:t>
                </a:r>
                <a:r>
                  <a:rPr lang="en-US" dirty="0" smtClean="0"/>
                  <a:t> care se </a:t>
                </a:r>
                <a:r>
                  <a:rPr lang="en-US" dirty="0" err="1" smtClean="0"/>
                  <a:t>genereaza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astfel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nivelul</a:t>
                </a:r>
                <a:r>
                  <a:rPr lang="en-US" dirty="0" smtClean="0"/>
                  <a:t> n, se </a:t>
                </a:r>
                <a:r>
                  <a:rPr lang="en-US" dirty="0" err="1" smtClean="0"/>
                  <a:t>apeleaza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nivelul</a:t>
                </a:r>
                <a:r>
                  <a:rPr lang="en-US" dirty="0" smtClean="0"/>
                  <a:t> (n-1), se </a:t>
                </a:r>
                <a:r>
                  <a:rPr lang="en-US" dirty="0" err="1" smtClean="0"/>
                  <a:t>schimba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directia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dreapta</a:t>
                </a:r>
                <a:r>
                  <a:rPr lang="en-US" dirty="0" smtClean="0"/>
                  <a:t> cu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se </a:t>
                </a:r>
                <a:r>
                  <a:rPr lang="en-US" dirty="0" err="1" smtClean="0"/>
                  <a:t>apeleaza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nivelul</a:t>
                </a:r>
                <a:r>
                  <a:rPr lang="en-US" dirty="0" smtClean="0"/>
                  <a:t> (n-1)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schimba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directia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stanga</a:t>
                </a:r>
                <a:r>
                  <a:rPr lang="en-US" dirty="0" smtClean="0"/>
                  <a:t> cu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astfel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t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235841" y="4309730"/>
            <a:ext cx="5124983" cy="1796904"/>
            <a:chOff x="1853609" y="4160874"/>
            <a:chExt cx="5124983" cy="1796904"/>
          </a:xfrm>
        </p:grpSpPr>
        <p:sp>
          <p:nvSpPr>
            <p:cNvPr id="4" name="Rectangle 3"/>
            <p:cNvSpPr/>
            <p:nvPr/>
          </p:nvSpPr>
          <p:spPr>
            <a:xfrm>
              <a:off x="3593804" y="4175050"/>
              <a:ext cx="786810" cy="178272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</a:p>
            <a:p>
              <a:pPr algn="ctr"/>
              <a:r>
                <a:rPr lang="en-US" sz="2400" dirty="0" smtClean="0"/>
                <a:t>(n)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3609" y="4160874"/>
              <a:ext cx="786810" cy="178272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</a:p>
            <a:p>
              <a:pPr algn="ctr"/>
              <a:r>
                <a:rPr lang="en-US" sz="2400" dirty="0" smtClean="0"/>
                <a:t>(n)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91782" y="4175051"/>
              <a:ext cx="786810" cy="178272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</a:p>
            <a:p>
              <a:pPr algn="ctr"/>
              <a:r>
                <a:rPr lang="en-US" sz="2400" dirty="0" smtClean="0"/>
                <a:t>(n)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889205" y="4673009"/>
              <a:ext cx="786810" cy="178272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</a:p>
            <a:p>
              <a:pPr algn="ctr"/>
              <a:r>
                <a:rPr lang="en-US" sz="2400" dirty="0" smtClean="0"/>
                <a:t>(n-1)</a:t>
              </a:r>
              <a:endParaRPr lang="en-US" sz="2400" dirty="0"/>
            </a:p>
          </p:txBody>
        </p:sp>
        <p:sp>
          <p:nvSpPr>
            <p:cNvPr id="8" name="Equal 7"/>
            <p:cNvSpPr/>
            <p:nvPr/>
          </p:nvSpPr>
          <p:spPr>
            <a:xfrm>
              <a:off x="2615695" y="4906039"/>
              <a:ext cx="1011778" cy="529856"/>
            </a:xfrm>
            <a:prstGeom prst="mathEqual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64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45" y="1298864"/>
            <a:ext cx="5864442" cy="4894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12674" y="2358297"/>
            <a:ext cx="4312617" cy="251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Exemplu</a:t>
            </a:r>
            <a:r>
              <a:rPr lang="en-US" dirty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Dimensiune</a:t>
            </a:r>
            <a:r>
              <a:rPr lang="en-US" dirty="0" smtClean="0"/>
              <a:t> = 5</a:t>
            </a:r>
          </a:p>
          <a:p>
            <a:pPr>
              <a:buFontTx/>
              <a:buChar char="-"/>
            </a:pPr>
            <a:r>
              <a:rPr lang="en-US" dirty="0" err="1" smtClean="0"/>
              <a:t>Factorul</a:t>
            </a:r>
            <a:r>
              <a:rPr lang="en-US" dirty="0" smtClean="0"/>
              <a:t> de </a:t>
            </a:r>
            <a:r>
              <a:rPr lang="en-US" dirty="0" err="1" smtClean="0"/>
              <a:t>scara</a:t>
            </a:r>
            <a:r>
              <a:rPr lang="en-US" dirty="0" smtClean="0"/>
              <a:t> = 10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Culoare</a:t>
            </a:r>
            <a:r>
              <a:rPr lang="en-US" dirty="0" smtClean="0"/>
              <a:t> = </a:t>
            </a:r>
            <a:r>
              <a:rPr lang="en-US" dirty="0" err="1" smtClean="0"/>
              <a:t>galben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1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CURBA DRAGONULUI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6131258" cy="43639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	Este o </a:t>
                </a:r>
                <a:r>
                  <a:rPr lang="en-US" dirty="0" err="1" smtClean="0"/>
                  <a:t>curba</a:t>
                </a:r>
                <a:r>
                  <a:rPr lang="en-US" dirty="0" smtClean="0"/>
                  <a:t> care se </a:t>
                </a:r>
                <a:r>
                  <a:rPr lang="en-US" dirty="0" err="1" smtClean="0"/>
                  <a:t>genereaza</a:t>
                </a:r>
                <a:r>
                  <a:rPr lang="en-US" dirty="0" smtClean="0"/>
                  <a:t> recursive </a:t>
                </a:r>
                <a:r>
                  <a:rPr lang="en-US" dirty="0" err="1" smtClean="0"/>
                  <a:t>astfel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nivelul</a:t>
                </a:r>
                <a:r>
                  <a:rPr lang="en-US" dirty="0" smtClean="0"/>
                  <a:t> (n=0) se </a:t>
                </a:r>
                <a:r>
                  <a:rPr lang="en-US" dirty="0" err="1" smtClean="0"/>
                  <a:t>traseaza</a:t>
                </a:r>
                <a:r>
                  <a:rPr lang="en-US" dirty="0" smtClean="0"/>
                  <a:t> un segment de </a:t>
                </a:r>
                <a:r>
                  <a:rPr lang="en-US" dirty="0" err="1" smtClean="0"/>
                  <a:t>dreapta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lungime</a:t>
                </a:r>
                <a:r>
                  <a:rPr lang="en-US" dirty="0" smtClean="0"/>
                  <a:t> l,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nivelul</a:t>
                </a:r>
                <a:r>
                  <a:rPr lang="en-US" dirty="0" smtClean="0"/>
                  <a:t> (n=1) se </a:t>
                </a:r>
                <a:r>
                  <a:rPr lang="en-US" dirty="0" err="1" smtClean="0"/>
                  <a:t>traseaza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laturi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alaturate</a:t>
                </a:r>
                <a:r>
                  <a:rPr lang="en-US" dirty="0" smtClean="0"/>
                  <a:t> ale </a:t>
                </a:r>
                <a:r>
                  <a:rPr lang="en-US" dirty="0" err="1" smtClean="0"/>
                  <a:t>unui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patrat</a:t>
                </a:r>
                <a:r>
                  <a:rPr lang="en-US" dirty="0" smtClean="0"/>
                  <a:t> l/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in general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nivelul</a:t>
                </a:r>
                <a:r>
                  <a:rPr lang="en-US" dirty="0" smtClean="0"/>
                  <a:t> n, se </a:t>
                </a:r>
                <a:r>
                  <a:rPr lang="en-US" dirty="0" err="1" smtClean="0"/>
                  <a:t>schimba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directia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dreapta</a:t>
                </a:r>
                <a:r>
                  <a:rPr lang="en-US" dirty="0" smtClean="0"/>
                  <a:t> cu </a:t>
                </a:r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se </a:t>
                </a:r>
                <a:r>
                  <a:rPr lang="en-US" dirty="0" err="1" smtClean="0"/>
                  <a:t>apeleaza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procesul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nivelul</a:t>
                </a:r>
                <a:r>
                  <a:rPr lang="en-US" dirty="0" smtClean="0"/>
                  <a:t> (n-1), se </a:t>
                </a:r>
                <a:r>
                  <a:rPr lang="en-US" dirty="0" err="1" smtClean="0"/>
                  <a:t>schimba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directia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stanga</a:t>
                </a:r>
                <a:r>
                  <a:rPr lang="en-US" dirty="0" smtClean="0"/>
                  <a:t> cu </a:t>
                </a:r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se </a:t>
                </a:r>
                <a:r>
                  <a:rPr lang="en-US" dirty="0" err="1" smtClean="0"/>
                  <a:t>apeleaza</a:t>
                </a:r>
                <a:r>
                  <a:rPr lang="en-US" dirty="0" smtClean="0"/>
                  <a:t> din </a:t>
                </a:r>
                <a:r>
                  <a:rPr lang="en-US" dirty="0" err="1" smtClean="0"/>
                  <a:t>nou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procesul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(n-1)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in final, se </a:t>
                </a:r>
                <a:r>
                  <a:rPr lang="en-US" dirty="0" err="1" smtClean="0"/>
                  <a:t>schimba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directia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dreapta</a:t>
                </a:r>
                <a:r>
                  <a:rPr lang="en-US" dirty="0" smtClean="0"/>
                  <a:t> cu </a:t>
                </a:r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6131258" cy="4363964"/>
              </a:xfrm>
              <a:blipFill rotWithShape="0">
                <a:blip r:embed="rId2"/>
                <a:stretch>
                  <a:fillRect l="-1491" t="-698" r="-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7762095" y="2941353"/>
            <a:ext cx="3639331" cy="2128236"/>
            <a:chOff x="7762095" y="2941353"/>
            <a:chExt cx="3639331" cy="212823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814930" y="3470889"/>
              <a:ext cx="76422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9015086" y="2941353"/>
              <a:ext cx="935665" cy="524540"/>
              <a:chOff x="10084980" y="2952307"/>
              <a:chExt cx="935665" cy="52454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10084980" y="2952307"/>
                <a:ext cx="499731" cy="5245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584711" y="2952307"/>
                <a:ext cx="435934" cy="5245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7762095" y="3986668"/>
              <a:ext cx="1165264" cy="889602"/>
              <a:chOff x="7958071" y="4190837"/>
              <a:chExt cx="1165264" cy="889602"/>
            </a:xfrm>
          </p:grpSpPr>
          <p:grpSp>
            <p:nvGrpSpPr>
              <p:cNvPr id="28" name="Group 27"/>
              <p:cNvGrpSpPr/>
              <p:nvPr/>
            </p:nvGrpSpPr>
            <p:grpSpPr>
              <a:xfrm rot="18941223">
                <a:off x="7958071" y="4190837"/>
                <a:ext cx="819315" cy="397273"/>
                <a:chOff x="8006317" y="4699591"/>
                <a:chExt cx="1249852" cy="648586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8016949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8625305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8006317" y="4699591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8625305" y="5337223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 rot="13598457">
                <a:off x="8515041" y="4472145"/>
                <a:ext cx="819315" cy="397273"/>
                <a:chOff x="8006317" y="4699591"/>
                <a:chExt cx="1249852" cy="648586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016949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625305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8006317" y="4699591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8625305" y="5337223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7"/>
            <p:cNvGrpSpPr/>
            <p:nvPr/>
          </p:nvGrpSpPr>
          <p:grpSpPr>
            <a:xfrm>
              <a:off x="10437918" y="2941353"/>
              <a:ext cx="963508" cy="524539"/>
              <a:chOff x="8006317" y="4699591"/>
              <a:chExt cx="1249852" cy="64858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8016949" y="4699591"/>
                <a:ext cx="0" cy="648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5305" y="4699591"/>
                <a:ext cx="0" cy="648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8006317" y="4699591"/>
                <a:ext cx="63086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8625305" y="5337223"/>
                <a:ext cx="63086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9583546" y="3981571"/>
              <a:ext cx="1817880" cy="1088018"/>
              <a:chOff x="9669543" y="4080013"/>
              <a:chExt cx="1817880" cy="1088018"/>
            </a:xfrm>
          </p:grpSpPr>
          <p:grpSp>
            <p:nvGrpSpPr>
              <p:cNvPr id="53" name="Group 52"/>
              <p:cNvGrpSpPr/>
              <p:nvPr/>
            </p:nvGrpSpPr>
            <p:grpSpPr>
              <a:xfrm rot="16200000">
                <a:off x="9470668" y="4298047"/>
                <a:ext cx="745824" cy="348074"/>
                <a:chOff x="8006317" y="4699591"/>
                <a:chExt cx="1249852" cy="648586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016949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25305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8006317" y="4699591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8625305" y="5337223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 rot="5400000">
                <a:off x="10542724" y="4278888"/>
                <a:ext cx="745824" cy="348074"/>
                <a:chOff x="8006317" y="4699591"/>
                <a:chExt cx="1249852" cy="64858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016949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8625305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8006317" y="4699591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8625305" y="5337223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10007160" y="4112189"/>
                <a:ext cx="745824" cy="348074"/>
                <a:chOff x="8006317" y="4699591"/>
                <a:chExt cx="1249852" cy="648586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8016949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625305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8006317" y="4699591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8625305" y="5337223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 rot="10800000">
                <a:off x="10741599" y="4819957"/>
                <a:ext cx="745824" cy="348074"/>
                <a:chOff x="8006317" y="4699591"/>
                <a:chExt cx="1249852" cy="648586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8016949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8625305" y="4699591"/>
                  <a:ext cx="0" cy="6485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8006317" y="4699591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H="1">
                  <a:off x="8625305" y="5337223"/>
                  <a:ext cx="6308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10747949" y="4080013"/>
                <a:ext cx="0" cy="37645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952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612674" y="2358297"/>
            <a:ext cx="4312617" cy="251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Exemplu</a:t>
            </a:r>
            <a:r>
              <a:rPr lang="en-US" dirty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Varsta</a:t>
            </a:r>
            <a:r>
              <a:rPr lang="en-US" dirty="0" smtClean="0"/>
              <a:t> = 15</a:t>
            </a:r>
          </a:p>
          <a:p>
            <a:pPr>
              <a:buFontTx/>
              <a:buChar char="-"/>
            </a:pPr>
            <a:r>
              <a:rPr lang="en-US" dirty="0" err="1" smtClean="0"/>
              <a:t>Factorul</a:t>
            </a:r>
            <a:r>
              <a:rPr lang="en-US" dirty="0" smtClean="0"/>
              <a:t> de </a:t>
            </a:r>
            <a:r>
              <a:rPr lang="en-US" dirty="0" err="1" smtClean="0"/>
              <a:t>scara</a:t>
            </a:r>
            <a:r>
              <a:rPr lang="en-US" dirty="0" smtClean="0"/>
              <a:t> = 3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Culoare</a:t>
            </a:r>
            <a:r>
              <a:rPr lang="en-US" dirty="0" smtClean="0"/>
              <a:t> = </a:t>
            </a:r>
            <a:r>
              <a:rPr lang="en-US" dirty="0" err="1" smtClean="0"/>
              <a:t>rosu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27" y="1194967"/>
            <a:ext cx="5818909" cy="5030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457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4854" y="1803082"/>
            <a:ext cx="10775373" cy="2924782"/>
          </a:xfrm>
        </p:spPr>
        <p:txBody>
          <a:bodyPr>
            <a:normAutofit/>
          </a:bodyPr>
          <a:lstStyle/>
          <a:p>
            <a:pPr marL="1143000" indent="-1143000" algn="ctr">
              <a:buFont typeface="+mj-lt"/>
              <a:buAutoNum type="romanUcPeriod" startAt="2"/>
            </a:pPr>
            <a:r>
              <a:rPr lang="en-US" sz="7200" dirty="0" err="1" smtClean="0"/>
              <a:t>Functia</a:t>
            </a:r>
            <a:r>
              <a:rPr lang="en-US" sz="7200" dirty="0" smtClean="0"/>
              <a:t> de </a:t>
            </a:r>
            <a:br>
              <a:rPr lang="en-US" sz="7200" dirty="0" smtClean="0"/>
            </a:br>
            <a:r>
              <a:rPr lang="en-US" sz="7200" dirty="0" err="1" smtClean="0"/>
              <a:t>gradul</a:t>
            </a:r>
            <a:r>
              <a:rPr lang="en-US" sz="7200" dirty="0" smtClean="0"/>
              <a:t> al II-LEA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9703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56556"/>
            <a:ext cx="9905998" cy="1478570"/>
          </a:xfrm>
        </p:spPr>
        <p:txBody>
          <a:bodyPr/>
          <a:lstStyle/>
          <a:p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gradul</a:t>
            </a:r>
            <a:r>
              <a:rPr lang="en-US" dirty="0" smtClean="0"/>
              <a:t> al II-LEA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35126"/>
                <a:ext cx="9905999" cy="47846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	Din </a:t>
                </a:r>
                <a:r>
                  <a:rPr lang="en-US" dirty="0" err="1" smtClean="0"/>
                  <a:t>punct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vedere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matematic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ecuatia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gradul</a:t>
                </a:r>
                <a:r>
                  <a:rPr lang="en-US" dirty="0" smtClean="0"/>
                  <a:t> al II-lea are </a:t>
                </a:r>
                <a:r>
                  <a:rPr lang="en-US" dirty="0" err="1" smtClean="0"/>
                  <a:t>urmatoarele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etape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rezolvare</a:t>
                </a:r>
                <a:r>
                  <a:rPr lang="en-US" dirty="0" smtClean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Calcularea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discriminatului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Evaluare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discriminatului</a:t>
                </a:r>
                <a:endParaRPr lang="en-US" dirty="0" smtClean="0"/>
              </a:p>
              <a:p>
                <a:pPr lvl="1"/>
                <a:r>
                  <a:rPr lang="en-US" dirty="0" err="1"/>
                  <a:t>d</a:t>
                </a:r>
                <a:r>
                  <a:rPr lang="en-US" dirty="0" err="1" smtClean="0"/>
                  <a:t>aca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&lt; 0 </a:t>
                </a:r>
                <a:r>
                  <a:rPr lang="en-US" dirty="0" err="1" smtClean="0"/>
                  <a:t>ecuatia</a:t>
                </a:r>
                <a:r>
                  <a:rPr lang="en-US" dirty="0" smtClean="0"/>
                  <a:t> nu are </a:t>
                </a:r>
                <a:r>
                  <a:rPr lang="en-US" dirty="0" err="1" smtClean="0"/>
                  <a:t>solutii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reale</a:t>
                </a:r>
                <a:endParaRPr lang="en-US" dirty="0" smtClean="0"/>
              </a:p>
              <a:p>
                <a:pPr lvl="1"/>
                <a:r>
                  <a:rPr lang="en-US" dirty="0" err="1"/>
                  <a:t>d</a:t>
                </a:r>
                <a:r>
                  <a:rPr lang="en-US" dirty="0" err="1" smtClean="0"/>
                  <a:t>aca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&gt; 0 are 2 </a:t>
                </a:r>
                <a:r>
                  <a:rPr lang="en-US" dirty="0" err="1" smtClean="0"/>
                  <a:t>solutii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distincte</a:t>
                </a:r>
                <a:endParaRPr lang="en-US" dirty="0" smtClean="0"/>
              </a:p>
              <a:p>
                <a:pPr lvl="1"/>
                <a:r>
                  <a:rPr lang="en-US" dirty="0" err="1"/>
                  <a:t>d</a:t>
                </a:r>
                <a:r>
                  <a:rPr lang="en-US" dirty="0" err="1" smtClean="0"/>
                  <a:t>aca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0 </a:t>
                </a:r>
                <a:r>
                  <a:rPr lang="en-US" dirty="0" err="1" smtClean="0"/>
                  <a:t>ecuatia</a:t>
                </a:r>
                <a:r>
                  <a:rPr lang="en-US" dirty="0" smtClean="0"/>
                  <a:t> are o </a:t>
                </a:r>
                <a:r>
                  <a:rPr lang="en-US" dirty="0" err="1" smtClean="0"/>
                  <a:t>singura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solutie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reala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Calcularea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solutiilor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l-GR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35126"/>
                <a:ext cx="9905999" cy="4784651"/>
              </a:xfrm>
              <a:blipFill rotWithShape="0">
                <a:blip r:embed="rId3"/>
                <a:stretch>
                  <a:fillRect l="-1231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4"/>
          <p:cNvSpPr txBox="1">
            <a:spLocks/>
          </p:cNvSpPr>
          <p:nvPr/>
        </p:nvSpPr>
        <p:spPr>
          <a:xfrm>
            <a:off x="1272547" y="1357803"/>
            <a:ext cx="4415872" cy="490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Rezolvare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4"/>
              <p:cNvSpPr txBox="1">
                <a:spLocks/>
              </p:cNvSpPr>
              <p:nvPr/>
            </p:nvSpPr>
            <p:spPr>
              <a:xfrm>
                <a:off x="6094411" y="705137"/>
                <a:ext cx="4415872" cy="4907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 smtClean="0"/>
                  <a:t> (a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1" y="705137"/>
                <a:ext cx="4415872" cy="490704"/>
              </a:xfrm>
              <a:prstGeom prst="rect">
                <a:avLst/>
              </a:prstGeom>
              <a:blipFill rotWithShape="0">
                <a:blip r:embed="rId4"/>
                <a:stretch>
                  <a:fillRect t="-625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684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0839" y="1590267"/>
                <a:ext cx="9905999" cy="50079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Graficul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functiei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gradul</a:t>
                </a:r>
                <a:r>
                  <a:rPr lang="en-US" dirty="0" smtClean="0"/>
                  <a:t> al II-lea se </a:t>
                </a:r>
                <a:r>
                  <a:rPr lang="en-US" dirty="0" err="1" smtClean="0"/>
                  <a:t>numeste</a:t>
                </a:r>
                <a:r>
                  <a:rPr lang="en-US" dirty="0" smtClean="0"/>
                  <a:t> parabola, cu </a:t>
                </a:r>
                <a:r>
                  <a:rPr lang="en-US" dirty="0" err="1" smtClean="0"/>
                  <a:t>varful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definit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punctul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coordonate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 smtClean="0"/>
                  <a:t> si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trasarea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graficului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parcurg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urmatoarele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etape</a:t>
                </a:r>
                <a:r>
                  <a:rPr lang="en-US" dirty="0" smtClean="0"/>
                  <a:t>:</a:t>
                </a:r>
              </a:p>
              <a:p>
                <a:pPr marL="457200" indent="-457200">
                  <a:buAutoNum type="arabicPeriod"/>
                </a:pPr>
                <a:r>
                  <a:rPr lang="en-US" dirty="0" smtClean="0"/>
                  <a:t>Se </a:t>
                </a:r>
                <a:r>
                  <a:rPr lang="en-US" dirty="0" err="1" smtClean="0"/>
                  <a:t>determina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intersectia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graficului</a:t>
                </a:r>
                <a:r>
                  <a:rPr lang="en-US" dirty="0" smtClean="0"/>
                  <a:t> cu </a:t>
                </a:r>
                <a:r>
                  <a:rPr lang="en-US" dirty="0" err="1" smtClean="0"/>
                  <a:t>axa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Oy</a:t>
                </a:r>
                <a:r>
                  <a:rPr lang="en-US" dirty="0" smtClean="0"/>
                  <a:t>;</a:t>
                </a:r>
              </a:p>
              <a:p>
                <a:pPr marL="457200" indent="-457200">
                  <a:buAutoNum type="arabicPeriod"/>
                </a:pPr>
                <a:r>
                  <a:rPr lang="en-US" dirty="0" smtClean="0"/>
                  <a:t>Se </a:t>
                </a:r>
                <a:r>
                  <a:rPr lang="en-US" dirty="0" err="1" smtClean="0"/>
                  <a:t>determina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intersectia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graficului</a:t>
                </a:r>
                <a:r>
                  <a:rPr lang="en-US" dirty="0" smtClean="0"/>
                  <a:t> cu </a:t>
                </a:r>
                <a:r>
                  <a:rPr lang="en-US" dirty="0" err="1" smtClean="0"/>
                  <a:t>axa</a:t>
                </a:r>
                <a:r>
                  <a:rPr lang="en-US" dirty="0" smtClean="0"/>
                  <a:t> Ox;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dirty="0" err="1"/>
                  <a:t>aca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 0 </a:t>
                </a:r>
                <a:r>
                  <a:rPr lang="en-US" dirty="0" err="1" smtClean="0"/>
                  <a:t>graficul</a:t>
                </a:r>
                <a:r>
                  <a:rPr lang="en-US" dirty="0" smtClean="0"/>
                  <a:t> nu </a:t>
                </a:r>
                <a:r>
                  <a:rPr lang="en-US" dirty="0" err="1" smtClean="0"/>
                  <a:t>intersecteaza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axa</a:t>
                </a:r>
                <a:r>
                  <a:rPr lang="en-US" dirty="0" smtClean="0"/>
                  <a:t> Ox;</a:t>
                </a:r>
                <a:endParaRPr lang="en-US" dirty="0"/>
              </a:p>
              <a:p>
                <a:pPr lvl="1"/>
                <a:r>
                  <a:rPr lang="en-US" dirty="0" err="1"/>
                  <a:t>daca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 0 </a:t>
                </a:r>
                <a:r>
                  <a:rPr lang="en-US" dirty="0" err="1" smtClean="0"/>
                  <a:t>graficul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intersecteaza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axa</a:t>
                </a:r>
                <a:r>
                  <a:rPr lang="en-US" dirty="0" smtClean="0"/>
                  <a:t> Ox in </a:t>
                </a:r>
                <a:r>
                  <a:rPr lang="en-US" dirty="0" err="1" smtClean="0"/>
                  <a:t>doua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puncte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distincte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pPr lvl="1"/>
                <a:r>
                  <a:rPr lang="en-US" dirty="0" err="1"/>
                  <a:t>daca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 </a:t>
                </a:r>
                <a:r>
                  <a:rPr lang="en-US" dirty="0" err="1" smtClean="0"/>
                  <a:t>graficul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tangent </a:t>
                </a:r>
                <a:r>
                  <a:rPr lang="en-US" dirty="0" err="1" smtClean="0"/>
                  <a:t>pe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axa</a:t>
                </a:r>
                <a:r>
                  <a:rPr lang="en-US" dirty="0" smtClean="0"/>
                  <a:t> Ox.</a:t>
                </a:r>
              </a:p>
              <a:p>
                <a:pPr marL="457200" indent="-457200">
                  <a:buAutoNum type="arabicPeriod"/>
                </a:pPr>
                <a:r>
                  <a:rPr lang="en-US" dirty="0" smtClean="0"/>
                  <a:t>Se </a:t>
                </a:r>
                <a:r>
                  <a:rPr lang="en-US" dirty="0" err="1" smtClean="0"/>
                  <a:t>determina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minimul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daca</a:t>
                </a:r>
                <a:r>
                  <a:rPr lang="en-US" dirty="0" smtClean="0"/>
                  <a:t> a&lt;0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maximul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daca</a:t>
                </a:r>
                <a:r>
                  <a:rPr lang="en-US" dirty="0" smtClean="0"/>
                  <a:t> a&gt;0;</a:t>
                </a:r>
              </a:p>
              <a:p>
                <a:pPr marL="457200" indent="-457200">
                  <a:buAutoNum type="arabicPeriod"/>
                </a:pPr>
                <a:r>
                  <a:rPr lang="en-US" dirty="0" smtClean="0"/>
                  <a:t>Se </a:t>
                </a:r>
                <a:r>
                  <a:rPr lang="en-US" dirty="0" err="1" smtClean="0"/>
                  <a:t>stabilesc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intervalele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monotonie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tabelul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variatie</a:t>
                </a:r>
                <a:r>
                  <a:rPr lang="en-US" dirty="0" smtClean="0"/>
                  <a:t>;</a:t>
                </a:r>
              </a:p>
              <a:p>
                <a:pPr marL="457200" indent="-457200">
                  <a:buAutoNum type="arabicPeriod"/>
                </a:pPr>
                <a:r>
                  <a:rPr lang="en-US" dirty="0" err="1" smtClean="0"/>
                  <a:t>Pentru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obtine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reprezentare</a:t>
                </a:r>
                <a:r>
                  <a:rPr lang="en-US" dirty="0" smtClean="0"/>
                  <a:t> cat </a:t>
                </a:r>
                <a:r>
                  <a:rPr lang="en-US" dirty="0" err="1" smtClean="0"/>
                  <a:t>mai</a:t>
                </a:r>
                <a:r>
                  <a:rPr lang="en-US" dirty="0" smtClean="0"/>
                  <a:t> exacta a </a:t>
                </a:r>
                <a:r>
                  <a:rPr lang="en-US" dirty="0" err="1" smtClean="0"/>
                  <a:t>graficului</a:t>
                </a:r>
                <a:r>
                  <a:rPr lang="en-US" dirty="0" smtClean="0"/>
                  <a:t>, in table se </a:t>
                </a:r>
                <a:r>
                  <a:rPr lang="en-US" dirty="0" err="1" smtClean="0"/>
                  <a:t>trec</a:t>
                </a:r>
                <a:r>
                  <a:rPr lang="en-US" dirty="0" smtClean="0"/>
                  <a:t> eventual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valori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lui</a:t>
                </a:r>
                <a:r>
                  <a:rPr lang="en-US" dirty="0" smtClean="0"/>
                  <a:t> x, </a:t>
                </a:r>
                <a:r>
                  <a:rPr lang="en-US" dirty="0" err="1" smtClean="0"/>
                  <a:t>precum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corespunzatoare</a:t>
                </a:r>
                <a:r>
                  <a:rPr lang="en-US" dirty="0" smtClean="0"/>
                  <a:t> f(x).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839" y="1590267"/>
                <a:ext cx="9905999" cy="5007959"/>
              </a:xfrm>
              <a:blipFill rotWithShape="0">
                <a:blip r:embed="rId2"/>
                <a:stretch>
                  <a:fillRect l="-862" t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1100839" y="870799"/>
            <a:ext cx="3386101" cy="54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Reprezentarea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16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9527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Cuprins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4969"/>
            <a:ext cx="9905999" cy="4844040"/>
          </a:xfrm>
        </p:spPr>
        <p:txBody>
          <a:bodyPr>
            <a:normAutofit fontScale="92500" lnSpcReduction="10000"/>
          </a:bodyPr>
          <a:lstStyle/>
          <a:p>
            <a:r>
              <a:rPr lang="ro-RO" sz="2800" dirty="0" smtClean="0"/>
              <a:t>Generarea model</a:t>
            </a:r>
            <a:r>
              <a:rPr lang="en-US" sz="2800" dirty="0" smtClean="0"/>
              <a:t>or</a:t>
            </a:r>
            <a:r>
              <a:rPr lang="ro-RO" sz="2800" dirty="0" smtClean="0"/>
              <a:t> fractale</a:t>
            </a:r>
            <a:endParaRPr lang="en-US" sz="2800" dirty="0" smtClean="0"/>
          </a:p>
          <a:p>
            <a:pPr lvl="1"/>
            <a:r>
              <a:rPr lang="en-US" sz="2400" dirty="0" err="1" smtClean="0"/>
              <a:t>Despre</a:t>
            </a:r>
            <a:r>
              <a:rPr lang="en-US" sz="2400" dirty="0" smtClean="0"/>
              <a:t> </a:t>
            </a:r>
            <a:r>
              <a:rPr lang="en-US" sz="2400" dirty="0" err="1" smtClean="0"/>
              <a:t>modelele</a:t>
            </a:r>
            <a:r>
              <a:rPr lang="en-US" sz="2400" dirty="0" smtClean="0"/>
              <a:t> </a:t>
            </a:r>
            <a:r>
              <a:rPr lang="en-US" sz="2400" dirty="0" err="1" smtClean="0"/>
              <a:t>fractale</a:t>
            </a:r>
            <a:endParaRPr lang="ro-RO" sz="2400" dirty="0" smtClean="0"/>
          </a:p>
          <a:p>
            <a:pPr lvl="1"/>
            <a:r>
              <a:rPr lang="ro-RO" sz="2400" dirty="0" smtClean="0"/>
              <a:t>Curba lui Koch</a:t>
            </a:r>
            <a:endParaRPr lang="en-US" sz="2400" dirty="0" smtClean="0"/>
          </a:p>
          <a:p>
            <a:pPr lvl="1"/>
            <a:r>
              <a:rPr lang="en-US" sz="2400" dirty="0" err="1" smtClean="0"/>
              <a:t>Curba</a:t>
            </a:r>
            <a:r>
              <a:rPr lang="en-US" sz="2400" dirty="0" smtClean="0"/>
              <a:t> </a:t>
            </a:r>
            <a:r>
              <a:rPr lang="en-US" sz="2400" dirty="0" err="1" smtClean="0"/>
              <a:t>lui</a:t>
            </a:r>
            <a:r>
              <a:rPr lang="en-US" sz="2400" dirty="0" smtClean="0"/>
              <a:t> </a:t>
            </a:r>
            <a:r>
              <a:rPr lang="en-US" sz="2400" dirty="0" err="1" smtClean="0"/>
              <a:t>Peano</a:t>
            </a:r>
            <a:endParaRPr lang="en-US" sz="2400" dirty="0" smtClean="0"/>
          </a:p>
          <a:p>
            <a:pPr lvl="1"/>
            <a:r>
              <a:rPr lang="en-US" sz="2400" dirty="0" err="1" smtClean="0"/>
              <a:t>Curba</a:t>
            </a:r>
            <a:r>
              <a:rPr lang="en-US" sz="2400" dirty="0" smtClean="0"/>
              <a:t> C a </a:t>
            </a:r>
            <a:r>
              <a:rPr lang="en-US" sz="2400" dirty="0" err="1" smtClean="0"/>
              <a:t>lui</a:t>
            </a:r>
            <a:r>
              <a:rPr lang="en-US" sz="2400" dirty="0" smtClean="0"/>
              <a:t> </a:t>
            </a:r>
            <a:r>
              <a:rPr lang="en-US" sz="2400" dirty="0" err="1" smtClean="0"/>
              <a:t>Lévy</a:t>
            </a:r>
            <a:endParaRPr lang="ro-RO" sz="2400" dirty="0" smtClean="0"/>
          </a:p>
          <a:p>
            <a:pPr lvl="1"/>
            <a:r>
              <a:rPr lang="ro-RO" sz="2400" dirty="0" smtClean="0"/>
              <a:t>Curba Dragonului</a:t>
            </a:r>
          </a:p>
          <a:p>
            <a:r>
              <a:rPr lang="en-US" sz="2800" dirty="0" err="1" smtClean="0"/>
              <a:t>Func</a:t>
            </a:r>
            <a:r>
              <a:rPr lang="ro-RO" sz="2800" dirty="0" smtClean="0"/>
              <a:t>ţia de gradul al II-lea</a:t>
            </a:r>
          </a:p>
          <a:p>
            <a:pPr lvl="1"/>
            <a:r>
              <a:rPr lang="ro-RO" sz="2400" dirty="0" smtClean="0"/>
              <a:t>Rezolvare</a:t>
            </a:r>
          </a:p>
          <a:p>
            <a:pPr lvl="1"/>
            <a:r>
              <a:rPr lang="ro-RO" sz="2400" dirty="0" smtClean="0"/>
              <a:t>Reprezentare grafică</a:t>
            </a:r>
          </a:p>
          <a:p>
            <a:r>
              <a:rPr lang="en-US" sz="2800" dirty="0" smtClean="0"/>
              <a:t>Un mic </a:t>
            </a:r>
            <a:r>
              <a:rPr lang="en-US" sz="2800" dirty="0" err="1" smtClean="0"/>
              <a:t>joc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endParaRPr lang="ro-RO" sz="2800" dirty="0" smtClean="0"/>
          </a:p>
          <a:p>
            <a:endParaRPr lang="ro-RO" dirty="0" smtClean="0"/>
          </a:p>
          <a:p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713121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7894" y="1023359"/>
                <a:ext cx="9905999" cy="91974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Pentru </a:t>
                </a:r>
                <a:r>
                  <a:rPr lang="en-US" dirty="0" err="1" smtClean="0"/>
                  <a:t>functia</a:t>
                </a:r>
                <a:r>
                  <a:rPr lang="en-US" dirty="0" smtClean="0"/>
                  <a:t>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graficul</a:t>
                </a:r>
                <a:r>
                  <a:rPr lang="en-US" dirty="0"/>
                  <a:t>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urmatorul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894" y="1023359"/>
                <a:ext cx="9905999" cy="919740"/>
              </a:xfrm>
              <a:blipFill rotWithShape="0">
                <a:blip r:embed="rId2"/>
                <a:stretch>
                  <a:fillRect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739" y="2088573"/>
            <a:ext cx="5220307" cy="41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7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4854" y="1803082"/>
            <a:ext cx="10775373" cy="2924782"/>
          </a:xfrm>
        </p:spPr>
        <p:txBody>
          <a:bodyPr>
            <a:normAutofit/>
          </a:bodyPr>
          <a:lstStyle/>
          <a:p>
            <a:pPr marL="1143000" indent="-1143000" algn="ctr">
              <a:buFont typeface="+mj-lt"/>
              <a:buAutoNum type="romanUcPeriod" startAt="3"/>
            </a:pPr>
            <a:r>
              <a:rPr lang="en-US" sz="7200" dirty="0" smtClean="0"/>
              <a:t>Un mic </a:t>
            </a:r>
            <a:r>
              <a:rPr lang="en-US" sz="7200" dirty="0" err="1" smtClean="0"/>
              <a:t>Joc</a:t>
            </a:r>
            <a:r>
              <a:rPr lang="en-US" sz="7200" dirty="0" smtClean="0"/>
              <a:t> </a:t>
            </a:r>
            <a:r>
              <a:rPr lang="en-US" sz="7200" dirty="0" smtClean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5449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Petalele</a:t>
            </a:r>
            <a:r>
              <a:rPr lang="en-US" dirty="0" smtClean="0"/>
              <a:t> din </a:t>
            </a:r>
            <a:r>
              <a:rPr lang="en-US" dirty="0" err="1" smtClean="0"/>
              <a:t>jurul</a:t>
            </a:r>
            <a:r>
              <a:rPr lang="en-US" dirty="0" smtClean="0"/>
              <a:t> </a:t>
            </a:r>
            <a:r>
              <a:rPr lang="en-US" dirty="0" err="1" smtClean="0"/>
              <a:t>trandafirului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Petale</a:t>
            </a:r>
            <a:r>
              <a:rPr lang="en-US" dirty="0" smtClean="0"/>
              <a:t> din </a:t>
            </a:r>
            <a:r>
              <a:rPr lang="en-US" dirty="0" err="1" smtClean="0"/>
              <a:t>jurul</a:t>
            </a:r>
            <a:r>
              <a:rPr lang="en-US" dirty="0" smtClean="0"/>
              <a:t> </a:t>
            </a:r>
            <a:r>
              <a:rPr lang="en-US" dirty="0" err="1" smtClean="0"/>
              <a:t>trandafirul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puzzle </a:t>
            </a:r>
            <a:r>
              <a:rPr lang="en-US" dirty="0" err="1" smtClean="0"/>
              <a:t>matematic</a:t>
            </a:r>
            <a:r>
              <a:rPr lang="en-US" dirty="0" smtClean="0"/>
              <a:t> in care </a:t>
            </a:r>
            <a:r>
              <a:rPr lang="en-US" dirty="0" err="1" smtClean="0"/>
              <a:t>principalul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de </a:t>
            </a:r>
            <a:r>
              <a:rPr lang="en-US" dirty="0" err="1" smtClean="0"/>
              <a:t>lucru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formula din care </a:t>
            </a:r>
            <a:r>
              <a:rPr lang="en-US" dirty="0" err="1" smtClean="0"/>
              <a:t>rezulta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</a:t>
            </a:r>
            <a:r>
              <a:rPr lang="en-US" dirty="0" err="1" smtClean="0"/>
              <a:t>petalelor</a:t>
            </a:r>
            <a:r>
              <a:rPr lang="en-US" dirty="0" smtClean="0"/>
              <a:t> din </a:t>
            </a:r>
            <a:r>
              <a:rPr lang="en-US" dirty="0" err="1" smtClean="0"/>
              <a:t>jurul</a:t>
            </a:r>
            <a:r>
              <a:rPr lang="en-US" dirty="0" smtClean="0"/>
              <a:t> </a:t>
            </a:r>
            <a:r>
              <a:rPr lang="en-US" dirty="0" err="1" smtClean="0"/>
              <a:t>trandafirului</a:t>
            </a:r>
            <a:r>
              <a:rPr lang="en-US" dirty="0" smtClean="0"/>
              <a:t> </a:t>
            </a:r>
            <a:r>
              <a:rPr lang="en-US" dirty="0" err="1" smtClean="0"/>
              <a:t>reprezentat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5 fete ale </a:t>
            </a:r>
            <a:r>
              <a:rPr lang="en-US" dirty="0" err="1" smtClean="0"/>
              <a:t>zarurilor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Regulile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simple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, </a:t>
            </a:r>
            <a:r>
              <a:rPr lang="en-US" dirty="0" err="1" smtClean="0"/>
              <a:t>dupa</a:t>
            </a:r>
            <a:r>
              <a:rPr lang="en-US" dirty="0" smtClean="0"/>
              <a:t> cum </a:t>
            </a:r>
            <a:r>
              <a:rPr lang="en-US" dirty="0" err="1" smtClean="0"/>
              <a:t>urmeaza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61" y="3498040"/>
            <a:ext cx="1989103" cy="29600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145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514" y="265815"/>
            <a:ext cx="4632067" cy="6496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Regulile</a:t>
            </a:r>
            <a:r>
              <a:rPr lang="en-US" sz="3200" dirty="0" smtClean="0"/>
              <a:t> </a:t>
            </a:r>
            <a:r>
              <a:rPr lang="en-US" sz="3200" dirty="0" err="1" smtClean="0"/>
              <a:t>jocului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endParaRPr lang="en-US" sz="3200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semnificativ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rezolvarea</a:t>
            </a:r>
            <a:r>
              <a:rPr lang="en-US" dirty="0" smtClean="0"/>
              <a:t> puzzle-</a:t>
            </a:r>
            <a:r>
              <a:rPr lang="en-US" dirty="0" err="1" smtClean="0"/>
              <a:t>ului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Raspunsul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intodeauna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par </a:t>
            </a:r>
            <a:r>
              <a:rPr lang="en-US" dirty="0" err="1" smtClean="0"/>
              <a:t>sau</a:t>
            </a:r>
            <a:r>
              <a:rPr lang="en-US" dirty="0" smtClean="0"/>
              <a:t> zero;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descoperit</a:t>
            </a:r>
            <a:r>
              <a:rPr lang="en-US" dirty="0" smtClean="0"/>
              <a:t> </a:t>
            </a:r>
            <a:r>
              <a:rPr lang="en-US" dirty="0" err="1" smtClean="0"/>
              <a:t>rationamentul</a:t>
            </a:r>
            <a:r>
              <a:rPr lang="en-US" dirty="0" smtClean="0"/>
              <a:t> de </a:t>
            </a:r>
            <a:r>
              <a:rPr lang="en-US" dirty="0" err="1" smtClean="0"/>
              <a:t>rezolvare</a:t>
            </a:r>
            <a:r>
              <a:rPr lang="en-US" dirty="0" smtClean="0"/>
              <a:t>,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pastrat</a:t>
            </a:r>
            <a:r>
              <a:rPr lang="en-US" dirty="0" smtClean="0"/>
              <a:t> secret.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04" y="925032"/>
            <a:ext cx="5571459" cy="4178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686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64" y="1887980"/>
            <a:ext cx="10845392" cy="28754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err="1" smtClean="0"/>
              <a:t>Va</a:t>
            </a:r>
            <a:r>
              <a:rPr lang="en-US" sz="5400" dirty="0" smtClean="0"/>
              <a:t> </a:t>
            </a:r>
            <a:r>
              <a:rPr lang="en-US" sz="5400" dirty="0" err="1" smtClean="0"/>
              <a:t>multumesc</a:t>
            </a:r>
            <a:r>
              <a:rPr lang="en-US" sz="5400" dirty="0" smtClean="0"/>
              <a:t> </a:t>
            </a:r>
            <a:r>
              <a:rPr lang="en-US" sz="5400" dirty="0" err="1" smtClean="0"/>
              <a:t>pentru</a:t>
            </a:r>
            <a:r>
              <a:rPr lang="en-US" sz="5400" dirty="0" smtClean="0"/>
              <a:t> </a:t>
            </a:r>
            <a:r>
              <a:rPr lang="en-US" sz="5400" dirty="0" err="1" smtClean="0"/>
              <a:t>atentia</a:t>
            </a:r>
            <a:r>
              <a:rPr lang="en-US" sz="5400" dirty="0" smtClean="0"/>
              <a:t> </a:t>
            </a:r>
            <a:r>
              <a:rPr lang="en-US" sz="5400" dirty="0" err="1" smtClean="0"/>
              <a:t>acordata</a:t>
            </a:r>
            <a:r>
              <a:rPr lang="en-US" sz="5400" dirty="0" smtClean="0"/>
              <a:t>!</a:t>
            </a:r>
            <a:endParaRPr lang="en-US" sz="5400" dirty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err="1" smtClean="0"/>
              <a:t>Inspiratie</a:t>
            </a:r>
            <a:r>
              <a:rPr lang="en-US" sz="5400" dirty="0" smtClean="0"/>
              <a:t>! </a:t>
            </a:r>
            <a:r>
              <a:rPr lang="en-US" sz="5400" dirty="0" smtClean="0">
                <a:sym typeface="Wingdings" panose="05000000000000000000" pitchFamily="2" charset="2"/>
              </a:rPr>
              <a:t>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2071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4400" dirty="0" smtClean="0"/>
              <a:t>Lucrare realizată de: ISPAS ADRIAN</a:t>
            </a:r>
          </a:p>
          <a:p>
            <a:pPr marL="0" indent="0" algn="ctr">
              <a:buNone/>
            </a:pPr>
            <a:r>
              <a:rPr lang="ro-RO" sz="4400" dirty="0" smtClean="0"/>
              <a:t>Prof. Coordonator: Kovacs Carol Emil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22958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54" y="1803082"/>
            <a:ext cx="10775373" cy="2924782"/>
          </a:xfrm>
        </p:spPr>
        <p:txBody>
          <a:bodyPr>
            <a:normAutofit/>
          </a:bodyPr>
          <a:lstStyle/>
          <a:p>
            <a:pPr marL="1143000" indent="-1143000" algn="ctr">
              <a:buFont typeface="+mj-lt"/>
              <a:buAutoNum type="romanUcPeriod"/>
            </a:pPr>
            <a:r>
              <a:rPr lang="en-US" sz="7200" dirty="0" smtClean="0"/>
              <a:t>GENERAREA </a:t>
            </a:r>
            <a:br>
              <a:rPr lang="en-US" sz="7200" dirty="0" smtClean="0"/>
            </a:br>
            <a:r>
              <a:rPr lang="en-US" sz="7200" dirty="0" smtClean="0"/>
              <a:t>MODELELOR FRACTALE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0058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908" y="1061332"/>
            <a:ext cx="3010135" cy="2257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Generarea</a:t>
            </a:r>
            <a:r>
              <a:rPr lang="en-US" dirty="0" smtClean="0"/>
              <a:t> </a:t>
            </a:r>
            <a:r>
              <a:rPr lang="en-US" dirty="0" err="1" smtClean="0"/>
              <a:t>modelelor</a:t>
            </a:r>
            <a:r>
              <a:rPr lang="en-US" dirty="0" smtClean="0"/>
              <a:t> </a:t>
            </a:r>
            <a:r>
              <a:rPr lang="en-US" dirty="0" err="1" smtClean="0"/>
              <a:t>fractale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46915"/>
            <a:ext cx="9905999" cy="3541714"/>
          </a:xfrm>
        </p:spPr>
        <p:txBody>
          <a:bodyPr/>
          <a:lstStyle/>
          <a:p>
            <a:r>
              <a:rPr lang="en-US" sz="2800" dirty="0" err="1" smtClean="0"/>
              <a:t>Ce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un fractal?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Conform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/>
              <a:t>Benoît</a:t>
            </a:r>
            <a:r>
              <a:rPr lang="en-US" dirty="0"/>
              <a:t> Mandelbrot</a:t>
            </a:r>
            <a:r>
              <a:rPr lang="en-US" dirty="0" smtClean="0"/>
              <a:t>, </a:t>
            </a:r>
            <a:r>
              <a:rPr lang="en-US" dirty="0"/>
              <a:t>un </a:t>
            </a:r>
            <a:r>
              <a:rPr lang="en-US" b="1" dirty="0"/>
              <a:t>fractal</a:t>
            </a:r>
            <a:r>
              <a:rPr lang="en-US" dirty="0"/>
              <a:t> </a:t>
            </a:r>
            <a:r>
              <a:rPr lang="en-US" dirty="0" err="1"/>
              <a:t>este</a:t>
            </a:r>
            <a:r>
              <a:rPr lang="en-US" dirty="0"/>
              <a:t> "o </a:t>
            </a:r>
            <a:r>
              <a:rPr lang="en-US" dirty="0" err="1"/>
              <a:t>figură</a:t>
            </a:r>
            <a:r>
              <a:rPr lang="en-US" dirty="0"/>
              <a:t> </a:t>
            </a:r>
            <a:r>
              <a:rPr lang="en-US" dirty="0" err="1"/>
              <a:t>geometrică</a:t>
            </a:r>
            <a:r>
              <a:rPr lang="en-US" dirty="0"/>
              <a:t> </a:t>
            </a:r>
            <a:r>
              <a:rPr lang="en-US" dirty="0" err="1"/>
              <a:t>fragmentată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frântă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divizată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părți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(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) o 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miniaturală</a:t>
            </a:r>
            <a:r>
              <a:rPr lang="en-US" dirty="0"/>
              <a:t> a </a:t>
            </a:r>
            <a:r>
              <a:rPr lang="en-US" dirty="0" err="1"/>
              <a:t>întregului</a:t>
            </a:r>
            <a:r>
              <a:rPr lang="en-US" dirty="0" smtClean="0"/>
              <a:t>".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3933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PROPIETATILE MODELELOR FRACTALE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98868"/>
            <a:ext cx="9905999" cy="2343295"/>
          </a:xfrm>
        </p:spPr>
        <p:txBody>
          <a:bodyPr>
            <a:normAutofit/>
          </a:bodyPr>
          <a:lstStyle/>
          <a:p>
            <a:r>
              <a:rPr lang="en-US" dirty="0"/>
              <a:t>Are o </a:t>
            </a:r>
            <a:r>
              <a:rPr lang="en-US" dirty="0" err="1"/>
              <a:t>structură</a:t>
            </a:r>
            <a:r>
              <a:rPr lang="en-US" dirty="0"/>
              <a:t> </a:t>
            </a:r>
            <a:r>
              <a:rPr lang="en-US" dirty="0" err="1"/>
              <a:t>fină</a:t>
            </a:r>
            <a:r>
              <a:rPr lang="en-US" dirty="0"/>
              <a:t> la </a:t>
            </a:r>
            <a:r>
              <a:rPr lang="en-US" dirty="0" err="1"/>
              <a:t>scări</a:t>
            </a:r>
            <a:r>
              <a:rPr lang="en-US" dirty="0"/>
              <a:t> </a:t>
            </a:r>
            <a:r>
              <a:rPr lang="en-US" dirty="0" err="1"/>
              <a:t>arbitrar</a:t>
            </a:r>
            <a:r>
              <a:rPr lang="en-US" dirty="0"/>
              <a:t> de </a:t>
            </a:r>
            <a:r>
              <a:rPr lang="en-US" dirty="0" err="1"/>
              <a:t>mici</a:t>
            </a:r>
            <a:r>
              <a:rPr lang="en-US" dirty="0"/>
              <a:t>.</a:t>
            </a:r>
          </a:p>
          <a:p>
            <a:r>
              <a:rPr lang="en-US" dirty="0"/>
              <a:t>Este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neregulat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descris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geometric </a:t>
            </a:r>
            <a:r>
              <a:rPr lang="en-US" dirty="0" err="1"/>
              <a:t>euclidian</a:t>
            </a:r>
            <a:r>
              <a:rPr lang="en-US" dirty="0"/>
              <a:t> </a:t>
            </a:r>
            <a:r>
              <a:rPr lang="en-US" dirty="0" err="1"/>
              <a:t>tradițional</a:t>
            </a:r>
            <a:r>
              <a:rPr lang="en-US" dirty="0"/>
              <a:t>.</a:t>
            </a:r>
          </a:p>
          <a:p>
            <a:r>
              <a:rPr lang="en-US" dirty="0" smtClean="0"/>
              <a:t>Are </a:t>
            </a:r>
            <a:r>
              <a:rPr lang="en-US" dirty="0"/>
              <a:t>o </a:t>
            </a:r>
            <a:r>
              <a:rPr lang="en-US" dirty="0" err="1"/>
              <a:t>definiție</a:t>
            </a:r>
            <a:r>
              <a:rPr lang="en-US" dirty="0"/>
              <a:t> </a:t>
            </a:r>
            <a:r>
              <a:rPr lang="en-US" dirty="0" err="1"/>
              <a:t>simplă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recursivă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Aplicatii</a:t>
            </a:r>
            <a:r>
              <a:rPr lang="en-US" dirty="0" smtClean="0"/>
              <a:t> ale </a:t>
            </a:r>
            <a:r>
              <a:rPr lang="en-US" dirty="0" err="1" smtClean="0"/>
              <a:t>geometriei</a:t>
            </a:r>
            <a:r>
              <a:rPr lang="en-US" dirty="0" smtClean="0"/>
              <a:t> </a:t>
            </a:r>
            <a:r>
              <a:rPr lang="en-US" dirty="0" err="1" smtClean="0"/>
              <a:t>fractale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Fractalii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 smtClean="0"/>
              <a:t>stiință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Aplicabilitatea</a:t>
            </a:r>
            <a:r>
              <a:rPr lang="en-US" dirty="0" smtClean="0"/>
              <a:t> </a:t>
            </a:r>
            <a:r>
              <a:rPr lang="en-US" dirty="0" err="1"/>
              <a:t>geometriei</a:t>
            </a:r>
            <a:r>
              <a:rPr lang="en-US" dirty="0"/>
              <a:t> </a:t>
            </a:r>
            <a:r>
              <a:rPr lang="en-US" dirty="0" err="1"/>
              <a:t>fractale</a:t>
            </a:r>
            <a:r>
              <a:rPr lang="en-US" dirty="0"/>
              <a:t> nu se </a:t>
            </a:r>
            <a:r>
              <a:rPr lang="en-US" dirty="0" err="1"/>
              <a:t>rezumă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la </a:t>
            </a:r>
            <a:r>
              <a:rPr lang="en-US" dirty="0" err="1"/>
              <a:t>fenomene</a:t>
            </a:r>
            <a:r>
              <a:rPr lang="en-US" dirty="0"/>
              <a:t> </a:t>
            </a:r>
            <a:r>
              <a:rPr lang="en-US" dirty="0" err="1"/>
              <a:t>statice</a:t>
            </a:r>
            <a:r>
              <a:rPr lang="en-US" dirty="0"/>
              <a:t>, ci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studiul</a:t>
            </a:r>
            <a:r>
              <a:rPr lang="en-US" dirty="0"/>
              <a:t> </a:t>
            </a:r>
            <a:r>
              <a:rPr lang="en-US" dirty="0" err="1"/>
              <a:t>fenomenelor</a:t>
            </a:r>
            <a:r>
              <a:rPr lang="en-US" dirty="0"/>
              <a:t> </a:t>
            </a:r>
            <a:r>
              <a:rPr lang="en-US" dirty="0" err="1"/>
              <a:t>dinamice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evoluție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fenomenele</a:t>
            </a:r>
            <a:r>
              <a:rPr lang="en-US" dirty="0"/>
              <a:t> de </a:t>
            </a:r>
            <a:r>
              <a:rPr lang="en-US" dirty="0" err="1"/>
              <a:t>creștere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 </a:t>
            </a:r>
            <a:r>
              <a:rPr lang="en-US" dirty="0" err="1"/>
              <a:t>biologie</a:t>
            </a:r>
            <a:r>
              <a:rPr lang="en-US" dirty="0"/>
              <a:t> </a:t>
            </a:r>
            <a:r>
              <a:rPr lang="en-US" dirty="0" err="1"/>
              <a:t>sau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a </a:t>
            </a:r>
            <a:r>
              <a:rPr lang="en-US" dirty="0" err="1"/>
              <a:t>populațiilor</a:t>
            </a:r>
            <a:r>
              <a:rPr lang="en-US" dirty="0"/>
              <a:t> urbane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20" y="5476009"/>
            <a:ext cx="4974943" cy="10183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999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Fractalii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natură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Fractali</a:t>
            </a:r>
            <a:r>
              <a:rPr lang="en-US" dirty="0" smtClean="0"/>
              <a:t> </a:t>
            </a:r>
            <a:r>
              <a:rPr lang="en-US" dirty="0" err="1"/>
              <a:t>aproximativi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observat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natură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afișează</a:t>
            </a:r>
            <a:r>
              <a:rPr lang="en-US" dirty="0"/>
              <a:t> o </a:t>
            </a:r>
            <a:r>
              <a:rPr lang="en-US" dirty="0" err="1"/>
              <a:t>structură</a:t>
            </a:r>
            <a:r>
              <a:rPr lang="en-US" dirty="0"/>
              <a:t> auto-</a:t>
            </a:r>
            <a:r>
              <a:rPr lang="en-US" dirty="0" err="1"/>
              <a:t>similară</a:t>
            </a:r>
            <a:r>
              <a:rPr lang="en-US" dirty="0"/>
              <a:t> la o </a:t>
            </a:r>
            <a:r>
              <a:rPr lang="en-US" dirty="0" err="1"/>
              <a:t>scară</a:t>
            </a:r>
            <a:r>
              <a:rPr lang="en-US" dirty="0"/>
              <a:t> mare,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finită</a:t>
            </a:r>
            <a:r>
              <a:rPr lang="en-US" dirty="0"/>
              <a:t>. </a:t>
            </a:r>
            <a:r>
              <a:rPr lang="en-US" dirty="0" err="1"/>
              <a:t>Exemplele</a:t>
            </a:r>
            <a:r>
              <a:rPr lang="en-US" dirty="0"/>
              <a:t> </a:t>
            </a:r>
            <a:r>
              <a:rPr lang="en-US" dirty="0" err="1"/>
              <a:t>includ</a:t>
            </a:r>
            <a:r>
              <a:rPr lang="en-US" dirty="0"/>
              <a:t> </a:t>
            </a:r>
            <a:r>
              <a:rPr lang="en-US" dirty="0" err="1"/>
              <a:t>norii</a:t>
            </a:r>
            <a:r>
              <a:rPr lang="en-US" dirty="0"/>
              <a:t>, </a:t>
            </a:r>
            <a:r>
              <a:rPr lang="en-US" dirty="0" err="1"/>
              <a:t>fulgii</a:t>
            </a:r>
            <a:r>
              <a:rPr lang="en-US" dirty="0"/>
              <a:t> de </a:t>
            </a:r>
            <a:r>
              <a:rPr lang="en-US" dirty="0" err="1"/>
              <a:t>zăpadă</a:t>
            </a:r>
            <a:r>
              <a:rPr lang="en-US" dirty="0"/>
              <a:t>, </a:t>
            </a:r>
            <a:r>
              <a:rPr lang="en-US" dirty="0" err="1"/>
              <a:t>cristalele,lanțurile</a:t>
            </a:r>
            <a:r>
              <a:rPr lang="en-US" dirty="0"/>
              <a:t> </a:t>
            </a:r>
            <a:r>
              <a:rPr lang="en-US" dirty="0" err="1"/>
              <a:t>montane</a:t>
            </a:r>
            <a:r>
              <a:rPr lang="en-US" dirty="0"/>
              <a:t>, </a:t>
            </a:r>
            <a:r>
              <a:rPr lang="en-US" dirty="0" err="1"/>
              <a:t>fulgerele</a:t>
            </a:r>
            <a:r>
              <a:rPr lang="en-US" dirty="0"/>
              <a:t>, </a:t>
            </a:r>
            <a:r>
              <a:rPr lang="en-US" dirty="0" err="1"/>
              <a:t>rețelele</a:t>
            </a:r>
            <a:r>
              <a:rPr lang="en-US" dirty="0"/>
              <a:t> de </a:t>
            </a:r>
            <a:r>
              <a:rPr lang="en-US" dirty="0" err="1"/>
              <a:t>râuri</a:t>
            </a:r>
            <a:r>
              <a:rPr lang="en-US" dirty="0"/>
              <a:t>, </a:t>
            </a:r>
            <a:r>
              <a:rPr lang="en-US" dirty="0" err="1"/>
              <a:t>conopida</a:t>
            </a:r>
            <a:r>
              <a:rPr lang="en-US" dirty="0"/>
              <a:t> </a:t>
            </a:r>
            <a:r>
              <a:rPr lang="en-US" dirty="0" err="1"/>
              <a:t>sau</a:t>
            </a:r>
            <a:r>
              <a:rPr lang="en-US" dirty="0"/>
              <a:t> broccoli 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de vase sanguine </a:t>
            </a:r>
            <a:r>
              <a:rPr lang="en-US" dirty="0" err="1"/>
              <a:t>și</a:t>
            </a:r>
            <a:r>
              <a:rPr lang="en-US" dirty="0"/>
              <a:t> vase </a:t>
            </a:r>
            <a:r>
              <a:rPr lang="en-US" dirty="0" err="1"/>
              <a:t>pulmonare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09" y="702906"/>
            <a:ext cx="2871788" cy="2357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496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Fractalii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 smtClean="0"/>
              <a:t>artă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Tipare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fractali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descoperite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picturile</a:t>
            </a:r>
            <a:r>
              <a:rPr lang="en-US" dirty="0"/>
              <a:t> </a:t>
            </a:r>
            <a:r>
              <a:rPr lang="en-US" dirty="0" err="1"/>
              <a:t>artistului</a:t>
            </a:r>
            <a:r>
              <a:rPr lang="en-US" dirty="0"/>
              <a:t> </a:t>
            </a:r>
            <a:r>
              <a:rPr lang="en-US" dirty="0" err="1"/>
              <a:t>american</a:t>
            </a:r>
            <a:r>
              <a:rPr lang="en-US" dirty="0"/>
              <a:t> Jackson Pollock. </a:t>
            </a:r>
            <a:r>
              <a:rPr lang="en-US" dirty="0" err="1"/>
              <a:t>Deși</a:t>
            </a:r>
            <a:r>
              <a:rPr lang="en-US" dirty="0"/>
              <a:t> </a:t>
            </a:r>
            <a:r>
              <a:rPr lang="en-US" dirty="0" err="1"/>
              <a:t>picturile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Pollock's par a fi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stropi</a:t>
            </a:r>
            <a:r>
              <a:rPr lang="en-US" dirty="0"/>
              <a:t> </a:t>
            </a:r>
            <a:r>
              <a:rPr lang="en-US" dirty="0" err="1"/>
              <a:t>haotici</a:t>
            </a:r>
            <a:r>
              <a:rPr lang="en-US" dirty="0"/>
              <a:t>,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computerizată</a:t>
            </a:r>
            <a:r>
              <a:rPr lang="en-US" dirty="0"/>
              <a:t> a </a:t>
            </a:r>
            <a:r>
              <a:rPr lang="en-US" dirty="0" err="1"/>
              <a:t>descoperit</a:t>
            </a:r>
            <a:r>
              <a:rPr lang="en-US" dirty="0"/>
              <a:t> </a:t>
            </a:r>
            <a:r>
              <a:rPr lang="en-US" dirty="0" err="1"/>
              <a:t>tipare</a:t>
            </a:r>
            <a:r>
              <a:rPr lang="en-US" dirty="0"/>
              <a:t> de </a:t>
            </a:r>
            <a:r>
              <a:rPr lang="en-US" dirty="0" err="1"/>
              <a:t>fractali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opera </a:t>
            </a:r>
            <a:r>
              <a:rPr lang="en-US" dirty="0" err="1"/>
              <a:t>sa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05" y="918608"/>
            <a:ext cx="3094407" cy="2218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471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CURBA LUI KOCH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Curba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Koch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caracterizata</a:t>
            </a:r>
            <a:r>
              <a:rPr lang="en-US" dirty="0" smtClean="0"/>
              <a:t> de </a:t>
            </a:r>
            <a:r>
              <a:rPr lang="en-US" dirty="0" err="1" smtClean="0"/>
              <a:t>proprietatea</a:t>
            </a:r>
            <a:r>
              <a:rPr lang="en-US" dirty="0" smtClean="0"/>
              <a:t> de </a:t>
            </a:r>
            <a:r>
              <a:rPr lang="en-US" dirty="0" err="1" smtClean="0"/>
              <a:t>curba</a:t>
            </a:r>
            <a:r>
              <a:rPr lang="en-US" dirty="0" smtClean="0"/>
              <a:t> </a:t>
            </a:r>
            <a:r>
              <a:rPr lang="en-US" dirty="0" err="1" smtClean="0"/>
              <a:t>infinita</a:t>
            </a:r>
            <a:r>
              <a:rPr lang="en-US" dirty="0" smtClean="0"/>
              <a:t> care </a:t>
            </a:r>
            <a:r>
              <a:rPr lang="en-US" dirty="0" err="1" smtClean="0"/>
              <a:t>delimiteaza</a:t>
            </a:r>
            <a:r>
              <a:rPr lang="en-US" dirty="0" smtClean="0"/>
              <a:t> o </a:t>
            </a:r>
            <a:r>
              <a:rPr lang="en-US" dirty="0" err="1" smtClean="0"/>
              <a:t>suprafata</a:t>
            </a:r>
            <a:r>
              <a:rPr lang="en-US" dirty="0" smtClean="0"/>
              <a:t> de </a:t>
            </a:r>
            <a:r>
              <a:rPr lang="en-US" dirty="0" err="1" smtClean="0"/>
              <a:t>arie</a:t>
            </a:r>
            <a:r>
              <a:rPr lang="en-US" dirty="0" smtClean="0"/>
              <a:t> finite. De </a:t>
            </a:r>
            <a:r>
              <a:rPr lang="en-US" dirty="0" err="1" smtClean="0"/>
              <a:t>asemenea</a:t>
            </a:r>
            <a:r>
              <a:rPr lang="en-US" dirty="0" smtClean="0"/>
              <a:t>, </a:t>
            </a:r>
            <a:r>
              <a:rPr lang="en-US" dirty="0" err="1" smtClean="0"/>
              <a:t>graficul</a:t>
            </a:r>
            <a:r>
              <a:rPr lang="en-US" dirty="0" smtClean="0"/>
              <a:t> </a:t>
            </a:r>
            <a:r>
              <a:rPr lang="en-US" dirty="0" err="1" smtClean="0"/>
              <a:t>curbei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care se </a:t>
            </a:r>
            <a:r>
              <a:rPr lang="en-US" dirty="0" err="1" smtClean="0"/>
              <a:t>poate</a:t>
            </a:r>
            <a:r>
              <a:rPr lang="en-US" dirty="0" smtClean="0"/>
              <a:t> define o </a:t>
            </a:r>
            <a:r>
              <a:rPr lang="en-US" dirty="0" err="1" smtClean="0"/>
              <a:t>functie</a:t>
            </a:r>
            <a:r>
              <a:rPr lang="en-US" dirty="0" smtClean="0"/>
              <a:t> continua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nicaieri</a:t>
            </a:r>
            <a:r>
              <a:rPr lang="en-US" dirty="0" smtClean="0"/>
              <a:t> </a:t>
            </a:r>
            <a:r>
              <a:rPr lang="en-US" dirty="0" err="1" smtClean="0"/>
              <a:t>derivabila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3882" y="4177266"/>
            <a:ext cx="7709875" cy="1766334"/>
            <a:chOff x="1963882" y="4177266"/>
            <a:chExt cx="7709875" cy="1766334"/>
          </a:xfrm>
        </p:grpSpPr>
        <p:sp>
          <p:nvSpPr>
            <p:cNvPr id="4" name="Rectangle 3"/>
            <p:cNvSpPr/>
            <p:nvPr/>
          </p:nvSpPr>
          <p:spPr>
            <a:xfrm>
              <a:off x="1963882" y="4603173"/>
              <a:ext cx="1600200" cy="134042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KOCH</a:t>
              </a:r>
            </a:p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(n)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Equal 4"/>
            <p:cNvSpPr/>
            <p:nvPr/>
          </p:nvSpPr>
          <p:spPr>
            <a:xfrm>
              <a:off x="3699163" y="5018808"/>
              <a:ext cx="945573" cy="509155"/>
            </a:xfrm>
            <a:prstGeom prst="mathEqual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37735" y="5273385"/>
              <a:ext cx="1381991" cy="67021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KOCH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(n-1)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2311">
              <a:off x="5880229" y="4191271"/>
              <a:ext cx="1381991" cy="67021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KOCH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(n-1)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644124">
              <a:off x="7341131" y="4177266"/>
              <a:ext cx="1381991" cy="67021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KOCH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(n-1)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291766" y="5248676"/>
              <a:ext cx="1381991" cy="67021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KOCH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(n-1)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4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1719</TotalTime>
  <Words>311</Words>
  <Application>Microsoft Office PowerPoint</Application>
  <PresentationFormat>Widescreen</PresentationFormat>
  <Paragraphs>131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GRAFICĂ COMPUTERIZATĂ c/c++</vt:lpstr>
      <vt:lpstr>Cuprins</vt:lpstr>
      <vt:lpstr>GENERAREA  MODELELOR FRACTALE</vt:lpstr>
      <vt:lpstr>Generarea modelelor fractale</vt:lpstr>
      <vt:lpstr>PROPIETATILE MODELELOR FRACTALE</vt:lpstr>
      <vt:lpstr>Aplicatii ale geometriei fractale</vt:lpstr>
      <vt:lpstr>PowerPoint Presentation</vt:lpstr>
      <vt:lpstr>PowerPoint Presentation</vt:lpstr>
      <vt:lpstr>CURBA LUI KOCH</vt:lpstr>
      <vt:lpstr>PowerPoint Presentation</vt:lpstr>
      <vt:lpstr>CURBA LUI PEANO</vt:lpstr>
      <vt:lpstr>PowerPoint Presentation</vt:lpstr>
      <vt:lpstr>CURBA C A LUI LéVY</vt:lpstr>
      <vt:lpstr>PowerPoint Presentation</vt:lpstr>
      <vt:lpstr>CURBA DRAGONULUI</vt:lpstr>
      <vt:lpstr>PowerPoint Presentation</vt:lpstr>
      <vt:lpstr>Functia de  gradul al II-LEA</vt:lpstr>
      <vt:lpstr>Functia de gradul al II-LEA </vt:lpstr>
      <vt:lpstr>PowerPoint Presentation</vt:lpstr>
      <vt:lpstr>PowerPoint Presentation</vt:lpstr>
      <vt:lpstr>Un mic Joc </vt:lpstr>
      <vt:lpstr>Petalele din jurul trandafirului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GRAFICĂ COMPUTERIZATĂ</dc:title>
  <dc:creator>ADI</dc:creator>
  <cp:lastModifiedBy>ADI</cp:lastModifiedBy>
  <cp:revision>45</cp:revision>
  <dcterms:created xsi:type="dcterms:W3CDTF">2014-04-09T15:43:21Z</dcterms:created>
  <dcterms:modified xsi:type="dcterms:W3CDTF">2014-05-14T08:16:17Z</dcterms:modified>
</cp:coreProperties>
</file>