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5" r:id="rId17"/>
    <p:sldId id="272" r:id="rId18"/>
    <p:sldId id="271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1F631-8925-45E4-A6E8-819880264B6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20F30-F824-4DFA-82FA-A7357AA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0F30-F824-4DFA-82FA-A7357AA3B8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0F30-F824-4DFA-82FA-A7357AA3B8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7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0F30-F824-4DFA-82FA-A7357AA3B8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0F30-F824-4DFA-82FA-A7357AA3B8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3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0F30-F824-4DFA-82FA-A7357AA3B8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0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0F30-F824-4DFA-82FA-A7357AA3B8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0F30-F824-4DFA-82FA-A7357AA3B8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0F30-F824-4DFA-82FA-A7357AA3B8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0F30-F824-4DFA-82FA-A7357AA3B8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7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4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6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AEFA-D03C-4835-8B8F-CCE554C3E66B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E6D09-7CCE-4D06-9AA8-42B48058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6921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Daimler CA" pitchFamily="2" charset="0"/>
              </a:rPr>
              <a:t>Simple does it</a:t>
            </a:r>
            <a:endParaRPr lang="en-US" dirty="0">
              <a:latin typeface="Daimler 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023" y="31045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Daimler CA" pitchFamily="2" charset="0"/>
              </a:rPr>
              <a:t>Weakly Supervised Instance and Semantic Segmentation</a:t>
            </a:r>
          </a:p>
          <a:p>
            <a:endParaRPr lang="en-US" dirty="0" smtClean="0">
              <a:latin typeface="Daimler CA" pitchFamily="2" charset="0"/>
            </a:endParaRPr>
          </a:p>
          <a:p>
            <a:r>
              <a:rPr lang="en-US" dirty="0" smtClean="0">
                <a:latin typeface="Daimler CA" pitchFamily="2" charset="0"/>
              </a:rPr>
              <a:t>Anna </a:t>
            </a:r>
            <a:r>
              <a:rPr lang="en-US" dirty="0" err="1" smtClean="0">
                <a:latin typeface="Daimler CA" pitchFamily="2" charset="0"/>
              </a:rPr>
              <a:t>Khoreva</a:t>
            </a:r>
            <a:r>
              <a:rPr lang="en-US" dirty="0" smtClean="0">
                <a:latin typeface="Daimler CA" pitchFamily="2" charset="0"/>
              </a:rPr>
              <a:t> | Rodrigo </a:t>
            </a:r>
            <a:r>
              <a:rPr lang="en-US" dirty="0" err="1" smtClean="0">
                <a:latin typeface="Daimler CA" pitchFamily="2" charset="0"/>
              </a:rPr>
              <a:t>Benenson</a:t>
            </a:r>
            <a:r>
              <a:rPr lang="en-US" dirty="0" smtClean="0">
                <a:latin typeface="Daimler CA" pitchFamily="2" charset="0"/>
              </a:rPr>
              <a:t>|</a:t>
            </a:r>
          </a:p>
          <a:p>
            <a:r>
              <a:rPr lang="en-US" dirty="0" smtClean="0">
                <a:latin typeface="Daimler CA" pitchFamily="2" charset="0"/>
              </a:rPr>
              <a:t>Jan </a:t>
            </a:r>
            <a:r>
              <a:rPr lang="en-US" dirty="0" err="1" smtClean="0">
                <a:latin typeface="Daimler CA" pitchFamily="2" charset="0"/>
              </a:rPr>
              <a:t>Hosang</a:t>
            </a:r>
            <a:r>
              <a:rPr lang="en-US" dirty="0" smtClean="0">
                <a:latin typeface="Daimler CA" pitchFamily="2" charset="0"/>
              </a:rPr>
              <a:t> | Matthias Hein | </a:t>
            </a:r>
            <a:r>
              <a:rPr lang="en-US" dirty="0" err="1" smtClean="0">
                <a:latin typeface="Daimler CA" pitchFamily="2" charset="0"/>
              </a:rPr>
              <a:t>Bernt</a:t>
            </a:r>
            <a:r>
              <a:rPr lang="en-US" dirty="0" smtClean="0">
                <a:latin typeface="Daimler CA" pitchFamily="2" charset="0"/>
              </a:rPr>
              <a:t> Schiele</a:t>
            </a:r>
            <a:endParaRPr lang="en-US" dirty="0">
              <a:latin typeface="Daimler 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43274" cy="4029743"/>
          </a:xfrm>
        </p:spPr>
        <p:txBody>
          <a:bodyPr>
            <a:normAutofit/>
          </a:bodyPr>
          <a:lstStyle/>
          <a:p>
            <a:r>
              <a:rPr lang="en-US" dirty="0"/>
              <a:t>Given: annotated BB &amp; class label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Label all pixels inside box with such given class. </a:t>
            </a:r>
          </a:p>
          <a:p>
            <a:r>
              <a:rPr lang="en-US" dirty="0"/>
              <a:t>If 2 boxes overlap, assume smaller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in front.</a:t>
            </a:r>
          </a:p>
          <a:p>
            <a:r>
              <a:rPr lang="en-US" dirty="0"/>
              <a:t>Any pixel not in boxes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labelled as background.</a:t>
            </a:r>
          </a:p>
          <a:p>
            <a:r>
              <a:rPr lang="en-US" dirty="0"/>
              <a:t>These labels are used to train a segmentation network with the standard training procedure. </a:t>
            </a:r>
          </a:p>
          <a:p>
            <a:r>
              <a:rPr lang="en-US" dirty="0"/>
              <a:t>We employ: </a:t>
            </a:r>
            <a:r>
              <a:rPr lang="en-US" dirty="0">
                <a:hlinkClick r:id="rId2" action="ppaction://hlinksldjump"/>
              </a:rPr>
              <a:t>DeepLabv1</a:t>
            </a:r>
            <a:r>
              <a:rPr lang="en-US" dirty="0"/>
              <a:t> approach.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49" y="1690688"/>
            <a:ext cx="3380451" cy="36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52" y="1690687"/>
            <a:ext cx="1722189" cy="19516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874682" cy="1951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884596"/>
            <a:ext cx="10696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result of the resulting model inspires us to:</a:t>
            </a:r>
            <a:endParaRPr lang="en-US" sz="2800" dirty="0"/>
          </a:p>
          <a:p>
            <a:r>
              <a:rPr lang="en-US" sz="2800" dirty="0" smtClean="0"/>
              <a:t>A recursive training procedure, where these new labels are fed in as ground truth for a second training round. We name this recursive training approach </a:t>
            </a:r>
            <a:r>
              <a:rPr lang="en-US" sz="2800" u="sng" dirty="0" smtClean="0"/>
              <a:t>Naive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76" y="1690688"/>
            <a:ext cx="1874682" cy="19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training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603474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recursive training is enhanced by de-noising the convent outputs.</a:t>
            </a:r>
          </a:p>
          <a:p>
            <a:r>
              <a:rPr lang="en-US" sz="2400" dirty="0" smtClean="0"/>
              <a:t>We improve the labels using three stages:</a:t>
            </a:r>
          </a:p>
          <a:p>
            <a:r>
              <a:rPr lang="en-US" sz="2400" dirty="0" smtClean="0"/>
              <a:t>1. Any pixel outside the box annotations is reset to background label (cue C1).</a:t>
            </a:r>
          </a:p>
          <a:p>
            <a:r>
              <a:rPr lang="en-US" sz="2400" dirty="0" smtClean="0"/>
              <a:t>2. If area of segment is too small compared to its corresponding bounding box (e.g. </a:t>
            </a:r>
            <a:r>
              <a:rPr lang="en-US" sz="2400" dirty="0" err="1" smtClean="0"/>
              <a:t>IoU</a:t>
            </a:r>
            <a:r>
              <a:rPr lang="en-US" sz="2400" dirty="0" smtClean="0"/>
              <a:t> &lt; 50%) then the box area is reset to its initial label (fed in the 1st round). This enforces minimal area (cue C2).</a:t>
            </a:r>
          </a:p>
          <a:p>
            <a:r>
              <a:rPr lang="en-US" sz="2400" dirty="0" smtClean="0"/>
              <a:t>3. Filter n/w output to better respect the object boundaries. (We use </a:t>
            </a:r>
            <a:r>
              <a:rPr lang="en-US" sz="2400" dirty="0" err="1" smtClean="0"/>
              <a:t>DenseCRF</a:t>
            </a:r>
            <a:r>
              <a:rPr lang="en-US" sz="2400" dirty="0" smtClean="0"/>
              <a:t> with the DeepLabv1 parameters).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18" y="1690688"/>
            <a:ext cx="9701101" cy="1912786"/>
          </a:xfrm>
        </p:spPr>
      </p:pic>
    </p:spTree>
    <p:extLst>
      <p:ext uri="{BB962C8B-B14F-4D97-AF65-F5344CB8AC3E}">
        <p14:creationId xmlns:p14="http://schemas.microsoft.com/office/powerpoint/2010/main" val="21098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training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954" y="4595842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regions:</a:t>
            </a:r>
          </a:p>
          <a:p>
            <a:pPr marL="0" indent="0">
              <a:buNone/>
            </a:pPr>
            <a:r>
              <a:rPr lang="en-US" dirty="0" err="1" smtClean="0"/>
              <a:t>Box</a:t>
            </a:r>
            <a:r>
              <a:rPr lang="en-US" baseline="30000" dirty="0" err="1" smtClean="0"/>
              <a:t>i</a:t>
            </a:r>
            <a:r>
              <a:rPr lang="en-US" dirty="0" smtClean="0"/>
              <a:t>: 2</a:t>
            </a:r>
            <a:r>
              <a:rPr lang="en-US" baseline="30000" dirty="0" smtClean="0"/>
              <a:t>nd</a:t>
            </a:r>
            <a:r>
              <a:rPr lang="en-US" dirty="0" smtClean="0"/>
              <a:t> variant.</a:t>
            </a:r>
          </a:p>
          <a:p>
            <a:pPr marL="0" indent="0">
              <a:buNone/>
            </a:pPr>
            <a:r>
              <a:rPr lang="en-US" dirty="0" smtClean="0"/>
              <a:t>Instead of using filled rectangles as initial labels fill up 20% inner region &amp; leave the remaining inner area of the bounding boxes as ignored regions. </a:t>
            </a:r>
          </a:p>
          <a:p>
            <a:pPr marL="0" indent="0">
              <a:buNone/>
            </a:pPr>
            <a:r>
              <a:rPr lang="en-US" dirty="0" smtClean="0"/>
              <a:t>Following cues C2 &amp; C3 20% of the inner box region higher chances of overlapping with the corresponding object, reducing noise in the generated input labels.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Box-driven segments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954" y="4595842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initial guess of the object segments </a:t>
            </a:r>
          </a:p>
          <a:p>
            <a:r>
              <a:rPr lang="en-US" dirty="0" smtClean="0"/>
              <a:t>Noisy outputs of classic CV + </a:t>
            </a:r>
            <a:r>
              <a:rPr lang="en-US" dirty="0" err="1" smtClean="0"/>
              <a:t>GrabCut</a:t>
            </a:r>
            <a:r>
              <a:rPr lang="en-US" dirty="0" smtClean="0"/>
              <a:t> + boosting object proposals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ConvNet</a:t>
            </a:r>
            <a:r>
              <a:rPr lang="en-US" dirty="0" smtClean="0"/>
              <a:t> training. </a:t>
            </a:r>
          </a:p>
          <a:p>
            <a:r>
              <a:rPr lang="en-US" dirty="0" smtClean="0"/>
              <a:t>Output object segments are noisy, but more precise than simple rectangles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provide improved results. </a:t>
            </a:r>
          </a:p>
          <a:p>
            <a:r>
              <a:rPr lang="en-US" dirty="0" smtClean="0"/>
              <a:t>1 training round enough to reach good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GrabCut</a:t>
            </a:r>
            <a:r>
              <a:rPr lang="en-US" dirty="0" smtClean="0"/>
              <a:t> baselines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954" y="4595842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GrabCut</a:t>
            </a:r>
            <a:r>
              <a:rPr lang="en-US" dirty="0"/>
              <a:t>: Technique to estimate an object segment from its bounding box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GrabCut</a:t>
            </a:r>
            <a:r>
              <a:rPr lang="en-US" dirty="0" smtClean="0"/>
              <a:t>+: </a:t>
            </a:r>
            <a:r>
              <a:rPr lang="en-US" dirty="0"/>
              <a:t>HED boundaries are used as a pairwise term instead of RGB color difference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Box</a:t>
            </a:r>
            <a:r>
              <a:rPr lang="en-US" baseline="30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consider </a:t>
            </a:r>
            <a:r>
              <a:rPr lang="en-US" dirty="0" err="1" smtClean="0"/>
              <a:t>GrabCut+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:</a:t>
            </a:r>
            <a:r>
              <a:rPr lang="en-US" dirty="0" smtClean="0"/>
              <a:t> trades-off recall for higher precision.</a:t>
            </a:r>
          </a:p>
          <a:p>
            <a:r>
              <a:rPr lang="en-US" dirty="0" smtClean="0"/>
              <a:t>For each annotated box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~150 </a:t>
            </a:r>
            <a:r>
              <a:rPr lang="en-US" dirty="0" err="1" smtClean="0"/>
              <a:t>GrabCut</a:t>
            </a:r>
            <a:r>
              <a:rPr lang="en-US" dirty="0" smtClean="0"/>
              <a:t>+ outputs. </a:t>
            </a:r>
          </a:p>
          <a:p>
            <a:r>
              <a:rPr lang="en-US" dirty="0" smtClean="0"/>
              <a:t>If 70% segments: foreground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pixel: box object class</a:t>
            </a:r>
          </a:p>
          <a:p>
            <a:r>
              <a:rPr lang="en-US" dirty="0" smtClean="0"/>
              <a:t>If 20% segments: foreground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pixel: background</a:t>
            </a:r>
          </a:p>
          <a:p>
            <a:r>
              <a:rPr lang="en-US" dirty="0" smtClean="0"/>
              <a:t>Else: ignore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baselines’ &amp; Box driven segments’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41" y="1825625"/>
            <a:ext cx="9064717" cy="4351338"/>
          </a:xfrm>
        </p:spPr>
      </p:pic>
    </p:spTree>
    <p:extLst>
      <p:ext uri="{BB962C8B-B14F-4D97-AF65-F5344CB8AC3E}">
        <p14:creationId xmlns:p14="http://schemas.microsoft.com/office/powerpoint/2010/main" val="9898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GrabCut</a:t>
            </a:r>
            <a:r>
              <a:rPr lang="en-US" dirty="0" smtClean="0"/>
              <a:t> baselines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954" y="4595842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702"/>
            <a:ext cx="10515600" cy="1495424"/>
          </a:xfrm>
        </p:spPr>
        <p:txBody>
          <a:bodyPr>
            <a:normAutofit/>
          </a:bodyPr>
          <a:lstStyle/>
          <a:p>
            <a:r>
              <a:rPr lang="en-US" dirty="0"/>
              <a:t>The perturbed </a:t>
            </a:r>
            <a:r>
              <a:rPr lang="en-US" dirty="0" err="1"/>
              <a:t>GrabCut</a:t>
            </a:r>
            <a:r>
              <a:rPr lang="en-US" dirty="0"/>
              <a:t>+ outputs are generated by jittering the box co-ordinates (±5%) as well as the size of the outer background region considered by </a:t>
            </a:r>
            <a:r>
              <a:rPr lang="en-US" dirty="0" err="1"/>
              <a:t>GrabCut</a:t>
            </a:r>
            <a:r>
              <a:rPr lang="en-US" dirty="0"/>
              <a:t> (from 10% to 60</a:t>
            </a:r>
            <a:r>
              <a:rPr lang="en-US" dirty="0" smtClean="0"/>
              <a:t>%).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7955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Adding objectness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885248"/>
            <a:ext cx="10515600" cy="2116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Attempt to better incorporate object shape priors by using segment proposals.</a:t>
            </a:r>
          </a:p>
          <a:p>
            <a:r>
              <a:rPr lang="en-US" dirty="0" smtClean="0"/>
              <a:t>Segment proposal techniques are designed to generate group of likely object segmentations for  incorporating as many “objectness” priors as useful (cue C3).</a:t>
            </a:r>
          </a:p>
        </p:txBody>
      </p:sp>
    </p:spTree>
    <p:extLst>
      <p:ext uri="{BB962C8B-B14F-4D97-AF65-F5344CB8AC3E}">
        <p14:creationId xmlns:p14="http://schemas.microsoft.com/office/powerpoint/2010/main" val="14502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objectness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954" y="4595842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state of the art proposals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MCG: Multiscale combinatorial grouping for image segmentation and object proposal generation.</a:t>
            </a:r>
          </a:p>
          <a:p>
            <a:r>
              <a:rPr lang="en-US" dirty="0" smtClean="0"/>
              <a:t>Final stage: MCG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includes a ranking based on decision forest trained over the Pascal VOC 2012 dataset. </a:t>
            </a:r>
          </a:p>
          <a:p>
            <a:r>
              <a:rPr lang="en-US" dirty="0" smtClean="0"/>
              <a:t>Ranking is NOT used for segment selection. All unranked generated segments are used.</a:t>
            </a:r>
          </a:p>
          <a:p>
            <a:r>
              <a:rPr lang="en-US" dirty="0"/>
              <a:t>Given a box annotation, we pick the highest overlapping proposal as a corresponding segment.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MCG ∩ </a:t>
            </a:r>
            <a:r>
              <a:rPr lang="en-US" dirty="0" err="1" smtClean="0"/>
              <a:t>GrabCut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954" y="4595842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MCG segment proposals are used to supplement </a:t>
            </a:r>
            <a:r>
              <a:rPr lang="en-US" dirty="0" err="1"/>
              <a:t>GrabCut</a:t>
            </a:r>
            <a:r>
              <a:rPr lang="en-US" dirty="0"/>
              <a:t>+. Inside the annotated boxes, if MCG ∩ </a:t>
            </a:r>
            <a:r>
              <a:rPr lang="en-US" dirty="0" err="1"/>
              <a:t>GrabCut</a:t>
            </a:r>
            <a:r>
              <a:rPr lang="en-US" dirty="0"/>
              <a:t>+: foreground, else: ignore.</a:t>
            </a:r>
          </a:p>
          <a:p>
            <a:r>
              <a:rPr lang="en-US" dirty="0"/>
              <a:t>This approach is called: M ∩ G+. This is an improved version of </a:t>
            </a:r>
            <a:r>
              <a:rPr lang="en-US" dirty="0" err="1"/>
              <a:t>GrabCut+</a:t>
            </a:r>
            <a:r>
              <a:rPr lang="en-US" baseline="30000" dirty="0" err="1"/>
              <a:t>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89" y="4001294"/>
            <a:ext cx="2148129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</a:t>
            </a:r>
            <a:r>
              <a:rPr lang="en-US" dirty="0"/>
              <a:t>labelling &amp; instance </a:t>
            </a:r>
            <a:r>
              <a:rPr lang="en-US" dirty="0" smtClean="0"/>
              <a:t>segmentation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costly annotations.</a:t>
            </a:r>
          </a:p>
          <a:p>
            <a:r>
              <a:rPr lang="en-US" dirty="0" smtClean="0"/>
              <a:t>Approach </a:t>
            </a:r>
            <a:r>
              <a:rPr lang="en-US" dirty="0" smtClean="0">
                <a:sym typeface="Wingdings" panose="05000000000000000000" pitchFamily="2" charset="2"/>
              </a:rPr>
              <a:t> Use weak supervision i.e. use bounding box annotations.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Results: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Overall, our weak supervision approach reaches ∼95% of the quality of the fully supervised model, both for semantic labelling and instance segmentation.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14" y="4446258"/>
            <a:ext cx="4802960" cy="17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with related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eeps the training procedure unmodified and simply generates input labels.</a:t>
            </a:r>
          </a:p>
          <a:p>
            <a:r>
              <a:rPr lang="en-US" dirty="0" smtClean="0"/>
              <a:t>Also uses ignore regions.</a:t>
            </a:r>
          </a:p>
          <a:p>
            <a:r>
              <a:rPr lang="en-US" dirty="0" smtClean="0"/>
              <a:t>Uses lesser epochs for training.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BoxSup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modify the training procedure so as to </a:t>
            </a:r>
            <a:r>
              <a:rPr lang="en-US" dirty="0" err="1" smtClean="0"/>
              <a:t>denoise</a:t>
            </a:r>
            <a:r>
              <a:rPr lang="en-US" dirty="0" smtClean="0"/>
              <a:t> intermediate outputs by randomly selecting high overlap proposals.</a:t>
            </a:r>
          </a:p>
          <a:p>
            <a:r>
              <a:rPr lang="en-US" dirty="0" smtClean="0"/>
              <a:t>Does not use the ignore regions concept.</a:t>
            </a:r>
          </a:p>
          <a:p>
            <a:r>
              <a:rPr lang="en-US" dirty="0" smtClean="0"/>
              <a:t>Uses more epochs for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labelling results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954" y="4595842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setup:</a:t>
            </a:r>
          </a:p>
          <a:p>
            <a:pPr lvl="1"/>
            <a:r>
              <a:rPr lang="en-US" dirty="0" smtClean="0"/>
              <a:t>Datasets:</a:t>
            </a:r>
          </a:p>
          <a:p>
            <a:pPr marL="457200" lvl="1" indent="0">
              <a:buNone/>
            </a:pPr>
            <a:r>
              <a:rPr lang="en-US" dirty="0" smtClean="0"/>
              <a:t>Evaluation done on Pascal VOC12 segmentation benchmark: 20 foreground object classes &amp; 1 background class.</a:t>
            </a:r>
          </a:p>
          <a:p>
            <a:pPr marL="457200" lvl="1" indent="0">
              <a:buNone/>
            </a:pPr>
            <a:r>
              <a:rPr lang="en-US" dirty="0" smtClean="0"/>
              <a:t>Segmentation part of VOC12: 1464 training, 1449 validation, and 1456 test images. Augmented set of training images: 10582 images.</a:t>
            </a:r>
          </a:p>
          <a:p>
            <a:pPr marL="457200" lvl="1" indent="0">
              <a:buNone/>
            </a:pPr>
            <a:r>
              <a:rPr lang="en-US" dirty="0" smtClean="0"/>
              <a:t>In some of our experiments, we use additional training images from the COCO dataset. We only consider images from any of the 20 Pascal classes and only objects with a bounding box area larger than 200 pixels. After this filtering, 99310 images remain (from training and validation sets), which are added to our training set.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labelling results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954" y="4595842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Experimental setup:</a:t>
            </a:r>
          </a:p>
          <a:p>
            <a:pPr lvl="1"/>
            <a:r>
              <a:rPr lang="en-US" dirty="0" smtClean="0"/>
              <a:t>Datasets:</a:t>
            </a:r>
          </a:p>
          <a:p>
            <a:pPr marL="457200" lvl="1" indent="0">
              <a:buNone/>
            </a:pPr>
            <a:r>
              <a:rPr lang="en-US" dirty="0" smtClean="0"/>
              <a:t>When using COCO data, we first pre-train on COCO and then fine-tune over the Pascal VOC12 training set.</a:t>
            </a:r>
          </a:p>
          <a:p>
            <a:pPr marL="457200" lvl="1" indent="0">
              <a:buNone/>
            </a:pPr>
            <a:r>
              <a:rPr lang="en-US" dirty="0" smtClean="0"/>
              <a:t>All of the COCO and Pascal training images come with semantic labelling annotations (for fully supervised case) and BB annotations (for weakly supervised case).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Evaluations:</a:t>
            </a:r>
          </a:p>
          <a:p>
            <a:pPr marL="457200" lvl="1" indent="0">
              <a:buNone/>
            </a:pPr>
            <a:r>
              <a:rPr lang="en-US" dirty="0" smtClean="0"/>
              <a:t>We use the “comp6</a:t>
            </a:r>
            <a:r>
              <a:rPr lang="en-US" dirty="0"/>
              <a:t>” evaluation protocol. Performance: averaged pixel </a:t>
            </a:r>
            <a:r>
              <a:rPr lang="en-US" dirty="0" err="1"/>
              <a:t>IoU</a:t>
            </a:r>
            <a:r>
              <a:rPr lang="en-US" dirty="0"/>
              <a:t> across 21 classes. Most of the results are shown on the validation set. Final results are shown on the test set &amp; compared with the other state of the art models.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labelling results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954" y="4595842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setup:</a:t>
            </a:r>
          </a:p>
          <a:p>
            <a:pPr lvl="1"/>
            <a:r>
              <a:rPr lang="en-US" dirty="0" smtClean="0"/>
              <a:t>Implementation details:</a:t>
            </a:r>
          </a:p>
          <a:p>
            <a:pPr marL="457200" lvl="1" indent="0">
              <a:buNone/>
            </a:pPr>
            <a:r>
              <a:rPr lang="en-US" dirty="0" smtClean="0"/>
              <a:t>N/W: </a:t>
            </a:r>
            <a:r>
              <a:rPr lang="en-US" dirty="0" err="1" smtClean="0"/>
              <a:t>DeepLab-LargeFOV</a:t>
            </a:r>
            <a:r>
              <a:rPr lang="en-US" dirty="0" smtClean="0"/>
              <a:t> network: same train &amp; test parameters as Semantic image segmentation with deep convolutional nets and fully connected </a:t>
            </a:r>
            <a:r>
              <a:rPr lang="en-US" dirty="0" err="1" smtClean="0"/>
              <a:t>crfs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The model is initialized from a VGG16 network pre-trained on ImageNet. We use a mini-batch of 30 images for SGD and initial learning rate of 0.001, which is divided by 10 after a 2k/20k iterations (for Pascal/COCO).</a:t>
            </a:r>
          </a:p>
          <a:p>
            <a:pPr marL="457200" lvl="1" indent="0">
              <a:buNone/>
            </a:pPr>
            <a:r>
              <a:rPr lang="en-US" dirty="0" smtClean="0"/>
              <a:t>At test time </a:t>
            </a:r>
            <a:r>
              <a:rPr lang="en-US" dirty="0" err="1" smtClean="0"/>
              <a:t>DenseCRF</a:t>
            </a:r>
            <a:r>
              <a:rPr lang="en-US" dirty="0" smtClean="0"/>
              <a:t> is applied. Our network and post-processing are comparable to the ones used in </a:t>
            </a:r>
            <a:r>
              <a:rPr lang="en-US" dirty="0" err="1" smtClean="0"/>
              <a:t>BoxSup</a:t>
            </a:r>
            <a:r>
              <a:rPr lang="en-US" dirty="0" smtClean="0"/>
              <a:t> &amp; Weakly- and semi-supervised learning of a </a:t>
            </a:r>
            <a:r>
              <a:rPr lang="en-US" dirty="0" err="1" smtClean="0"/>
              <a:t>dcnn</a:t>
            </a:r>
            <a:r>
              <a:rPr lang="en-US" dirty="0" smtClean="0"/>
              <a:t> for semantic image segmentation.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88" y="1690688"/>
            <a:ext cx="5838544" cy="4714735"/>
          </a:xfrm>
        </p:spPr>
      </p:pic>
    </p:spTree>
    <p:extLst>
      <p:ext uri="{BB962C8B-B14F-4D97-AF65-F5344CB8AC3E}">
        <p14:creationId xmlns:p14="http://schemas.microsoft.com/office/powerpoint/2010/main" val="12797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DeepLabV1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N/W: </a:t>
            </a:r>
            <a:r>
              <a:rPr lang="en-US" dirty="0" err="1" smtClean="0"/>
              <a:t>DeepLab-LargeFOV</a:t>
            </a:r>
            <a:r>
              <a:rPr lang="en-US" dirty="0" smtClean="0"/>
              <a:t> network: same train &amp; test parameters as Semantic image segmentation with deep convolutional nets and fully connected </a:t>
            </a:r>
            <a:r>
              <a:rPr lang="en-US" dirty="0" err="1" smtClean="0"/>
              <a:t>crfs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model is initialized from a VGG16 network pre-trained on ImageNet. We use a mini-batch of 30 images for SGD and initial learning rate of 0.001, which is divided by 10 after a 2k/20k iterations (for Pascal/COCO).</a:t>
            </a:r>
          </a:p>
          <a:p>
            <a:r>
              <a:rPr lang="en-US" dirty="0" smtClean="0"/>
              <a:t>At test time </a:t>
            </a:r>
            <a:r>
              <a:rPr lang="en-US" dirty="0" err="1" smtClean="0"/>
              <a:t>DenseCRF</a:t>
            </a:r>
            <a:r>
              <a:rPr lang="en-US" dirty="0" smtClean="0"/>
              <a:t> is applied. Our network and post-processing are comparable to the ones used in </a:t>
            </a:r>
            <a:r>
              <a:rPr lang="en-US" dirty="0" err="1" smtClean="0"/>
              <a:t>BoxSup</a:t>
            </a:r>
            <a:r>
              <a:rPr lang="en-US" dirty="0" smtClean="0"/>
              <a:t> &amp; Weakly- and semi-supervised learning of a </a:t>
            </a:r>
            <a:r>
              <a:rPr lang="en-US" dirty="0" err="1" smtClean="0"/>
              <a:t>dcnn</a:t>
            </a:r>
            <a:r>
              <a:rPr lang="en-US" dirty="0" smtClean="0"/>
              <a:t> for semantic image segmentation.</a:t>
            </a:r>
          </a:p>
          <a:p>
            <a:r>
              <a:rPr lang="en-US" dirty="0" smtClean="0"/>
              <a:t>Here the approach is simple and fixed. In all our experiments we use a fixed training and test time procedure. Across experiments we only change the input training data that the networks gets to see.</a:t>
            </a:r>
          </a:p>
          <a:p>
            <a:r>
              <a:rPr lang="en-US" dirty="0" smtClean="0"/>
              <a:t>For our best variant M ∩ G+ the data generation step for VOC12 takes ~6h, running in parallel (12 cores) on a GPU machine. Our total training time is ~16h, including </a:t>
            </a:r>
            <a:r>
              <a:rPr lang="en-US" dirty="0" err="1" smtClean="0"/>
              <a:t>DeepLab</a:t>
            </a:r>
            <a:r>
              <a:rPr lang="en-US" dirty="0" smtClean="0"/>
              <a:t> training (~10h). In comparison </a:t>
            </a:r>
            <a:r>
              <a:rPr lang="en-US" dirty="0" err="1" smtClean="0"/>
              <a:t>BoxSup</a:t>
            </a:r>
            <a:r>
              <a:rPr lang="en-US" dirty="0" smtClean="0"/>
              <a:t> training takes ~27h.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ConvNets</a:t>
            </a:r>
            <a:r>
              <a:rPr lang="en-US" dirty="0" smtClean="0"/>
              <a:t> are the de facto technique for pattern recognition problems in computer vision.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However, they need a lot of training data to achieve good results.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Getting enough training data is expensive.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Getting annotations for spatial masks is very expensive.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Box annotations are more pervasive, cheaper and easier to define.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of weak supervision is viewed as an issue of input label noise.</a:t>
            </a:r>
          </a:p>
          <a:p>
            <a:r>
              <a:rPr lang="en-US" dirty="0" smtClean="0"/>
              <a:t>Recursive </a:t>
            </a:r>
            <a:r>
              <a:rPr lang="en-US" dirty="0"/>
              <a:t>training is explored as a de-noising </a:t>
            </a:r>
            <a:r>
              <a:rPr lang="en-US" dirty="0" smtClean="0"/>
              <a:t>strategy.</a:t>
            </a:r>
          </a:p>
          <a:p>
            <a:r>
              <a:rPr lang="en-US" dirty="0" smtClean="0"/>
              <a:t> </a:t>
            </a:r>
            <a:r>
              <a:rPr lang="en-US" dirty="0" err="1"/>
              <a:t>ConvNet</a:t>
            </a:r>
            <a:r>
              <a:rPr lang="en-US" dirty="0"/>
              <a:t> predictions of the previous training round are used as supervision for the next training round.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95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2800" dirty="0" smtClean="0"/>
              <a:t>Main contributions:-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Recursive training of </a:t>
            </a:r>
            <a:r>
              <a:rPr lang="en-US" dirty="0" err="1" smtClean="0"/>
              <a:t>ConvNets</a:t>
            </a:r>
            <a:r>
              <a:rPr lang="en-US" dirty="0" smtClean="0"/>
              <a:t> </a:t>
            </a:r>
            <a:r>
              <a:rPr lang="en-US" dirty="0"/>
              <a:t>for weakly supervised semantic labelling: </a:t>
            </a:r>
            <a:r>
              <a:rPr lang="en-US" dirty="0" smtClean="0"/>
              <a:t> how </a:t>
            </a:r>
            <a:r>
              <a:rPr lang="en-US" dirty="0"/>
              <a:t>to reach good results, limitations of approach</a:t>
            </a:r>
            <a:r>
              <a:rPr lang="en-US" dirty="0" smtClean="0"/>
              <a:t>. Recursive </a:t>
            </a:r>
            <a:r>
              <a:rPr lang="en-US" dirty="0"/>
              <a:t>training is explored as a de-noising </a:t>
            </a:r>
            <a:r>
              <a:rPr lang="en-US" dirty="0" smtClean="0"/>
              <a:t>strategy.</a:t>
            </a:r>
          </a:p>
          <a:p>
            <a:r>
              <a:rPr lang="en-US" dirty="0" smtClean="0"/>
              <a:t> </a:t>
            </a:r>
            <a:r>
              <a:rPr lang="en-US" dirty="0"/>
              <a:t>State of the art quality can be </a:t>
            </a:r>
            <a:r>
              <a:rPr lang="en-US" dirty="0" smtClean="0"/>
              <a:t>reached in single </a:t>
            </a:r>
            <a:r>
              <a:rPr lang="en-US" dirty="0"/>
              <a:t>training </a:t>
            </a:r>
            <a:r>
              <a:rPr lang="en-US" dirty="0" smtClean="0"/>
              <a:t>round by properly using </a:t>
            </a:r>
            <a:r>
              <a:rPr lang="en-US" dirty="0" err="1" smtClean="0"/>
              <a:t>GrabCut</a:t>
            </a:r>
            <a:r>
              <a:rPr lang="en-US" dirty="0" smtClean="0"/>
              <a:t> like techniques to generate training labels from given bounding boxes, instead of modifying the segmentation </a:t>
            </a:r>
            <a:r>
              <a:rPr lang="en-US" dirty="0" err="1" smtClean="0"/>
              <a:t>ConvNet</a:t>
            </a:r>
            <a:r>
              <a:rPr lang="en-US" dirty="0" smtClean="0"/>
              <a:t> training procedure or using recursive training.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Results:</a:t>
            </a:r>
          </a:p>
          <a:p>
            <a:pPr marL="0" indent="0">
              <a:buNone/>
            </a:pPr>
            <a:r>
              <a:rPr lang="en-US" dirty="0"/>
              <a:t>Training with </a:t>
            </a:r>
            <a:r>
              <a:rPr lang="en-US" dirty="0" smtClean="0"/>
              <a:t>bounding boxes </a:t>
            </a:r>
            <a:r>
              <a:rPr lang="en-US" dirty="0"/>
              <a:t>only. Using Pascal VOC12 and VOC12+COCO training data: comparable accuracy </a:t>
            </a:r>
            <a:r>
              <a:rPr lang="en-US" dirty="0" smtClean="0"/>
              <a:t>is achieved using a </a:t>
            </a:r>
            <a:r>
              <a:rPr lang="en-US" dirty="0"/>
              <a:t>fully supervised regime.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9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BoxSup</a:t>
            </a:r>
            <a:r>
              <a:rPr lang="en-US" dirty="0"/>
              <a:t>: [J. Dai, K. He, and J. </a:t>
            </a:r>
            <a:r>
              <a:rPr lang="en-US" dirty="0" smtClean="0"/>
              <a:t>Sun: </a:t>
            </a:r>
            <a:r>
              <a:rPr lang="en-US" dirty="0"/>
              <a:t>Exploiting bounding boxes to supervise convolutional networks for semantic segmentation] : Recursive training procedure, where </a:t>
            </a:r>
            <a:r>
              <a:rPr lang="en-US" dirty="0" err="1" smtClean="0"/>
              <a:t>ConvNet</a:t>
            </a:r>
            <a:r>
              <a:rPr lang="en-US" dirty="0" smtClean="0"/>
              <a:t> </a:t>
            </a:r>
            <a:r>
              <a:rPr lang="en-US" dirty="0"/>
              <a:t>is trained under supervision of segment object proposals &amp; the updated network in turn improves the segments used for training. </a:t>
            </a:r>
          </a:p>
          <a:p>
            <a:r>
              <a:rPr lang="en-US" dirty="0"/>
              <a:t>WSSL: [G. Papandreou, L. Chen, K. Murphy, and A. </a:t>
            </a:r>
            <a:r>
              <a:rPr lang="en-US" dirty="0" err="1" smtClean="0"/>
              <a:t>L.Yuille</a:t>
            </a:r>
            <a:r>
              <a:rPr lang="en-US" dirty="0"/>
              <a:t>. Weakly- and semi-supervised learning of </a:t>
            </a:r>
            <a:r>
              <a:rPr lang="en-US" dirty="0" smtClean="0"/>
              <a:t>a DCNN </a:t>
            </a:r>
            <a:r>
              <a:rPr lang="en-US" dirty="0"/>
              <a:t>for semantic image segmentation]: Expectation maximization </a:t>
            </a:r>
            <a:r>
              <a:rPr lang="en-US" dirty="0" smtClean="0"/>
              <a:t>algorithm </a:t>
            </a:r>
            <a:r>
              <a:rPr lang="en-US" dirty="0"/>
              <a:t>with a bias to enable the network to estimate the foreground regions.</a:t>
            </a:r>
          </a:p>
        </p:txBody>
      </p:sp>
    </p:spTree>
    <p:extLst>
      <p:ext uri="{BB962C8B-B14F-4D97-AF65-F5344CB8AC3E}">
        <p14:creationId xmlns:p14="http://schemas.microsoft.com/office/powerpoint/2010/main" val="8571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propose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better results can be obtained without modifying the training procedure (compared to fully supervised </a:t>
            </a:r>
            <a:r>
              <a:rPr lang="en-US" dirty="0" smtClean="0"/>
              <a:t>case) by carefully </a:t>
            </a:r>
            <a:r>
              <a:rPr lang="en-US" dirty="0"/>
              <a:t>generating input labels for training from the bounding box </a:t>
            </a:r>
            <a:r>
              <a:rPr lang="en-US" dirty="0" smtClean="0"/>
              <a:t> annotations.</a:t>
            </a:r>
          </a:p>
          <a:p>
            <a:r>
              <a:rPr lang="en-US" dirty="0" smtClean="0"/>
              <a:t>Instance segmentation: Object </a:t>
            </a:r>
            <a:r>
              <a:rPr lang="en-US" dirty="0"/>
              <a:t>proposals that generate </a:t>
            </a:r>
            <a:r>
              <a:rPr lang="en-US" dirty="0" smtClean="0"/>
              <a:t>segments can be used </a:t>
            </a:r>
            <a:r>
              <a:rPr lang="en-US" dirty="0"/>
              <a:t>for instance segmentation.</a:t>
            </a:r>
          </a:p>
          <a:p>
            <a:r>
              <a:rPr lang="en-US" dirty="0"/>
              <a:t>Given a BB (selected by a detector): </a:t>
            </a:r>
            <a:r>
              <a:rPr lang="en-US" dirty="0" err="1"/>
              <a:t>GrabCut</a:t>
            </a:r>
            <a:r>
              <a:rPr lang="en-US" dirty="0"/>
              <a:t> variants can be used to obtain an instance segmentation.</a:t>
            </a:r>
          </a:p>
          <a:p>
            <a:r>
              <a:rPr lang="en-US" dirty="0"/>
              <a:t>To enable end-end training of detection &amp; segmentation: train </a:t>
            </a:r>
            <a:r>
              <a:rPr lang="en-US" dirty="0" err="1"/>
              <a:t>ConvNets</a:t>
            </a:r>
            <a:r>
              <a:rPr lang="en-US" dirty="0"/>
              <a:t> for instance segmentations.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23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007"/>
          </a:xfrm>
        </p:spPr>
        <p:txBody>
          <a:bodyPr>
            <a:normAutofit/>
          </a:bodyPr>
          <a:lstStyle/>
          <a:p>
            <a:r>
              <a:rPr lang="en-US" dirty="0"/>
              <a:t>DeepMask: Reference implementation.</a:t>
            </a:r>
          </a:p>
          <a:p>
            <a:r>
              <a:rPr lang="en-US" dirty="0"/>
              <a:t>DeepLabV2 (Orig. for semantic segmentation): Repurposed for instance segmentation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23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From boxes to semantic labels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49132"/>
            <a:ext cx="10515600" cy="146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Goal: High quality semantic labelling from object bounding box annotations.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9743"/>
          </a:xfrm>
        </p:spPr>
        <p:txBody>
          <a:bodyPr>
            <a:normAutofit/>
          </a:bodyPr>
          <a:lstStyle/>
          <a:p>
            <a:r>
              <a:rPr lang="en-US" dirty="0"/>
              <a:t>C1 Background: Since BBs are exhaustive, pixels not </a:t>
            </a:r>
            <a:r>
              <a:rPr lang="en-US" dirty="0" smtClean="0"/>
              <a:t>covered by box</a:t>
            </a:r>
            <a:r>
              <a:rPr lang="en-US" dirty="0"/>
              <a:t>: background.</a:t>
            </a:r>
          </a:p>
          <a:p>
            <a:r>
              <a:rPr lang="en-US" dirty="0"/>
              <a:t>C2 Object extent: Assuming a prior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object shapes, the box gives info on the expected object area. Employ this size info during training.</a:t>
            </a:r>
          </a:p>
          <a:p>
            <a:r>
              <a:rPr lang="en-US" dirty="0"/>
              <a:t>C3 Objectness: Additional object priors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spatial continuity &amp; contrasting boundary with the background.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1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imler AG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Microsoft Office PowerPoint</Application>
  <PresentationFormat>Widescreen</PresentationFormat>
  <Paragraphs>154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CorpoS</vt:lpstr>
      <vt:lpstr>Daimler CA</vt:lpstr>
      <vt:lpstr>Wingdings</vt:lpstr>
      <vt:lpstr>Office Theme</vt:lpstr>
      <vt:lpstr>Simple does it</vt:lpstr>
      <vt:lpstr>Abstract</vt:lpstr>
      <vt:lpstr>Introduction</vt:lpstr>
      <vt:lpstr>Introduction</vt:lpstr>
      <vt:lpstr>Introduction Main contributions:-</vt:lpstr>
      <vt:lpstr>Related work</vt:lpstr>
      <vt:lpstr>Related work</vt:lpstr>
      <vt:lpstr>Related work</vt:lpstr>
      <vt:lpstr>Cues</vt:lpstr>
      <vt:lpstr>Box baselines</vt:lpstr>
      <vt:lpstr>Recursive training</vt:lpstr>
      <vt:lpstr>Recursive training</vt:lpstr>
      <vt:lpstr>Recursive training</vt:lpstr>
      <vt:lpstr>Box-driven segments</vt:lpstr>
      <vt:lpstr>GrabCut baselines</vt:lpstr>
      <vt:lpstr>Box baselines’ &amp; Box driven segments’ results</vt:lpstr>
      <vt:lpstr>GrabCut baselines</vt:lpstr>
      <vt:lpstr>Adding objectness</vt:lpstr>
      <vt:lpstr>MCG ∩ GrabCut+</vt:lpstr>
      <vt:lpstr>Differences with related research</vt:lpstr>
      <vt:lpstr>Semantic labelling results</vt:lpstr>
      <vt:lpstr>Semantic labelling results</vt:lpstr>
      <vt:lpstr>Semantic labelling results</vt:lpstr>
      <vt:lpstr>Main results</vt:lpstr>
      <vt:lpstr>DeepLabV1 approach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does it</dc:title>
  <dc:creator>Patgaonkar, Aditya (623)</dc:creator>
  <cp:lastModifiedBy>Patgaonkar, Aditya (623)</cp:lastModifiedBy>
  <cp:revision>31</cp:revision>
  <dcterms:created xsi:type="dcterms:W3CDTF">2018-02-27T07:01:19Z</dcterms:created>
  <dcterms:modified xsi:type="dcterms:W3CDTF">2018-03-01T05:19:04Z</dcterms:modified>
</cp:coreProperties>
</file>