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339" r:id="rId4"/>
    <p:sldId id="338" r:id="rId5"/>
    <p:sldId id="320" r:id="rId6"/>
    <p:sldId id="321" r:id="rId7"/>
    <p:sldId id="322" r:id="rId8"/>
    <p:sldId id="362" r:id="rId9"/>
    <p:sldId id="323" r:id="rId10"/>
    <p:sldId id="324" r:id="rId11"/>
    <p:sldId id="325" r:id="rId12"/>
    <p:sldId id="326" r:id="rId13"/>
    <p:sldId id="327" r:id="rId14"/>
    <p:sldId id="328" r:id="rId15"/>
    <p:sldId id="360" r:id="rId16"/>
    <p:sldId id="329" r:id="rId17"/>
    <p:sldId id="361" r:id="rId18"/>
    <p:sldId id="330" r:id="rId19"/>
    <p:sldId id="331" r:id="rId20"/>
    <p:sldId id="341" r:id="rId21"/>
    <p:sldId id="342" r:id="rId22"/>
    <p:sldId id="363" r:id="rId23"/>
    <p:sldId id="344" r:id="rId24"/>
    <p:sldId id="345" r:id="rId25"/>
    <p:sldId id="346" r:id="rId26"/>
    <p:sldId id="347" r:id="rId27"/>
    <p:sldId id="348" r:id="rId28"/>
    <p:sldId id="334" r:id="rId29"/>
    <p:sldId id="351" r:id="rId30"/>
    <p:sldId id="352" r:id="rId31"/>
    <p:sldId id="353" r:id="rId32"/>
    <p:sldId id="354" r:id="rId33"/>
    <p:sldId id="355" r:id="rId34"/>
    <p:sldId id="356" r:id="rId35"/>
    <p:sldId id="357" r:id="rId36"/>
    <p:sldId id="358" r:id="rId37"/>
    <p:sldId id="359" r:id="rId38"/>
    <p:sldId id="335" r:id="rId39"/>
    <p:sldId id="336" r:id="rId40"/>
    <p:sldId id="340"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660033"/>
    <a:srgbClr val="003300"/>
    <a:srgbClr val="006666"/>
    <a:srgbClr val="990033"/>
    <a:srgbClr val="0099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varScale="1">
        <p:scale>
          <a:sx n="92" d="100"/>
          <a:sy n="92" d="100"/>
        </p:scale>
        <p:origin x="723" y="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86588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232303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2198781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380290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10791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259044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3647456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0310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821830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993013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20490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8" name="Title 1"/>
          <p:cNvSpPr>
            <a:spLocks noGrp="1"/>
          </p:cNvSpPr>
          <p:nvPr>
            <p:ph type="title"/>
          </p:nvPr>
        </p:nvSpPr>
        <p:spPr>
          <a:xfrm>
            <a:off x="403412" y="0"/>
            <a:ext cx="11358282" cy="863039"/>
          </a:xfrm>
        </p:spPr>
        <p:txBody>
          <a:bodyPr>
            <a:normAutofit/>
          </a:bodyPr>
          <a:lstStyle>
            <a:lvl1pPr algn="ctr">
              <a:defRPr sz="4400" b="1">
                <a:solidFill>
                  <a:srgbClr val="003300"/>
                </a:solidFill>
                <a:latin typeface="David" panose="020E0502060401010101" pitchFamily="34" charset="-79"/>
                <a:cs typeface="David" panose="020E0502060401010101" pitchFamily="34" charset="-79"/>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403412" y="863040"/>
            <a:ext cx="11358282" cy="5507280"/>
          </a:xfrm>
        </p:spPr>
        <p:txBody>
          <a:bodyPr>
            <a:normAutofit/>
          </a:bodyPr>
          <a:lstStyle>
            <a:lvl1pPr algn="r" rtl="1">
              <a:lnSpc>
                <a:spcPct val="110000"/>
              </a:lnSpc>
              <a:spcBef>
                <a:spcPts val="1200"/>
              </a:spcBef>
              <a:spcAft>
                <a:spcPts val="600"/>
              </a:spcAft>
              <a:defRPr sz="3000">
                <a:solidFill>
                  <a:srgbClr val="003300"/>
                </a:solidFill>
                <a:latin typeface="David" panose="020E0502060401010101" pitchFamily="34" charset="-79"/>
                <a:cs typeface="David" panose="020E0502060401010101" pitchFamily="34" charset="-79"/>
              </a:defRPr>
            </a:lvl1pPr>
            <a:lvl2pPr algn="r" rtl="1">
              <a:lnSpc>
                <a:spcPct val="110000"/>
              </a:lnSpc>
              <a:spcBef>
                <a:spcPts val="1200"/>
              </a:spcBef>
              <a:spcAft>
                <a:spcPts val="600"/>
              </a:spcAft>
              <a:defRPr sz="3000">
                <a:solidFill>
                  <a:srgbClr val="003300"/>
                </a:solidFill>
                <a:latin typeface="David" panose="020E0502060401010101" pitchFamily="34" charset="-79"/>
                <a:cs typeface="David" panose="020E0502060401010101" pitchFamily="34" charset="-79"/>
              </a:defRPr>
            </a:lvl2pPr>
            <a:lvl3pPr algn="r" rtl="1">
              <a:lnSpc>
                <a:spcPct val="110000"/>
              </a:lnSpc>
              <a:spcBef>
                <a:spcPts val="1200"/>
              </a:spcBef>
              <a:spcAft>
                <a:spcPts val="600"/>
              </a:spcAft>
              <a:defRPr sz="3000">
                <a:solidFill>
                  <a:srgbClr val="003300"/>
                </a:solidFill>
                <a:latin typeface="David" panose="020E0502060401010101" pitchFamily="34" charset="-79"/>
                <a:cs typeface="David" panose="020E0502060401010101" pitchFamily="34" charset="-79"/>
              </a:defRPr>
            </a:lvl3pPr>
            <a:lvl4pPr algn="r" rtl="1">
              <a:lnSpc>
                <a:spcPct val="110000"/>
              </a:lnSpc>
              <a:spcBef>
                <a:spcPts val="1200"/>
              </a:spcBef>
              <a:spcAft>
                <a:spcPts val="600"/>
              </a:spcAft>
              <a:defRPr sz="3000">
                <a:solidFill>
                  <a:srgbClr val="003300"/>
                </a:solidFill>
                <a:latin typeface="David" panose="020E0502060401010101" pitchFamily="34" charset="-79"/>
                <a:cs typeface="David" panose="020E0502060401010101" pitchFamily="34" charset="-79"/>
              </a:defRPr>
            </a:lvl4pPr>
            <a:lvl5pPr algn="r" rtl="1">
              <a:lnSpc>
                <a:spcPct val="110000"/>
              </a:lnSpc>
              <a:spcBef>
                <a:spcPts val="1200"/>
              </a:spcBef>
              <a:spcAft>
                <a:spcPts val="600"/>
              </a:spcAft>
              <a:defRPr sz="3000">
                <a:solidFill>
                  <a:srgbClr val="003300"/>
                </a:solidFill>
                <a:latin typeface="David" panose="020E0502060401010101" pitchFamily="34" charset="-79"/>
                <a:cs typeface="David" panose="020E0502060401010101" pitchFamily="34" charset="-79"/>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Tree>
    <p:extLst>
      <p:ext uri="{BB962C8B-B14F-4D97-AF65-F5344CB8AC3E}">
        <p14:creationId xmlns:p14="http://schemas.microsoft.com/office/powerpoint/2010/main" val="861581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116747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359795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כותרת ותוכן">
    <p:spTree>
      <p:nvGrpSpPr>
        <p:cNvPr id="1" name=""/>
        <p:cNvGrpSpPr/>
        <p:nvPr/>
      </p:nvGrpSpPr>
      <p:grpSpPr>
        <a:xfrm>
          <a:off x="0" y="0"/>
          <a:ext cx="0" cy="0"/>
          <a:chOff x="0" y="0"/>
          <a:chExt cx="0" cy="0"/>
        </a:xfrm>
      </p:grpSpPr>
      <p:sp>
        <p:nvSpPr>
          <p:cNvPr id="8" name="Title 1"/>
          <p:cNvSpPr>
            <a:spLocks noGrp="1"/>
          </p:cNvSpPr>
          <p:nvPr>
            <p:ph type="title"/>
          </p:nvPr>
        </p:nvSpPr>
        <p:spPr>
          <a:xfrm>
            <a:off x="838200" y="212726"/>
            <a:ext cx="10515600" cy="1140946"/>
          </a:xfrm>
        </p:spPr>
        <p:txBody>
          <a:bodyPr>
            <a:normAutofit/>
          </a:bodyPr>
          <a:lstStyle>
            <a:lvl1pPr algn="ctr">
              <a:defRPr sz="4400" b="1">
                <a:solidFill>
                  <a:srgbClr val="990033"/>
                </a:solidFill>
                <a:latin typeface="David" panose="020E0502060401010101" pitchFamily="34" charset="-79"/>
                <a:cs typeface="David" panose="020E0502060401010101" pitchFamily="34" charset="-79"/>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838200" y="1425388"/>
            <a:ext cx="10515600" cy="4944931"/>
          </a:xfrm>
        </p:spPr>
        <p:txBody>
          <a:bodyPr>
            <a:normAutofit/>
          </a:bodyPr>
          <a:lstStyle>
            <a:lvl1pPr algn="r" rtl="1">
              <a:defRPr sz="3200">
                <a:solidFill>
                  <a:srgbClr val="990033"/>
                </a:solidFill>
                <a:latin typeface="David" panose="020E0502060401010101" pitchFamily="34" charset="-79"/>
                <a:cs typeface="David" panose="020E0502060401010101" pitchFamily="34" charset="-79"/>
              </a:defRPr>
            </a:lvl1pPr>
            <a:lvl2pPr algn="r" rtl="1">
              <a:defRPr sz="3200">
                <a:solidFill>
                  <a:srgbClr val="990033"/>
                </a:solidFill>
                <a:latin typeface="David" panose="020E0502060401010101" pitchFamily="34" charset="-79"/>
                <a:cs typeface="David" panose="020E0502060401010101" pitchFamily="34" charset="-79"/>
              </a:defRPr>
            </a:lvl2pPr>
            <a:lvl3pPr algn="r" rtl="1">
              <a:defRPr sz="3200">
                <a:solidFill>
                  <a:srgbClr val="990033"/>
                </a:solidFill>
                <a:latin typeface="David" panose="020E0502060401010101" pitchFamily="34" charset="-79"/>
                <a:cs typeface="David" panose="020E0502060401010101" pitchFamily="34" charset="-79"/>
              </a:defRPr>
            </a:lvl3pPr>
            <a:lvl4pPr algn="r" rtl="1">
              <a:defRPr sz="3200">
                <a:solidFill>
                  <a:srgbClr val="990033"/>
                </a:solidFill>
                <a:latin typeface="David" panose="020E0502060401010101" pitchFamily="34" charset="-79"/>
                <a:cs typeface="David" panose="020E0502060401010101" pitchFamily="34" charset="-79"/>
              </a:defRPr>
            </a:lvl4pPr>
            <a:lvl5pPr algn="r" rtl="1">
              <a:defRPr sz="3200">
                <a:solidFill>
                  <a:srgbClr val="990033"/>
                </a:solidFill>
                <a:latin typeface="David" panose="020E0502060401010101" pitchFamily="34" charset="-79"/>
                <a:cs typeface="David" panose="020E0502060401010101" pitchFamily="34" charset="-79"/>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Tree>
    <p:extLst>
      <p:ext uri="{BB962C8B-B14F-4D97-AF65-F5344CB8AC3E}">
        <p14:creationId xmlns:p14="http://schemas.microsoft.com/office/powerpoint/2010/main" val="45843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כותרת ותוכן">
    <p:spTree>
      <p:nvGrpSpPr>
        <p:cNvPr id="1" name=""/>
        <p:cNvGrpSpPr/>
        <p:nvPr/>
      </p:nvGrpSpPr>
      <p:grpSpPr>
        <a:xfrm>
          <a:off x="0" y="0"/>
          <a:ext cx="0" cy="0"/>
          <a:chOff x="0" y="0"/>
          <a:chExt cx="0" cy="0"/>
        </a:xfrm>
      </p:grpSpPr>
      <p:sp>
        <p:nvSpPr>
          <p:cNvPr id="8" name="Title 1"/>
          <p:cNvSpPr>
            <a:spLocks noGrp="1"/>
          </p:cNvSpPr>
          <p:nvPr>
            <p:ph type="title"/>
          </p:nvPr>
        </p:nvSpPr>
        <p:spPr>
          <a:xfrm>
            <a:off x="838200" y="212726"/>
            <a:ext cx="10515600" cy="1140946"/>
          </a:xfrm>
        </p:spPr>
        <p:txBody>
          <a:bodyPr>
            <a:normAutofit/>
          </a:bodyPr>
          <a:lstStyle>
            <a:lvl1pPr algn="ctr">
              <a:defRPr sz="4400" b="1">
                <a:solidFill>
                  <a:srgbClr val="990033"/>
                </a:solidFill>
                <a:latin typeface="David" panose="020E0502060401010101" pitchFamily="34" charset="-79"/>
                <a:cs typeface="David" panose="020E0502060401010101" pitchFamily="34" charset="-79"/>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838200" y="1425388"/>
            <a:ext cx="10515600" cy="4944931"/>
          </a:xfrm>
        </p:spPr>
        <p:txBody>
          <a:bodyPr>
            <a:normAutofit/>
          </a:bodyPr>
          <a:lstStyle>
            <a:lvl1pPr algn="r" rtl="1">
              <a:defRPr sz="3200">
                <a:solidFill>
                  <a:srgbClr val="990033"/>
                </a:solidFill>
                <a:latin typeface="David" panose="020E0502060401010101" pitchFamily="34" charset="-79"/>
                <a:cs typeface="David" panose="020E0502060401010101" pitchFamily="34" charset="-79"/>
              </a:defRPr>
            </a:lvl1pPr>
            <a:lvl2pPr algn="r" rtl="1">
              <a:defRPr sz="3200">
                <a:solidFill>
                  <a:srgbClr val="990033"/>
                </a:solidFill>
                <a:latin typeface="David" panose="020E0502060401010101" pitchFamily="34" charset="-79"/>
                <a:cs typeface="David" panose="020E0502060401010101" pitchFamily="34" charset="-79"/>
              </a:defRPr>
            </a:lvl2pPr>
            <a:lvl3pPr algn="r" rtl="1">
              <a:defRPr sz="3200">
                <a:solidFill>
                  <a:srgbClr val="990033"/>
                </a:solidFill>
                <a:latin typeface="David" panose="020E0502060401010101" pitchFamily="34" charset="-79"/>
                <a:cs typeface="David" panose="020E0502060401010101" pitchFamily="34" charset="-79"/>
              </a:defRPr>
            </a:lvl3pPr>
            <a:lvl4pPr algn="r" rtl="1">
              <a:defRPr sz="3200">
                <a:solidFill>
                  <a:srgbClr val="990033"/>
                </a:solidFill>
                <a:latin typeface="David" panose="020E0502060401010101" pitchFamily="34" charset="-79"/>
                <a:cs typeface="David" panose="020E0502060401010101" pitchFamily="34" charset="-79"/>
              </a:defRPr>
            </a:lvl4pPr>
            <a:lvl5pPr algn="r" rtl="1">
              <a:defRPr sz="3200">
                <a:solidFill>
                  <a:srgbClr val="990033"/>
                </a:solidFill>
                <a:latin typeface="David" panose="020E0502060401010101" pitchFamily="34" charset="-79"/>
                <a:cs typeface="David" panose="020E0502060401010101" pitchFamily="34" charset="-79"/>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Tree>
    <p:extLst>
      <p:ext uri="{BB962C8B-B14F-4D97-AF65-F5344CB8AC3E}">
        <p14:creationId xmlns:p14="http://schemas.microsoft.com/office/powerpoint/2010/main" val="227314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כותרת ותוכן">
    <p:spTree>
      <p:nvGrpSpPr>
        <p:cNvPr id="1" name=""/>
        <p:cNvGrpSpPr/>
        <p:nvPr/>
      </p:nvGrpSpPr>
      <p:grpSpPr>
        <a:xfrm>
          <a:off x="0" y="0"/>
          <a:ext cx="0" cy="0"/>
          <a:chOff x="0" y="0"/>
          <a:chExt cx="0" cy="0"/>
        </a:xfrm>
      </p:grpSpPr>
      <p:sp>
        <p:nvSpPr>
          <p:cNvPr id="8" name="Title 1"/>
          <p:cNvSpPr>
            <a:spLocks noGrp="1"/>
          </p:cNvSpPr>
          <p:nvPr>
            <p:ph type="title"/>
          </p:nvPr>
        </p:nvSpPr>
        <p:spPr>
          <a:xfrm>
            <a:off x="838200" y="212726"/>
            <a:ext cx="10515600" cy="1140946"/>
          </a:xfrm>
        </p:spPr>
        <p:txBody>
          <a:bodyPr>
            <a:normAutofit/>
          </a:bodyPr>
          <a:lstStyle>
            <a:lvl1pPr algn="ctr">
              <a:defRPr sz="4400" b="1">
                <a:solidFill>
                  <a:srgbClr val="990033"/>
                </a:solidFill>
                <a:latin typeface="David" panose="020E0502060401010101" pitchFamily="34" charset="-79"/>
                <a:cs typeface="David" panose="020E0502060401010101" pitchFamily="34" charset="-79"/>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838200" y="1425388"/>
            <a:ext cx="10515600" cy="4944931"/>
          </a:xfrm>
        </p:spPr>
        <p:txBody>
          <a:bodyPr>
            <a:normAutofit/>
          </a:bodyPr>
          <a:lstStyle>
            <a:lvl1pPr algn="r" rtl="1">
              <a:defRPr sz="3200">
                <a:solidFill>
                  <a:srgbClr val="990033"/>
                </a:solidFill>
                <a:latin typeface="David" panose="020E0502060401010101" pitchFamily="34" charset="-79"/>
                <a:cs typeface="David" panose="020E0502060401010101" pitchFamily="34" charset="-79"/>
              </a:defRPr>
            </a:lvl1pPr>
            <a:lvl2pPr algn="r" rtl="1">
              <a:defRPr sz="3200">
                <a:solidFill>
                  <a:srgbClr val="990033"/>
                </a:solidFill>
                <a:latin typeface="David" panose="020E0502060401010101" pitchFamily="34" charset="-79"/>
                <a:cs typeface="David" panose="020E0502060401010101" pitchFamily="34" charset="-79"/>
              </a:defRPr>
            </a:lvl2pPr>
            <a:lvl3pPr algn="r" rtl="1">
              <a:defRPr sz="3200">
                <a:solidFill>
                  <a:srgbClr val="990033"/>
                </a:solidFill>
                <a:latin typeface="David" panose="020E0502060401010101" pitchFamily="34" charset="-79"/>
                <a:cs typeface="David" panose="020E0502060401010101" pitchFamily="34" charset="-79"/>
              </a:defRPr>
            </a:lvl3pPr>
            <a:lvl4pPr algn="r" rtl="1">
              <a:defRPr sz="3200">
                <a:solidFill>
                  <a:srgbClr val="990033"/>
                </a:solidFill>
                <a:latin typeface="David" panose="020E0502060401010101" pitchFamily="34" charset="-79"/>
                <a:cs typeface="David" panose="020E0502060401010101" pitchFamily="34" charset="-79"/>
              </a:defRPr>
            </a:lvl4pPr>
            <a:lvl5pPr algn="r" rtl="1">
              <a:defRPr sz="3200">
                <a:solidFill>
                  <a:srgbClr val="990033"/>
                </a:solidFill>
                <a:latin typeface="David" panose="020E0502060401010101" pitchFamily="34" charset="-79"/>
                <a:cs typeface="David" panose="020E0502060401010101" pitchFamily="34" charset="-79"/>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Tree>
    <p:extLst>
      <p:ext uri="{BB962C8B-B14F-4D97-AF65-F5344CB8AC3E}">
        <p14:creationId xmlns:p14="http://schemas.microsoft.com/office/powerpoint/2010/main" val="52004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כותרת ותוכן">
    <p:spTree>
      <p:nvGrpSpPr>
        <p:cNvPr id="1" name=""/>
        <p:cNvGrpSpPr/>
        <p:nvPr/>
      </p:nvGrpSpPr>
      <p:grpSpPr>
        <a:xfrm>
          <a:off x="0" y="0"/>
          <a:ext cx="0" cy="0"/>
          <a:chOff x="0" y="0"/>
          <a:chExt cx="0" cy="0"/>
        </a:xfrm>
      </p:grpSpPr>
      <p:sp>
        <p:nvSpPr>
          <p:cNvPr id="8" name="Title 1"/>
          <p:cNvSpPr>
            <a:spLocks noGrp="1"/>
          </p:cNvSpPr>
          <p:nvPr>
            <p:ph type="title"/>
          </p:nvPr>
        </p:nvSpPr>
        <p:spPr>
          <a:xfrm>
            <a:off x="838200" y="212726"/>
            <a:ext cx="10515600" cy="1140946"/>
          </a:xfrm>
        </p:spPr>
        <p:txBody>
          <a:bodyPr>
            <a:normAutofit/>
          </a:bodyPr>
          <a:lstStyle>
            <a:lvl1pPr algn="ctr">
              <a:defRPr sz="4400" b="1">
                <a:solidFill>
                  <a:srgbClr val="990033"/>
                </a:solidFill>
                <a:latin typeface="David" panose="020E0502060401010101" pitchFamily="34" charset="-79"/>
                <a:cs typeface="David" panose="020E0502060401010101" pitchFamily="34" charset="-79"/>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838200" y="1425388"/>
            <a:ext cx="10515600" cy="4944931"/>
          </a:xfrm>
        </p:spPr>
        <p:txBody>
          <a:bodyPr>
            <a:normAutofit/>
          </a:bodyPr>
          <a:lstStyle>
            <a:lvl1pPr algn="r" rtl="1">
              <a:defRPr sz="3200">
                <a:solidFill>
                  <a:srgbClr val="990033"/>
                </a:solidFill>
                <a:latin typeface="David" panose="020E0502060401010101" pitchFamily="34" charset="-79"/>
                <a:cs typeface="David" panose="020E0502060401010101" pitchFamily="34" charset="-79"/>
              </a:defRPr>
            </a:lvl1pPr>
            <a:lvl2pPr algn="r" rtl="1">
              <a:defRPr sz="3200">
                <a:solidFill>
                  <a:srgbClr val="990033"/>
                </a:solidFill>
                <a:latin typeface="David" panose="020E0502060401010101" pitchFamily="34" charset="-79"/>
                <a:cs typeface="David" panose="020E0502060401010101" pitchFamily="34" charset="-79"/>
              </a:defRPr>
            </a:lvl2pPr>
            <a:lvl3pPr algn="r" rtl="1">
              <a:defRPr sz="3200">
                <a:solidFill>
                  <a:srgbClr val="990033"/>
                </a:solidFill>
                <a:latin typeface="David" panose="020E0502060401010101" pitchFamily="34" charset="-79"/>
                <a:cs typeface="David" panose="020E0502060401010101" pitchFamily="34" charset="-79"/>
              </a:defRPr>
            </a:lvl3pPr>
            <a:lvl4pPr algn="r" rtl="1">
              <a:defRPr sz="3200">
                <a:solidFill>
                  <a:srgbClr val="990033"/>
                </a:solidFill>
                <a:latin typeface="David" panose="020E0502060401010101" pitchFamily="34" charset="-79"/>
                <a:cs typeface="David" panose="020E0502060401010101" pitchFamily="34" charset="-79"/>
              </a:defRPr>
            </a:lvl4pPr>
            <a:lvl5pPr algn="r" rtl="1">
              <a:defRPr sz="3200">
                <a:solidFill>
                  <a:srgbClr val="990033"/>
                </a:solidFill>
                <a:latin typeface="David" panose="020E0502060401010101" pitchFamily="34" charset="-79"/>
                <a:cs typeface="David" panose="020E0502060401010101" pitchFamily="34" charset="-79"/>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Tree>
    <p:extLst>
      <p:ext uri="{BB962C8B-B14F-4D97-AF65-F5344CB8AC3E}">
        <p14:creationId xmlns:p14="http://schemas.microsoft.com/office/powerpoint/2010/main" val="298014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he-IL"/>
              <a:t>לחץ כדי לערוך סגנון כותרת של תבנית בסיס</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6207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335016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20000" y="2505075"/>
            <a:ext cx="5025216"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6" name="Content Placeholder 5"/>
          <p:cNvSpPr>
            <a:spLocks noGrp="1"/>
          </p:cNvSpPr>
          <p:nvPr>
            <p:ph sz="quarter" idx="4"/>
          </p:nvPr>
        </p:nvSpPr>
        <p:spPr>
          <a:xfrm>
            <a:off x="6319840" y="2505075"/>
            <a:ext cx="503554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0A683DA-F692-474C-8E96-19B14D8E660D}" type="datetimeFigureOut">
              <a:rPr lang="en-US" smtClean="0"/>
              <a:t>5/31/2021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CB6F3E1-327C-4DB7-B1DE-DF3C73C09DE5}" type="slidenum">
              <a:rPr lang="en-US" smtClean="0"/>
              <a:t>‹#›</a:t>
            </a:fld>
            <a:endParaRPr lang="en-US"/>
          </a:p>
        </p:txBody>
      </p:sp>
    </p:spTree>
    <p:extLst>
      <p:ext uri="{BB962C8B-B14F-4D97-AF65-F5344CB8AC3E}">
        <p14:creationId xmlns:p14="http://schemas.microsoft.com/office/powerpoint/2010/main" val="53433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4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194795"/>
            <a:ext cx="10591800" cy="1105087"/>
          </a:xfrm>
          <a:prstGeom prst="rect">
            <a:avLst/>
          </a:prstGeom>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762000" y="1371600"/>
            <a:ext cx="10591800" cy="5020235"/>
          </a:xfrm>
          <a:prstGeom prst="rect">
            <a:avLst/>
          </a:prstGeom>
        </p:spPr>
        <p:txBody>
          <a:bodyPr vert="horz" lIns="91440" tIns="45720" rIns="91440" bIns="45720" rtlCol="0">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Tree>
    <p:extLst>
      <p:ext uri="{BB962C8B-B14F-4D97-AF65-F5344CB8AC3E}">
        <p14:creationId xmlns:p14="http://schemas.microsoft.com/office/powerpoint/2010/main" val="305620105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76" r:id="rId3"/>
    <p:sldLayoutId id="2147483877" r:id="rId4"/>
    <p:sldLayoutId id="2147483878" r:id="rId5"/>
    <p:sldLayoutId id="2147483879"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 id="2147483875" r:id="rId21"/>
  </p:sldLayoutIdLst>
  <p:txStyles>
    <p:titleStyle>
      <a:lvl1pPr algn="ctr" defTabSz="914400" rtl="1" eaLnBrk="1" latinLnBrk="0" hangingPunct="1">
        <a:lnSpc>
          <a:spcPct val="90000"/>
        </a:lnSpc>
        <a:spcBef>
          <a:spcPct val="0"/>
        </a:spcBef>
        <a:buNone/>
        <a:defRPr sz="4400" b="1" kern="1200">
          <a:ln>
            <a:noFill/>
          </a:ln>
          <a:solidFill>
            <a:srgbClr val="990033"/>
          </a:solidFill>
          <a:latin typeface="David" panose="020E0502060401010101" pitchFamily="34" charset="-79"/>
          <a:ea typeface="+mj-ea"/>
          <a:cs typeface="David" panose="020E0502060401010101" pitchFamily="34" charset="-79"/>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3200" kern="1200">
          <a:solidFill>
            <a:srgbClr val="990033"/>
          </a:solidFill>
          <a:latin typeface="David" panose="020E0502060401010101" pitchFamily="34" charset="-79"/>
          <a:ea typeface="+mn-ea"/>
          <a:cs typeface="David" panose="020E0502060401010101" pitchFamily="34" charset="-79"/>
        </a:defRPr>
      </a:lvl1pPr>
      <a:lvl2pPr marL="685800" indent="-228600" algn="r" defTabSz="914400" rtl="1" eaLnBrk="1" latinLnBrk="0" hangingPunct="1">
        <a:lnSpc>
          <a:spcPct val="90000"/>
        </a:lnSpc>
        <a:spcBef>
          <a:spcPts val="500"/>
        </a:spcBef>
        <a:buFont typeface="Arial" panose="020B0604020202020204" pitchFamily="34" charset="0"/>
        <a:buChar char="•"/>
        <a:defRPr sz="3200" kern="1200">
          <a:solidFill>
            <a:srgbClr val="990033"/>
          </a:solidFill>
          <a:latin typeface="David" panose="020E0502060401010101" pitchFamily="34" charset="-79"/>
          <a:ea typeface="+mn-ea"/>
          <a:cs typeface="David" panose="020E0502060401010101" pitchFamily="34" charset="-79"/>
        </a:defRPr>
      </a:lvl2pPr>
      <a:lvl3pPr marL="1143000" indent="-228600" algn="r" defTabSz="914400" rtl="1" eaLnBrk="1" latinLnBrk="0" hangingPunct="1">
        <a:lnSpc>
          <a:spcPct val="90000"/>
        </a:lnSpc>
        <a:spcBef>
          <a:spcPts val="500"/>
        </a:spcBef>
        <a:buFont typeface="Arial" panose="020B0604020202020204" pitchFamily="34" charset="0"/>
        <a:buChar char="•"/>
        <a:defRPr sz="3200" kern="1200">
          <a:solidFill>
            <a:srgbClr val="990033"/>
          </a:solidFill>
          <a:latin typeface="David" panose="020E0502060401010101" pitchFamily="34" charset="-79"/>
          <a:ea typeface="+mn-ea"/>
          <a:cs typeface="David" panose="020E0502060401010101" pitchFamily="34" charset="-79"/>
        </a:defRPr>
      </a:lvl3pPr>
      <a:lvl4pPr marL="1600200" indent="-228600" algn="r" defTabSz="914400" rtl="1" eaLnBrk="1" latinLnBrk="0" hangingPunct="1">
        <a:lnSpc>
          <a:spcPct val="90000"/>
        </a:lnSpc>
        <a:spcBef>
          <a:spcPts val="500"/>
        </a:spcBef>
        <a:buFont typeface="Arial" panose="020B0604020202020204" pitchFamily="34" charset="0"/>
        <a:buChar char="•"/>
        <a:defRPr sz="3200" kern="1200">
          <a:solidFill>
            <a:srgbClr val="990033"/>
          </a:solidFill>
          <a:latin typeface="David" panose="020E0502060401010101" pitchFamily="34" charset="-79"/>
          <a:ea typeface="+mn-ea"/>
          <a:cs typeface="David" panose="020E0502060401010101" pitchFamily="34" charset="-79"/>
        </a:defRPr>
      </a:lvl4pPr>
      <a:lvl5pPr marL="2057400" indent="-228600" algn="r" defTabSz="914400" rtl="1" eaLnBrk="1" latinLnBrk="0" hangingPunct="1">
        <a:lnSpc>
          <a:spcPct val="90000"/>
        </a:lnSpc>
        <a:spcBef>
          <a:spcPts val="500"/>
        </a:spcBef>
        <a:buFont typeface="Arial" panose="020B0604020202020204" pitchFamily="34" charset="0"/>
        <a:buChar char="•"/>
        <a:defRPr sz="3200" kern="1200">
          <a:solidFill>
            <a:srgbClr val="990033"/>
          </a:solidFill>
          <a:latin typeface="David" panose="020E0502060401010101" pitchFamily="34" charset="-79"/>
          <a:ea typeface="+mn-ea"/>
          <a:cs typeface="David" panose="020E0502060401010101"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mailto:marombar@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573024" y="3364992"/>
            <a:ext cx="11058144" cy="2987681"/>
          </a:xfrm>
          <a:effectLst/>
        </p:spPr>
        <p:txBody>
          <a:bodyPr>
            <a:noAutofit/>
          </a:bodyPr>
          <a:lstStyle/>
          <a:p>
            <a:pPr algn="ctr">
              <a:lnSpc>
                <a:spcPct val="120000"/>
              </a:lnSpc>
            </a:pPr>
            <a:r>
              <a:rPr lang="he-IL" sz="5400" b="1" dirty="0">
                <a:solidFill>
                  <a:srgbClr val="660033"/>
                </a:solidFill>
                <a:effectLst>
                  <a:glow>
                    <a:schemeClr val="accent1"/>
                  </a:glow>
                  <a:reflection endPos="0" dist="50800" dir="5400000" sy="-100000" algn="bl" rotWithShape="0"/>
                </a:effectLst>
              </a:rPr>
              <a:t>שיעור 12: </a:t>
            </a:r>
            <a:br>
              <a:rPr lang="he-IL" sz="5400" b="1" dirty="0">
                <a:solidFill>
                  <a:srgbClr val="002060"/>
                </a:solidFill>
                <a:effectLst>
                  <a:glow>
                    <a:schemeClr val="accent1"/>
                  </a:glow>
                  <a:reflection endPos="0" dist="50800" dir="5400000" sy="-100000" algn="bl" rotWithShape="0"/>
                </a:effectLst>
              </a:rPr>
            </a:br>
            <a:r>
              <a:rPr lang="he-IL" sz="7200" b="1" dirty="0">
                <a:solidFill>
                  <a:srgbClr val="002060"/>
                </a:solidFill>
              </a:rPr>
              <a:t>הנחיות לעבודת הסיום</a:t>
            </a:r>
            <a:endParaRPr lang="en-US" sz="7200" b="1" dirty="0">
              <a:solidFill>
                <a:srgbClr val="3333CC"/>
              </a:solidFill>
              <a:effectLst/>
            </a:endParaRPr>
          </a:p>
        </p:txBody>
      </p:sp>
      <p:sp>
        <p:nvSpPr>
          <p:cNvPr id="3" name="כותרת משנה 2"/>
          <p:cNvSpPr>
            <a:spLocks noGrp="1"/>
          </p:cNvSpPr>
          <p:nvPr>
            <p:ph type="subTitle" idx="1"/>
          </p:nvPr>
        </p:nvSpPr>
        <p:spPr>
          <a:xfrm>
            <a:off x="573024" y="202132"/>
            <a:ext cx="11058144" cy="1116530"/>
          </a:xfrm>
        </p:spPr>
        <p:txBody>
          <a:bodyPr>
            <a:noAutofit/>
          </a:bodyPr>
          <a:lstStyle/>
          <a:p>
            <a:pPr algn="ctr">
              <a:lnSpc>
                <a:spcPct val="110000"/>
              </a:lnSpc>
              <a:spcBef>
                <a:spcPts val="0"/>
              </a:spcBef>
              <a:spcAft>
                <a:spcPts val="600"/>
              </a:spcAft>
            </a:pPr>
            <a:r>
              <a:rPr lang="he-IL" sz="6000" b="1" dirty="0">
                <a:solidFill>
                  <a:srgbClr val="7030A0"/>
                </a:solidFill>
                <a:latin typeface="David" panose="020E0502060401010101" pitchFamily="34" charset="-79"/>
              </a:rPr>
              <a:t>מדוע בכלל צריך בית ספר?</a:t>
            </a:r>
            <a:endParaRPr lang="he-IL" sz="6000" dirty="0">
              <a:ln w="12700">
                <a:solidFill>
                  <a:schemeClr val="accent1"/>
                </a:solidFill>
              </a:ln>
              <a:solidFill>
                <a:srgbClr val="003300"/>
              </a:solidFill>
              <a:latin typeface="David" panose="020E0502060401010101" pitchFamily="34" charset="-79"/>
            </a:endParaRPr>
          </a:p>
        </p:txBody>
      </p:sp>
    </p:spTree>
    <p:extLst>
      <p:ext uri="{BB962C8B-B14F-4D97-AF65-F5344CB8AC3E}">
        <p14:creationId xmlns:p14="http://schemas.microsoft.com/office/powerpoint/2010/main" val="3587626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הצגת התיאוריות</a:t>
            </a:r>
            <a:endParaRPr lang="en-US" dirty="0">
              <a:effectLst>
                <a:glow>
                  <a:schemeClr val="accent1"/>
                </a:glow>
              </a:effectLst>
            </a:endParaRPr>
          </a:p>
        </p:txBody>
      </p:sp>
      <p:sp>
        <p:nvSpPr>
          <p:cNvPr id="3" name="מציין מיקום תוכן 2"/>
          <p:cNvSpPr>
            <a:spLocks noGrp="1"/>
          </p:cNvSpPr>
          <p:nvPr>
            <p:ph idx="1"/>
          </p:nvPr>
        </p:nvSpPr>
        <p:spPr>
          <a:xfrm>
            <a:off x="438912" y="813816"/>
            <a:ext cx="11292840" cy="5705856"/>
          </a:xfrm>
        </p:spPr>
        <p:txBody>
          <a:bodyPr>
            <a:noAutofit/>
          </a:bodyPr>
          <a:lstStyle/>
          <a:p>
            <a:pPr marL="0" indent="0">
              <a:buNone/>
            </a:pPr>
            <a:r>
              <a:rPr lang="he-IL" sz="2700" u="sng" dirty="0">
                <a:solidFill>
                  <a:srgbClr val="800080"/>
                </a:solidFill>
              </a:rPr>
              <a:t>תיאוריות רלוונטיות בהקשר זה- עניינן בין היתר בסוגיות הבאות: </a:t>
            </a:r>
            <a:endParaRPr lang="en-US" sz="2700" u="sng" dirty="0">
              <a:solidFill>
                <a:srgbClr val="800080"/>
              </a:solidFill>
            </a:endParaRPr>
          </a:p>
          <a:p>
            <a:r>
              <a:rPr lang="he-IL" sz="2700" dirty="0"/>
              <a:t>קריסת אידיאולוגיות שחתרו לשינוי בחברה ובתרבות. קידום עיקרון ריבוי הקולות ודחיית מטה-נרטיבים. קץ האידיאולוגיות.</a:t>
            </a:r>
            <a:endParaRPr lang="en-US" sz="2700" dirty="0"/>
          </a:p>
          <a:p>
            <a:r>
              <a:rPr lang="he-IL" sz="2700" dirty="0"/>
              <a:t>היחלשות "אמיתות גדולות" ואבדן המדרג (היררכיה) התרבותי.</a:t>
            </a:r>
            <a:endParaRPr lang="en-US" sz="2700" dirty="0"/>
          </a:p>
          <a:p>
            <a:r>
              <a:rPr lang="he-IL" sz="2700" dirty="0"/>
              <a:t>ערעור על הנחות היסוד של המודרניזם בדבר הבסיס האוניברסאלי, הרציונאלי והא-היסטורי של החברה האנושית. דחיית רעיון הקדמה וביקורת על פרויקט הנאורות. </a:t>
            </a:r>
            <a:endParaRPr lang="en-US" sz="2700" dirty="0"/>
          </a:p>
          <a:p>
            <a:r>
              <a:rPr lang="he-IL" sz="2700" dirty="0"/>
              <a:t>ערעור על האמיתות המוחלטות ומעבר לתפיסה רלטביסטית של המציאות האנושית.</a:t>
            </a:r>
            <a:endParaRPr lang="en-US" sz="2700" dirty="0"/>
          </a:p>
          <a:p>
            <a:r>
              <a:rPr lang="he-IL" sz="2700" dirty="0"/>
              <a:t>פרימת כל ידע הנתפס כיציב ואובייקטיבי, התנערות מכל אמת מוחלטת. המדע והפילוסופיה אינם משקפים את המציאות אלא יוצרים אותה.</a:t>
            </a:r>
            <a:endParaRPr lang="en-US" sz="2700" dirty="0"/>
          </a:p>
        </p:txBody>
      </p:sp>
    </p:spTree>
    <p:extLst>
      <p:ext uri="{BB962C8B-B14F-4D97-AF65-F5344CB8AC3E}">
        <p14:creationId xmlns:p14="http://schemas.microsoft.com/office/powerpoint/2010/main" val="246347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הצגת התיאוריות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b="1" u="sng" dirty="0">
                <a:solidFill>
                  <a:srgbClr val="800080"/>
                </a:solidFill>
              </a:rPr>
              <a:t>הערה חשובה: </a:t>
            </a:r>
          </a:p>
          <a:p>
            <a:r>
              <a:rPr lang="he-IL" sz="2800" dirty="0"/>
              <a:t>אם בוחרים לנתח את התופעה על פי שתי תיאוריות או יותר, יש לציין את הקשר ביניהן, וכיצד כל אחת תורמת להבנה- מהו ההיגיון העומד מאחורי בחירתן, למשל:</a:t>
            </a:r>
          </a:p>
          <a:p>
            <a:r>
              <a:rPr lang="he-IL" sz="2800" dirty="0"/>
              <a:t>האם הן מנוגדות בתפיסתן את התופעה, ולכן הצגה של שתי הזוויות מאפשרת להציג את המורכבות של התופעה, ודרך ההנגדה לחדד היבטים שונים של התופעה, וכך להעשיר את הידע אודותיה. </a:t>
            </a:r>
            <a:endParaRPr lang="en-US" sz="2800" dirty="0"/>
          </a:p>
          <a:p>
            <a:r>
              <a:rPr lang="he-IL" sz="2800" dirty="0"/>
              <a:t>האם הן משלימות זו את זו, ועל כן, בכך שאחת מרחיבה את האחרת, היא נותנת מענה להיבטים שהתיאוריה הראשונה לא דנה בהם, ולכן יש חשיבות להצגת שתי התיאוריות על מנת לתת תמונה מלאה לתופעה.</a:t>
            </a:r>
            <a:endParaRPr lang="en-US" sz="2800" dirty="0"/>
          </a:p>
        </p:txBody>
      </p:sp>
    </p:spTree>
    <p:extLst>
      <p:ext uri="{BB962C8B-B14F-4D97-AF65-F5344CB8AC3E}">
        <p14:creationId xmlns:p14="http://schemas.microsoft.com/office/powerpoint/2010/main" val="415513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דיון- סינתזה</a:t>
            </a:r>
            <a:endParaRPr lang="en-US" dirty="0">
              <a:effectLst>
                <a:glow>
                  <a:schemeClr val="accent1"/>
                </a:glow>
              </a:effectLst>
            </a:endParaRPr>
          </a:p>
        </p:txBody>
      </p:sp>
      <p:sp>
        <p:nvSpPr>
          <p:cNvPr id="3" name="מציין מיקום תוכן 2"/>
          <p:cNvSpPr>
            <a:spLocks noGrp="1"/>
          </p:cNvSpPr>
          <p:nvPr>
            <p:ph idx="1"/>
          </p:nvPr>
        </p:nvSpPr>
        <p:spPr>
          <a:xfrm>
            <a:off x="438912" y="800100"/>
            <a:ext cx="11292840" cy="5719572"/>
          </a:xfrm>
        </p:spPr>
        <p:txBody>
          <a:bodyPr>
            <a:noAutofit/>
          </a:bodyPr>
          <a:lstStyle/>
          <a:p>
            <a:r>
              <a:rPr lang="he-IL" sz="2600" dirty="0"/>
              <a:t>הדיון הוא החלק המרכזי והחשוב ביותר של העבודה- לשם העבודה מובילה! הדיון מהווה סינתזה בין המבוא לחלק התיאורטי.</a:t>
            </a:r>
          </a:p>
          <a:p>
            <a:r>
              <a:rPr lang="he-IL" sz="2600" dirty="0"/>
              <a:t>בחלק זה אתם נדרשים לנתח את התמורה שתוארה במבוא באמצעות התיאוריה/</a:t>
            </a:r>
            <a:r>
              <a:rPr lang="he-IL" sz="2600" dirty="0" err="1"/>
              <a:t>יות</a:t>
            </a:r>
            <a:r>
              <a:rPr lang="he-IL" sz="2600" dirty="0"/>
              <a:t> שהצגתם בחלק התיאורטי. </a:t>
            </a:r>
          </a:p>
          <a:p>
            <a:r>
              <a:rPr lang="he-IL" sz="2600" dirty="0"/>
              <a:t>כאן אנו מביטים בתופעה דרך המשקפיים של התיאוריה, באמצעות נקודת המבט התיאורטית. </a:t>
            </a:r>
          </a:p>
          <a:p>
            <a:r>
              <a:rPr lang="he-IL" sz="2600" dirty="0"/>
              <a:t>אנו מנתחים את התופעה לעומק, חושפים את הסיבות שהביאו לתמורה ומעניקים לה מובן מתוך הקשר כללי ורחב יותר.</a:t>
            </a:r>
          </a:p>
          <a:p>
            <a:r>
              <a:rPr lang="he-IL" sz="2600" dirty="0"/>
              <a:t>התיאוריות נותנות מבט כללי והקשר כללי, הן מסבירות את השינוי ביחס לתמורות שהתרבות המערבית עוברת, וכיצד הן משפיעות על מערכת החינוך בכלל ועל התופעה הנחקרת בפרט.</a:t>
            </a:r>
            <a:endParaRPr lang="en-US" sz="2600" dirty="0"/>
          </a:p>
        </p:txBody>
      </p:sp>
    </p:spTree>
    <p:extLst>
      <p:ext uri="{BB962C8B-B14F-4D97-AF65-F5344CB8AC3E}">
        <p14:creationId xmlns:p14="http://schemas.microsoft.com/office/powerpoint/2010/main" val="149538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סיכום, מסקנות וביבליוגרפיה</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lvl="0"/>
            <a:r>
              <a:rPr lang="he-IL" sz="2800" b="1" dirty="0"/>
              <a:t>סיכום ומסקנות: </a:t>
            </a:r>
            <a:r>
              <a:rPr lang="he-IL" sz="2800" dirty="0"/>
              <a:t>בחלק זה אתם מסכמים את הניתוח והממצאים ומציגים את המסקנות של העבודה. </a:t>
            </a:r>
          </a:p>
          <a:p>
            <a:pPr lvl="0"/>
            <a:r>
              <a:rPr lang="he-IL" sz="2800" dirty="0"/>
              <a:t>לבסוף, יש לדון בהשלכות של התמורה למערכת החינוך בישראל.</a:t>
            </a:r>
            <a:endParaRPr lang="en-US" sz="2800" dirty="0"/>
          </a:p>
          <a:p>
            <a:pPr lvl="0"/>
            <a:r>
              <a:rPr lang="he-IL" sz="2800" b="1" dirty="0"/>
              <a:t>ביבליוגרפיה: </a:t>
            </a:r>
            <a:r>
              <a:rPr lang="he-IL" sz="2800" dirty="0"/>
              <a:t>צריכה להיכתב בסוף העבודה על פי הכללים התקניים לכתיבת ביבליוגרפיה. הביבליוגרפיה מפרטת את כל החומר שהשתמשנו בו ורשמנו אותו במראה המקום בגוף העבודה.</a:t>
            </a:r>
          </a:p>
        </p:txBody>
      </p:sp>
    </p:spTree>
    <p:extLst>
      <p:ext uri="{BB962C8B-B14F-4D97-AF65-F5344CB8AC3E}">
        <p14:creationId xmlns:p14="http://schemas.microsoft.com/office/powerpoint/2010/main" val="424549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הנחיות כלליות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lvl="0"/>
            <a:r>
              <a:rPr lang="he-IL" sz="2800" dirty="0"/>
              <a:t>העבודה היא בהיקף של עד 5 עמודים (לא כולל שער וביבליוגרפיה).</a:t>
            </a:r>
            <a:endParaRPr lang="en-US" sz="2800" dirty="0"/>
          </a:p>
          <a:p>
            <a:pPr lvl="0"/>
            <a:r>
              <a:rPr lang="he-IL" sz="2800" dirty="0"/>
              <a:t>העבודה חייבת לעמוד בכללי הכתיבה האקדמית. זה אומר, שכל טענה צריכה להיות מבוססת על מאמרים או ספרים הקבילים מבחינה אקדמית (ויקיפדיה אינה מקור קביל); לאחר כל ביסוס יש להציג מראה מקום שיופיע, בנוסף לגוף העבודה, גם ברשימה הביבליוגרפית.</a:t>
            </a:r>
            <a:endParaRPr lang="en-US" sz="2800" dirty="0"/>
          </a:p>
          <a:p>
            <a:r>
              <a:rPr lang="he-IL" sz="2800" dirty="0"/>
              <a:t>ניתן להביע דעה אישית, אך היא צריכה להגיב לטענות המבוססות שהוצגו. מרכז העבודה הוא ניתוח המבוסס על מאמרים, ספרים </a:t>
            </a:r>
            <a:r>
              <a:rPr lang="he-IL" sz="2800" dirty="0" err="1"/>
              <a:t>וכו</a:t>
            </a:r>
            <a:r>
              <a:rPr lang="he-IL" sz="2800" dirty="0"/>
              <a:t>', הדעה האישית, שמקומה בעיקר בחלק של הסיכום והמסקנות, היא תוצאה של תגובה לטענות ולמסקנות המבוססות של העבודה.</a:t>
            </a:r>
            <a:endParaRPr lang="en-US" sz="2800" dirty="0"/>
          </a:p>
        </p:txBody>
      </p:sp>
    </p:spTree>
    <p:extLst>
      <p:ext uri="{BB962C8B-B14F-4D97-AF65-F5344CB8AC3E}">
        <p14:creationId xmlns:p14="http://schemas.microsoft.com/office/powerpoint/2010/main" val="6897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הנחיות כלליות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יש לעמוד גם בשאר כללי הכתיבה האקדמית! </a:t>
            </a:r>
          </a:p>
          <a:p>
            <a:r>
              <a:rPr lang="he-IL" sz="2800" dirty="0"/>
              <a:t>מי שאינו בטוח לגבי היבט זה או אחר, מוזמן לשאול אותי. </a:t>
            </a:r>
          </a:p>
          <a:p>
            <a:r>
              <a:rPr lang="he-IL" sz="2800" dirty="0"/>
              <a:t>לאחר קבלת הציון, לא יהיה ניתן לטעון שלא ידעתם שיש לכתוב על פי הכללים, או שאתם לא מכירים אותם. </a:t>
            </a:r>
          </a:p>
          <a:p>
            <a:r>
              <a:rPr lang="he-IL" sz="2800"/>
              <a:t>כסטודנטים באוניברסיטה </a:t>
            </a:r>
            <a:r>
              <a:rPr lang="he-IL" sz="2800" dirty="0"/>
              <a:t>אתם מחויבים לכתוב את העבודות על פי הכללים המקובלים.</a:t>
            </a:r>
            <a:endParaRPr lang="en-US" sz="2800" dirty="0"/>
          </a:p>
        </p:txBody>
      </p:sp>
    </p:spTree>
    <p:extLst>
      <p:ext uri="{BB962C8B-B14F-4D97-AF65-F5344CB8AC3E}">
        <p14:creationId xmlns:p14="http://schemas.microsoft.com/office/powerpoint/2010/main" val="414389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הנחיות כלליות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lvl="0"/>
            <a:r>
              <a:rPr lang="he-IL" sz="2800" dirty="0"/>
              <a:t>הערה חשובה: כאשר אתם מתבססים על מאמר, ספר, או על כל פריט מידע אחר, מעבר לדרישה של ציון מראה מקום- יש לנסח את הכתוב במילים שלכם, אלא אם אתם מצטטים, ואז שמים את הנאמר במירכאות. </a:t>
            </a:r>
          </a:p>
          <a:p>
            <a:pPr lvl="0"/>
            <a:r>
              <a:rPr lang="he-IL" sz="2800" dirty="0"/>
              <a:t>אני מדגיש זאת, כי העתקה תגרום לפסילת העבודה. ביחד עם הגשת העבודה, אתם נדרשים לחתום על טופס הצהרה, בו אתם מתחייבים שהעבודה נכתבה לפי כללי האקדמיה ולא נעשה שימוש לרעה בפרטי מידע.</a:t>
            </a:r>
            <a:endParaRPr lang="en-US" sz="2800" dirty="0"/>
          </a:p>
          <a:p>
            <a:pPr lvl="0"/>
            <a:r>
              <a:rPr lang="he-IL" sz="2800" dirty="0"/>
              <a:t>כאמור, אם בוחרים לנתח את התופעה על פי שתי תיאוריות או יותר, יש לציין את הקשר ביניהן, וכיצד כל אחת תורמת להבנה- מהו ההיגיון העומד מאחורי בחירתן.</a:t>
            </a:r>
            <a:endParaRPr lang="en-US" sz="2800" dirty="0"/>
          </a:p>
        </p:txBody>
      </p:sp>
    </p:spTree>
    <p:extLst>
      <p:ext uri="{BB962C8B-B14F-4D97-AF65-F5344CB8AC3E}">
        <p14:creationId xmlns:p14="http://schemas.microsoft.com/office/powerpoint/2010/main" val="192098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הנחיות כלליות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lvl="0"/>
            <a:r>
              <a:rPr lang="he-IL" sz="2800" dirty="0"/>
              <a:t>את העבודה יש לשלוח לי במייל, כדי שאוכל לשלוח אותה לעוזר ההוראה לבדיקה.</a:t>
            </a:r>
          </a:p>
          <a:p>
            <a:pPr lvl="0"/>
            <a:r>
              <a:rPr lang="he-IL" sz="2800" dirty="0"/>
              <a:t>בהתאם לדרישת המחלקה לחינוך: בנוסף לעבודה, יש לצרף למייל טופס הצהרה חתום.</a:t>
            </a:r>
            <a:endParaRPr lang="en-US" sz="2800" dirty="0"/>
          </a:p>
        </p:txBody>
      </p:sp>
    </p:spTree>
    <p:extLst>
      <p:ext uri="{BB962C8B-B14F-4D97-AF65-F5344CB8AC3E}">
        <p14:creationId xmlns:p14="http://schemas.microsoft.com/office/powerpoint/2010/main" val="1368353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יישום המבנה של העבודה</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בשל העובדה שזו מצגת עבור השיעור, אין זו עבודה בפועל, כפי שהיא צריכה להיכתב, הלכה למעשה, אלא יישום כללי של המבנה הנדרש.</a:t>
            </a:r>
            <a:endParaRPr lang="en-US" sz="2800" dirty="0"/>
          </a:p>
          <a:p>
            <a:r>
              <a:rPr lang="he-IL" sz="2800" dirty="0"/>
              <a:t>בניגוד למצגת, בה מוצג הנושא רק בנקודות ובקווים כלליים, העבודה צריכה להיכתב באופן רציף, מפורט, מבוסס, על פי הכללים האקדמיים וכדומה.</a:t>
            </a:r>
          </a:p>
          <a:p>
            <a:r>
              <a:rPr lang="he-IL" sz="2800" dirty="0"/>
              <a:t>כעת תוצגנה שתי דוגמאות המפרטות, כיצד ליישם את מבנה העבודה הנדרש. הראשונה מנתחת תמורה בהיבט ספציפי הקשור לבית הספר והשנייה דנה בשאלת קיום בית הספר כמכלול.</a:t>
            </a:r>
          </a:p>
        </p:txBody>
      </p:sp>
    </p:spTree>
    <p:extLst>
      <p:ext uri="{BB962C8B-B14F-4D97-AF65-F5344CB8AC3E}">
        <p14:creationId xmlns:p14="http://schemas.microsoft.com/office/powerpoint/2010/main" val="151763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a:t>
            </a:r>
            <a:r>
              <a:rPr lang="he-IL" dirty="0">
                <a:solidFill>
                  <a:schemeClr val="bg1"/>
                </a:solidFill>
                <a:effectLst>
                  <a:glow>
                    <a:schemeClr val="accent1"/>
                  </a:glow>
                  <a:reflection endPos="0" dist="50800" dir="5400000" sy="-100000" algn="bl" rotWithShape="0"/>
                </a:effectLst>
              </a:rPr>
              <a:t> מבוא </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lgn="just">
              <a:spcBef>
                <a:spcPts val="600"/>
              </a:spcBef>
            </a:pPr>
            <a:r>
              <a:rPr lang="he-IL" sz="2500" b="1" dirty="0">
                <a:solidFill>
                  <a:schemeClr val="bg1"/>
                </a:solidFill>
                <a:effectLst>
                  <a:glow>
                    <a:schemeClr val="accent1"/>
                  </a:glow>
                  <a:reflection endPos="0" dist="50800" dir="5400000" sy="-100000" algn="bl" rotWithShape="0"/>
                </a:effectLst>
              </a:rPr>
              <a:t>תיאור הקונטקסט להיווצרות בית הספר ומאפייניה של דמות הבוגר הרצוי בעת המודרנית:</a:t>
            </a:r>
          </a:p>
          <a:p>
            <a:r>
              <a:rPr lang="he-IL" sz="2500" dirty="0"/>
              <a:t>בית הספר התפתח כחלק מהמהפכה התעשייתית. חוק חינוך החובה רק חוקק ומטרתו הייתה להשגיח על הילדים, כדי שההורים יוכלו לצאת לעבודה במפעלים. </a:t>
            </a:r>
          </a:p>
          <a:p>
            <a:r>
              <a:rPr lang="he-IL" sz="2500" dirty="0"/>
              <a:t>כחלק מהמהפכה התעשייתית, ראו את בית הספר במושגים של ייצור- בית הספר ביקש ללמד את התלמידים משמעת, צייתנות, עמידה בזמנים, קבלת מרות, יכולת להתמיד במטלות ולבצע היטב מטלות משעממות ומונוטוניות, כדי שיגדלו כעובדים יעילים. </a:t>
            </a:r>
          </a:p>
          <a:p>
            <a:r>
              <a:rPr lang="he-IL" sz="2500" dirty="0"/>
              <a:t>כחלק מהפיכת החברות המערביות לדמוקרטיות הבינו, שכדי לממש את זכות הבחירה, על הציבור לדעת קרוא וכתוב ולקבל השכלה בסיסית על מהות הדמוקרטיה וערכיה.</a:t>
            </a:r>
          </a:p>
          <a:p>
            <a:r>
              <a:rPr lang="he-IL" sz="2500" dirty="0"/>
              <a:t>כמו כן, באותה תקופה התפתחה מדינת הלאום ובית הספר שימש לסוציאליזציה הקולקטיביסטית של התלמידים, להחדיר בהם אידיאולוגיה.</a:t>
            </a:r>
          </a:p>
        </p:txBody>
      </p:sp>
    </p:spTree>
    <p:extLst>
      <p:ext uri="{BB962C8B-B14F-4D97-AF65-F5344CB8AC3E}">
        <p14:creationId xmlns:p14="http://schemas.microsoft.com/office/powerpoint/2010/main" val="199157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נושא העבודה- אופציה ראשונה</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הקונטקסט של הקורס הוא בתמורות שחלו בתרבות המערבית וההשלכות שלהן על בית הספר. בית הספר הוא תוצר של המאה ה-19 שאינו יכול לתפקד במאה ה-21. פער הולך וגדל נוצר בין בית הספר לבין המציאות שבה הוא מתקיים. </a:t>
            </a:r>
          </a:p>
          <a:p>
            <a:r>
              <a:rPr lang="he-IL" sz="2800" dirty="0"/>
              <a:t>בעבודה אתם נדרשים להציג </a:t>
            </a:r>
            <a:r>
              <a:rPr lang="he-IL" sz="2800" b="1" u="sng" dirty="0"/>
              <a:t>היבט מסוים</a:t>
            </a:r>
            <a:r>
              <a:rPr lang="he-IL" sz="2800" b="1" dirty="0"/>
              <a:t> </a:t>
            </a:r>
            <a:r>
              <a:rPr lang="he-IL" sz="2800" dirty="0"/>
              <a:t>מתחום החינוך שעבר שינוי מהעידן המודרני לעידן הפוסט מודרני, למשל: מעמד המורה; מטרות החינוך; דמות הבוגר העתידי הרצוי וכדומה.</a:t>
            </a:r>
          </a:p>
          <a:p>
            <a:r>
              <a:rPr lang="he-IL" sz="2800" b="1" u="sng" dirty="0"/>
              <a:t>מטרת העבודה:</a:t>
            </a:r>
            <a:r>
              <a:rPr lang="he-IL" sz="2800" b="1" dirty="0"/>
              <a:t> </a:t>
            </a:r>
            <a:r>
              <a:rPr lang="he-IL" sz="2800" dirty="0"/>
              <a:t>להציג ניתוח תיאורטי של השינוי שחל בהיבט מסוים הקשור לבית הספר שיעניק הבנה מעמיקה, מבוססת ורחבה לגבי מהות השינוי, כיצד הוא משפיע על בית הספר, אלו אתגרים הוא מעמיד בפני מערכת החינוך וכיצד ניתן להתמודד איתם, אלו פתרונות ניתן לאמץ כדי לתת מענה לצרכים החדשים שהתעוררו ביחס להיבט זה וכדומה.  </a:t>
            </a:r>
          </a:p>
        </p:txBody>
      </p:sp>
    </p:spTree>
    <p:extLst>
      <p:ext uri="{BB962C8B-B14F-4D97-AF65-F5344CB8AC3E}">
        <p14:creationId xmlns:p14="http://schemas.microsoft.com/office/powerpoint/2010/main" val="957149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b="1" dirty="0">
                <a:solidFill>
                  <a:schemeClr val="bg1"/>
                </a:solidFill>
                <a:effectLst>
                  <a:glow>
                    <a:schemeClr val="accent1"/>
                  </a:glow>
                  <a:reflection endPos="0" dist="50800" dir="5400000" sy="-100000" algn="bl" rotWithShape="0"/>
                </a:effectLst>
              </a:rPr>
              <a:t>מאפייניה של דמות הבוגר הרצוי בעת הפוסט-מודרנית:</a:t>
            </a:r>
          </a:p>
          <a:p>
            <a:r>
              <a:rPr lang="he-IL" sz="2800" dirty="0"/>
              <a:t>המאה ה-21 מציבה לנו אתגרים שלא היו כמותם. </a:t>
            </a:r>
          </a:p>
          <a:p>
            <a:r>
              <a:rPr lang="he-IL" sz="2800" dirty="0" err="1"/>
              <a:t>ממהפיכה</a:t>
            </a:r>
            <a:r>
              <a:rPr lang="he-IL" sz="2800" dirty="0"/>
              <a:t> תעשייתית עברנו למהפכת מידע ששינתה לחלוטין את אופי החברה, התרבות והפרט.</a:t>
            </a:r>
          </a:p>
          <a:p>
            <a:pPr algn="just"/>
            <a:r>
              <a:rPr lang="he-IL" sz="2800" dirty="0"/>
              <a:t>טכנולוגיית המחשוב, המתפתחת בקצב מסחרר, גורמת לתמורות חברתיות ותרבותיות מרחיקות לכת. מתפתחת תודעה של שינוי קיצוני באורח החיים היומיומי. ההישענות שלנו על המדיות האינטרנטיות משנה את התודעה שלנו, את ההתנהגויות שלנו ואת הרגשות שלנו.</a:t>
            </a:r>
          </a:p>
        </p:txBody>
      </p:sp>
    </p:spTree>
    <p:extLst>
      <p:ext uri="{BB962C8B-B14F-4D97-AF65-F5344CB8AC3E}">
        <p14:creationId xmlns:p14="http://schemas.microsoft.com/office/powerpoint/2010/main" val="358979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lgn="just"/>
            <a:r>
              <a:rPr lang="he-IL" sz="2800" dirty="0"/>
              <a:t>עד לפני מספר עשורים למושג קהילה היה משמעות מאוד ברורה, הוא היה קשור לטריטוריה, לתרבות, לגיאוגרפיה, למשפחה, לשפה. </a:t>
            </a:r>
          </a:p>
          <a:p>
            <a:pPr algn="just"/>
            <a:r>
              <a:rPr lang="he-IL" sz="2800" dirty="0"/>
              <a:t>היום קהילות הולכות ומשתנות בקצב גבוה, פרטים וקבוצות נעים ממדינה למדינה, מיבשת ליבשת, כחלק מהתחרות על מקומות פרנסה, על הון אנושי, על אפשרויות לקיום, עד כי מדינות מאבדות את זהותן המונוליטית והאחידה, הקשורה לטריטוריה אחת ולשפה אחת.</a:t>
            </a:r>
          </a:p>
          <a:p>
            <a:pPr algn="just"/>
            <a:r>
              <a:rPr lang="he-IL" sz="2800" dirty="0"/>
              <a:t>אך לא רק התנועה הפיסית. בנגיעה אחת אדם יכול להיות חבר בכל כך הרבה קהילות חוצות יבשות וחוצות גבולות- בפייסבוק, באינסטגרם, בטוויטר ועוד. כך שישנם אזרחים במדינה מסוימת בעלי זהויות ונאמנויות כפולות.</a:t>
            </a:r>
          </a:p>
        </p:txBody>
      </p:sp>
    </p:spTree>
    <p:extLst>
      <p:ext uri="{BB962C8B-B14F-4D97-AF65-F5344CB8AC3E}">
        <p14:creationId xmlns:p14="http://schemas.microsoft.com/office/powerpoint/2010/main" val="121517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lgn="just">
              <a:spcBef>
                <a:spcPts val="0"/>
              </a:spcBef>
            </a:pPr>
            <a:r>
              <a:rPr lang="he-IL" sz="2800" dirty="0"/>
              <a:t>אנו חיים בתקופה של גלובליזציה, המביאה תחרות עצומה על משאבים, על מקורות ידע, על הון אנושי. התהליכים הגלובליים לצד ההתפתחות המואצת של הטכנולוגיה שינו לחלוטין את עולם הידע. </a:t>
            </a:r>
          </a:p>
          <a:p>
            <a:pPr algn="just">
              <a:spcBef>
                <a:spcPts val="0"/>
              </a:spcBef>
            </a:pPr>
            <a:r>
              <a:rPr lang="he-IL" sz="2800" dirty="0"/>
              <a:t>איננו חיים עוד בעולם שיש בו היררכיה וסמכות של ידע. אנו חיים בעידן בו הידע הוא כל כך זמין ונגיש. מצד אחד הידע מכפיל את עצמו במהירות. מצד שני, חלקים משמעותיים ממנו מתיישנים והופכים לא רלוונטיים.</a:t>
            </a:r>
          </a:p>
          <a:p>
            <a:pPr>
              <a:spcBef>
                <a:spcPts val="0"/>
              </a:spcBef>
            </a:pPr>
            <a:r>
              <a:rPr lang="he-IL" sz="2800" dirty="0"/>
              <a:t>לעובדה זו יש השלכות על עולם העבודה. מקצועות שהיו עד לא מזמן יוקרתיים נעלמו. מקצועות חדשים נולדים. אנו לא יכולים אפילו לדמיין אילו מקצועות יהיו בעוד כמה שנים. נפתחות אפשרויות רבות לקידום אישי ומקצועי. אך גם מוצבות דילמות אתיות רבות שלא היו חלק מחיינו עד כה. </a:t>
            </a:r>
          </a:p>
          <a:p>
            <a:pPr>
              <a:spcBef>
                <a:spcPts val="0"/>
              </a:spcBef>
            </a:pPr>
            <a:r>
              <a:rPr lang="he-IL" sz="2800" dirty="0"/>
              <a:t>יש לזה השפעות עצומות על עולם ההשכלה הפורמאלי, שמאבדת מערכה.</a:t>
            </a:r>
          </a:p>
        </p:txBody>
      </p:sp>
    </p:spTree>
    <p:extLst>
      <p:ext uri="{BB962C8B-B14F-4D97-AF65-F5344CB8AC3E}">
        <p14:creationId xmlns:p14="http://schemas.microsoft.com/office/powerpoint/2010/main" val="229371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יתר על כן, בזכות כל ההתפתחויות הטכנולוגיות, גם תוחלת החיים עולה. פעם אנשים היו נשארים בעבודה אחת כל חייהם, כיום מחליפים כל כמה שנים עבודה. </a:t>
            </a:r>
          </a:p>
          <a:p>
            <a:r>
              <a:rPr lang="he-IL" sz="2800" dirty="0"/>
              <a:t>כל זה דורש יכולת התאמה והסתגלות ויכולת להיות לומד לאורך כל החיים. איננו יודעים מה עומד להתרחש, מבחינת העתיד, שום מושג. </a:t>
            </a:r>
          </a:p>
          <a:p>
            <a:r>
              <a:rPr lang="he-IL" sz="2800" dirty="0"/>
              <a:t>החינוך הוא תחום חשוב ביותר, כי הוא מאפשר לנו לקחת את התרבות אל העתיד הזה, שאיננו יכולים להבינו.</a:t>
            </a:r>
            <a:endParaRPr lang="en-US" sz="2800" dirty="0"/>
          </a:p>
        </p:txBody>
      </p:sp>
    </p:spTree>
    <p:extLst>
      <p:ext uri="{BB962C8B-B14F-4D97-AF65-F5344CB8AC3E}">
        <p14:creationId xmlns:p14="http://schemas.microsoft.com/office/powerpoint/2010/main" val="372661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אם הידע הוא משתנה במהירות כה רבה, והמשימות והאתגרים הם מורכבים ביותר, אז קודם כל הבוגר חייב שתהיה לו ראייה מערכתית ואינטגרטיבית, ויכולת לנתח מצבים ושינויים הן בסביבתו הקרובה והן בסביבתו הרחוקה.</a:t>
            </a:r>
          </a:p>
          <a:p>
            <a:r>
              <a:rPr lang="he-IL" sz="2800" dirty="0"/>
              <a:t>בנוסף, הוא אינו יכול להתמודד עם בעיות כה מורכבות לבד. הוא חייב מיומנויות טכנולוגיות כדי להגיע לידע שנמצא בכל מקום, כמו גם לעבוד בצוות. ואם הוא צריך לדעת לעבוד בצוות, הוא צריך שתהיינה לו מיומנויות בינאישיות. </a:t>
            </a:r>
          </a:p>
          <a:p>
            <a:r>
              <a:rPr lang="he-IL" sz="2800" dirty="0"/>
              <a:t>אם הוא עובד בצוות גלובלי, אז עליו להיות גם בעל רגישות תרבותית ולדעת שפות. </a:t>
            </a:r>
          </a:p>
          <a:p>
            <a:r>
              <a:rPr lang="he-IL" sz="2800" dirty="0"/>
              <a:t>כמו כן, הוא צריך להיות בעל חשיבה יצירתית וחשיבה ביקורתית כדי לדעת למיין ולסווג את כל הידע הזה, לדעת אם הוא אמין ומדויק. לכן, עליו להיות לומד עצמאי.</a:t>
            </a:r>
          </a:p>
        </p:txBody>
      </p:sp>
    </p:spTree>
    <p:extLst>
      <p:ext uri="{BB962C8B-B14F-4D97-AF65-F5344CB8AC3E}">
        <p14:creationId xmlns:p14="http://schemas.microsoft.com/office/powerpoint/2010/main" val="122243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בעולם משתנה, שהוודאויות הישנות מתערערות, שההיררכיות הערכיות קורסות, ישנה חשיבות עצומה שלבוגר תהיה מערכת ערכים מעוצבת ויציבה, קוד אתי ומוסרי.</a:t>
            </a:r>
          </a:p>
          <a:p>
            <a:r>
              <a:rPr lang="he-IL" sz="2800" dirty="0"/>
              <a:t>במציאות גלובלית נעדרת גבולות, יש לחנך בוגר שמכיר את המורשת שלו, את ההיסטוריה שלו, את התרבות שלו ואת השפה שלו.</a:t>
            </a:r>
            <a:endParaRPr lang="en-US" sz="2800" dirty="0"/>
          </a:p>
        </p:txBody>
      </p:sp>
    </p:spTree>
    <p:extLst>
      <p:ext uri="{BB962C8B-B14F-4D97-AF65-F5344CB8AC3E}">
        <p14:creationId xmlns:p14="http://schemas.microsoft.com/office/powerpoint/2010/main" val="199522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מכאן, דמות הבוגר הרצוי בתקופה המודרנית התאפיינה באזרח בעל מיומנויות בסיסיות ביותר, בעיקר ידיעת קרוא וכתוב, יכולת שינון, זיכרון טוב, סבלנות ויכולת לדחיית סיפוקים מיידיים;</a:t>
            </a:r>
          </a:p>
          <a:p>
            <a:r>
              <a:rPr lang="he-IL" sz="2800" dirty="0"/>
              <a:t>בעל ערכים של משמעת, צייתנות, עמידה בזמנים, קבלת מרות, יכולת להתמיד במטלות ולבצע היטב מטלות משעממות ומונוטוניות; </a:t>
            </a:r>
          </a:p>
          <a:p>
            <a:r>
              <a:rPr lang="he-IL" sz="2800" dirty="0"/>
              <a:t>השכלה בסיסית על מהות הדמוקרטיה והפנמת ערכי החברה, בעל תודעה </a:t>
            </a:r>
            <a:r>
              <a:rPr lang="he-IL" sz="2800" dirty="0" err="1"/>
              <a:t>קולקטיביסטית</a:t>
            </a:r>
            <a:r>
              <a:rPr lang="he-IL" sz="2800" dirty="0"/>
              <a:t> ולאומית.</a:t>
            </a:r>
            <a:endParaRPr lang="en-US" sz="2800" dirty="0"/>
          </a:p>
        </p:txBody>
      </p:sp>
    </p:spTree>
    <p:extLst>
      <p:ext uri="{BB962C8B-B14F-4D97-AF65-F5344CB8AC3E}">
        <p14:creationId xmlns:p14="http://schemas.microsoft.com/office/powerpoint/2010/main" val="2582745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8912" y="0"/>
            <a:ext cx="11292840" cy="877824"/>
          </a:xfrm>
        </p:spPr>
        <p:txBody>
          <a:bodyPr>
            <a:normAutofit/>
          </a:bodyPr>
          <a:lstStyle/>
          <a:p>
            <a:r>
              <a:rPr lang="he-IL" dirty="0"/>
              <a:t>דמות הבוגר העתידי: אז ועכשיו: 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700" dirty="0"/>
              <a:t>לעומת זאת, דמות הבוגר הרצוי בעת הפוסטמודרנית דורשת פרט בעל מיומנויות חשיבה גבוהות; יכולת לפתרון בעיות, חשיבה ביקורתית; יצירתיות ואוטונומיה; אוריינות טכנולוגיית תקשוב. </a:t>
            </a:r>
          </a:p>
          <a:p>
            <a:r>
              <a:rPr lang="he-IL" sz="2700" dirty="0"/>
              <a:t>מיומנויות חיים וקריירה: גמישות וכושר הסתגלות, יוזמה והכוונה עצמית, מיומנויות חברתיות ובין-תרבותיות, מיומנויות תקשורת ויכולות בינאישיות; שליטה בשפות;</a:t>
            </a:r>
          </a:p>
          <a:p>
            <a:r>
              <a:rPr lang="he-IL" sz="2700" dirty="0"/>
              <a:t>יכולת הסתגלות לסביבה משתנה, בעל מערכת ערכים מעוצבת ויציבה, בעל אתיקה; בעל זהות מעוצבת הנטועה במקום היוולדו.</a:t>
            </a:r>
          </a:p>
          <a:p>
            <a:pPr marL="0" indent="0">
              <a:buNone/>
            </a:pPr>
            <a:r>
              <a:rPr lang="he-IL" sz="2700" b="1" dirty="0"/>
              <a:t>סוף המבוא- הצגת השאלה שהעבודה תעסוק בה: </a:t>
            </a:r>
          </a:p>
          <a:p>
            <a:r>
              <a:rPr lang="he-IL" sz="2700" dirty="0"/>
              <a:t>העבודה תעסוק בניתוח הסיבות לתמורה בדמות הבוגר הרצוי ובהשלכות של השינוי על מערכת החינוך בישראל.</a:t>
            </a:r>
            <a:endParaRPr lang="en-US" sz="2700" dirty="0"/>
          </a:p>
        </p:txBody>
      </p:sp>
    </p:spTree>
    <p:extLst>
      <p:ext uri="{BB962C8B-B14F-4D97-AF65-F5344CB8AC3E}">
        <p14:creationId xmlns:p14="http://schemas.microsoft.com/office/powerpoint/2010/main" val="846555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הצגת התיאוריות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בניתוח התיאורטי, בנושא דמות הבוגר העתידי, ניתן להשתמש בתיאוריות הבאות:</a:t>
            </a:r>
          </a:p>
          <a:p>
            <a:r>
              <a:rPr lang="he-IL" sz="2800" dirty="0"/>
              <a:t>תיאוריות הדנות במהפכת התקשוב והשלכותיה על האדם- לדוגמה, התיאוריות של מנואל </a:t>
            </a:r>
            <a:r>
              <a:rPr lang="he-IL" sz="2800" dirty="0" err="1"/>
              <a:t>קסטלס</a:t>
            </a:r>
            <a:r>
              <a:rPr lang="he-IL" sz="2800" dirty="0"/>
              <a:t>, אנתוני </a:t>
            </a:r>
            <a:r>
              <a:rPr lang="he-IL" sz="2800" dirty="0" err="1"/>
              <a:t>גידנס</a:t>
            </a:r>
            <a:r>
              <a:rPr lang="he-IL" sz="2800" dirty="0"/>
              <a:t> ועוד.</a:t>
            </a:r>
            <a:endParaRPr lang="en-US" sz="2800" dirty="0"/>
          </a:p>
          <a:p>
            <a:r>
              <a:rPr lang="he-IL" sz="2800" dirty="0"/>
              <a:t>בירידת קרנה של מדינת הלאום ושל האידיאולוגיות הגדולות- תיאוריות של רב תרבותיות, של גלובליזציה ושל הגירה, תיאוריות המנתחות את המעבר מקולקטיביזם לאינדיבידואליזם- לדוגמה, התיאוריות של </a:t>
            </a:r>
            <a:r>
              <a:rPr lang="he-IL" sz="2800" dirty="0" err="1"/>
              <a:t>הברמאס</a:t>
            </a:r>
            <a:r>
              <a:rPr lang="he-IL" sz="2800" dirty="0"/>
              <a:t>, באומן, </a:t>
            </a:r>
            <a:r>
              <a:rPr lang="he-IL" sz="2800" dirty="0" err="1"/>
              <a:t>שטיגליץ</a:t>
            </a:r>
            <a:r>
              <a:rPr lang="he-IL" sz="2800" dirty="0"/>
              <a:t>, </a:t>
            </a:r>
            <a:r>
              <a:rPr lang="he-IL" sz="2800" dirty="0" err="1"/>
              <a:t>בנדיקט</a:t>
            </a:r>
            <a:r>
              <a:rPr lang="he-IL" sz="2800" dirty="0"/>
              <a:t> אנדרסון.</a:t>
            </a:r>
            <a:endParaRPr lang="en-US" sz="2800" dirty="0"/>
          </a:p>
          <a:p>
            <a:r>
              <a:rPr lang="he-IL" sz="2800" dirty="0"/>
              <a:t>תיאוריות העוסקות בהתערערות הערכים המוחלטים והפיכת החברה ליותר ויותר </a:t>
            </a:r>
            <a:r>
              <a:rPr lang="he-IL" sz="2800" dirty="0" err="1"/>
              <a:t>רלטיביסטית</a:t>
            </a:r>
            <a:r>
              <a:rPr lang="he-IL" sz="2800" dirty="0"/>
              <a:t>- תיאוריות פוסטמודרניות: </a:t>
            </a:r>
            <a:r>
              <a:rPr lang="he-IL" sz="2800" dirty="0" err="1"/>
              <a:t>דרידה</a:t>
            </a:r>
            <a:r>
              <a:rPr lang="he-IL" sz="2800" dirty="0"/>
              <a:t>, פוקו, </a:t>
            </a:r>
            <a:r>
              <a:rPr lang="he-IL" sz="2800" dirty="0" err="1"/>
              <a:t>ליוטר</a:t>
            </a:r>
            <a:r>
              <a:rPr lang="he-IL" sz="2800" dirty="0"/>
              <a:t>, </a:t>
            </a:r>
            <a:r>
              <a:rPr lang="he-IL" sz="2800" dirty="0" err="1"/>
              <a:t>דלז</a:t>
            </a:r>
            <a:r>
              <a:rPr lang="he-IL" sz="2800" dirty="0"/>
              <a:t> </a:t>
            </a:r>
            <a:r>
              <a:rPr lang="he-IL" sz="2800" dirty="0" err="1"/>
              <a:t>וכו</a:t>
            </a:r>
            <a:r>
              <a:rPr lang="he-IL" sz="2800" dirty="0"/>
              <a:t>'.</a:t>
            </a:r>
            <a:endParaRPr lang="en-US" sz="2800" dirty="0"/>
          </a:p>
        </p:txBody>
      </p:sp>
    </p:spTree>
    <p:extLst>
      <p:ext uri="{BB962C8B-B14F-4D97-AF65-F5344CB8AC3E}">
        <p14:creationId xmlns:p14="http://schemas.microsoft.com/office/powerpoint/2010/main" val="11046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הצגת התיאוריות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העיקרון העומד מאחורי שלל התיאוריות הללו, המקשר ביניהן, הוא עיקרון ההוספה- כלומר, כל תיאוריה מנתחת היבט אחר של השינוי התרבותי, המשפיע על התמורה בתפיסת הבוגר העתידי.</a:t>
            </a:r>
          </a:p>
          <a:p>
            <a:r>
              <a:rPr lang="he-IL" sz="2800" dirty="0"/>
              <a:t>ההיגיון העומד מאחורי הניתוח התיאורטי המגוון הוא שכל תיאוריה מוסיפה עוד היבט, עוד נקודת מבט על התופעה הנדונה. הרי מדמות הבוגר העתידי נדרשים מיומנויות, כישורים ומאפייני אישיות שונים ומגוונים, שהם תוצר של תהליכים רבים המתרחשים במקביל. כל תיאוריה מסבירה תהליך מסוים.</a:t>
            </a:r>
          </a:p>
          <a:p>
            <a:r>
              <a:rPr lang="he-IL" sz="2800" dirty="0"/>
              <a:t>כמובן שישנו קשר הדוק בין שלל התהליכים השונים.</a:t>
            </a:r>
            <a:endParaRPr lang="en-US" sz="2800" dirty="0"/>
          </a:p>
        </p:txBody>
      </p:sp>
    </p:spTree>
    <p:extLst>
      <p:ext uri="{BB962C8B-B14F-4D97-AF65-F5344CB8AC3E}">
        <p14:creationId xmlns:p14="http://schemas.microsoft.com/office/powerpoint/2010/main" val="258585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נושא העבודה- אופציה שנייה</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600" dirty="0"/>
              <a:t>דיון בשאלת </a:t>
            </a:r>
            <a:r>
              <a:rPr lang="he-IL" sz="2600" b="1" u="sng" dirty="0"/>
              <a:t>בית הספר כמכלול</a:t>
            </a:r>
            <a:r>
              <a:rPr lang="he-IL" sz="2600" dirty="0"/>
              <a:t>: האם בית הספר יכול להמשיך כמוסד הבלעדי לחינוך? האם רצוי לשמר אותו? האם הוא הפך לא רלוונטי, כך שאין לו מקום בעת הזו, ואם זמנו חלף, אילו אלטרנטיבות קיימות? </a:t>
            </a:r>
          </a:p>
          <a:p>
            <a:r>
              <a:rPr lang="he-IL" sz="2600" dirty="0"/>
              <a:t>המטרה: להציג ניתוח תיאורטי של בעיית עצם קיומו של בית הספר במאה ה-21, שיעניק הבנה מעמיקה, מבוססת ורחבה של מהות הבעיה, מה בכל זאת מצדיק את עצם קיומו של בית הספר בעת הזו, ואם רצוי לקיימו, או לחלופין- מה הופך את בית הספר ללא רלוונטי, כך שלא משנה אלו שינויים נערוך בו, הוא עדיין לא ייתן מענה לאתגרי השעה. לבסוף, מהן האלטרנטיבות הראויות.</a:t>
            </a:r>
          </a:p>
          <a:p>
            <a:r>
              <a:rPr lang="he-IL" sz="2600" dirty="0"/>
              <a:t>למרות שהנושא הוא בית הספר כמכלול, יש להתמקד במאפיין אחד שמצדיק את קיומו של בית הספר בעת הנוכחית למרות הבעיות; או בבעיה מבנית ויסודית אחת שקיומה הופך את מוסד בית הספר ללא רלוונטי במציאות הנוכחית. למשל, בית הספר כמקור לאי שוויון.</a:t>
            </a:r>
          </a:p>
        </p:txBody>
      </p:sp>
    </p:spTree>
    <p:extLst>
      <p:ext uri="{BB962C8B-B14F-4D97-AF65-F5344CB8AC3E}">
        <p14:creationId xmlns:p14="http://schemas.microsoft.com/office/powerpoint/2010/main" val="2504280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באומן מדגיש את ההבדל בין העידן המודרני לבין העידן הפוסטמודרני ביחס לעיצוב של דמות הבוגר: </a:t>
            </a:r>
          </a:p>
          <a:p>
            <a:r>
              <a:rPr lang="he-IL" sz="2800" dirty="0"/>
              <a:t>בעידן המודרני פעלו הפרטים מתוך משמעת עצמית ומתוך אחריות קולקטיבית; היה עליהם לפעול כ"חיילים" או כעובדים ה"מייצרים תוצרת", כחלק מקבוצה גדולה. </a:t>
            </a:r>
          </a:p>
          <a:p>
            <a:r>
              <a:rPr lang="he-IL" sz="2800" dirty="0"/>
              <a:t>בתנאים פוסטמודרניים, באומן טוען, הפרטים מתחנכים בעיקר כ"שחקנים" או כ"צרכנים", ועובדה זאת משפיעה על תפקודם ועל ביצועיהם. הם פועלים כאינדיבידואלים, המחפשים ניסיונות וחוויות, וכמי שמגיבים בספונטניות או מייצרים זרם של תגובות ושל גירויים. פעולותיהם מכוונות בעיקר לתועלתם העצמית ופחות לתרומה לחברה.</a:t>
            </a:r>
            <a:endParaRPr lang="en-US" sz="2800" dirty="0"/>
          </a:p>
        </p:txBody>
      </p:sp>
    </p:spTree>
    <p:extLst>
      <p:ext uri="{BB962C8B-B14F-4D97-AF65-F5344CB8AC3E}">
        <p14:creationId xmlns:p14="http://schemas.microsoft.com/office/powerpoint/2010/main" val="379259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אף אם גישות מודרניות ופוסטמודרניות דרות היום בכפיפה אחת בשיח החינוכי, או בשילוב במינונים שונים ביניהן, יש להניח כי ההדגשים של המטרות שמערכות החינוך מציבות לגבי דמות הבוגר, הן שונות בעידן הפוסטמודרני. </a:t>
            </a:r>
          </a:p>
          <a:p>
            <a:r>
              <a:rPr lang="he-IL" sz="2800" dirty="0"/>
              <a:t>מערכות החינוך מעוניינות בפיתוח ערכים אישיים וחברתיים במגמה לפתח בוגר אוטונומי, המסוגל ללמידה מתוך הכוונה עצמית. </a:t>
            </a:r>
          </a:p>
          <a:p>
            <a:r>
              <a:rPr lang="he-IL" sz="2800" dirty="0"/>
              <a:t>התלמידים, שיתפקדו כאזרחים בחברה פוסטמודרנית, אמורים להיות אוטונומיים, בעלי יכולת של מיקוד ושליטה פנימית, עצמאיים, בעלי מיומנויות חשיבה גבוהות ובעלי מודעות ביקורתית.</a:t>
            </a:r>
            <a:endParaRPr lang="en-US" sz="2800" dirty="0"/>
          </a:p>
        </p:txBody>
      </p:sp>
    </p:spTree>
    <p:extLst>
      <p:ext uri="{BB962C8B-B14F-4D97-AF65-F5344CB8AC3E}">
        <p14:creationId xmlns:p14="http://schemas.microsoft.com/office/powerpoint/2010/main" val="3302525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חשוב שהפרקטיקה הפדגוגית תאפשר פיתוח כישורים אלה, לרבות התנסות בקבלת החלטות ובבחירה, פיתוח יכולת של הערכה עצמית ויישומה, פיתוח מוטיבציה ללמידה וקבלת אחריות על תוצרי הלמידה. </a:t>
            </a:r>
          </a:p>
          <a:p>
            <a:r>
              <a:rPr lang="he-IL" sz="2800" dirty="0"/>
              <a:t>בתי הספר המעוניינים בהכנת הבוגרים העתידיים, שואפים להקנות לתלמידים אסטרטגיות למידה בסיסיות הקשורות בנגישות לידע ובהשגת מידע, בהבנתו ובשימוש נכון בו; </a:t>
            </a:r>
          </a:p>
          <a:p>
            <a:r>
              <a:rPr lang="he-IL" sz="2800" dirty="0"/>
              <a:t>הם מגדירים מקצועות או תחומים בסיסיים הכרחיים להמשך הלמידה עם סיום שלב הלימודים הפורמלי, כגון: שפה מתמטית, אוריינות טכנולוגית ותקשורת; </a:t>
            </a:r>
          </a:p>
          <a:p>
            <a:r>
              <a:rPr lang="he-IL" sz="2800" dirty="0"/>
              <a:t>הדגש הוא על פיתוח של חשיבה ביקורתית, על הערכה של רעיונות ושל תהליכים, על חשיבה יצירתית ועל כישורים של שיתוף פעולה בצוות או בצוותים בין-תחומיים.</a:t>
            </a:r>
            <a:endParaRPr lang="en-US" sz="2800" dirty="0"/>
          </a:p>
        </p:txBody>
      </p:sp>
    </p:spTree>
    <p:extLst>
      <p:ext uri="{BB962C8B-B14F-4D97-AF65-F5344CB8AC3E}">
        <p14:creationId xmlns:p14="http://schemas.microsoft.com/office/powerpoint/2010/main" val="200453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גם פיתוח מודעות לעתיד יהיה אחד התחומים שתהליך הלמידה יעודד אצל התלמידים, בשל העובדה כי הבוגרים אמורים לתכנן את חייהם על פי תכנון משתנה כל העת- בטווח הקצר ובטווח הארוך. </a:t>
            </a:r>
          </a:p>
          <a:p>
            <a:r>
              <a:rPr lang="he-IL" sz="2800" dirty="0"/>
              <a:t>פרדיגמה חינוכית, מותאמת לעידן החדש, מבוססת, בין השאר, על ההנחה שהחברה הפוסטמודרנית היא חברה שיחולו בה שינויים תמידיים, בניגוד לעידן המודרני, שהתאפיין במידה רבה של יציבות. </a:t>
            </a:r>
          </a:p>
          <a:p>
            <a:r>
              <a:rPr lang="he-IL" sz="2800" dirty="0"/>
              <a:t>התפקיד המוטל על הפרקטיקה הפדגוגית החדשה, הוא להתמודד עם הנחה זאת ולפתח תהליכים חינוכיים שיכשירו את התלמידים להבנה של מצבים משתנים ולא יציבים, ולהקנות להם את הכלים הדרושים לתפקד בהם.</a:t>
            </a:r>
            <a:endParaRPr lang="en-US" sz="2800" dirty="0"/>
          </a:p>
        </p:txBody>
      </p:sp>
    </p:spTree>
    <p:extLst>
      <p:ext uri="{BB962C8B-B14F-4D97-AF65-F5344CB8AC3E}">
        <p14:creationId xmlns:p14="http://schemas.microsoft.com/office/powerpoint/2010/main" val="3329691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spcBef>
                <a:spcPts val="600"/>
              </a:spcBef>
            </a:pPr>
            <a:r>
              <a:rPr lang="he-IL" sz="2700" dirty="0"/>
              <a:t>שינוי פרדיגמטי בהתנהלותו של בית הספר בעיצוב דמות הבוגר מושפע משינויים חברתיים וכלכליים המתרחשים מחוץ למערכת החינוך:</a:t>
            </a:r>
            <a:endParaRPr lang="en-US" sz="2700" dirty="0"/>
          </a:p>
          <a:p>
            <a:pPr lvl="0">
              <a:spcBef>
                <a:spcPts val="600"/>
              </a:spcBef>
            </a:pPr>
            <a:r>
              <a:rPr lang="he-IL" sz="2700" dirty="0"/>
              <a:t>הפרטים יעברו הסבות מקצועיות ושינוי מקום עבודה פעמים אחדות במהלך חייהם, כמו גם תקופות ביניים של חוסר תעסוקה.</a:t>
            </a:r>
            <a:endParaRPr lang="en-US" sz="2700" dirty="0"/>
          </a:p>
          <a:p>
            <a:pPr lvl="0">
              <a:spcBef>
                <a:spcPts val="600"/>
              </a:spcBef>
            </a:pPr>
            <a:r>
              <a:rPr lang="he-IL" sz="2700" dirty="0"/>
              <a:t>הלמידה תהיה תהליך מתמשך, לפרקים במהלך כל החיים.</a:t>
            </a:r>
            <a:endParaRPr lang="en-US" sz="2700" dirty="0"/>
          </a:p>
          <a:p>
            <a:pPr lvl="0">
              <a:spcBef>
                <a:spcPts val="600"/>
              </a:spcBef>
            </a:pPr>
            <a:r>
              <a:rPr lang="he-IL" sz="2700" dirty="0"/>
              <a:t>יהיה עליהם להכשיר את עצמם תוך כדי עבודה לעמידה בבחינות תקופתיות לבדיקת רמת המקצועיות שלהם.</a:t>
            </a:r>
            <a:endParaRPr lang="en-US" sz="2700" dirty="0"/>
          </a:p>
          <a:p>
            <a:pPr lvl="0">
              <a:spcBef>
                <a:spcPts val="600"/>
              </a:spcBef>
            </a:pPr>
            <a:r>
              <a:rPr lang="he-IL" sz="2700" dirty="0"/>
              <a:t>הם ייתבעו להקצות זמן להכשרה מחודשת וללימודים.</a:t>
            </a:r>
            <a:endParaRPr lang="en-US" sz="2700" dirty="0"/>
          </a:p>
          <a:p>
            <a:pPr lvl="0">
              <a:spcBef>
                <a:spcPts val="600"/>
              </a:spcBef>
            </a:pPr>
            <a:r>
              <a:rPr lang="he-IL" sz="2700" dirty="0"/>
              <a:t>בעתיד יטושטשו הגבולות בין שעות הפנאי והזמן המוקדש לעבודה.</a:t>
            </a:r>
            <a:endParaRPr lang="en-US" sz="2700" dirty="0"/>
          </a:p>
          <a:p>
            <a:pPr lvl="0">
              <a:spcBef>
                <a:spcPts val="600"/>
              </a:spcBef>
            </a:pPr>
            <a:r>
              <a:rPr lang="he-IL" sz="2700" dirty="0"/>
              <a:t>תחומי העניין ישתנו, והצרכים של הפרטים גם הם ישתנו בקצב מואץ.</a:t>
            </a:r>
            <a:endParaRPr lang="en-US" sz="2700" dirty="0"/>
          </a:p>
        </p:txBody>
      </p:sp>
    </p:spTree>
    <p:extLst>
      <p:ext uri="{BB962C8B-B14F-4D97-AF65-F5344CB8AC3E}">
        <p14:creationId xmlns:p14="http://schemas.microsoft.com/office/powerpoint/2010/main" val="4103504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היבט נוסף בחשיבה מחדש על דמות הבוגרים העתידיים הוא דמותם הערכית והמוסרית. על התלמידים לרכוש כלים של חשיבה ושל דיון, כדי שילמדו לזהות דילמות וקונפליקטים חברתיים ותרבותיים ולמצוא להם פתרונות המבוססים על גישות דמוקרטיות שוויוניות. </a:t>
            </a:r>
          </a:p>
          <a:p>
            <a:r>
              <a:rPr lang="he-IL" sz="2800" dirty="0"/>
              <a:t>המוסריות של הבוגרים העתידיים אמורה להיות אחד הנושאים החינוכיים המרכזיים בפרקטיקה החינוכית הפוסטמודרנית. </a:t>
            </a:r>
          </a:p>
          <a:p>
            <a:r>
              <a:rPr lang="he-IL" sz="2800" dirty="0"/>
              <a:t>אולם, החברות הפוסטמודרניות חסרות אמונות מוסריות ומסגרות של ערכים משותפים לקביעת מדיניות ציבורית אחידה, ותהליך זה מביא בעקבותיו ניתוק בין התרבות לבין המבנה החברתי.</a:t>
            </a:r>
            <a:endParaRPr lang="en-US" sz="2800" dirty="0"/>
          </a:p>
        </p:txBody>
      </p:sp>
    </p:spTree>
    <p:extLst>
      <p:ext uri="{BB962C8B-B14F-4D97-AF65-F5344CB8AC3E}">
        <p14:creationId xmlns:p14="http://schemas.microsoft.com/office/powerpoint/2010/main" val="3349751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האפיון הבולט בספרות העוסקת בדמות של הבוגר העתידי בחברה הפוסטמודרנית, הוא הטווח הרחב של הציפיות ממערכת החינוך בכלל, ובעיקר בזיקה למטרות שבית הספר נדרש אליהן. </a:t>
            </a:r>
          </a:p>
          <a:p>
            <a:r>
              <a:rPr lang="he-IL" sz="2800" dirty="0"/>
              <a:t>לפעמים יש סתירה בין המטרות שבית הספר אמור להשיג בפיתוח דמות הבוגר:</a:t>
            </a:r>
            <a:endParaRPr lang="en-US" sz="2800" dirty="0"/>
          </a:p>
          <a:p>
            <a:pPr lvl="0"/>
            <a:r>
              <a:rPr lang="he-IL" sz="2800" dirty="0"/>
              <a:t>השכלה כללית רחבה באמצעות למידה דיסציפלינרית, אך גם התעמקות בתחומי עניין אישיים. פיתוח הדאגה לכלל אך גם מיקוד בפיתוח האישיות האינדיבידואלית. חינוך הומני בצד חינוך טכנולוגי. דאגה לשוויון וגם להצטיינות.</a:t>
            </a:r>
            <a:endParaRPr lang="en-US" sz="2800" dirty="0"/>
          </a:p>
          <a:p>
            <a:pPr lvl="0"/>
            <a:r>
              <a:rPr lang="he-IL" sz="2800" dirty="0"/>
              <a:t>פיתוח בוגר מוסרי בעל ערכים של צדק ושוויון חברתי, אך גם בוגר היודע לפעול בתנאים כלכליים וחברתיים המושתתים על הישגיות ועל תחרותיות.</a:t>
            </a:r>
            <a:endParaRPr lang="en-US" sz="2800" dirty="0"/>
          </a:p>
        </p:txBody>
      </p:sp>
    </p:spTree>
    <p:extLst>
      <p:ext uri="{BB962C8B-B14F-4D97-AF65-F5344CB8AC3E}">
        <p14:creationId xmlns:p14="http://schemas.microsoft.com/office/powerpoint/2010/main" val="102631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דמות הבוגר העתידי: דיון</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בעידן הפוסטמודרני הנושא של דמות הבוגר העתידי של מערכת החינוך הוא נושא מרכזי. בעוד שבעבר דמות הבוגר הייתה צפויה וביטאה קונצנזוס חברתי מוגדר, בעידן הפוסטמודרני המודלים לחיקוי הולכים ומתמעטים, והמבוכה רבה. </a:t>
            </a:r>
          </a:p>
          <a:p>
            <a:r>
              <a:rPr lang="he-IL" sz="2800" dirty="0"/>
              <a:t>דמות הבוגר של מערכת החינוך היא, בעצם, תסריט על חיי העתיד, שיתבטא בתכנים הלימודיים שבית הספר מקנה, בשיטות ההוראה, בטכנולוגיית ההוראה, במיומנויות ובערכים שהחינוך מכוון אליהם. </a:t>
            </a:r>
          </a:p>
          <a:p>
            <a:r>
              <a:rPr lang="he-IL" sz="2800" dirty="0"/>
              <a:t>אם כך, יישום רעיונות מהפדגוגיה הפרוגרסיבית ומהפדגוגיה הקונסטרוקטיביסטית בפרקטיקה החינוכית, בצד רעיונות השאובים מן הפדגוגיה הביקורתית, יכולים לענות, אף אם חלקית, על גיבוש מטרות על ממוקדות, שיועילו לפיתוח דמות הבוגר הרצויה.</a:t>
            </a:r>
            <a:endParaRPr lang="en-US" sz="2800" dirty="0"/>
          </a:p>
        </p:txBody>
      </p:sp>
    </p:spTree>
    <p:extLst>
      <p:ext uri="{BB962C8B-B14F-4D97-AF65-F5344CB8AC3E}">
        <p14:creationId xmlns:p14="http://schemas.microsoft.com/office/powerpoint/2010/main" val="283416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דמות הבוגר העתידי- סיכום ומסקנות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lgn="just">
              <a:spcBef>
                <a:spcPts val="600"/>
              </a:spcBef>
            </a:pPr>
            <a:r>
              <a:rPr lang="he-IL" sz="2800" dirty="0">
                <a:solidFill>
                  <a:schemeClr val="bg1"/>
                </a:solidFill>
                <a:effectLst>
                  <a:glow>
                    <a:schemeClr val="accent1"/>
                  </a:glow>
                  <a:reflection endPos="0" dist="50800" dir="5400000" sy="-100000" algn="bl" rotWithShape="0"/>
                </a:effectLst>
              </a:rPr>
              <a:t>בחלק של הסיכום והמסקנות אנו מסכמים את עיקר הדברים ודנים במסקנות בנוגע לבית הספר</a:t>
            </a:r>
            <a:r>
              <a:rPr lang="he-IL" sz="2800">
                <a:solidFill>
                  <a:schemeClr val="bg1"/>
                </a:solidFill>
                <a:effectLst>
                  <a:glow>
                    <a:schemeClr val="accent1"/>
                  </a:glow>
                  <a:reflection endPos="0" dist="50800" dir="5400000" sy="-100000" algn="bl" rotWithShape="0"/>
                </a:effectLst>
              </a:rPr>
              <a:t>, למשל:</a:t>
            </a:r>
            <a:endParaRPr lang="he-IL" sz="2800" dirty="0">
              <a:solidFill>
                <a:schemeClr val="bg1"/>
              </a:solidFill>
              <a:effectLst>
                <a:glow>
                  <a:schemeClr val="accent1"/>
                </a:glow>
                <a:reflection endPos="0" dist="50800" dir="5400000" sy="-100000" algn="bl" rotWithShape="0"/>
              </a:effectLst>
            </a:endParaRPr>
          </a:p>
          <a:p>
            <a:pPr algn="just">
              <a:spcBef>
                <a:spcPts val="600"/>
              </a:spcBef>
            </a:pPr>
            <a:r>
              <a:rPr lang="he-IL" sz="2800" dirty="0">
                <a:solidFill>
                  <a:schemeClr val="bg1"/>
                </a:solidFill>
                <a:effectLst>
                  <a:glow>
                    <a:schemeClr val="accent1"/>
                  </a:glow>
                  <a:reflection endPos="0" dist="50800" dir="5400000" sy="-100000" algn="bl" rotWithShape="0"/>
                </a:effectLst>
              </a:rPr>
              <a:t>הכרח בשינוי משמעותי במערכת החינוך שיביא לשינוי בדמות הבוגר העתידי, וזה כרוך כמובן בשינוי מטרות החינוך, במבנה בית הספר, בפדגוגיה שלומדים על פיה וכדומה.</a:t>
            </a:r>
          </a:p>
          <a:p>
            <a:pPr algn="just">
              <a:spcBef>
                <a:spcPts val="600"/>
              </a:spcBef>
            </a:pPr>
            <a:r>
              <a:rPr lang="he-IL" sz="2800" dirty="0">
                <a:solidFill>
                  <a:schemeClr val="bg1"/>
                </a:solidFill>
                <a:effectLst>
                  <a:glow>
                    <a:schemeClr val="accent1"/>
                  </a:glow>
                  <a:reflection endPos="0" dist="50800" dir="5400000" sy="-100000" algn="bl" rotWithShape="0"/>
                </a:effectLst>
              </a:rPr>
              <a:t>החלפת פדגוגיה מסורתית המבוססת על שינון החומר בפדגוגיות חדשות המדגישות פתרון בעיות, חקר, חשיבה מסדר גבוה וכדומה.</a:t>
            </a:r>
          </a:p>
          <a:p>
            <a:pPr algn="just">
              <a:spcBef>
                <a:spcPts val="600"/>
              </a:spcBef>
            </a:pPr>
            <a:r>
              <a:rPr lang="he-IL" sz="2800" dirty="0">
                <a:solidFill>
                  <a:schemeClr val="bg1"/>
                </a:solidFill>
                <a:effectLst>
                  <a:glow>
                    <a:schemeClr val="accent1"/>
                  </a:glow>
                  <a:reflection endPos="0" dist="50800" dir="5400000" sy="-100000" algn="bl" rotWithShape="0"/>
                </a:effectLst>
              </a:rPr>
              <a:t>שיטות הערכה חלופיות והמעטת מבחנים והערכה כמותית.</a:t>
            </a:r>
          </a:p>
          <a:p>
            <a:pPr algn="just">
              <a:spcBef>
                <a:spcPts val="600"/>
              </a:spcBef>
            </a:pPr>
            <a:r>
              <a:rPr lang="he-IL" sz="2800" dirty="0">
                <a:solidFill>
                  <a:schemeClr val="bg1"/>
                </a:solidFill>
                <a:effectLst>
                  <a:glow>
                    <a:schemeClr val="accent1"/>
                  </a:glow>
                  <a:reflection endPos="0" dist="50800" dir="5400000" sy="-100000" algn="bl" rotWithShape="0"/>
                </a:effectLst>
              </a:rPr>
              <a:t>עיסוק בחינוך לערכים של סובלנות וקבלת האחר; בשאלות קיומיות ואתיות וכדומה.</a:t>
            </a:r>
          </a:p>
          <a:p>
            <a:pPr algn="just">
              <a:spcBef>
                <a:spcPts val="600"/>
              </a:spcBef>
            </a:pPr>
            <a:r>
              <a:rPr lang="he-IL" sz="2800" dirty="0">
                <a:solidFill>
                  <a:schemeClr val="bg1"/>
                </a:solidFill>
                <a:effectLst>
                  <a:glow>
                    <a:schemeClr val="accent1"/>
                  </a:glow>
                  <a:reflection endPos="0" dist="50800" dir="5400000" sy="-100000" algn="bl" rotWithShape="0"/>
                </a:effectLst>
              </a:rPr>
              <a:t>שינוי בהכשרת מורים ושיפור תנאי ההעסקה שלהם וכדומה.</a:t>
            </a:r>
          </a:p>
        </p:txBody>
      </p:sp>
    </p:spTree>
    <p:extLst>
      <p:ext uri="{BB962C8B-B14F-4D97-AF65-F5344CB8AC3E}">
        <p14:creationId xmlns:p14="http://schemas.microsoft.com/office/powerpoint/2010/main" val="172140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12192000" cy="877824"/>
          </a:xfrm>
        </p:spPr>
        <p:txBody>
          <a:bodyPr>
            <a:normAutofit/>
          </a:bodyPr>
          <a:lstStyle/>
          <a:p>
            <a:r>
              <a:rPr lang="he-IL" sz="3900" dirty="0">
                <a:effectLst>
                  <a:glow>
                    <a:schemeClr val="accent1"/>
                  </a:glow>
                </a:effectLst>
              </a:rPr>
              <a:t>דוגמה לאופציה השנייה: שאלת קיומו של בית הספר במאה ה-21</a:t>
            </a:r>
            <a:endParaRPr lang="en-US" sz="3900"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lgn="just">
              <a:spcBef>
                <a:spcPts val="600"/>
              </a:spcBef>
            </a:pPr>
            <a:r>
              <a:rPr lang="he-IL" sz="2400" dirty="0">
                <a:solidFill>
                  <a:schemeClr val="bg1"/>
                </a:solidFill>
                <a:effectLst>
                  <a:glow>
                    <a:schemeClr val="accent1"/>
                  </a:glow>
                  <a:reflection endPos="0" dist="50800" dir="5400000" sy="-100000" algn="bl" rotWithShape="0"/>
                </a:effectLst>
              </a:rPr>
              <a:t>נושא: בית הספר כמקור לאי שווין ולשעתוק הריבוד החברתי.</a:t>
            </a:r>
          </a:p>
          <a:p>
            <a:pPr algn="just">
              <a:spcBef>
                <a:spcPts val="600"/>
              </a:spcBef>
            </a:pPr>
            <a:r>
              <a:rPr lang="he-IL" sz="2400" dirty="0">
                <a:solidFill>
                  <a:schemeClr val="bg1"/>
                </a:solidFill>
                <a:effectLst>
                  <a:glow>
                    <a:schemeClr val="accent1"/>
                  </a:glow>
                  <a:reflection endPos="0" dist="50800" dir="5400000" sy="-100000" algn="bl" rotWithShape="0"/>
                </a:effectLst>
              </a:rPr>
              <a:t>מבוא: הצגת התפתחות בית הספר לאורך השנים תוך התמקדות בהצגת היותו גורם מרכזי לשעתוק אי השוויון והריבוד החברתי.</a:t>
            </a:r>
          </a:p>
          <a:p>
            <a:pPr algn="just">
              <a:spcBef>
                <a:spcPts val="600"/>
              </a:spcBef>
            </a:pPr>
            <a:r>
              <a:rPr lang="he-IL" sz="2400" dirty="0"/>
              <a:t>הצגת התיאוריות</a:t>
            </a:r>
            <a:r>
              <a:rPr lang="he-IL" sz="2400" dirty="0">
                <a:solidFill>
                  <a:schemeClr val="bg1"/>
                </a:solidFill>
                <a:effectLst>
                  <a:glow>
                    <a:schemeClr val="accent1"/>
                  </a:glow>
                  <a:reflection endPos="0" dist="50800" dir="5400000" sy="-100000" algn="bl" rotWithShape="0"/>
                </a:effectLst>
              </a:rPr>
              <a:t>: הצגת התיאוריה של מרקס ותיאוריות ניאו-מרקסיסטיות, כגון זו של אלתוסר, גרמאשי, אסכולת פרנטפורט וכדומה. </a:t>
            </a:r>
          </a:p>
          <a:p>
            <a:pPr algn="just">
              <a:spcBef>
                <a:spcPts val="600"/>
              </a:spcBef>
            </a:pPr>
            <a:r>
              <a:rPr lang="he-IL" sz="2400" dirty="0">
                <a:solidFill>
                  <a:schemeClr val="bg1"/>
                </a:solidFill>
                <a:effectLst>
                  <a:glow>
                    <a:schemeClr val="accent1"/>
                  </a:glow>
                  <a:reflection endPos="0" dist="50800" dir="5400000" sy="-100000" algn="bl" rotWithShape="0"/>
                </a:effectLst>
              </a:rPr>
              <a:t>דיון: ניתוח המידע שהוצג במבוא ביחס לאי השוויון ולפערים הנוצרים בבית הספר באמצעות התיאוריות הנדונות בחלק התיאורטי.</a:t>
            </a:r>
          </a:p>
          <a:p>
            <a:pPr algn="just">
              <a:spcBef>
                <a:spcPts val="600"/>
              </a:spcBef>
            </a:pPr>
            <a:r>
              <a:rPr lang="he-IL" sz="2400" dirty="0">
                <a:solidFill>
                  <a:schemeClr val="bg1"/>
                </a:solidFill>
                <a:effectLst>
                  <a:glow>
                    <a:schemeClr val="accent1"/>
                  </a:glow>
                  <a:reflection endPos="0" dist="50800" dir="5400000" sy="-100000" algn="bl" rotWithShape="0"/>
                </a:effectLst>
              </a:rPr>
              <a:t>באמצעותן מראים, כיצד בית הספר הוא חלק מרכזי מבניין העל, הפועל כמנגנון סוציאליזציה שבא לתת הצדקה ולגיטימציה לאי השוויון והגורם להפנמה של אנשים מהמעמד הנמוך, שהאשמה בהם, בעובדה שאין להם את הכישורים, שניתנה להם ההזדמנות, אך הם לא הצליחו וכדומה- כלומר, בית הספר מהווה מנגנון מרכזי ליצירת התודעה הכוזבת ההכרחית לשימור הפערים החברתיים והמונעת אפשרות לשינוי.</a:t>
            </a:r>
          </a:p>
          <a:p>
            <a:pPr algn="just">
              <a:spcBef>
                <a:spcPts val="600"/>
              </a:spcBef>
            </a:pPr>
            <a:endParaRPr lang="en-US" sz="2400" dirty="0">
              <a:solidFill>
                <a:schemeClr val="bg1"/>
              </a:solidFill>
              <a:effectLst>
                <a:glow>
                  <a:schemeClr val="accent1"/>
                </a:glow>
                <a:reflection endPos="0" dist="50800" dir="5400000" sy="-100000" algn="bl" rotWithShape="0"/>
              </a:effectLst>
            </a:endParaRPr>
          </a:p>
        </p:txBody>
      </p:sp>
    </p:spTree>
    <p:extLst>
      <p:ext uri="{BB962C8B-B14F-4D97-AF65-F5344CB8AC3E}">
        <p14:creationId xmlns:p14="http://schemas.microsoft.com/office/powerpoint/2010/main" val="84502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נושא העבודה</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חשוב לציין, שככל שהנושא יהיה ממוקד יותר, כך יהיה לכם קל יותר לכתוב עבודה ברורה וטובה; לא תתפזרו, העבודה תהיה אחידה ומגובשת, ויהיה לכם קל יותר לשמור על לכידות וקוהרנטיות. </a:t>
            </a:r>
            <a:endParaRPr lang="en-US" sz="2800" dirty="0"/>
          </a:p>
          <a:p>
            <a:r>
              <a:rPr lang="he-IL" sz="2800" dirty="0"/>
              <a:t>כאמור, הקונטקסט של הקורס הוא השינויים שחלו במאה ה-21 וההשלכות שלהם על בית הספר. על כן, המבט צריך להיות מופנה לתמורות שחלו מהמודרניזם לפוסטמודרניזם, גם בתיאור התופעה (מבוא) וגם בכל הקשור לניתוח התיאורטי ולדיון.</a:t>
            </a:r>
            <a:endParaRPr lang="en-US" sz="2800" dirty="0"/>
          </a:p>
        </p:txBody>
      </p:sp>
    </p:spTree>
    <p:extLst>
      <p:ext uri="{BB962C8B-B14F-4D97-AF65-F5344CB8AC3E}">
        <p14:creationId xmlns:p14="http://schemas.microsoft.com/office/powerpoint/2010/main" val="243147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0"/>
            <a:ext cx="12192000" cy="877824"/>
          </a:xfrm>
        </p:spPr>
        <p:txBody>
          <a:bodyPr>
            <a:normAutofit/>
          </a:bodyPr>
          <a:lstStyle/>
          <a:p>
            <a:r>
              <a:rPr lang="he-IL" sz="3900" dirty="0">
                <a:effectLst>
                  <a:glow>
                    <a:schemeClr val="accent1"/>
                  </a:glow>
                </a:effectLst>
              </a:rPr>
              <a:t>דוגמה לאופציה השנייה: שאלת קיומו של בית הספר במאה ה-21</a:t>
            </a:r>
            <a:endParaRPr lang="en-US" sz="3900"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lgn="just">
              <a:spcBef>
                <a:spcPts val="600"/>
              </a:spcBef>
            </a:pPr>
            <a:r>
              <a:rPr lang="he-IL" sz="2800" dirty="0">
                <a:solidFill>
                  <a:schemeClr val="bg1"/>
                </a:solidFill>
                <a:effectLst>
                  <a:glow>
                    <a:schemeClr val="accent1"/>
                  </a:glow>
                  <a:reflection endPos="0" dist="50800" dir="5400000" sy="-100000" algn="bl" rotWithShape="0"/>
                </a:effectLst>
              </a:rPr>
              <a:t>מסקנה: בהיותו של בית הספר מנגנון מוסדי מדינתי המהווה כלי שליטה של ההגמוניה השלטת, כל שינוי שייעשה במסגרתו לא יניב את השינוי המיוחל- תמיד הוא ישרת את האינטרסים של ההגמוניה השלטת.</a:t>
            </a:r>
          </a:p>
          <a:p>
            <a:pPr algn="just">
              <a:spcBef>
                <a:spcPts val="600"/>
              </a:spcBef>
            </a:pPr>
            <a:r>
              <a:rPr lang="he-IL" sz="2800" dirty="0">
                <a:solidFill>
                  <a:schemeClr val="bg1"/>
                </a:solidFill>
                <a:effectLst>
                  <a:glow>
                    <a:schemeClr val="accent1"/>
                  </a:glow>
                  <a:reflection endPos="0" dist="50800" dir="5400000" sy="-100000" algn="bl" rotWithShape="0"/>
                </a:effectLst>
              </a:rPr>
              <a:t>לכן, צריך שינוי מבני שבמסגרתו בית הספר יוחלף במוסד אחר שאינו מדינתי.</a:t>
            </a:r>
          </a:p>
          <a:p>
            <a:pPr algn="just">
              <a:spcBef>
                <a:spcPts val="600"/>
              </a:spcBef>
            </a:pPr>
            <a:r>
              <a:rPr lang="he-IL" sz="2800" dirty="0">
                <a:solidFill>
                  <a:schemeClr val="bg1"/>
                </a:solidFill>
                <a:effectLst>
                  <a:glow>
                    <a:schemeClr val="accent1"/>
                  </a:glow>
                  <a:reflection endPos="0" dist="50800" dir="5400000" sy="-100000" algn="bl" rotWithShape="0"/>
                </a:effectLst>
              </a:rPr>
              <a:t>אלטרנטיבה- חינוך קהילתי שישקף את ערכי הקהילה וייתן מענה לצרכיה, ושיאפשר לחבריה חינוך הולם שבמסגרתו יוכלו להגשים את שאיפותיהם ולהביאם למוביליות חברתית. ניתן להבטיח זאת, על ידי חלוקה מחדש של המשאבים על פי גודל הקהילה, מצבה הכלכלי וצרכיה.</a:t>
            </a:r>
          </a:p>
        </p:txBody>
      </p:sp>
    </p:spTree>
    <p:extLst>
      <p:ext uri="{BB962C8B-B14F-4D97-AF65-F5344CB8AC3E}">
        <p14:creationId xmlns:p14="http://schemas.microsoft.com/office/powerpoint/2010/main" val="1484446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יצירת קשר</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a:spcAft>
                <a:spcPts val="1200"/>
              </a:spcAft>
            </a:pPr>
            <a:r>
              <a:rPr lang="he-IL" sz="2800" dirty="0"/>
              <a:t>אשמח לענות על כל שאלה שתעלה!</a:t>
            </a:r>
            <a:endParaRPr lang="en-US" sz="2800" dirty="0"/>
          </a:p>
          <a:p>
            <a:pPr>
              <a:spcAft>
                <a:spcPts val="1200"/>
              </a:spcAft>
            </a:pPr>
            <a:r>
              <a:rPr lang="he-IL" sz="2800" dirty="0"/>
              <a:t>כתובת המייל שלי היא: </a:t>
            </a:r>
            <a:r>
              <a:rPr lang="en-US" sz="2800" u="sng" dirty="0">
                <a:solidFill>
                  <a:srgbClr val="0070C0"/>
                </a:solidFill>
                <a:hlinkClick r:id="rId2"/>
              </a:rPr>
              <a:t>marombar@gmail.com</a:t>
            </a:r>
            <a:r>
              <a:rPr lang="he-IL" sz="2800" dirty="0"/>
              <a:t>.</a:t>
            </a:r>
            <a:endParaRPr lang="en-US" sz="2800" dirty="0"/>
          </a:p>
          <a:p>
            <a:pPr>
              <a:spcAft>
                <a:spcPts val="1200"/>
              </a:spcAft>
            </a:pPr>
            <a:r>
              <a:rPr lang="he-IL" sz="2800" dirty="0"/>
              <a:t>שעת קבלה: יום שני, שעה 12:00-13:00.</a:t>
            </a:r>
            <a:endParaRPr lang="en-US" sz="2800" dirty="0"/>
          </a:p>
          <a:p>
            <a:pPr marL="0" indent="0">
              <a:buNone/>
            </a:pPr>
            <a:endParaRPr lang="he-IL" sz="3200" dirty="0"/>
          </a:p>
          <a:p>
            <a:pPr marL="0" indent="0" algn="ctr">
              <a:buNone/>
            </a:pPr>
            <a:r>
              <a:rPr lang="he-IL" sz="7200" dirty="0">
                <a:solidFill>
                  <a:srgbClr val="7030A0"/>
                </a:solidFill>
              </a:rPr>
              <a:t>בהצלחה!!!</a:t>
            </a:r>
          </a:p>
        </p:txBody>
      </p:sp>
    </p:spTree>
    <p:extLst>
      <p:ext uri="{BB962C8B-B14F-4D97-AF65-F5344CB8AC3E}">
        <p14:creationId xmlns:p14="http://schemas.microsoft.com/office/powerpoint/2010/main" val="348415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מבנה העבודה</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מבוא (עמוד-עמוד וחצי).</a:t>
            </a:r>
          </a:p>
          <a:p>
            <a:r>
              <a:rPr lang="he-IL" sz="2800" dirty="0"/>
              <a:t>הצגת התיאוריה/</a:t>
            </a:r>
            <a:r>
              <a:rPr lang="he-IL" sz="2800" dirty="0" err="1"/>
              <a:t>ות</a:t>
            </a:r>
            <a:r>
              <a:rPr lang="he-IL" sz="2800" dirty="0"/>
              <a:t> (עמוד-עמוד וחצי).</a:t>
            </a:r>
          </a:p>
          <a:p>
            <a:r>
              <a:rPr lang="he-IL" sz="2800" dirty="0"/>
              <a:t>דיון: סינתזה בין המבוא לניתוח התיאורטי: ניתוח תיאורטי של התמורה/שאלת קיומו של בית הספר בעידן הנוכחי (שני עמודים +).</a:t>
            </a:r>
          </a:p>
          <a:p>
            <a:r>
              <a:rPr lang="he-IL" sz="2800" dirty="0"/>
              <a:t>סיכום ומסקנות (חצי עמוד).</a:t>
            </a:r>
          </a:p>
          <a:p>
            <a:r>
              <a:rPr lang="he-IL" sz="2800" dirty="0"/>
              <a:t>ביבליוגרפיה</a:t>
            </a:r>
            <a:endParaRPr lang="en-US" sz="2800" dirty="0"/>
          </a:p>
        </p:txBody>
      </p:sp>
    </p:spTree>
    <p:extLst>
      <p:ext uri="{BB962C8B-B14F-4D97-AF65-F5344CB8AC3E}">
        <p14:creationId xmlns:p14="http://schemas.microsoft.com/office/powerpoint/2010/main" val="33901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מבוא</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pPr lvl="0"/>
            <a:r>
              <a:rPr lang="he-IL" sz="2800" dirty="0"/>
              <a:t>במבוא עליכם להציג את ההיבט שבחרתם לעשות עליו את עבודה ואת התמורות שחלו בו.</a:t>
            </a:r>
            <a:endParaRPr lang="en-US" sz="2800" dirty="0"/>
          </a:p>
          <a:p>
            <a:r>
              <a:rPr lang="he-IL" sz="2800" dirty="0"/>
              <a:t>יש להציג את התמורות שחלו תוך הבחנה בין מה שהתרחש בעבר לבין מה שמתרחש כיום, במציאות הפוסטמודרנית.</a:t>
            </a:r>
            <a:endParaRPr lang="en-US" sz="2800" dirty="0"/>
          </a:p>
          <a:p>
            <a:r>
              <a:rPr lang="he-IL" sz="2800" dirty="0"/>
              <a:t>בסוף המבוא יש להציג בצורה ממוקדת את הנושא הספציפי של העבודה.</a:t>
            </a:r>
          </a:p>
          <a:p>
            <a:r>
              <a:rPr lang="he-IL" sz="2800" dirty="0"/>
              <a:t>המבוא צריך להיות בנוי בצורת משפך- מהקונטקסט הכללי ועד לשאלה הספציפית שעליה אתם מבקשים לענות בעבודה.</a:t>
            </a:r>
            <a:endParaRPr lang="en-US" sz="2800" dirty="0"/>
          </a:p>
        </p:txBody>
      </p:sp>
    </p:spTree>
    <p:extLst>
      <p:ext uri="{BB962C8B-B14F-4D97-AF65-F5344CB8AC3E}">
        <p14:creationId xmlns:p14="http://schemas.microsoft.com/office/powerpoint/2010/main" val="187592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t>הצגת התיאוריות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ניתן לבחור תיאוריה מתחום הפילוסופיה, הפסיכולוגיה, הסוציולוגיה או כל תחום רלוונטי אחר, כדאי להתייעץ איתי.</a:t>
            </a:r>
            <a:endParaRPr lang="en-US" sz="2800" dirty="0"/>
          </a:p>
          <a:p>
            <a:r>
              <a:rPr lang="he-IL" sz="2800" dirty="0"/>
              <a:t>הניתוח התיאורטי צריך לכלול תיאוריות העוסקות בתמורות שחלו מהתקופה המודרנית לפוסטמודרנית. תיאוריה המנסה להסביר את התהליכים שהתרבות המערבית עוברת מהעת המודרנית לפוסטמודרנית. </a:t>
            </a:r>
            <a:endParaRPr lang="en-US" sz="2800" dirty="0"/>
          </a:p>
          <a:p>
            <a:r>
              <a:rPr lang="he-IL" sz="2800" dirty="0"/>
              <a:t>תיאוריות ספציפיות כמו התיאוריה של אריקסון, פרויד, דורקהיים, מרטון וכדומה- הן תיאוריות מודרניות שאינן עוסקות בסיבות שהביאו למעבר מהמודרניות לפוסטמודרניות, לאופי השינוי ולהשלכותיו.</a:t>
            </a:r>
            <a:endParaRPr lang="en-US" sz="2800" dirty="0"/>
          </a:p>
        </p:txBody>
      </p:sp>
    </p:spTree>
    <p:extLst>
      <p:ext uri="{BB962C8B-B14F-4D97-AF65-F5344CB8AC3E}">
        <p14:creationId xmlns:p14="http://schemas.microsoft.com/office/powerpoint/2010/main" val="138724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ניתוח תיאורטי</a:t>
            </a:r>
            <a:endParaRPr lang="en-US" dirty="0">
              <a:effectLst>
                <a:glow>
                  <a:schemeClr val="accent1"/>
                </a:glow>
              </a:effectLst>
            </a:endParaRPr>
          </a:p>
        </p:txBody>
      </p:sp>
      <p:sp>
        <p:nvSpPr>
          <p:cNvPr id="3" name="מציין מיקום תוכן 2"/>
          <p:cNvSpPr>
            <a:spLocks noGrp="1"/>
          </p:cNvSpPr>
          <p:nvPr>
            <p:ph idx="1"/>
          </p:nvPr>
        </p:nvSpPr>
        <p:spPr>
          <a:xfrm>
            <a:off x="438912" y="805295"/>
            <a:ext cx="11292840" cy="5714377"/>
          </a:xfrm>
        </p:spPr>
        <p:txBody>
          <a:bodyPr>
            <a:noAutofit/>
          </a:bodyPr>
          <a:lstStyle/>
          <a:p>
            <a:r>
              <a:rPr lang="he-IL" sz="2800" dirty="0"/>
              <a:t>מטרת הניתוח התיאורטי היא לתת פשר ומובן לתמורה שאתם עוסקים בה מתוך הקשר רחב יותר. לבסס ולעגן את הטענות שלכם ולהראות שהתמורה הספציפית היא ביטוי לתהליכים רחבים ועמוקים יותר שהתרבות המערבית עוברת בעשורים האחרונים. </a:t>
            </a:r>
          </a:p>
          <a:p>
            <a:r>
              <a:rPr lang="he-IL" sz="2800" dirty="0"/>
              <a:t>למשל, היבט ספציפי- שינוי במטרות החינוך, כשמנתחים אותו באמצעות תיאוריה- מראים כיצד מטרות החינוך השתנו כחלק משינויים היסטוריים, חברתיים, טכנולוגיים, מעבר מהמהפכה התעשייתית למהפכת המידע, שינויים ערכיים- מתפיסת אמת כמוחלטת ואובייקטיבית לתפיסה רלטיביסטית, שינויים כלכליים, גלובליזציה ועוד. </a:t>
            </a:r>
          </a:p>
          <a:p>
            <a:r>
              <a:rPr lang="he-IL" sz="2800" dirty="0"/>
              <a:t>כלומר, הניתוח התיאורטי מאפשר להבין את נושא מטרות החינוך בצורה מעמיקה יותר מתוך הקשר רחב יותר, שקשור להתפתחויות ותהליכים שונים.</a:t>
            </a:r>
            <a:endParaRPr lang="en-US" sz="2800" dirty="0"/>
          </a:p>
        </p:txBody>
      </p:sp>
    </p:spTree>
    <p:extLst>
      <p:ext uri="{BB962C8B-B14F-4D97-AF65-F5344CB8AC3E}">
        <p14:creationId xmlns:p14="http://schemas.microsoft.com/office/powerpoint/2010/main" val="115559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46760" y="0"/>
            <a:ext cx="10515600" cy="877824"/>
          </a:xfrm>
        </p:spPr>
        <p:txBody>
          <a:bodyPr/>
          <a:lstStyle/>
          <a:p>
            <a:r>
              <a:rPr lang="he-IL" dirty="0">
                <a:effectLst>
                  <a:glow>
                    <a:schemeClr val="accent1"/>
                  </a:glow>
                </a:effectLst>
              </a:rPr>
              <a:t>הקשר בין המבוא לחלק של </a:t>
            </a:r>
            <a:r>
              <a:rPr lang="he-IL" dirty="0"/>
              <a:t>הצגת התיאוריות</a:t>
            </a:r>
            <a:endParaRPr lang="en-US" dirty="0">
              <a:effectLst>
                <a:glow>
                  <a:schemeClr val="accent1"/>
                </a:glow>
              </a:effectLst>
            </a:endParaRPr>
          </a:p>
        </p:txBody>
      </p:sp>
      <p:sp>
        <p:nvSpPr>
          <p:cNvPr id="3" name="מציין מיקום תוכן 2"/>
          <p:cNvSpPr>
            <a:spLocks noGrp="1"/>
          </p:cNvSpPr>
          <p:nvPr>
            <p:ph idx="1"/>
          </p:nvPr>
        </p:nvSpPr>
        <p:spPr>
          <a:xfrm>
            <a:off x="438912" y="877824"/>
            <a:ext cx="11292840" cy="5641848"/>
          </a:xfrm>
        </p:spPr>
        <p:txBody>
          <a:bodyPr>
            <a:noAutofit/>
          </a:bodyPr>
          <a:lstStyle/>
          <a:p>
            <a:r>
              <a:rPr lang="he-IL" sz="2800" dirty="0"/>
              <a:t>העבודה צריכה לעסוק בניתוח תמורה שהתרחשה מהתקופה המודרנית לפוסטמודרנית ביחס לבית הספר. </a:t>
            </a:r>
          </a:p>
          <a:p>
            <a:r>
              <a:rPr lang="he-IL" sz="2800" dirty="0"/>
              <a:t>במבוא אנו מתארים, כיצד התופעה התאפיינה בתקופה המודרנית, מה השינוי שחל, ומהם מאפייניה בעשורים האחרונים. </a:t>
            </a:r>
            <a:endParaRPr lang="en-US" sz="2800" dirty="0"/>
          </a:p>
          <a:p>
            <a:r>
              <a:rPr lang="he-IL" sz="2800" dirty="0"/>
              <a:t>החלק התיאורטי מציג תיאוריות שיכולות להסביר את התמורה ולנתח אותה מתוך הקשר רחב ועמוק יותר. </a:t>
            </a:r>
          </a:p>
          <a:p>
            <a:r>
              <a:rPr lang="he-IL" sz="2800" dirty="0"/>
              <a:t>יש להציע ניתוח של התמורה על פי תיאוריות שעוסקות בהסבר של השינויים שהתרבות המערבית עוברת מהתקופה המודרנית לפוסטמודרנית.</a:t>
            </a:r>
            <a:endParaRPr lang="en-US" sz="2800" dirty="0"/>
          </a:p>
        </p:txBody>
      </p:sp>
    </p:spTree>
    <p:extLst>
      <p:ext uri="{BB962C8B-B14F-4D97-AF65-F5344CB8AC3E}">
        <p14:creationId xmlns:p14="http://schemas.microsoft.com/office/powerpoint/2010/main" val="4260293240"/>
      </p:ext>
    </p:extLst>
  </p:cSld>
  <p:clrMapOvr>
    <a:masterClrMapping/>
  </p:clrMapOvr>
</p:sld>
</file>

<file path=ppt/theme/theme1.xml><?xml version="1.0" encoding="utf-8"?>
<a:theme xmlns:a="http://schemas.openxmlformats.org/drawingml/2006/main" name="עומק">
  <a:themeElements>
    <a:clrScheme name="אדום כתום">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התאמה אישית 1">
      <a:majorFont>
        <a:latin typeface="Times New Roman"/>
        <a:ea typeface=""/>
        <a:cs typeface="David"/>
      </a:majorFont>
      <a:minorFont>
        <a:latin typeface="Times New Roman"/>
        <a:ea typeface=""/>
        <a:cs typeface="David"/>
      </a:minorFont>
    </a:fontScheme>
    <a:fmtScheme name="עומק">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עומק</Template>
  <TotalTime>1717</TotalTime>
  <Words>3805</Words>
  <Application>Microsoft Office PowerPoint</Application>
  <PresentationFormat>Widescreen</PresentationFormat>
  <Paragraphs>191</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David</vt:lpstr>
      <vt:lpstr>Times New Roman</vt:lpstr>
      <vt:lpstr>עומק</vt:lpstr>
      <vt:lpstr>שיעור 12:  הנחיות לעבודת הסיום</vt:lpstr>
      <vt:lpstr>נושא העבודה- אופציה ראשונה</vt:lpstr>
      <vt:lpstr>נושא העבודה- אופציה שנייה</vt:lpstr>
      <vt:lpstr>נושא העבודה</vt:lpstr>
      <vt:lpstr>מבנה העבודה</vt:lpstr>
      <vt:lpstr>מבוא</vt:lpstr>
      <vt:lpstr>הצגת התיאוריות</vt:lpstr>
      <vt:lpstr>ניתוח תיאורטי</vt:lpstr>
      <vt:lpstr>הקשר בין המבוא לחלק של הצגת התיאוריות</vt:lpstr>
      <vt:lpstr>הצגת התיאוריות</vt:lpstr>
      <vt:lpstr>הצגת התיאוריות</vt:lpstr>
      <vt:lpstr>דיון- סינתזה</vt:lpstr>
      <vt:lpstr>סיכום, מסקנות וביבליוגרפיה</vt:lpstr>
      <vt:lpstr>הנחיות כלליות</vt:lpstr>
      <vt:lpstr>הנחיות כלליות</vt:lpstr>
      <vt:lpstr>הנחיות כלליות</vt:lpstr>
      <vt:lpstr>הנחיות כלליות</vt:lpstr>
      <vt:lpstr>יישום המבנה של העבודה</vt:lpstr>
      <vt:lpstr>דמות הבוגר העתידי: אז ועכשיו: מבוא </vt:lpstr>
      <vt:lpstr>דמות הבוגר העתידי: אז ועכשיו: מבוא</vt:lpstr>
      <vt:lpstr>דמות הבוגר העתידי: אז ועכשיו: מבוא</vt:lpstr>
      <vt:lpstr>דמות הבוגר העתידי: אז ועכשיו: מבוא</vt:lpstr>
      <vt:lpstr>דמות הבוגר העתידי: אז ועכשיו: מבוא</vt:lpstr>
      <vt:lpstr>דמות הבוגר העתידי: אז ועכשיו: מבוא</vt:lpstr>
      <vt:lpstr>דמות הבוגר העתידי: אז ועכשיו: מבוא</vt:lpstr>
      <vt:lpstr>דמות הבוגר העתידי: אז ועכשיו: מבוא</vt:lpstr>
      <vt:lpstr>דמות הבוגר העתידי: אז ועכשיו: מבוא</vt:lpstr>
      <vt:lpstr>דמות הבוגר העתידי: הצגת התיאוריות</vt:lpstr>
      <vt:lpstr>דמות הבוגר העתידי: הצגת התיאוריות</vt:lpstr>
      <vt:lpstr>דמות הבוגר העתידי: דיון</vt:lpstr>
      <vt:lpstr>דמות הבוגר העתידי: דיון</vt:lpstr>
      <vt:lpstr>דמות הבוגר העתידי: דיון</vt:lpstr>
      <vt:lpstr>דמות הבוגר העתידי: דיון</vt:lpstr>
      <vt:lpstr>דמות הבוגר העתידי: דיון</vt:lpstr>
      <vt:lpstr>דמות הבוגר העתידי: דיון</vt:lpstr>
      <vt:lpstr>דמות הבוגר העתידי: דיון</vt:lpstr>
      <vt:lpstr>דמות הבוגר העתידי: דיון</vt:lpstr>
      <vt:lpstr>דמות הבוגר העתידי- סיכום ומסקנות</vt:lpstr>
      <vt:lpstr>דוגמה לאופציה השנייה: שאלת קיומו של בית הספר במאה ה-21</vt:lpstr>
      <vt:lpstr>דוגמה לאופציה השנייה: שאלת קיומו של בית הספר במאה ה-21</vt:lpstr>
      <vt:lpstr>יצירת קשר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marom</dc:creator>
  <cp:lastModifiedBy>מרום ברזילי</cp:lastModifiedBy>
  <cp:revision>352</cp:revision>
  <dcterms:created xsi:type="dcterms:W3CDTF">2017-03-16T09:02:09Z</dcterms:created>
  <dcterms:modified xsi:type="dcterms:W3CDTF">2021-05-31T07:10:37Z</dcterms:modified>
</cp:coreProperties>
</file>