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88" r:id="rId3"/>
    <p:sldId id="260" r:id="rId4"/>
    <p:sldId id="261" r:id="rId5"/>
    <p:sldId id="258"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7" r:id="rId19"/>
    <p:sldId id="278" r:id="rId20"/>
    <p:sldId id="279" r:id="rId21"/>
    <p:sldId id="280" r:id="rId22"/>
    <p:sldId id="281" r:id="rId23"/>
    <p:sldId id="282" r:id="rId24"/>
    <p:sldId id="290" r:id="rId25"/>
    <p:sldId id="274" r:id="rId26"/>
    <p:sldId id="275" r:id="rId27"/>
    <p:sldId id="276" r:id="rId28"/>
    <p:sldId id="291" r:id="rId29"/>
    <p:sldId id="292" r:id="rId30"/>
    <p:sldId id="293" r:id="rId31"/>
    <p:sldId id="294" r:id="rId32"/>
    <p:sldId id="295" r:id="rId33"/>
    <p:sldId id="296" r:id="rId34"/>
    <p:sldId id="259" r:id="rId3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8" d="100"/>
          <a:sy n="68" d="100"/>
        </p:scale>
        <p:origin x="84" y="21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sp>
      <p:sp>
        <p:nvSpPr>
          <p:cNvPr id="8" name="Rectangle 7"/>
          <p:cNvSpPr/>
          <p:nvPr/>
        </p:nvSpPr>
        <p:spPr>
          <a:xfrm>
            <a:off x="15" y="6334316"/>
            <a:ext cx="12188825" cy="64008"/>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A1730E5B-2392-4DD7-AC09-5E13B9ACBEDA}" type="datetimeFigureOut">
              <a:rPr lang="es-CO" smtClean="0"/>
              <a:t>28/11/2023</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B1D08693-FAB4-4F8B-B394-7EF949E4CAD0}" type="slidenum">
              <a:rPr lang="es-CO" smtClean="0"/>
              <a:t>‹Nº›</a:t>
            </a:fld>
            <a:endParaRPr lang="es-CO"/>
          </a:p>
        </p:txBody>
      </p:sp>
      <p:cxnSp>
        <p:nvCxnSpPr>
          <p:cNvPr id="9" name="Straight Connector 8"/>
          <p:cNvCxnSpPr/>
          <p:nvPr/>
        </p:nvCxnSpPr>
        <p:spPr>
          <a:xfrm>
            <a:off x="1280160" y="3084871"/>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1" name="Imagen 10">
            <a:extLst>
              <a:ext uri="{FF2B5EF4-FFF2-40B4-BE49-F238E27FC236}">
                <a16:creationId xmlns:a16="http://schemas.microsoft.com/office/drawing/2014/main" id="{6CA2AC59-CA19-46D6-9AE1-8205912D386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605344" y="7452"/>
            <a:ext cx="1577364" cy="489093"/>
          </a:xfrm>
          <a:prstGeom prst="rect">
            <a:avLst/>
          </a:prstGeom>
        </p:spPr>
      </p:pic>
    </p:spTree>
    <p:extLst>
      <p:ext uri="{BB962C8B-B14F-4D97-AF65-F5344CB8AC3E}">
        <p14:creationId xmlns:p14="http://schemas.microsoft.com/office/powerpoint/2010/main" val="17931527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A1730E5B-2392-4DD7-AC09-5E13B9ACBEDA}" type="datetimeFigureOut">
              <a:rPr lang="es-CO" smtClean="0"/>
              <a:t>28/11/2023</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B1D08693-FAB4-4F8B-B394-7EF949E4CAD0}" type="slidenum">
              <a:rPr lang="es-CO" smtClean="0"/>
              <a:t>‹Nº›</a:t>
            </a:fld>
            <a:endParaRPr lang="es-CO"/>
          </a:p>
        </p:txBody>
      </p:sp>
      <p:pic>
        <p:nvPicPr>
          <p:cNvPr id="7" name="Imagen 6">
            <a:extLst>
              <a:ext uri="{FF2B5EF4-FFF2-40B4-BE49-F238E27FC236}">
                <a16:creationId xmlns:a16="http://schemas.microsoft.com/office/drawing/2014/main" id="{5ABFFD59-2D96-401D-80BD-8B6C687334C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605344" y="7452"/>
            <a:ext cx="1577364" cy="489093"/>
          </a:xfrm>
          <a:prstGeom prst="rect">
            <a:avLst/>
          </a:prstGeom>
        </p:spPr>
      </p:pic>
    </p:spTree>
    <p:extLst>
      <p:ext uri="{BB962C8B-B14F-4D97-AF65-F5344CB8AC3E}">
        <p14:creationId xmlns:p14="http://schemas.microsoft.com/office/powerpoint/2010/main" val="12181059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sp>
      <p:sp>
        <p:nvSpPr>
          <p:cNvPr id="8" name="Rectangle 7"/>
          <p:cNvSpPr/>
          <p:nvPr/>
        </p:nvSpPr>
        <p:spPr>
          <a:xfrm>
            <a:off x="15" y="6334316"/>
            <a:ext cx="12188825" cy="64008"/>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A1730E5B-2392-4DD7-AC09-5E13B9ACBEDA}" type="datetimeFigureOut">
              <a:rPr lang="es-CO" smtClean="0"/>
              <a:t>28/11/2023</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B1D08693-FAB4-4F8B-B394-7EF949E4CAD0}" type="slidenum">
              <a:rPr lang="es-CO" smtClean="0"/>
              <a:t>‹Nº›</a:t>
            </a:fld>
            <a:endParaRPr lang="es-CO"/>
          </a:p>
        </p:txBody>
      </p:sp>
    </p:spTree>
    <p:extLst>
      <p:ext uri="{BB962C8B-B14F-4D97-AF65-F5344CB8AC3E}">
        <p14:creationId xmlns:p14="http://schemas.microsoft.com/office/powerpoint/2010/main" val="5447570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Encabezado de secció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ítulo 6"/>
          <p:cNvSpPr>
            <a:spLocks noGrp="1"/>
          </p:cNvSpPr>
          <p:nvPr>
            <p:ph type="title"/>
          </p:nvPr>
        </p:nvSpPr>
        <p:spPr>
          <a:xfrm>
            <a:off x="1203962" y="744584"/>
            <a:ext cx="8057604" cy="888273"/>
          </a:xfrm>
          <a:prstGeom prst="rect">
            <a:avLst/>
          </a:prstGeom>
        </p:spPr>
        <p:txBody>
          <a:bodyPr/>
          <a:lstStyle>
            <a:lvl1pPr>
              <a:defRPr sz="2800">
                <a:solidFill>
                  <a:srgbClr val="801DA5"/>
                </a:solidFill>
                <a:latin typeface="Poppins ExtraBold" panose="00000900000000000000" pitchFamily="2" charset="0"/>
                <a:cs typeface="Poppins ExtraBold" panose="00000900000000000000" pitchFamily="2" charset="0"/>
              </a:defRPr>
            </a:lvl1pPr>
          </a:lstStyle>
          <a:p>
            <a:r>
              <a:rPr lang="es-ES" dirty="0"/>
              <a:t>Haga clic para modificar el estilo de título del patrón</a:t>
            </a:r>
            <a:endParaRPr lang="es-CO" dirty="0"/>
          </a:p>
        </p:txBody>
      </p:sp>
      <p:sp>
        <p:nvSpPr>
          <p:cNvPr id="8" name="Marcador de contenido 8"/>
          <p:cNvSpPr>
            <a:spLocks noGrp="1"/>
          </p:cNvSpPr>
          <p:nvPr>
            <p:ph sz="quarter" idx="10"/>
          </p:nvPr>
        </p:nvSpPr>
        <p:spPr>
          <a:xfrm>
            <a:off x="1203962" y="2076996"/>
            <a:ext cx="8979698" cy="4571998"/>
          </a:xfrm>
          <a:prstGeom prst="rect">
            <a:avLst/>
          </a:prstGeom>
        </p:spPr>
        <p:txBody>
          <a:bodyPr/>
          <a:lstStyle>
            <a:lvl1pPr>
              <a:defRPr sz="2000">
                <a:solidFill>
                  <a:schemeClr val="bg1">
                    <a:lumMod val="50000"/>
                  </a:schemeClr>
                </a:solidFill>
                <a:latin typeface="Ubuntu" panose="020B0504030602030204" pitchFamily="34" charset="0"/>
              </a:defRPr>
            </a:lvl1pPr>
            <a:lvl2pPr>
              <a:defRPr sz="1800">
                <a:solidFill>
                  <a:schemeClr val="bg1">
                    <a:lumMod val="50000"/>
                  </a:schemeClr>
                </a:solidFill>
                <a:latin typeface="Ubuntu" panose="020B0504030602030204" pitchFamily="34" charset="0"/>
              </a:defRPr>
            </a:lvl2pPr>
            <a:lvl3pPr>
              <a:defRPr sz="1600">
                <a:solidFill>
                  <a:schemeClr val="bg1">
                    <a:lumMod val="50000"/>
                  </a:schemeClr>
                </a:solidFill>
                <a:latin typeface="Ubuntu" panose="020B0504030602030204" pitchFamily="34" charset="0"/>
              </a:defRPr>
            </a:lvl3pPr>
            <a:lvl4pPr>
              <a:defRPr sz="1400">
                <a:solidFill>
                  <a:schemeClr val="bg1">
                    <a:lumMod val="50000"/>
                  </a:schemeClr>
                </a:solidFill>
                <a:latin typeface="Ubuntu" panose="020B0504030602030204" pitchFamily="34" charset="0"/>
              </a:defRPr>
            </a:lvl4pPr>
            <a:lvl5pPr>
              <a:defRPr sz="1400">
                <a:solidFill>
                  <a:schemeClr val="bg1">
                    <a:lumMod val="50000"/>
                  </a:schemeClr>
                </a:solidFill>
                <a:latin typeface="Ubuntu" panose="020B0504030602030204" pitchFamily="34" charset="0"/>
              </a:defRPr>
            </a:lvl5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Tree>
    <p:extLst>
      <p:ext uri="{BB962C8B-B14F-4D97-AF65-F5344CB8AC3E}">
        <p14:creationId xmlns:p14="http://schemas.microsoft.com/office/powerpoint/2010/main" val="19676945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Encabezado de secció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ítulo 6"/>
          <p:cNvSpPr>
            <a:spLocks noGrp="1"/>
          </p:cNvSpPr>
          <p:nvPr>
            <p:ph type="title"/>
          </p:nvPr>
        </p:nvSpPr>
        <p:spPr>
          <a:xfrm>
            <a:off x="1203961" y="1391965"/>
            <a:ext cx="8979699" cy="1325563"/>
          </a:xfrm>
          <a:prstGeom prst="rect">
            <a:avLst/>
          </a:prstGeom>
        </p:spPr>
        <p:txBody>
          <a:bodyPr/>
          <a:lstStyle>
            <a:lvl1pPr>
              <a:defRPr sz="3600">
                <a:solidFill>
                  <a:srgbClr val="801DA5"/>
                </a:solidFill>
                <a:latin typeface="Poppins ExtraBold" panose="00000900000000000000" pitchFamily="2" charset="0"/>
                <a:cs typeface="Poppins ExtraBold" panose="00000900000000000000" pitchFamily="2" charset="0"/>
              </a:defRPr>
            </a:lvl1pPr>
          </a:lstStyle>
          <a:p>
            <a:r>
              <a:rPr lang="es-ES" dirty="0"/>
              <a:t>Haga clic para modificar el estilo de título del patrón</a:t>
            </a:r>
            <a:endParaRPr lang="es-CO" dirty="0"/>
          </a:p>
        </p:txBody>
      </p:sp>
      <p:sp>
        <p:nvSpPr>
          <p:cNvPr id="8" name="Marcador de contenido 8"/>
          <p:cNvSpPr>
            <a:spLocks noGrp="1"/>
          </p:cNvSpPr>
          <p:nvPr>
            <p:ph sz="quarter" idx="10"/>
          </p:nvPr>
        </p:nvSpPr>
        <p:spPr>
          <a:xfrm>
            <a:off x="1203962" y="2965269"/>
            <a:ext cx="8979698" cy="3148147"/>
          </a:xfrm>
          <a:prstGeom prst="rect">
            <a:avLst/>
          </a:prstGeom>
        </p:spPr>
        <p:txBody>
          <a:bodyPr/>
          <a:lstStyle>
            <a:lvl1pPr>
              <a:defRPr sz="2000">
                <a:solidFill>
                  <a:schemeClr val="bg1">
                    <a:lumMod val="50000"/>
                  </a:schemeClr>
                </a:solidFill>
                <a:latin typeface="Ubuntu" panose="020B0504030602030204" pitchFamily="34" charset="0"/>
              </a:defRPr>
            </a:lvl1pPr>
            <a:lvl2pPr>
              <a:defRPr sz="1800">
                <a:solidFill>
                  <a:schemeClr val="bg1">
                    <a:lumMod val="50000"/>
                  </a:schemeClr>
                </a:solidFill>
                <a:latin typeface="Ubuntu" panose="020B0504030602030204" pitchFamily="34" charset="0"/>
              </a:defRPr>
            </a:lvl2pPr>
            <a:lvl3pPr>
              <a:defRPr sz="1600">
                <a:solidFill>
                  <a:schemeClr val="bg1">
                    <a:lumMod val="50000"/>
                  </a:schemeClr>
                </a:solidFill>
                <a:latin typeface="Ubuntu" panose="020B0504030602030204" pitchFamily="34" charset="0"/>
              </a:defRPr>
            </a:lvl3pPr>
            <a:lvl4pPr>
              <a:defRPr sz="1400">
                <a:solidFill>
                  <a:schemeClr val="bg1">
                    <a:lumMod val="50000"/>
                  </a:schemeClr>
                </a:solidFill>
                <a:latin typeface="Ubuntu" panose="020B0504030602030204" pitchFamily="34" charset="0"/>
              </a:defRPr>
            </a:lvl4pPr>
            <a:lvl5pPr>
              <a:defRPr sz="1400">
                <a:solidFill>
                  <a:schemeClr val="bg1">
                    <a:lumMod val="50000"/>
                  </a:schemeClr>
                </a:solidFill>
                <a:latin typeface="Ubuntu" panose="020B0504030602030204" pitchFamily="34" charset="0"/>
              </a:defRPr>
            </a:lvl5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Tree>
    <p:extLst>
      <p:ext uri="{BB962C8B-B14F-4D97-AF65-F5344CB8AC3E}">
        <p14:creationId xmlns:p14="http://schemas.microsoft.com/office/powerpoint/2010/main" val="11500866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Dos objeto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763561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a:xfrm>
            <a:off x="1097280" y="257106"/>
            <a:ext cx="10058400" cy="1450757"/>
          </a:xfrm>
        </p:spPr>
        <p:txBody>
          <a:bodyPr/>
          <a:lstStyle>
            <a:lvl1pPr marL="0">
              <a:defRPr/>
            </a:lvl1p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A1730E5B-2392-4DD7-AC09-5E13B9ACBEDA}" type="datetimeFigureOut">
              <a:rPr lang="es-CO" smtClean="0"/>
              <a:t>28/11/2023</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B1D08693-FAB4-4F8B-B394-7EF949E4CAD0}" type="slidenum">
              <a:rPr lang="es-CO" smtClean="0"/>
              <a:t>‹Nº›</a:t>
            </a:fld>
            <a:endParaRPr lang="es-CO"/>
          </a:p>
        </p:txBody>
      </p:sp>
      <p:pic>
        <p:nvPicPr>
          <p:cNvPr id="7" name="Imagen 6">
            <a:extLst>
              <a:ext uri="{FF2B5EF4-FFF2-40B4-BE49-F238E27FC236}">
                <a16:creationId xmlns:a16="http://schemas.microsoft.com/office/drawing/2014/main" id="{89578E53-5600-44DC-BA71-93A4105CC6D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605344" y="7452"/>
            <a:ext cx="1577364" cy="489093"/>
          </a:xfrm>
          <a:prstGeom prst="rect">
            <a:avLst/>
          </a:prstGeom>
        </p:spPr>
      </p:pic>
    </p:spTree>
    <p:extLst>
      <p:ext uri="{BB962C8B-B14F-4D97-AF65-F5344CB8AC3E}">
        <p14:creationId xmlns:p14="http://schemas.microsoft.com/office/powerpoint/2010/main" val="20950623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sp>
      <p:sp>
        <p:nvSpPr>
          <p:cNvPr id="8" name="Rectangle 7"/>
          <p:cNvSpPr/>
          <p:nvPr/>
        </p:nvSpPr>
        <p:spPr>
          <a:xfrm>
            <a:off x="15" y="6334316"/>
            <a:ext cx="12188825" cy="64008"/>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A1730E5B-2392-4DD7-AC09-5E13B9ACBEDA}" type="datetimeFigureOut">
              <a:rPr lang="es-CO" smtClean="0"/>
              <a:t>28/11/2023</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B1D08693-FAB4-4F8B-B394-7EF949E4CAD0}" type="slidenum">
              <a:rPr lang="es-CO" smtClean="0"/>
              <a:t>‹Nº›</a:t>
            </a:fld>
            <a:endParaRPr lang="es-CO"/>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0" name="Imagen 9">
            <a:extLst>
              <a:ext uri="{FF2B5EF4-FFF2-40B4-BE49-F238E27FC236}">
                <a16:creationId xmlns:a16="http://schemas.microsoft.com/office/drawing/2014/main" id="{3D069318-A4BB-45A0-ACAD-E47EC06EF02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605344" y="7452"/>
            <a:ext cx="1577364" cy="489093"/>
          </a:xfrm>
          <a:prstGeom prst="rect">
            <a:avLst/>
          </a:prstGeom>
        </p:spPr>
      </p:pic>
    </p:spTree>
    <p:extLst>
      <p:ext uri="{BB962C8B-B14F-4D97-AF65-F5344CB8AC3E}">
        <p14:creationId xmlns:p14="http://schemas.microsoft.com/office/powerpoint/2010/main" val="9545054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A1730E5B-2392-4DD7-AC09-5E13B9ACBEDA}" type="datetimeFigureOut">
              <a:rPr lang="es-CO" smtClean="0"/>
              <a:t>28/11/2023</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B1D08693-FAB4-4F8B-B394-7EF949E4CAD0}" type="slidenum">
              <a:rPr lang="es-CO" smtClean="0"/>
              <a:t>‹Nº›</a:t>
            </a:fld>
            <a:endParaRPr lang="es-CO"/>
          </a:p>
        </p:txBody>
      </p:sp>
      <p:pic>
        <p:nvPicPr>
          <p:cNvPr id="9" name="Imagen 8">
            <a:extLst>
              <a:ext uri="{FF2B5EF4-FFF2-40B4-BE49-F238E27FC236}">
                <a16:creationId xmlns:a16="http://schemas.microsoft.com/office/drawing/2014/main" id="{112D147E-1257-4BD1-8EC5-0C72A4CBFB8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605344" y="7452"/>
            <a:ext cx="1577364" cy="489093"/>
          </a:xfrm>
          <a:prstGeom prst="rect">
            <a:avLst/>
          </a:prstGeom>
        </p:spPr>
      </p:pic>
    </p:spTree>
    <p:extLst>
      <p:ext uri="{BB962C8B-B14F-4D97-AF65-F5344CB8AC3E}">
        <p14:creationId xmlns:p14="http://schemas.microsoft.com/office/powerpoint/2010/main" val="1144301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097280" y="2582334"/>
            <a:ext cx="4937760" cy="337820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217920" y="2582334"/>
            <a:ext cx="4937760" cy="337820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A1730E5B-2392-4DD7-AC09-5E13B9ACBEDA}" type="datetimeFigureOut">
              <a:rPr lang="es-CO" smtClean="0"/>
              <a:t>28/11/2023</a:t>
            </a:fld>
            <a:endParaRPr lang="es-CO"/>
          </a:p>
        </p:txBody>
      </p:sp>
      <p:sp>
        <p:nvSpPr>
          <p:cNvPr id="8" name="Footer Placeholder 7"/>
          <p:cNvSpPr>
            <a:spLocks noGrp="1"/>
          </p:cNvSpPr>
          <p:nvPr>
            <p:ph type="ftr" sz="quarter" idx="11"/>
          </p:nvPr>
        </p:nvSpPr>
        <p:spPr/>
        <p:txBody>
          <a:bodyPr/>
          <a:lstStyle/>
          <a:p>
            <a:endParaRPr lang="es-CO"/>
          </a:p>
        </p:txBody>
      </p:sp>
      <p:sp>
        <p:nvSpPr>
          <p:cNvPr id="9" name="Slide Number Placeholder 8"/>
          <p:cNvSpPr>
            <a:spLocks noGrp="1"/>
          </p:cNvSpPr>
          <p:nvPr>
            <p:ph type="sldNum" sz="quarter" idx="12"/>
          </p:nvPr>
        </p:nvSpPr>
        <p:spPr/>
        <p:txBody>
          <a:bodyPr/>
          <a:lstStyle/>
          <a:p>
            <a:fld id="{B1D08693-FAB4-4F8B-B394-7EF949E4CAD0}" type="slidenum">
              <a:rPr lang="es-CO" smtClean="0"/>
              <a:t>‹Nº›</a:t>
            </a:fld>
            <a:endParaRPr lang="es-CO"/>
          </a:p>
        </p:txBody>
      </p:sp>
      <p:pic>
        <p:nvPicPr>
          <p:cNvPr id="11" name="Imagen 10">
            <a:extLst>
              <a:ext uri="{FF2B5EF4-FFF2-40B4-BE49-F238E27FC236}">
                <a16:creationId xmlns:a16="http://schemas.microsoft.com/office/drawing/2014/main" id="{83D1EDC4-0FFC-4B9A-AF6F-F65427887F0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605344" y="7452"/>
            <a:ext cx="1577364" cy="489093"/>
          </a:xfrm>
          <a:prstGeom prst="rect">
            <a:avLst/>
          </a:prstGeom>
        </p:spPr>
      </p:pic>
    </p:spTree>
    <p:extLst>
      <p:ext uri="{BB962C8B-B14F-4D97-AF65-F5344CB8AC3E}">
        <p14:creationId xmlns:p14="http://schemas.microsoft.com/office/powerpoint/2010/main" val="2761583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A1730E5B-2392-4DD7-AC09-5E13B9ACBEDA}" type="datetimeFigureOut">
              <a:rPr lang="es-CO" smtClean="0"/>
              <a:t>28/11/2023</a:t>
            </a:fld>
            <a:endParaRPr lang="es-CO"/>
          </a:p>
        </p:txBody>
      </p:sp>
      <p:sp>
        <p:nvSpPr>
          <p:cNvPr id="4" name="Footer Placeholder 3"/>
          <p:cNvSpPr>
            <a:spLocks noGrp="1"/>
          </p:cNvSpPr>
          <p:nvPr>
            <p:ph type="ftr" sz="quarter" idx="11"/>
          </p:nvPr>
        </p:nvSpPr>
        <p:spPr/>
        <p:txBody>
          <a:bodyPr/>
          <a:lstStyle/>
          <a:p>
            <a:endParaRPr lang="es-CO"/>
          </a:p>
        </p:txBody>
      </p:sp>
      <p:sp>
        <p:nvSpPr>
          <p:cNvPr id="5" name="Slide Number Placeholder 4"/>
          <p:cNvSpPr>
            <a:spLocks noGrp="1"/>
          </p:cNvSpPr>
          <p:nvPr>
            <p:ph type="sldNum" sz="quarter" idx="12"/>
          </p:nvPr>
        </p:nvSpPr>
        <p:spPr/>
        <p:txBody>
          <a:bodyPr/>
          <a:lstStyle/>
          <a:p>
            <a:fld id="{B1D08693-FAB4-4F8B-B394-7EF949E4CAD0}" type="slidenum">
              <a:rPr lang="es-CO" smtClean="0"/>
              <a:t>‹Nº›</a:t>
            </a:fld>
            <a:endParaRPr lang="es-CO"/>
          </a:p>
        </p:txBody>
      </p:sp>
      <p:pic>
        <p:nvPicPr>
          <p:cNvPr id="6" name="Imagen 5">
            <a:extLst>
              <a:ext uri="{FF2B5EF4-FFF2-40B4-BE49-F238E27FC236}">
                <a16:creationId xmlns:a16="http://schemas.microsoft.com/office/drawing/2014/main" id="{1BC3026C-87C9-47F4-B416-C1236DED193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605344" y="7452"/>
            <a:ext cx="1577364" cy="489093"/>
          </a:xfrm>
          <a:prstGeom prst="rect">
            <a:avLst/>
          </a:prstGeom>
        </p:spPr>
      </p:pic>
    </p:spTree>
    <p:extLst>
      <p:ext uri="{BB962C8B-B14F-4D97-AF65-F5344CB8AC3E}">
        <p14:creationId xmlns:p14="http://schemas.microsoft.com/office/powerpoint/2010/main" val="16738237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sp>
      <p:sp>
        <p:nvSpPr>
          <p:cNvPr id="6" name="Rectangle 5"/>
          <p:cNvSpPr/>
          <p:nvPr/>
        </p:nvSpPr>
        <p:spPr>
          <a:xfrm>
            <a:off x="15" y="6334316"/>
            <a:ext cx="12188825" cy="64008"/>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sp>
      <p:sp>
        <p:nvSpPr>
          <p:cNvPr id="7" name="Date Placeholder 6"/>
          <p:cNvSpPr>
            <a:spLocks noGrp="1"/>
          </p:cNvSpPr>
          <p:nvPr>
            <p:ph type="dt" sz="half" idx="10"/>
          </p:nvPr>
        </p:nvSpPr>
        <p:spPr/>
        <p:txBody>
          <a:bodyPr/>
          <a:lstStyle/>
          <a:p>
            <a:fld id="{A1730E5B-2392-4DD7-AC09-5E13B9ACBEDA}" type="datetimeFigureOut">
              <a:rPr lang="es-CO" smtClean="0"/>
              <a:t>28/11/2023</a:t>
            </a:fld>
            <a:endParaRPr lang="es-CO"/>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s-CO"/>
          </a:p>
        </p:txBody>
      </p:sp>
      <p:sp>
        <p:nvSpPr>
          <p:cNvPr id="9" name="Slide Number Placeholder 8"/>
          <p:cNvSpPr>
            <a:spLocks noGrp="1"/>
          </p:cNvSpPr>
          <p:nvPr>
            <p:ph type="sldNum" sz="quarter" idx="12"/>
          </p:nvPr>
        </p:nvSpPr>
        <p:spPr/>
        <p:txBody>
          <a:bodyPr/>
          <a:lstStyle/>
          <a:p>
            <a:fld id="{B1D08693-FAB4-4F8B-B394-7EF949E4CAD0}" type="slidenum">
              <a:rPr lang="es-CO" smtClean="0"/>
              <a:t>‹Nº›</a:t>
            </a:fld>
            <a:endParaRPr lang="es-CO"/>
          </a:p>
        </p:txBody>
      </p:sp>
      <p:pic>
        <p:nvPicPr>
          <p:cNvPr id="10" name="Imagen 9">
            <a:extLst>
              <a:ext uri="{FF2B5EF4-FFF2-40B4-BE49-F238E27FC236}">
                <a16:creationId xmlns:a16="http://schemas.microsoft.com/office/drawing/2014/main" id="{012D8272-D93B-4C8F-9429-F252B9917FD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605344" y="7452"/>
            <a:ext cx="1577364" cy="489093"/>
          </a:xfrm>
          <a:prstGeom prst="rect">
            <a:avLst/>
          </a:prstGeom>
        </p:spPr>
      </p:pic>
    </p:spTree>
    <p:extLst>
      <p:ext uri="{BB962C8B-B14F-4D97-AF65-F5344CB8AC3E}">
        <p14:creationId xmlns:p14="http://schemas.microsoft.com/office/powerpoint/2010/main" val="14051855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sp>
      <p:sp>
        <p:nvSpPr>
          <p:cNvPr id="9" name="Rectangle 8"/>
          <p:cNvSpPr/>
          <p:nvPr/>
        </p:nvSpPr>
        <p:spPr>
          <a:xfrm>
            <a:off x="4040071" y="0"/>
            <a:ext cx="64008" cy="6858000"/>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chemeClr val="tx1"/>
                </a:solidFill>
              </a:defRPr>
            </a:lvl1pPr>
          </a:lstStyle>
          <a:p>
            <a:r>
              <a:rPr lang="es-ES" dirty="0"/>
              <a:t>Haga clic para modificar el estilo de título del patrón</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A1730E5B-2392-4DD7-AC09-5E13B9ACBEDA}" type="datetimeFigureOut">
              <a:rPr lang="es-CO" smtClean="0"/>
              <a:t>28/11/2023</a:t>
            </a:fld>
            <a:endParaRPr lang="es-CO"/>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s-CO"/>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B1D08693-FAB4-4F8B-B394-7EF949E4CAD0}" type="slidenum">
              <a:rPr lang="es-CO" smtClean="0"/>
              <a:t>‹Nº›</a:t>
            </a:fld>
            <a:endParaRPr lang="es-CO"/>
          </a:p>
        </p:txBody>
      </p:sp>
      <p:pic>
        <p:nvPicPr>
          <p:cNvPr id="10" name="Imagen 9">
            <a:extLst>
              <a:ext uri="{FF2B5EF4-FFF2-40B4-BE49-F238E27FC236}">
                <a16:creationId xmlns:a16="http://schemas.microsoft.com/office/drawing/2014/main" id="{CF78F477-423F-4528-A909-F8FDB9ED209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605344" y="7452"/>
            <a:ext cx="1577364" cy="489093"/>
          </a:xfrm>
          <a:prstGeom prst="rect">
            <a:avLst/>
          </a:prstGeom>
        </p:spPr>
      </p:pic>
    </p:spTree>
    <p:extLst>
      <p:ext uri="{BB962C8B-B14F-4D97-AF65-F5344CB8AC3E}">
        <p14:creationId xmlns:p14="http://schemas.microsoft.com/office/powerpoint/2010/main" val="32542988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Imagen con título">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sp>
      <p:sp>
        <p:nvSpPr>
          <p:cNvPr id="9" name="Rectangle 8"/>
          <p:cNvSpPr/>
          <p:nvPr/>
        </p:nvSpPr>
        <p:spPr>
          <a:xfrm>
            <a:off x="15" y="4915076"/>
            <a:ext cx="12188825" cy="64008"/>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A1730E5B-2392-4DD7-AC09-5E13B9ACBEDA}" type="datetimeFigureOut">
              <a:rPr lang="es-CO" smtClean="0"/>
              <a:t>28/11/2023</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B1D08693-FAB4-4F8B-B394-7EF949E4CAD0}" type="slidenum">
              <a:rPr lang="es-CO" smtClean="0"/>
              <a:t>‹Nº›</a:t>
            </a:fld>
            <a:endParaRPr lang="es-CO"/>
          </a:p>
        </p:txBody>
      </p:sp>
      <p:pic>
        <p:nvPicPr>
          <p:cNvPr id="10" name="Imagen 9">
            <a:extLst>
              <a:ext uri="{FF2B5EF4-FFF2-40B4-BE49-F238E27FC236}">
                <a16:creationId xmlns:a16="http://schemas.microsoft.com/office/drawing/2014/main" id="{ACDFA7D8-A805-4BFE-B954-C2CCC9276EE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605344" y="7452"/>
            <a:ext cx="1577364" cy="489093"/>
          </a:xfrm>
          <a:prstGeom prst="rect">
            <a:avLst/>
          </a:prstGeom>
        </p:spPr>
      </p:pic>
    </p:spTree>
    <p:extLst>
      <p:ext uri="{BB962C8B-B14F-4D97-AF65-F5344CB8AC3E}">
        <p14:creationId xmlns:p14="http://schemas.microsoft.com/office/powerpoint/2010/main" val="35636083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sp>
      <p:sp>
        <p:nvSpPr>
          <p:cNvPr id="9" name="Rectangle 8"/>
          <p:cNvSpPr/>
          <p:nvPr/>
        </p:nvSpPr>
        <p:spPr>
          <a:xfrm>
            <a:off x="0" y="6334316"/>
            <a:ext cx="12192001" cy="65998"/>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A1730E5B-2392-4DD7-AC09-5E13B9ACBEDA}" type="datetimeFigureOut">
              <a:rPr lang="es-CO" smtClean="0"/>
              <a:t>28/11/2023</a:t>
            </a:fld>
            <a:endParaRPr lang="es-CO"/>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s-CO"/>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B1D08693-FAB4-4F8B-B394-7EF949E4CAD0}" type="slidenum">
              <a:rPr lang="es-CO" smtClean="0"/>
              <a:t>‹Nº›</a:t>
            </a:fld>
            <a:endParaRPr lang="es-CO"/>
          </a:p>
        </p:txBody>
      </p:sp>
      <p:cxnSp>
        <p:nvCxnSpPr>
          <p:cNvPr id="10" name="Straight Connector 9"/>
          <p:cNvCxnSpPr/>
          <p:nvPr/>
        </p:nvCxnSpPr>
        <p:spPr>
          <a:xfrm>
            <a:off x="1193532" y="1393716"/>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8" name="Imagen 7">
            <a:extLst>
              <a:ext uri="{FF2B5EF4-FFF2-40B4-BE49-F238E27FC236}">
                <a16:creationId xmlns:a16="http://schemas.microsoft.com/office/drawing/2014/main" id="{D631AE01-0133-9D3A-6C32-72B6A582A3A1}"/>
              </a:ext>
            </a:extLst>
          </p:cNvPr>
          <p:cNvPicPr>
            <a:picLocks noChangeAspect="1"/>
          </p:cNvPicPr>
          <p:nvPr userDrawn="1"/>
        </p:nvPicPr>
        <p:blipFill>
          <a:blip r:embed="rId16"/>
          <a:stretch>
            <a:fillRect/>
          </a:stretch>
        </p:blipFill>
        <p:spPr>
          <a:xfrm>
            <a:off x="10746657" y="4895747"/>
            <a:ext cx="1424387" cy="1405479"/>
          </a:xfrm>
          <a:prstGeom prst="rect">
            <a:avLst/>
          </a:prstGeom>
        </p:spPr>
      </p:pic>
    </p:spTree>
    <p:extLst>
      <p:ext uri="{BB962C8B-B14F-4D97-AF65-F5344CB8AC3E}">
        <p14:creationId xmlns:p14="http://schemas.microsoft.com/office/powerpoint/2010/main" val="65782653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3" r:id="rId12"/>
    <p:sldLayoutId id="2147483674" r:id="rId13"/>
    <p:sldLayoutId id="2147483675" r:id="rId14"/>
  </p:sldLayoutIdLst>
  <p:txStyles>
    <p:titleStyle>
      <a:lvl1pPr algn="l" defTabSz="914400" rtl="0" eaLnBrk="1" latinLnBrk="0" hangingPunct="1">
        <a:lnSpc>
          <a:spcPct val="85000"/>
        </a:lnSpc>
        <a:spcBef>
          <a:spcPct val="0"/>
        </a:spcBef>
        <a:buNone/>
        <a:defRPr sz="4800" b="1" kern="1200" spc="-50" baseline="0">
          <a:solidFill>
            <a:schemeClr val="accent1"/>
          </a:solidFill>
          <a:effectLst>
            <a:outerShdw blurRad="38100" dist="38100" dir="2700000" algn="tl">
              <a:srgbClr val="000000">
                <a:alpha val="43137"/>
              </a:srgbClr>
            </a:outerShdw>
          </a:effectLst>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hyperlink" Target="https://www.exceleinfo.com/curso-power-query-para-excel-capitulo-14-unpivot-columns-anular-dinamizacion-de-columnas/" TargetMode="Externa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24.xml.rels><?xml version="1.0" encoding="UTF-8" standalone="yes"?>
<Relationships xmlns="http://schemas.openxmlformats.org/package/2006/relationships"><Relationship Id="rId2" Type="http://schemas.openxmlformats.org/officeDocument/2006/relationships/image" Target="../media/image35.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33.xml.rels><?xml version="1.0" encoding="UTF-8" standalone="yes"?>
<Relationships xmlns="http://schemas.openxmlformats.org/package/2006/relationships"><Relationship Id="rId2" Type="http://schemas.openxmlformats.org/officeDocument/2006/relationships/image" Target="../media/image43.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4.jpe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8A1AB67-6AB7-5DC8-72A2-9CCB6D8D034F}"/>
              </a:ext>
            </a:extLst>
          </p:cNvPr>
          <p:cNvSpPr>
            <a:spLocks noGrp="1"/>
          </p:cNvSpPr>
          <p:nvPr>
            <p:ph type="ctrTitle"/>
          </p:nvPr>
        </p:nvSpPr>
        <p:spPr>
          <a:xfrm>
            <a:off x="1338470" y="758952"/>
            <a:ext cx="9817210" cy="2350132"/>
          </a:xfrm>
        </p:spPr>
        <p:txBody>
          <a:bodyPr/>
          <a:lstStyle/>
          <a:p>
            <a:pPr algn="ctr"/>
            <a:r>
              <a:rPr lang="es-ES" b="1" dirty="0"/>
              <a:t>POWER QUERY</a:t>
            </a:r>
            <a:endParaRPr lang="es-CO" b="1" dirty="0"/>
          </a:p>
        </p:txBody>
      </p:sp>
      <p:sp>
        <p:nvSpPr>
          <p:cNvPr id="4" name="Subtítulo 3">
            <a:extLst>
              <a:ext uri="{FF2B5EF4-FFF2-40B4-BE49-F238E27FC236}">
                <a16:creationId xmlns:a16="http://schemas.microsoft.com/office/drawing/2014/main" id="{BE66F1D2-2FB6-4519-9864-8BA51405C766}"/>
              </a:ext>
            </a:extLst>
          </p:cNvPr>
          <p:cNvSpPr>
            <a:spLocks noGrp="1"/>
          </p:cNvSpPr>
          <p:nvPr>
            <p:ph type="subTitle" idx="1"/>
          </p:nvPr>
        </p:nvSpPr>
        <p:spPr/>
        <p:txBody>
          <a:bodyPr/>
          <a:lstStyle/>
          <a:p>
            <a:endParaRPr lang="es-CO"/>
          </a:p>
        </p:txBody>
      </p:sp>
      <p:pic>
        <p:nvPicPr>
          <p:cNvPr id="1026" name="Picture 2">
            <a:extLst>
              <a:ext uri="{FF2B5EF4-FFF2-40B4-BE49-F238E27FC236}">
                <a16:creationId xmlns:a16="http://schemas.microsoft.com/office/drawing/2014/main" id="{1FCA5350-C9EE-12BD-682C-6AF488602D4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54138" y="3748916"/>
            <a:ext cx="2143125" cy="2143125"/>
          </a:xfrm>
          <a:prstGeom prst="rect">
            <a:avLst/>
          </a:prstGeom>
          <a:noFill/>
          <a:extLst>
            <a:ext uri="{909E8E84-426E-40DD-AFC4-6F175D3DCCD1}">
              <a14:hiddenFill xmlns:a14="http://schemas.microsoft.com/office/drawing/2010/main">
                <a:solidFill>
                  <a:srgbClr val="FFFFFF"/>
                </a:solidFill>
              </a14:hiddenFill>
            </a:ext>
          </a:extLst>
        </p:spPr>
      </p:pic>
      <p:sp>
        <p:nvSpPr>
          <p:cNvPr id="3" name="CuadroTexto 2">
            <a:extLst>
              <a:ext uri="{FF2B5EF4-FFF2-40B4-BE49-F238E27FC236}">
                <a16:creationId xmlns:a16="http://schemas.microsoft.com/office/drawing/2014/main" id="{3A166D9B-D1DC-37C0-7A12-07DC7AA8EC36}"/>
              </a:ext>
            </a:extLst>
          </p:cNvPr>
          <p:cNvSpPr txBox="1"/>
          <p:nvPr/>
        </p:nvSpPr>
        <p:spPr>
          <a:xfrm>
            <a:off x="1577008" y="4820478"/>
            <a:ext cx="5705061" cy="369332"/>
          </a:xfrm>
          <a:prstGeom prst="rect">
            <a:avLst/>
          </a:prstGeom>
          <a:noFill/>
        </p:spPr>
        <p:txBody>
          <a:bodyPr wrap="square" rtlCol="0">
            <a:spAutoFit/>
          </a:bodyPr>
          <a:lstStyle/>
          <a:p>
            <a:r>
              <a:rPr lang="es-ES" dirty="0"/>
              <a:t>Docente:  Alfredo Díaz Claro</a:t>
            </a:r>
            <a:endParaRPr lang="es-CO" dirty="0"/>
          </a:p>
        </p:txBody>
      </p:sp>
    </p:spTree>
    <p:extLst>
      <p:ext uri="{BB962C8B-B14F-4D97-AF65-F5344CB8AC3E}">
        <p14:creationId xmlns:p14="http://schemas.microsoft.com/office/powerpoint/2010/main" val="6390838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19E5535-A25C-71F8-3FE7-96AFB97EA81A}"/>
              </a:ext>
            </a:extLst>
          </p:cNvPr>
          <p:cNvSpPr>
            <a:spLocks noGrp="1"/>
          </p:cNvSpPr>
          <p:nvPr>
            <p:ph type="title"/>
          </p:nvPr>
        </p:nvSpPr>
        <p:spPr>
          <a:xfrm>
            <a:off x="1033670" y="575158"/>
            <a:ext cx="10058400" cy="1450757"/>
          </a:xfrm>
        </p:spPr>
        <p:txBody>
          <a:bodyPr>
            <a:normAutofit fontScale="90000"/>
          </a:bodyPr>
          <a:lstStyle/>
          <a:p>
            <a:r>
              <a:rPr lang="es-ES" sz="5300" dirty="0"/>
              <a:t>Evaluación y cambio de tipos de datos de columna</a:t>
            </a:r>
            <a:br>
              <a:rPr lang="es-ES" b="1" i="0" dirty="0">
                <a:solidFill>
                  <a:srgbClr val="171717"/>
                </a:solidFill>
                <a:effectLst/>
                <a:latin typeface="Segoe UI" panose="020B0502040204020203" pitchFamily="34" charset="0"/>
              </a:rPr>
            </a:br>
            <a:endParaRPr lang="es-CO" dirty="0"/>
          </a:p>
        </p:txBody>
      </p:sp>
      <p:sp>
        <p:nvSpPr>
          <p:cNvPr id="3" name="Marcador de contenido 2">
            <a:extLst>
              <a:ext uri="{FF2B5EF4-FFF2-40B4-BE49-F238E27FC236}">
                <a16:creationId xmlns:a16="http://schemas.microsoft.com/office/drawing/2014/main" id="{D0BD8152-7458-18E9-8A15-F0A34D9CB000}"/>
              </a:ext>
            </a:extLst>
          </p:cNvPr>
          <p:cNvSpPr>
            <a:spLocks noGrp="1"/>
          </p:cNvSpPr>
          <p:nvPr>
            <p:ph idx="1"/>
          </p:nvPr>
        </p:nvSpPr>
        <p:spPr/>
        <p:txBody>
          <a:bodyPr/>
          <a:lstStyle/>
          <a:p>
            <a:pPr marL="0" indent="0" algn="l">
              <a:buNone/>
            </a:pPr>
            <a:r>
              <a:rPr lang="es-ES" b="0" i="0" dirty="0">
                <a:solidFill>
                  <a:srgbClr val="171717"/>
                </a:solidFill>
                <a:effectLst/>
                <a:latin typeface="Segoe UI" panose="020B0502040204020203" pitchFamily="34" charset="0"/>
              </a:rPr>
              <a:t>Al importar una tabla desde cualquier origen de datos, Power BI Desktop inicia automáticamente el examen de las primeras 1000 filas (configuración predeterminada) e intenta detectar el tipo de datos en las columnas. Pueden producirse algunas situaciones en las que Power BI Desktop no detecte el tipo de datos correcto. Si se producen tipos de datos incorrectos, experimentará incidencias de rendimiento.</a:t>
            </a:r>
          </a:p>
          <a:p>
            <a:pPr marL="0" indent="0" algn="l">
              <a:buNone/>
            </a:pPr>
            <a:r>
              <a:rPr lang="es-ES" b="0" i="0" dirty="0">
                <a:solidFill>
                  <a:srgbClr val="171717"/>
                </a:solidFill>
                <a:effectLst/>
                <a:latin typeface="Segoe UI" panose="020B0502040204020203" pitchFamily="34" charset="0"/>
              </a:rPr>
              <a:t>Hay más probabilidades de que se produzcan errores de tipos de datos cuando trabaja con archivos planos, como archivos de valores separados por comas (.CSV) y libros de Excel (.XLSX), ya que los datos se han escrito manualmente en las hojas de cálculo y se han podido cometer errores. Por el contrario, en las bases de datos, los tipos de datos están predefinidos cuando se crean tablas o vistas.</a:t>
            </a:r>
          </a:p>
          <a:p>
            <a:pPr marL="0" indent="0">
              <a:buNone/>
            </a:pPr>
            <a:endParaRPr lang="es-CO" dirty="0"/>
          </a:p>
        </p:txBody>
      </p:sp>
      <p:pic>
        <p:nvPicPr>
          <p:cNvPr id="5" name="Imagen 4">
            <a:extLst>
              <a:ext uri="{FF2B5EF4-FFF2-40B4-BE49-F238E27FC236}">
                <a16:creationId xmlns:a16="http://schemas.microsoft.com/office/drawing/2014/main" id="{E47DC41A-BC33-82F7-0ACF-430BC2E76550}"/>
              </a:ext>
            </a:extLst>
          </p:cNvPr>
          <p:cNvPicPr>
            <a:picLocks noChangeAspect="1"/>
          </p:cNvPicPr>
          <p:nvPr/>
        </p:nvPicPr>
        <p:blipFill>
          <a:blip r:embed="rId2"/>
          <a:stretch>
            <a:fillRect/>
          </a:stretch>
        </p:blipFill>
        <p:spPr>
          <a:xfrm>
            <a:off x="6914750" y="4832086"/>
            <a:ext cx="3401431" cy="1685511"/>
          </a:xfrm>
          <a:prstGeom prst="rect">
            <a:avLst/>
          </a:prstGeom>
        </p:spPr>
      </p:pic>
    </p:spTree>
    <p:extLst>
      <p:ext uri="{BB962C8B-B14F-4D97-AF65-F5344CB8AC3E}">
        <p14:creationId xmlns:p14="http://schemas.microsoft.com/office/powerpoint/2010/main" val="18550641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972601C-20A8-D936-9793-08F32BA83EC6}"/>
              </a:ext>
            </a:extLst>
          </p:cNvPr>
          <p:cNvSpPr>
            <a:spLocks noGrp="1"/>
          </p:cNvSpPr>
          <p:nvPr>
            <p:ph type="title"/>
          </p:nvPr>
        </p:nvSpPr>
        <p:spPr>
          <a:xfrm>
            <a:off x="911749" y="-140459"/>
            <a:ext cx="10058400" cy="1450757"/>
          </a:xfrm>
        </p:spPr>
        <p:txBody>
          <a:bodyPr/>
          <a:lstStyle/>
          <a:p>
            <a:r>
              <a:rPr lang="es-ES" dirty="0"/>
              <a:t>Combinación de varias tablas en una sola</a:t>
            </a:r>
            <a:endParaRPr lang="es-CO" dirty="0"/>
          </a:p>
        </p:txBody>
      </p:sp>
      <p:sp>
        <p:nvSpPr>
          <p:cNvPr id="3" name="Marcador de contenido 2">
            <a:extLst>
              <a:ext uri="{FF2B5EF4-FFF2-40B4-BE49-F238E27FC236}">
                <a16:creationId xmlns:a16="http://schemas.microsoft.com/office/drawing/2014/main" id="{D3C0D883-A05B-EFB4-5860-F36A92ECA1EC}"/>
              </a:ext>
            </a:extLst>
          </p:cNvPr>
          <p:cNvSpPr>
            <a:spLocks noGrp="1"/>
          </p:cNvSpPr>
          <p:nvPr>
            <p:ph idx="1"/>
          </p:nvPr>
        </p:nvSpPr>
        <p:spPr/>
        <p:txBody>
          <a:bodyPr>
            <a:normAutofit/>
          </a:bodyPr>
          <a:lstStyle/>
          <a:p>
            <a:pPr algn="just"/>
            <a:r>
              <a:rPr lang="es-ES" b="0" i="0" dirty="0">
                <a:solidFill>
                  <a:srgbClr val="171717"/>
                </a:solidFill>
                <a:effectLst/>
                <a:latin typeface="Segoe UI" panose="020B0502040204020203" pitchFamily="34" charset="0"/>
              </a:rPr>
              <a:t>La capacidad de combinar consultas es eficaz, ya que permite anexar o combinar diferentes tablas o consultas. Se pueden combinar tablas en una sola en las circunstancias siguientes:</a:t>
            </a:r>
          </a:p>
          <a:p>
            <a:pPr algn="just">
              <a:buFont typeface="Arial" panose="020B0604020202020204" pitchFamily="34" charset="0"/>
              <a:buChar char="•"/>
            </a:pPr>
            <a:r>
              <a:rPr lang="es-ES" b="0" i="0" dirty="0">
                <a:solidFill>
                  <a:srgbClr val="171717"/>
                </a:solidFill>
                <a:effectLst/>
                <a:latin typeface="Segoe UI" panose="020B0502040204020203" pitchFamily="34" charset="0"/>
              </a:rPr>
              <a:t>Existen demasiadas tablas, lo que dificulta la navegación por un modelo de datos demasiado complicado.</a:t>
            </a:r>
          </a:p>
          <a:p>
            <a:pPr algn="just">
              <a:buFont typeface="Arial" panose="020B0604020202020204" pitchFamily="34" charset="0"/>
              <a:buChar char="•"/>
            </a:pPr>
            <a:r>
              <a:rPr lang="es-ES" b="0" i="0" dirty="0">
                <a:solidFill>
                  <a:srgbClr val="171717"/>
                </a:solidFill>
                <a:effectLst/>
                <a:latin typeface="Segoe UI" panose="020B0502040204020203" pitchFamily="34" charset="0"/>
              </a:rPr>
              <a:t>Varias tablas tienen un rol parecido.</a:t>
            </a:r>
          </a:p>
          <a:p>
            <a:pPr algn="just">
              <a:buFont typeface="Arial" panose="020B0604020202020204" pitchFamily="34" charset="0"/>
              <a:buChar char="•"/>
            </a:pPr>
            <a:r>
              <a:rPr lang="es-ES" b="0" i="0" dirty="0">
                <a:solidFill>
                  <a:srgbClr val="171717"/>
                </a:solidFill>
                <a:effectLst/>
                <a:latin typeface="Segoe UI" panose="020B0502040204020203" pitchFamily="34" charset="0"/>
              </a:rPr>
              <a:t>Una tabla solo tiene una o dos columnas que se pueden ajustar en una tabla diferente.</a:t>
            </a:r>
          </a:p>
          <a:p>
            <a:pPr algn="just">
              <a:buFont typeface="Arial" panose="020B0604020202020204" pitchFamily="34" charset="0"/>
              <a:buChar char="•"/>
            </a:pPr>
            <a:r>
              <a:rPr lang="es-ES" b="0" i="0" dirty="0">
                <a:solidFill>
                  <a:srgbClr val="171717"/>
                </a:solidFill>
                <a:effectLst/>
                <a:latin typeface="Segoe UI" panose="020B0502040204020203" pitchFamily="34" charset="0"/>
              </a:rPr>
              <a:t>Se quieren usar varias columnas de tablas diferentes en una columna personalizada.</a:t>
            </a:r>
          </a:p>
          <a:p>
            <a:pPr algn="just"/>
            <a:r>
              <a:rPr lang="es-ES" b="0" i="0" dirty="0">
                <a:solidFill>
                  <a:srgbClr val="171717"/>
                </a:solidFill>
                <a:effectLst/>
                <a:latin typeface="Segoe UI" panose="020B0502040204020203" pitchFamily="34" charset="0"/>
              </a:rPr>
              <a:t>Se pueden combinar las tablas de dos maneras diferentes: combinación y anexo.</a:t>
            </a:r>
          </a:p>
          <a:p>
            <a:pPr algn="just"/>
            <a:endParaRPr lang="es-CO" dirty="0"/>
          </a:p>
        </p:txBody>
      </p:sp>
    </p:spTree>
    <p:extLst>
      <p:ext uri="{BB962C8B-B14F-4D97-AF65-F5344CB8AC3E}">
        <p14:creationId xmlns:p14="http://schemas.microsoft.com/office/powerpoint/2010/main" val="18322314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517D37F-1332-6F0B-8AA8-A1AA6B6C6174}"/>
              </a:ext>
            </a:extLst>
          </p:cNvPr>
          <p:cNvSpPr>
            <a:spLocks noGrp="1"/>
          </p:cNvSpPr>
          <p:nvPr>
            <p:ph type="title"/>
          </p:nvPr>
        </p:nvSpPr>
        <p:spPr>
          <a:xfrm>
            <a:off x="1066800" y="-166964"/>
            <a:ext cx="10058400" cy="1450757"/>
          </a:xfrm>
        </p:spPr>
        <p:txBody>
          <a:bodyPr/>
          <a:lstStyle/>
          <a:p>
            <a:r>
              <a:rPr lang="es-CO" dirty="0"/>
              <a:t>Anexo de consultas</a:t>
            </a:r>
          </a:p>
        </p:txBody>
      </p:sp>
      <p:sp>
        <p:nvSpPr>
          <p:cNvPr id="3" name="Marcador de contenido 2">
            <a:extLst>
              <a:ext uri="{FF2B5EF4-FFF2-40B4-BE49-F238E27FC236}">
                <a16:creationId xmlns:a16="http://schemas.microsoft.com/office/drawing/2014/main" id="{2A7804E1-F4F7-585B-57F9-646F575DFA0B}"/>
              </a:ext>
            </a:extLst>
          </p:cNvPr>
          <p:cNvSpPr>
            <a:spLocks noGrp="1"/>
          </p:cNvSpPr>
          <p:nvPr>
            <p:ph idx="1"/>
          </p:nvPr>
        </p:nvSpPr>
        <p:spPr/>
        <p:txBody>
          <a:bodyPr>
            <a:normAutofit/>
          </a:bodyPr>
          <a:lstStyle/>
          <a:p>
            <a:r>
              <a:rPr lang="es-ES" b="0" i="0" dirty="0">
                <a:solidFill>
                  <a:srgbClr val="171717"/>
                </a:solidFill>
                <a:effectLst/>
                <a:latin typeface="Segoe UI" panose="020B0502040204020203" pitchFamily="34" charset="0"/>
              </a:rPr>
              <a:t>Al anexar consultas, se agregarán filas de datos a otra tabla o consulta. Por ejemplo, se podrían tener dos tablas, una con 300 filas y otra con 100, y al anexar las consultas, acabará con 400 filas. Al combinar consultas, se agregarán columnas de una tabla (o consulta) a otra. Para combinar dos tablas, se debe tener una columna que sea la clave entre las dos tablas.</a:t>
            </a:r>
          </a:p>
          <a:p>
            <a:endParaRPr lang="es-ES" dirty="0">
              <a:solidFill>
                <a:srgbClr val="171717"/>
              </a:solidFill>
              <a:latin typeface="Segoe UI" panose="020B0502040204020203" pitchFamily="34" charset="0"/>
            </a:endParaRPr>
          </a:p>
          <a:p>
            <a:pPr marL="0" indent="0">
              <a:buNone/>
            </a:pPr>
            <a:r>
              <a:rPr lang="es-ES" dirty="0">
                <a:solidFill>
                  <a:srgbClr val="171717"/>
                </a:solidFill>
                <a:latin typeface="Segoe UI" panose="020B0502040204020203" pitchFamily="34" charset="0"/>
              </a:rPr>
              <a:t>Ejemplo con la tabla ventas.xls</a:t>
            </a:r>
          </a:p>
          <a:p>
            <a:pPr marL="0" indent="0">
              <a:buNone/>
            </a:pPr>
            <a:endParaRPr lang="es-ES" dirty="0">
              <a:solidFill>
                <a:srgbClr val="171717"/>
              </a:solidFill>
              <a:latin typeface="Segoe UI" panose="020B0502040204020203" pitchFamily="34" charset="0"/>
            </a:endParaRPr>
          </a:p>
          <a:p>
            <a:pPr marL="0" indent="0">
              <a:buNone/>
            </a:pPr>
            <a:endParaRPr lang="es-CO" dirty="0"/>
          </a:p>
        </p:txBody>
      </p:sp>
      <p:pic>
        <p:nvPicPr>
          <p:cNvPr id="5" name="Imagen 4">
            <a:extLst>
              <a:ext uri="{FF2B5EF4-FFF2-40B4-BE49-F238E27FC236}">
                <a16:creationId xmlns:a16="http://schemas.microsoft.com/office/drawing/2014/main" id="{D896506A-1677-4BE2-D28B-41415221370C}"/>
              </a:ext>
            </a:extLst>
          </p:cNvPr>
          <p:cNvPicPr>
            <a:picLocks noChangeAspect="1"/>
          </p:cNvPicPr>
          <p:nvPr/>
        </p:nvPicPr>
        <p:blipFill>
          <a:blip r:embed="rId2"/>
          <a:stretch>
            <a:fillRect/>
          </a:stretch>
        </p:blipFill>
        <p:spPr>
          <a:xfrm>
            <a:off x="1250469" y="4299246"/>
            <a:ext cx="4653500" cy="1775517"/>
          </a:xfrm>
          <a:prstGeom prst="rect">
            <a:avLst/>
          </a:prstGeom>
        </p:spPr>
      </p:pic>
      <p:pic>
        <p:nvPicPr>
          <p:cNvPr id="7" name="Imagen 6">
            <a:extLst>
              <a:ext uri="{FF2B5EF4-FFF2-40B4-BE49-F238E27FC236}">
                <a16:creationId xmlns:a16="http://schemas.microsoft.com/office/drawing/2014/main" id="{B6B75DFA-D3E6-22BC-69F8-426F166551A8}"/>
              </a:ext>
            </a:extLst>
          </p:cNvPr>
          <p:cNvPicPr>
            <a:picLocks noChangeAspect="1"/>
          </p:cNvPicPr>
          <p:nvPr/>
        </p:nvPicPr>
        <p:blipFill>
          <a:blip r:embed="rId3"/>
          <a:stretch>
            <a:fillRect/>
          </a:stretch>
        </p:blipFill>
        <p:spPr>
          <a:xfrm>
            <a:off x="6875684" y="4340175"/>
            <a:ext cx="3652837" cy="1734588"/>
          </a:xfrm>
          <a:prstGeom prst="rect">
            <a:avLst/>
          </a:prstGeom>
        </p:spPr>
      </p:pic>
    </p:spTree>
    <p:extLst>
      <p:ext uri="{BB962C8B-B14F-4D97-AF65-F5344CB8AC3E}">
        <p14:creationId xmlns:p14="http://schemas.microsoft.com/office/powerpoint/2010/main" val="7997130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AFB519E-D82F-4CF5-8BC9-03A7C6A1A293}"/>
              </a:ext>
            </a:extLst>
          </p:cNvPr>
          <p:cNvSpPr>
            <a:spLocks noGrp="1"/>
          </p:cNvSpPr>
          <p:nvPr>
            <p:ph type="title"/>
          </p:nvPr>
        </p:nvSpPr>
        <p:spPr>
          <a:xfrm>
            <a:off x="1097280" y="257106"/>
            <a:ext cx="10058400" cy="1187381"/>
          </a:xfrm>
        </p:spPr>
        <p:txBody>
          <a:bodyPr/>
          <a:lstStyle/>
          <a:p>
            <a:r>
              <a:rPr lang="es-ES" dirty="0"/>
              <a:t>Combinación de consultas</a:t>
            </a:r>
            <a:endParaRPr lang="es-CO" dirty="0"/>
          </a:p>
        </p:txBody>
      </p:sp>
      <p:sp>
        <p:nvSpPr>
          <p:cNvPr id="3" name="Marcador de contenido 2">
            <a:extLst>
              <a:ext uri="{FF2B5EF4-FFF2-40B4-BE49-F238E27FC236}">
                <a16:creationId xmlns:a16="http://schemas.microsoft.com/office/drawing/2014/main" id="{95645B3E-278F-EA8F-BACF-C6CFA235B7BF}"/>
              </a:ext>
            </a:extLst>
          </p:cNvPr>
          <p:cNvSpPr>
            <a:spLocks noGrp="1"/>
          </p:cNvSpPr>
          <p:nvPr>
            <p:ph idx="1"/>
          </p:nvPr>
        </p:nvSpPr>
        <p:spPr/>
        <p:txBody>
          <a:bodyPr/>
          <a:lstStyle/>
          <a:p>
            <a:pPr marL="0" indent="0" algn="l">
              <a:buNone/>
            </a:pPr>
            <a:r>
              <a:rPr lang="es-ES" b="0" i="0" dirty="0">
                <a:solidFill>
                  <a:srgbClr val="171717"/>
                </a:solidFill>
                <a:effectLst/>
                <a:latin typeface="Segoe UI" panose="020B0502040204020203" pitchFamily="34" charset="0"/>
              </a:rPr>
              <a:t>Al combinar consultas, lo que se hace es combinar los datos de varias tablas en una basándose en una columna que es común entre las tablas. Este proceso es similar a la cláusula JOIN en SQL. Considere un escenario en el que el equipo de ventas (VENDEDORES RETAIL) ahora quiere consolidar las ventas y sus detalles correspondientes (que están actualmente en dos tablas) en una sola tabla. Se puede realizar esta tarea combinando las dos tablas, LATAM1 y VENDEDORES, tal como se muestra en la imagen siguiente. La columna compartida entre estas dos tablas es </a:t>
            </a:r>
            <a:r>
              <a:rPr lang="es-ES" b="1" i="0" dirty="0">
                <a:solidFill>
                  <a:srgbClr val="171717"/>
                </a:solidFill>
                <a:effectLst/>
                <a:latin typeface="Segoe UI" panose="020B0502040204020203" pitchFamily="34" charset="0"/>
              </a:rPr>
              <a:t>ciudad.</a:t>
            </a:r>
            <a:endParaRPr lang="es-ES" b="0" i="0" dirty="0">
              <a:solidFill>
                <a:srgbClr val="171717"/>
              </a:solidFill>
              <a:effectLst/>
              <a:latin typeface="Segoe UI" panose="020B0502040204020203" pitchFamily="34" charset="0"/>
            </a:endParaRPr>
          </a:p>
          <a:p>
            <a:endParaRPr lang="es-CO" dirty="0"/>
          </a:p>
        </p:txBody>
      </p:sp>
      <p:pic>
        <p:nvPicPr>
          <p:cNvPr id="5" name="Imagen 4">
            <a:extLst>
              <a:ext uri="{FF2B5EF4-FFF2-40B4-BE49-F238E27FC236}">
                <a16:creationId xmlns:a16="http://schemas.microsoft.com/office/drawing/2014/main" id="{2A1B7F2B-3BBB-A67D-3EE7-57FF8D493456}"/>
              </a:ext>
            </a:extLst>
          </p:cNvPr>
          <p:cNvPicPr>
            <a:picLocks noChangeAspect="1"/>
          </p:cNvPicPr>
          <p:nvPr/>
        </p:nvPicPr>
        <p:blipFill>
          <a:blip r:embed="rId2"/>
          <a:stretch>
            <a:fillRect/>
          </a:stretch>
        </p:blipFill>
        <p:spPr>
          <a:xfrm>
            <a:off x="1246631" y="3857414"/>
            <a:ext cx="3417596" cy="2601232"/>
          </a:xfrm>
          <a:prstGeom prst="rect">
            <a:avLst/>
          </a:prstGeom>
        </p:spPr>
      </p:pic>
      <p:sp>
        <p:nvSpPr>
          <p:cNvPr id="7" name="CuadroTexto 6">
            <a:extLst>
              <a:ext uri="{FF2B5EF4-FFF2-40B4-BE49-F238E27FC236}">
                <a16:creationId xmlns:a16="http://schemas.microsoft.com/office/drawing/2014/main" id="{AB972170-36DB-01F3-3105-D96A32DD0EE9}"/>
              </a:ext>
            </a:extLst>
          </p:cNvPr>
          <p:cNvSpPr txBox="1"/>
          <p:nvPr/>
        </p:nvSpPr>
        <p:spPr>
          <a:xfrm>
            <a:off x="5064111" y="3777023"/>
            <a:ext cx="6096000" cy="2308324"/>
          </a:xfrm>
          <a:prstGeom prst="rect">
            <a:avLst/>
          </a:prstGeom>
          <a:noFill/>
        </p:spPr>
        <p:txBody>
          <a:bodyPr wrap="square">
            <a:spAutoFit/>
          </a:bodyPr>
          <a:lstStyle/>
          <a:p>
            <a:pPr algn="l"/>
            <a:r>
              <a:rPr lang="es-ES" b="0" i="0" dirty="0">
                <a:solidFill>
                  <a:srgbClr val="171717"/>
                </a:solidFill>
                <a:effectLst/>
                <a:latin typeface="Segoe UI" panose="020B0502040204020203" pitchFamily="34" charset="0"/>
              </a:rPr>
              <a:t>Se puede elegir cómo combinar las dos tablas</a:t>
            </a:r>
            <a:r>
              <a:rPr lang="es-ES" dirty="0">
                <a:solidFill>
                  <a:srgbClr val="171717"/>
                </a:solidFill>
                <a:latin typeface="Segoe UI" panose="020B0502040204020203" pitchFamily="34" charset="0"/>
              </a:rPr>
              <a:t>:</a:t>
            </a:r>
          </a:p>
          <a:p>
            <a:pPr algn="l"/>
            <a:endParaRPr lang="es-ES" b="0" i="0" dirty="0">
              <a:solidFill>
                <a:srgbClr val="171717"/>
              </a:solidFill>
              <a:effectLst/>
              <a:latin typeface="Segoe UI" panose="020B0502040204020203" pitchFamily="34" charset="0"/>
            </a:endParaRPr>
          </a:p>
          <a:p>
            <a:pPr algn="l">
              <a:buFont typeface="Arial" panose="020B0604020202020204" pitchFamily="34" charset="0"/>
              <a:buChar char="•"/>
            </a:pPr>
            <a:r>
              <a:rPr lang="es-ES" b="1" i="0" dirty="0">
                <a:solidFill>
                  <a:srgbClr val="171717"/>
                </a:solidFill>
                <a:effectLst/>
                <a:latin typeface="Segoe UI" panose="020B0502040204020203" pitchFamily="34" charset="0"/>
              </a:rPr>
              <a:t>Externa izquierda</a:t>
            </a:r>
            <a:r>
              <a:rPr lang="es-ES" b="0" i="0" dirty="0">
                <a:solidFill>
                  <a:srgbClr val="171717"/>
                </a:solidFill>
                <a:effectLst/>
                <a:latin typeface="Segoe UI" panose="020B0502040204020203" pitchFamily="34" charset="0"/>
              </a:rPr>
              <a:t>: muestra todas las filas de la primera tabla y solo las filas coincidentes de la segunda.</a:t>
            </a:r>
          </a:p>
          <a:p>
            <a:pPr algn="l">
              <a:buFont typeface="Arial" panose="020B0604020202020204" pitchFamily="34" charset="0"/>
              <a:buChar char="•"/>
            </a:pPr>
            <a:r>
              <a:rPr lang="es-ES" b="1" i="0" dirty="0">
                <a:solidFill>
                  <a:srgbClr val="171717"/>
                </a:solidFill>
                <a:effectLst/>
                <a:latin typeface="Segoe UI" panose="020B0502040204020203" pitchFamily="34" charset="0"/>
              </a:rPr>
              <a:t>Externa completa</a:t>
            </a:r>
            <a:r>
              <a:rPr lang="es-ES" b="0" i="0" dirty="0">
                <a:solidFill>
                  <a:srgbClr val="171717"/>
                </a:solidFill>
                <a:effectLst/>
                <a:latin typeface="Segoe UI" panose="020B0502040204020203" pitchFamily="34" charset="0"/>
              </a:rPr>
              <a:t>: muestra todas las filas de ambas tablas.</a:t>
            </a:r>
          </a:p>
          <a:p>
            <a:pPr algn="l">
              <a:buFont typeface="Arial" panose="020B0604020202020204" pitchFamily="34" charset="0"/>
              <a:buChar char="•"/>
            </a:pPr>
            <a:r>
              <a:rPr lang="es-ES" b="1" i="0" dirty="0">
                <a:solidFill>
                  <a:srgbClr val="171717"/>
                </a:solidFill>
                <a:effectLst/>
                <a:latin typeface="Segoe UI" panose="020B0502040204020203" pitchFamily="34" charset="0"/>
              </a:rPr>
              <a:t>Interna</a:t>
            </a:r>
            <a:r>
              <a:rPr lang="es-ES" b="0" i="0" dirty="0">
                <a:solidFill>
                  <a:srgbClr val="171717"/>
                </a:solidFill>
                <a:effectLst/>
                <a:latin typeface="Segoe UI" panose="020B0502040204020203" pitchFamily="34" charset="0"/>
              </a:rPr>
              <a:t>: muestra las filas coincidentes entre las dos tablas.</a:t>
            </a:r>
          </a:p>
        </p:txBody>
      </p:sp>
    </p:spTree>
    <p:extLst>
      <p:ext uri="{BB962C8B-B14F-4D97-AF65-F5344CB8AC3E}">
        <p14:creationId xmlns:p14="http://schemas.microsoft.com/office/powerpoint/2010/main" val="31616705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B8D9092-E361-4EF3-8D11-B7F7D76E05D0}"/>
              </a:ext>
            </a:extLst>
          </p:cNvPr>
          <p:cNvSpPr>
            <a:spLocks noGrp="1"/>
          </p:cNvSpPr>
          <p:nvPr>
            <p:ph type="title"/>
          </p:nvPr>
        </p:nvSpPr>
        <p:spPr>
          <a:xfrm>
            <a:off x="1066800" y="-118125"/>
            <a:ext cx="10058400" cy="1450757"/>
          </a:xfrm>
        </p:spPr>
        <p:txBody>
          <a:bodyPr/>
          <a:lstStyle/>
          <a:p>
            <a:r>
              <a:rPr lang="es-ES" dirty="0"/>
              <a:t>Seleccionar las columnas a combinar</a:t>
            </a:r>
            <a:endParaRPr lang="es-CO" dirty="0"/>
          </a:p>
        </p:txBody>
      </p:sp>
      <p:sp>
        <p:nvSpPr>
          <p:cNvPr id="4" name="Marcador de contenido 3">
            <a:extLst>
              <a:ext uri="{FF2B5EF4-FFF2-40B4-BE49-F238E27FC236}">
                <a16:creationId xmlns:a16="http://schemas.microsoft.com/office/drawing/2014/main" id="{24017817-AD38-76D6-AAD2-C639BBDE26F1}"/>
              </a:ext>
            </a:extLst>
          </p:cNvPr>
          <p:cNvSpPr>
            <a:spLocks noGrp="1"/>
          </p:cNvSpPr>
          <p:nvPr>
            <p:ph idx="1"/>
          </p:nvPr>
        </p:nvSpPr>
        <p:spPr/>
        <p:txBody>
          <a:bodyPr/>
          <a:lstStyle/>
          <a:p>
            <a:endParaRPr lang="es-CO"/>
          </a:p>
        </p:txBody>
      </p:sp>
      <p:pic>
        <p:nvPicPr>
          <p:cNvPr id="5" name="Imagen 4">
            <a:extLst>
              <a:ext uri="{FF2B5EF4-FFF2-40B4-BE49-F238E27FC236}">
                <a16:creationId xmlns:a16="http://schemas.microsoft.com/office/drawing/2014/main" id="{51D51B1A-31DB-60F4-797A-30AA38177884}"/>
              </a:ext>
            </a:extLst>
          </p:cNvPr>
          <p:cNvPicPr>
            <a:picLocks noChangeAspect="1"/>
          </p:cNvPicPr>
          <p:nvPr/>
        </p:nvPicPr>
        <p:blipFill>
          <a:blip r:embed="rId2"/>
          <a:stretch>
            <a:fillRect/>
          </a:stretch>
        </p:blipFill>
        <p:spPr>
          <a:xfrm>
            <a:off x="3138778" y="1666536"/>
            <a:ext cx="5181600" cy="4267200"/>
          </a:xfrm>
          <a:prstGeom prst="rect">
            <a:avLst/>
          </a:prstGeom>
        </p:spPr>
      </p:pic>
    </p:spTree>
    <p:extLst>
      <p:ext uri="{BB962C8B-B14F-4D97-AF65-F5344CB8AC3E}">
        <p14:creationId xmlns:p14="http://schemas.microsoft.com/office/powerpoint/2010/main" val="40513364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AAECC8B-EEF4-82BA-2815-788282726A1C}"/>
              </a:ext>
            </a:extLst>
          </p:cNvPr>
          <p:cNvSpPr>
            <a:spLocks noGrp="1"/>
          </p:cNvSpPr>
          <p:nvPr>
            <p:ph type="title"/>
          </p:nvPr>
        </p:nvSpPr>
        <p:spPr>
          <a:xfrm>
            <a:off x="1066800" y="394977"/>
            <a:ext cx="10058400" cy="1450757"/>
          </a:xfrm>
        </p:spPr>
        <p:txBody>
          <a:bodyPr>
            <a:normAutofit fontScale="90000"/>
          </a:bodyPr>
          <a:lstStyle/>
          <a:p>
            <a:r>
              <a:rPr lang="es-ES" sz="5300" dirty="0"/>
              <a:t>Generación de perfiles de datos en Power BI</a:t>
            </a:r>
            <a:br>
              <a:rPr lang="es-ES" b="1" i="0" dirty="0">
                <a:solidFill>
                  <a:srgbClr val="171717"/>
                </a:solidFill>
                <a:effectLst/>
                <a:latin typeface="Segoe UI" panose="020B0502040204020203" pitchFamily="34" charset="0"/>
              </a:rPr>
            </a:br>
            <a:endParaRPr lang="es-CO" dirty="0"/>
          </a:p>
        </p:txBody>
      </p:sp>
      <p:sp>
        <p:nvSpPr>
          <p:cNvPr id="3" name="Marcador de contenido 2">
            <a:extLst>
              <a:ext uri="{FF2B5EF4-FFF2-40B4-BE49-F238E27FC236}">
                <a16:creationId xmlns:a16="http://schemas.microsoft.com/office/drawing/2014/main" id="{C4421ABA-EC7F-0350-4B22-1829C53BAD83}"/>
              </a:ext>
            </a:extLst>
          </p:cNvPr>
          <p:cNvSpPr>
            <a:spLocks noGrp="1"/>
          </p:cNvSpPr>
          <p:nvPr>
            <p:ph idx="1"/>
          </p:nvPr>
        </p:nvSpPr>
        <p:spPr/>
        <p:txBody>
          <a:bodyPr/>
          <a:lstStyle/>
          <a:p>
            <a:pPr marL="0" indent="0" algn="just">
              <a:buNone/>
            </a:pPr>
            <a:r>
              <a:rPr lang="es-ES" b="0" i="0" dirty="0">
                <a:solidFill>
                  <a:srgbClr val="171717"/>
                </a:solidFill>
                <a:effectLst/>
                <a:latin typeface="Segoe UI" panose="020B0502040204020203" pitchFamily="34" charset="0"/>
              </a:rPr>
              <a:t>La generación de perfiles de datos se trata de analizar los matices de los datos: la determinación de anomalías, el examen y el desarrollo de las estructuras de datos subyacentes, así como la consulta de estadísticas de datos, como recuentos de filas, distribuciones de valores, valores mínimos y máximos, promedios y mucho más. Este concepto es importante porque permite dar forma a los datos y organizarlos para que la interacción con los datos y la identificación de su distribución no sea complicada, lo que ayuda a que la tarea de trabajar con los datos en el </a:t>
            </a:r>
            <a:r>
              <a:rPr lang="es-ES" b="0" i="0" dirty="0" err="1">
                <a:solidFill>
                  <a:srgbClr val="171717"/>
                </a:solidFill>
                <a:effectLst/>
                <a:latin typeface="Segoe UI" panose="020B0502040204020203" pitchFamily="34" charset="0"/>
              </a:rPr>
              <a:t>front-end</a:t>
            </a:r>
            <a:r>
              <a:rPr lang="es-ES" b="0" i="0" dirty="0">
                <a:solidFill>
                  <a:srgbClr val="171717"/>
                </a:solidFill>
                <a:effectLst/>
                <a:latin typeface="Segoe UI" panose="020B0502040204020203" pitchFamily="34" charset="0"/>
              </a:rPr>
              <a:t> a fin de desarrollar elementos de informe se realice casi sin esfuerzo.</a:t>
            </a:r>
            <a:endParaRPr lang="es-CO" dirty="0"/>
          </a:p>
        </p:txBody>
      </p:sp>
      <p:pic>
        <p:nvPicPr>
          <p:cNvPr id="5" name="Imagen 4">
            <a:extLst>
              <a:ext uri="{FF2B5EF4-FFF2-40B4-BE49-F238E27FC236}">
                <a16:creationId xmlns:a16="http://schemas.microsoft.com/office/drawing/2014/main" id="{E4B51A18-D3CC-6DAE-A2EE-BEAA473816D0}"/>
              </a:ext>
            </a:extLst>
          </p:cNvPr>
          <p:cNvPicPr>
            <a:picLocks noChangeAspect="1"/>
          </p:cNvPicPr>
          <p:nvPr/>
        </p:nvPicPr>
        <p:blipFill>
          <a:blip r:embed="rId2"/>
          <a:stretch>
            <a:fillRect/>
          </a:stretch>
        </p:blipFill>
        <p:spPr>
          <a:xfrm>
            <a:off x="3233773" y="4443702"/>
            <a:ext cx="5353394" cy="1580077"/>
          </a:xfrm>
          <a:prstGeom prst="rect">
            <a:avLst/>
          </a:prstGeom>
        </p:spPr>
      </p:pic>
    </p:spTree>
    <p:extLst>
      <p:ext uri="{BB962C8B-B14F-4D97-AF65-F5344CB8AC3E}">
        <p14:creationId xmlns:p14="http://schemas.microsoft.com/office/powerpoint/2010/main" val="38422940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7BC109C-5DFF-E5D6-CA70-C03120652D7E}"/>
              </a:ext>
            </a:extLst>
          </p:cNvPr>
          <p:cNvSpPr>
            <a:spLocks noGrp="1"/>
          </p:cNvSpPr>
          <p:nvPr>
            <p:ph type="title"/>
          </p:nvPr>
        </p:nvSpPr>
        <p:spPr>
          <a:xfrm>
            <a:off x="1097280" y="257106"/>
            <a:ext cx="10058400" cy="1277875"/>
          </a:xfrm>
        </p:spPr>
        <p:txBody>
          <a:bodyPr/>
          <a:lstStyle/>
          <a:p>
            <a:r>
              <a:rPr lang="es-ES" dirty="0"/>
              <a:t>Dependencias de columnas</a:t>
            </a:r>
            <a:endParaRPr lang="es-CO" dirty="0"/>
          </a:p>
        </p:txBody>
      </p:sp>
      <p:sp>
        <p:nvSpPr>
          <p:cNvPr id="4" name="Marcador de contenido 3">
            <a:extLst>
              <a:ext uri="{FF2B5EF4-FFF2-40B4-BE49-F238E27FC236}">
                <a16:creationId xmlns:a16="http://schemas.microsoft.com/office/drawing/2014/main" id="{53329B4F-15F1-CD91-AEC4-805312AA48AD}"/>
              </a:ext>
            </a:extLst>
          </p:cNvPr>
          <p:cNvSpPr>
            <a:spLocks noGrp="1"/>
          </p:cNvSpPr>
          <p:nvPr>
            <p:ph idx="1"/>
          </p:nvPr>
        </p:nvSpPr>
        <p:spPr/>
        <p:txBody>
          <a:bodyPr/>
          <a:lstStyle/>
          <a:p>
            <a:endParaRPr lang="es-CO"/>
          </a:p>
        </p:txBody>
      </p:sp>
      <p:pic>
        <p:nvPicPr>
          <p:cNvPr id="5" name="Imagen 4">
            <a:extLst>
              <a:ext uri="{FF2B5EF4-FFF2-40B4-BE49-F238E27FC236}">
                <a16:creationId xmlns:a16="http://schemas.microsoft.com/office/drawing/2014/main" id="{4CC046E7-37F7-A356-2A61-D4E0C90F57D8}"/>
              </a:ext>
            </a:extLst>
          </p:cNvPr>
          <p:cNvPicPr>
            <a:picLocks noChangeAspect="1"/>
          </p:cNvPicPr>
          <p:nvPr/>
        </p:nvPicPr>
        <p:blipFill>
          <a:blip r:embed="rId2"/>
          <a:stretch>
            <a:fillRect/>
          </a:stretch>
        </p:blipFill>
        <p:spPr>
          <a:xfrm>
            <a:off x="6861854" y="2557825"/>
            <a:ext cx="4102182" cy="3000516"/>
          </a:xfrm>
          <a:prstGeom prst="rect">
            <a:avLst/>
          </a:prstGeom>
        </p:spPr>
      </p:pic>
      <p:pic>
        <p:nvPicPr>
          <p:cNvPr id="7" name="Imagen 6">
            <a:extLst>
              <a:ext uri="{FF2B5EF4-FFF2-40B4-BE49-F238E27FC236}">
                <a16:creationId xmlns:a16="http://schemas.microsoft.com/office/drawing/2014/main" id="{98B43F7D-09C5-4CF3-081C-C7408B844972}"/>
              </a:ext>
            </a:extLst>
          </p:cNvPr>
          <p:cNvPicPr>
            <a:picLocks noChangeAspect="1"/>
          </p:cNvPicPr>
          <p:nvPr/>
        </p:nvPicPr>
        <p:blipFill>
          <a:blip r:embed="rId3"/>
          <a:stretch>
            <a:fillRect/>
          </a:stretch>
        </p:blipFill>
        <p:spPr>
          <a:xfrm>
            <a:off x="1227964" y="2720372"/>
            <a:ext cx="4029075" cy="1609725"/>
          </a:xfrm>
          <a:prstGeom prst="rect">
            <a:avLst/>
          </a:prstGeom>
        </p:spPr>
      </p:pic>
    </p:spTree>
    <p:extLst>
      <p:ext uri="{BB962C8B-B14F-4D97-AF65-F5344CB8AC3E}">
        <p14:creationId xmlns:p14="http://schemas.microsoft.com/office/powerpoint/2010/main" val="40900394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1BB6B29-F020-811F-6A20-C7EB6FE7831C}"/>
              </a:ext>
            </a:extLst>
          </p:cNvPr>
          <p:cNvSpPr>
            <a:spLocks noGrp="1"/>
          </p:cNvSpPr>
          <p:nvPr>
            <p:ph type="title"/>
          </p:nvPr>
        </p:nvSpPr>
        <p:spPr>
          <a:xfrm>
            <a:off x="980661" y="257107"/>
            <a:ext cx="10175019" cy="829572"/>
          </a:xfrm>
        </p:spPr>
        <p:txBody>
          <a:bodyPr/>
          <a:lstStyle/>
          <a:p>
            <a:r>
              <a:rPr lang="es-ES" dirty="0"/>
              <a:t>Perfil de la columna</a:t>
            </a:r>
            <a:endParaRPr lang="es-CO" dirty="0"/>
          </a:p>
        </p:txBody>
      </p:sp>
      <p:sp>
        <p:nvSpPr>
          <p:cNvPr id="3" name="Marcador de contenido 2">
            <a:extLst>
              <a:ext uri="{FF2B5EF4-FFF2-40B4-BE49-F238E27FC236}">
                <a16:creationId xmlns:a16="http://schemas.microsoft.com/office/drawing/2014/main" id="{06A07B37-B797-1C58-AA7C-8F5E5B329A6F}"/>
              </a:ext>
            </a:extLst>
          </p:cNvPr>
          <p:cNvSpPr>
            <a:spLocks noGrp="1"/>
          </p:cNvSpPr>
          <p:nvPr>
            <p:ph idx="1"/>
          </p:nvPr>
        </p:nvSpPr>
        <p:spPr/>
        <p:txBody>
          <a:bodyPr/>
          <a:lstStyle/>
          <a:p>
            <a:endParaRPr lang="es-CO"/>
          </a:p>
        </p:txBody>
      </p:sp>
      <p:pic>
        <p:nvPicPr>
          <p:cNvPr id="5" name="Imagen 4">
            <a:extLst>
              <a:ext uri="{FF2B5EF4-FFF2-40B4-BE49-F238E27FC236}">
                <a16:creationId xmlns:a16="http://schemas.microsoft.com/office/drawing/2014/main" id="{B3DDEF2C-5E55-F749-AFBF-A55F6A752332}"/>
              </a:ext>
            </a:extLst>
          </p:cNvPr>
          <p:cNvPicPr>
            <a:picLocks noChangeAspect="1"/>
          </p:cNvPicPr>
          <p:nvPr/>
        </p:nvPicPr>
        <p:blipFill>
          <a:blip r:embed="rId2"/>
          <a:stretch>
            <a:fillRect/>
          </a:stretch>
        </p:blipFill>
        <p:spPr>
          <a:xfrm>
            <a:off x="2386033" y="1472870"/>
            <a:ext cx="7364274" cy="4396224"/>
          </a:xfrm>
          <a:prstGeom prst="rect">
            <a:avLst/>
          </a:prstGeom>
        </p:spPr>
      </p:pic>
    </p:spTree>
    <p:extLst>
      <p:ext uri="{BB962C8B-B14F-4D97-AF65-F5344CB8AC3E}">
        <p14:creationId xmlns:p14="http://schemas.microsoft.com/office/powerpoint/2010/main" val="21602537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23D7B95-B634-078D-9229-D985217BC2DE}"/>
              </a:ext>
            </a:extLst>
          </p:cNvPr>
          <p:cNvSpPr>
            <a:spLocks noGrp="1"/>
          </p:cNvSpPr>
          <p:nvPr>
            <p:ph type="title"/>
          </p:nvPr>
        </p:nvSpPr>
        <p:spPr>
          <a:xfrm>
            <a:off x="940904" y="257107"/>
            <a:ext cx="10214776" cy="841444"/>
          </a:xfrm>
        </p:spPr>
        <p:txBody>
          <a:bodyPr/>
          <a:lstStyle/>
          <a:p>
            <a:r>
              <a:rPr lang="es-ES" dirty="0"/>
              <a:t>TALLER AGRUPAR Y RESUMIR</a:t>
            </a:r>
            <a:endParaRPr lang="es-CO" dirty="0"/>
          </a:p>
        </p:txBody>
      </p:sp>
      <p:sp>
        <p:nvSpPr>
          <p:cNvPr id="3" name="Marcador de contenido 2">
            <a:extLst>
              <a:ext uri="{FF2B5EF4-FFF2-40B4-BE49-F238E27FC236}">
                <a16:creationId xmlns:a16="http://schemas.microsoft.com/office/drawing/2014/main" id="{CF03D5FC-91DF-871D-F550-5C2ADA4A059D}"/>
              </a:ext>
            </a:extLst>
          </p:cNvPr>
          <p:cNvSpPr>
            <a:spLocks noGrp="1"/>
          </p:cNvSpPr>
          <p:nvPr>
            <p:ph idx="1"/>
          </p:nvPr>
        </p:nvSpPr>
        <p:spPr/>
        <p:txBody>
          <a:bodyPr/>
          <a:lstStyle/>
          <a:p>
            <a:endParaRPr lang="es-CO"/>
          </a:p>
        </p:txBody>
      </p:sp>
      <p:pic>
        <p:nvPicPr>
          <p:cNvPr id="5" name="Imagen 4">
            <a:extLst>
              <a:ext uri="{FF2B5EF4-FFF2-40B4-BE49-F238E27FC236}">
                <a16:creationId xmlns:a16="http://schemas.microsoft.com/office/drawing/2014/main" id="{0438DFCC-A8DA-4153-FB4E-5974BB87B95F}"/>
              </a:ext>
            </a:extLst>
          </p:cNvPr>
          <p:cNvPicPr>
            <a:picLocks noChangeAspect="1"/>
          </p:cNvPicPr>
          <p:nvPr/>
        </p:nvPicPr>
        <p:blipFill>
          <a:blip r:embed="rId2"/>
          <a:stretch>
            <a:fillRect/>
          </a:stretch>
        </p:blipFill>
        <p:spPr>
          <a:xfrm>
            <a:off x="6654018" y="3327748"/>
            <a:ext cx="4970399" cy="3278065"/>
          </a:xfrm>
          <a:prstGeom prst="rect">
            <a:avLst/>
          </a:prstGeom>
        </p:spPr>
      </p:pic>
      <p:pic>
        <p:nvPicPr>
          <p:cNvPr id="7" name="Imagen 6">
            <a:extLst>
              <a:ext uri="{FF2B5EF4-FFF2-40B4-BE49-F238E27FC236}">
                <a16:creationId xmlns:a16="http://schemas.microsoft.com/office/drawing/2014/main" id="{6364314C-31A2-F4D2-F2FB-EFD872690F90}"/>
              </a:ext>
            </a:extLst>
          </p:cNvPr>
          <p:cNvPicPr>
            <a:picLocks noChangeAspect="1"/>
          </p:cNvPicPr>
          <p:nvPr/>
        </p:nvPicPr>
        <p:blipFill>
          <a:blip r:embed="rId3"/>
          <a:stretch>
            <a:fillRect/>
          </a:stretch>
        </p:blipFill>
        <p:spPr>
          <a:xfrm>
            <a:off x="622056" y="1611419"/>
            <a:ext cx="5391150" cy="4257675"/>
          </a:xfrm>
          <a:prstGeom prst="rect">
            <a:avLst/>
          </a:prstGeom>
        </p:spPr>
      </p:pic>
      <p:sp>
        <p:nvSpPr>
          <p:cNvPr id="8" name="Flecha: curvada hacia abajo 7">
            <a:extLst>
              <a:ext uri="{FF2B5EF4-FFF2-40B4-BE49-F238E27FC236}">
                <a16:creationId xmlns:a16="http://schemas.microsoft.com/office/drawing/2014/main" id="{B086DE86-94BC-EB90-1240-F1D1DC0C2C6A}"/>
              </a:ext>
            </a:extLst>
          </p:cNvPr>
          <p:cNvSpPr/>
          <p:nvPr/>
        </p:nvSpPr>
        <p:spPr>
          <a:xfrm>
            <a:off x="6096000" y="2349305"/>
            <a:ext cx="2780714" cy="888273"/>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solidFill>
                <a:schemeClr val="tx1"/>
              </a:solidFill>
            </a:endParaRPr>
          </a:p>
        </p:txBody>
      </p:sp>
    </p:spTree>
    <p:extLst>
      <p:ext uri="{BB962C8B-B14F-4D97-AF65-F5344CB8AC3E}">
        <p14:creationId xmlns:p14="http://schemas.microsoft.com/office/powerpoint/2010/main" val="41703031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9647B9F-8509-A881-208E-1E127D8D6E41}"/>
              </a:ext>
            </a:extLst>
          </p:cNvPr>
          <p:cNvSpPr>
            <a:spLocks noGrp="1"/>
          </p:cNvSpPr>
          <p:nvPr>
            <p:ph type="title"/>
          </p:nvPr>
        </p:nvSpPr>
        <p:spPr/>
        <p:txBody>
          <a:bodyPr>
            <a:normAutofit fontScale="90000"/>
          </a:bodyPr>
          <a:lstStyle/>
          <a:p>
            <a:r>
              <a:rPr lang="es-ES" dirty="0"/>
              <a:t>TALLER </a:t>
            </a:r>
            <a:r>
              <a:rPr lang="es-ES" dirty="0" err="1">
                <a:hlinkClick r:id="rId2">
                  <a:extLst>
                    <a:ext uri="{A12FA001-AC4F-418D-AE19-62706E023703}">
                      <ahyp:hlinkClr xmlns:ahyp="http://schemas.microsoft.com/office/drawing/2018/hyperlinkcolor" val="tx"/>
                    </a:ext>
                  </a:extLst>
                </a:hlinkClick>
              </a:rPr>
              <a:t>Unpivot</a:t>
            </a:r>
            <a:r>
              <a:rPr lang="es-ES" dirty="0">
                <a:hlinkClick r:id="rId2">
                  <a:extLst>
                    <a:ext uri="{A12FA001-AC4F-418D-AE19-62706E023703}">
                      <ahyp:hlinkClr xmlns:ahyp="http://schemas.microsoft.com/office/drawing/2018/hyperlinkcolor" val="tx"/>
                    </a:ext>
                  </a:extLst>
                </a:hlinkClick>
              </a:rPr>
              <a:t> </a:t>
            </a:r>
            <a:r>
              <a:rPr lang="es-ES" dirty="0" err="1">
                <a:hlinkClick r:id="rId2">
                  <a:extLst>
                    <a:ext uri="{A12FA001-AC4F-418D-AE19-62706E023703}">
                      <ahyp:hlinkClr xmlns:ahyp="http://schemas.microsoft.com/office/drawing/2018/hyperlinkcolor" val="tx"/>
                    </a:ext>
                  </a:extLst>
                </a:hlinkClick>
              </a:rPr>
              <a:t>columns</a:t>
            </a:r>
            <a:r>
              <a:rPr lang="es-ES" dirty="0">
                <a:hlinkClick r:id="rId2">
                  <a:extLst>
                    <a:ext uri="{A12FA001-AC4F-418D-AE19-62706E023703}">
                      <ahyp:hlinkClr xmlns:ahyp="http://schemas.microsoft.com/office/drawing/2018/hyperlinkcolor" val="tx"/>
                    </a:ext>
                  </a:extLst>
                </a:hlinkClick>
              </a:rPr>
              <a:t> – Anular dinamización de columnas</a:t>
            </a:r>
            <a:br>
              <a:rPr lang="es-ES" b="0" i="0" dirty="0">
                <a:solidFill>
                  <a:srgbClr val="444444"/>
                </a:solidFill>
                <a:effectLst/>
                <a:latin typeface="Open Sans" panose="020B0606030504020204" pitchFamily="34" charset="0"/>
              </a:rPr>
            </a:br>
            <a:endParaRPr lang="es-CO" dirty="0"/>
          </a:p>
        </p:txBody>
      </p:sp>
      <p:sp>
        <p:nvSpPr>
          <p:cNvPr id="4" name="Marcador de contenido 3">
            <a:extLst>
              <a:ext uri="{FF2B5EF4-FFF2-40B4-BE49-F238E27FC236}">
                <a16:creationId xmlns:a16="http://schemas.microsoft.com/office/drawing/2014/main" id="{809D584E-29F5-36BA-9B32-B16362DCE99B}"/>
              </a:ext>
            </a:extLst>
          </p:cNvPr>
          <p:cNvSpPr>
            <a:spLocks noGrp="1"/>
          </p:cNvSpPr>
          <p:nvPr>
            <p:ph idx="1"/>
          </p:nvPr>
        </p:nvSpPr>
        <p:spPr/>
        <p:txBody>
          <a:bodyPr/>
          <a:lstStyle/>
          <a:p>
            <a:endParaRPr lang="es-CO"/>
          </a:p>
        </p:txBody>
      </p:sp>
      <p:pic>
        <p:nvPicPr>
          <p:cNvPr id="5" name="Imagen 4">
            <a:extLst>
              <a:ext uri="{FF2B5EF4-FFF2-40B4-BE49-F238E27FC236}">
                <a16:creationId xmlns:a16="http://schemas.microsoft.com/office/drawing/2014/main" id="{21B8D475-8CB1-EA6F-0739-DCFCFA58C744}"/>
              </a:ext>
            </a:extLst>
          </p:cNvPr>
          <p:cNvPicPr>
            <a:picLocks noChangeAspect="1"/>
          </p:cNvPicPr>
          <p:nvPr/>
        </p:nvPicPr>
        <p:blipFill>
          <a:blip r:embed="rId3"/>
          <a:stretch>
            <a:fillRect/>
          </a:stretch>
        </p:blipFill>
        <p:spPr>
          <a:xfrm>
            <a:off x="691672" y="1632857"/>
            <a:ext cx="7622644" cy="3151118"/>
          </a:xfrm>
          <a:prstGeom prst="rect">
            <a:avLst/>
          </a:prstGeom>
        </p:spPr>
      </p:pic>
      <p:pic>
        <p:nvPicPr>
          <p:cNvPr id="7" name="Imagen 6">
            <a:extLst>
              <a:ext uri="{FF2B5EF4-FFF2-40B4-BE49-F238E27FC236}">
                <a16:creationId xmlns:a16="http://schemas.microsoft.com/office/drawing/2014/main" id="{0A31EDEE-182C-4B56-25D0-D659EDB05DDE}"/>
              </a:ext>
            </a:extLst>
          </p:cNvPr>
          <p:cNvPicPr>
            <a:picLocks noChangeAspect="1"/>
          </p:cNvPicPr>
          <p:nvPr/>
        </p:nvPicPr>
        <p:blipFill>
          <a:blip r:embed="rId4"/>
          <a:stretch>
            <a:fillRect/>
          </a:stretch>
        </p:blipFill>
        <p:spPr>
          <a:xfrm>
            <a:off x="6608290" y="3213464"/>
            <a:ext cx="4892038" cy="3644536"/>
          </a:xfrm>
          <a:prstGeom prst="rect">
            <a:avLst/>
          </a:prstGeom>
        </p:spPr>
      </p:pic>
      <p:sp>
        <p:nvSpPr>
          <p:cNvPr id="8" name="Flecha: curvada hacia abajo 7">
            <a:extLst>
              <a:ext uri="{FF2B5EF4-FFF2-40B4-BE49-F238E27FC236}">
                <a16:creationId xmlns:a16="http://schemas.microsoft.com/office/drawing/2014/main" id="{BE588017-B3CE-A1B0-8C0F-3136E6E81BD4}"/>
              </a:ext>
            </a:extLst>
          </p:cNvPr>
          <p:cNvSpPr/>
          <p:nvPr/>
        </p:nvSpPr>
        <p:spPr>
          <a:xfrm>
            <a:off x="7460566" y="2248978"/>
            <a:ext cx="1969477" cy="792504"/>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solidFill>
                <a:schemeClr val="tx1"/>
              </a:solidFill>
            </a:endParaRPr>
          </a:p>
        </p:txBody>
      </p:sp>
    </p:spTree>
    <p:extLst>
      <p:ext uri="{BB962C8B-B14F-4D97-AF65-F5344CB8AC3E}">
        <p14:creationId xmlns:p14="http://schemas.microsoft.com/office/powerpoint/2010/main" val="27236616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8187EEE6-ED38-4EBE-B6F6-DF7E9016F3CD}"/>
              </a:ext>
            </a:extLst>
          </p:cNvPr>
          <p:cNvSpPr>
            <a:spLocks noGrp="1"/>
          </p:cNvSpPr>
          <p:nvPr>
            <p:ph idx="1"/>
          </p:nvPr>
        </p:nvSpPr>
        <p:spPr>
          <a:xfrm>
            <a:off x="1066800" y="2754414"/>
            <a:ext cx="10058400" cy="2197148"/>
          </a:xfrm>
        </p:spPr>
        <p:txBody>
          <a:bodyPr>
            <a:normAutofit/>
          </a:bodyPr>
          <a:lstStyle/>
          <a:p>
            <a:pPr algn="ctr"/>
            <a:r>
              <a:rPr lang="es-ES" sz="3600" b="1" dirty="0"/>
              <a:t>ALFREDO A. DIAZ CLARO</a:t>
            </a:r>
          </a:p>
          <a:p>
            <a:pPr algn="ctr"/>
            <a:r>
              <a:rPr lang="es-ES" sz="3600" b="1" dirty="0"/>
              <a:t>adiaz@unab.edu.co</a:t>
            </a:r>
          </a:p>
          <a:p>
            <a:pPr algn="ctr"/>
            <a:r>
              <a:rPr lang="es-ES" sz="3600" b="1" dirty="0"/>
              <a:t>Alfredoa.diazc@gmail.com</a:t>
            </a:r>
          </a:p>
          <a:p>
            <a:pPr algn="ctr"/>
            <a:endParaRPr lang="es-CO" sz="3600" b="1" dirty="0"/>
          </a:p>
        </p:txBody>
      </p:sp>
    </p:spTree>
    <p:extLst>
      <p:ext uri="{BB962C8B-B14F-4D97-AF65-F5344CB8AC3E}">
        <p14:creationId xmlns:p14="http://schemas.microsoft.com/office/powerpoint/2010/main" val="10917268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D20022C-34D7-D5AC-A9A2-D768E5890A6E}"/>
              </a:ext>
            </a:extLst>
          </p:cNvPr>
          <p:cNvSpPr>
            <a:spLocks noGrp="1"/>
          </p:cNvSpPr>
          <p:nvPr>
            <p:ph type="title"/>
          </p:nvPr>
        </p:nvSpPr>
        <p:spPr>
          <a:xfrm>
            <a:off x="1046922" y="257107"/>
            <a:ext cx="10108758" cy="962094"/>
          </a:xfrm>
        </p:spPr>
        <p:txBody>
          <a:bodyPr/>
          <a:lstStyle/>
          <a:p>
            <a:r>
              <a:rPr lang="es-ES" dirty="0"/>
              <a:t>TALLER </a:t>
            </a:r>
            <a:r>
              <a:rPr lang="es-CO" dirty="0"/>
              <a:t>Concatenar valores agrupados</a:t>
            </a:r>
          </a:p>
        </p:txBody>
      </p:sp>
      <p:pic>
        <p:nvPicPr>
          <p:cNvPr id="5" name="Marcador de contenido 4">
            <a:extLst>
              <a:ext uri="{FF2B5EF4-FFF2-40B4-BE49-F238E27FC236}">
                <a16:creationId xmlns:a16="http://schemas.microsoft.com/office/drawing/2014/main" id="{24E49C03-C646-2221-9039-571CCD5D7720}"/>
              </a:ext>
            </a:extLst>
          </p:cNvPr>
          <p:cNvPicPr>
            <a:picLocks noGrp="1" noChangeAspect="1"/>
          </p:cNvPicPr>
          <p:nvPr>
            <p:ph idx="1"/>
          </p:nvPr>
        </p:nvPicPr>
        <p:blipFill>
          <a:blip r:embed="rId2"/>
          <a:stretch>
            <a:fillRect/>
          </a:stretch>
        </p:blipFill>
        <p:spPr>
          <a:xfrm>
            <a:off x="2538965" y="2314149"/>
            <a:ext cx="2933700" cy="2800350"/>
          </a:xfrm>
        </p:spPr>
      </p:pic>
      <p:pic>
        <p:nvPicPr>
          <p:cNvPr id="7" name="Imagen 6">
            <a:extLst>
              <a:ext uri="{FF2B5EF4-FFF2-40B4-BE49-F238E27FC236}">
                <a16:creationId xmlns:a16="http://schemas.microsoft.com/office/drawing/2014/main" id="{6488C489-9F2B-74FB-42E3-6552412E3071}"/>
              </a:ext>
            </a:extLst>
          </p:cNvPr>
          <p:cNvPicPr>
            <a:picLocks noChangeAspect="1"/>
          </p:cNvPicPr>
          <p:nvPr/>
        </p:nvPicPr>
        <p:blipFill>
          <a:blip r:embed="rId3"/>
          <a:stretch>
            <a:fillRect/>
          </a:stretch>
        </p:blipFill>
        <p:spPr>
          <a:xfrm>
            <a:off x="6394502" y="3514299"/>
            <a:ext cx="4105275" cy="1600200"/>
          </a:xfrm>
          <a:prstGeom prst="rect">
            <a:avLst/>
          </a:prstGeom>
        </p:spPr>
      </p:pic>
      <p:sp>
        <p:nvSpPr>
          <p:cNvPr id="8" name="Flecha: curvada hacia abajo 7">
            <a:extLst>
              <a:ext uri="{FF2B5EF4-FFF2-40B4-BE49-F238E27FC236}">
                <a16:creationId xmlns:a16="http://schemas.microsoft.com/office/drawing/2014/main" id="{B9EB7AD0-CBA7-9C66-6112-AAB92A5C9402}"/>
              </a:ext>
            </a:extLst>
          </p:cNvPr>
          <p:cNvSpPr/>
          <p:nvPr/>
        </p:nvSpPr>
        <p:spPr>
          <a:xfrm>
            <a:off x="5022166" y="2574388"/>
            <a:ext cx="1969477" cy="792504"/>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solidFill>
                <a:schemeClr val="tx1"/>
              </a:solidFill>
            </a:endParaRPr>
          </a:p>
        </p:txBody>
      </p:sp>
    </p:spTree>
    <p:extLst>
      <p:ext uri="{BB962C8B-B14F-4D97-AF65-F5344CB8AC3E}">
        <p14:creationId xmlns:p14="http://schemas.microsoft.com/office/powerpoint/2010/main" val="27324156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7CC7B72-C4F3-FBD0-B140-04C647868F81}"/>
              </a:ext>
            </a:extLst>
          </p:cNvPr>
          <p:cNvSpPr>
            <a:spLocks noGrp="1"/>
          </p:cNvSpPr>
          <p:nvPr>
            <p:ph type="title"/>
          </p:nvPr>
        </p:nvSpPr>
        <p:spPr>
          <a:xfrm>
            <a:off x="1036320" y="257107"/>
            <a:ext cx="10119360" cy="1003172"/>
          </a:xfrm>
        </p:spPr>
        <p:txBody>
          <a:bodyPr/>
          <a:lstStyle/>
          <a:p>
            <a:r>
              <a:rPr lang="es-ES" dirty="0"/>
              <a:t>TALLER COMBINAR TABLAS</a:t>
            </a:r>
            <a:endParaRPr lang="es-CO" dirty="0"/>
          </a:p>
        </p:txBody>
      </p:sp>
      <p:sp>
        <p:nvSpPr>
          <p:cNvPr id="4" name="Marcador de contenido 3">
            <a:extLst>
              <a:ext uri="{FF2B5EF4-FFF2-40B4-BE49-F238E27FC236}">
                <a16:creationId xmlns:a16="http://schemas.microsoft.com/office/drawing/2014/main" id="{D8698C52-1489-903F-353D-A70A4A6B3750}"/>
              </a:ext>
            </a:extLst>
          </p:cNvPr>
          <p:cNvSpPr>
            <a:spLocks noGrp="1"/>
          </p:cNvSpPr>
          <p:nvPr>
            <p:ph idx="1"/>
          </p:nvPr>
        </p:nvSpPr>
        <p:spPr/>
        <p:txBody>
          <a:bodyPr/>
          <a:lstStyle/>
          <a:p>
            <a:endParaRPr lang="es-CO"/>
          </a:p>
        </p:txBody>
      </p:sp>
      <p:pic>
        <p:nvPicPr>
          <p:cNvPr id="5" name="Imagen 4">
            <a:extLst>
              <a:ext uri="{FF2B5EF4-FFF2-40B4-BE49-F238E27FC236}">
                <a16:creationId xmlns:a16="http://schemas.microsoft.com/office/drawing/2014/main" id="{62A9600D-67C6-FB2C-6684-C6BC645345A4}"/>
              </a:ext>
            </a:extLst>
          </p:cNvPr>
          <p:cNvPicPr>
            <a:picLocks noChangeAspect="1"/>
          </p:cNvPicPr>
          <p:nvPr/>
        </p:nvPicPr>
        <p:blipFill>
          <a:blip r:embed="rId2"/>
          <a:stretch>
            <a:fillRect/>
          </a:stretch>
        </p:blipFill>
        <p:spPr>
          <a:xfrm>
            <a:off x="1036320" y="2487889"/>
            <a:ext cx="4818150" cy="3109833"/>
          </a:xfrm>
          <a:prstGeom prst="rect">
            <a:avLst/>
          </a:prstGeom>
        </p:spPr>
      </p:pic>
      <p:pic>
        <p:nvPicPr>
          <p:cNvPr id="7" name="Imagen 6">
            <a:extLst>
              <a:ext uri="{FF2B5EF4-FFF2-40B4-BE49-F238E27FC236}">
                <a16:creationId xmlns:a16="http://schemas.microsoft.com/office/drawing/2014/main" id="{41EE713A-6CDB-A362-5094-C0EDD8D0FB17}"/>
              </a:ext>
            </a:extLst>
          </p:cNvPr>
          <p:cNvPicPr>
            <a:picLocks noChangeAspect="1"/>
          </p:cNvPicPr>
          <p:nvPr/>
        </p:nvPicPr>
        <p:blipFill>
          <a:blip r:embed="rId3"/>
          <a:stretch>
            <a:fillRect/>
          </a:stretch>
        </p:blipFill>
        <p:spPr>
          <a:xfrm>
            <a:off x="6494089" y="2216518"/>
            <a:ext cx="4396495" cy="3652576"/>
          </a:xfrm>
          <a:prstGeom prst="rect">
            <a:avLst/>
          </a:prstGeom>
        </p:spPr>
      </p:pic>
    </p:spTree>
    <p:extLst>
      <p:ext uri="{BB962C8B-B14F-4D97-AF65-F5344CB8AC3E}">
        <p14:creationId xmlns:p14="http://schemas.microsoft.com/office/powerpoint/2010/main" val="28563268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528C205-09DA-64E2-3247-C04B49983663}"/>
              </a:ext>
            </a:extLst>
          </p:cNvPr>
          <p:cNvSpPr>
            <a:spLocks noGrp="1"/>
          </p:cNvSpPr>
          <p:nvPr>
            <p:ph type="title"/>
          </p:nvPr>
        </p:nvSpPr>
        <p:spPr/>
        <p:txBody>
          <a:bodyPr>
            <a:normAutofit fontScale="90000"/>
          </a:bodyPr>
          <a:lstStyle/>
          <a:p>
            <a:r>
              <a:rPr lang="es-ES" dirty="0"/>
              <a:t>Taller Actualizar el informe y mostrar la fecha de la última actualización</a:t>
            </a:r>
            <a:br>
              <a:rPr lang="es-ES" b="1" i="0" dirty="0">
                <a:solidFill>
                  <a:srgbClr val="161616"/>
                </a:solidFill>
                <a:effectLst/>
                <a:latin typeface="Segoe UI" panose="020B0502040204020203" pitchFamily="34" charset="0"/>
              </a:rPr>
            </a:br>
            <a:endParaRPr lang="es-CO" dirty="0"/>
          </a:p>
        </p:txBody>
      </p:sp>
      <p:sp>
        <p:nvSpPr>
          <p:cNvPr id="3" name="Marcador de contenido 2">
            <a:extLst>
              <a:ext uri="{FF2B5EF4-FFF2-40B4-BE49-F238E27FC236}">
                <a16:creationId xmlns:a16="http://schemas.microsoft.com/office/drawing/2014/main" id="{DAAAC1D9-DC81-903A-FAB7-8D803858C9FC}"/>
              </a:ext>
            </a:extLst>
          </p:cNvPr>
          <p:cNvSpPr>
            <a:spLocks noGrp="1"/>
          </p:cNvSpPr>
          <p:nvPr>
            <p:ph idx="1"/>
          </p:nvPr>
        </p:nvSpPr>
        <p:spPr/>
        <p:txBody>
          <a:bodyPr/>
          <a:lstStyle/>
          <a:p>
            <a:r>
              <a:rPr lang="es-ES" dirty="0"/>
              <a:t>Consulta en Blanco</a:t>
            </a:r>
          </a:p>
          <a:p>
            <a:endParaRPr lang="es-ES" dirty="0"/>
          </a:p>
          <a:p>
            <a:endParaRPr lang="es-ES" dirty="0"/>
          </a:p>
          <a:p>
            <a:endParaRPr lang="es-ES" dirty="0"/>
          </a:p>
          <a:p>
            <a:pPr marL="0" indent="0">
              <a:buNone/>
            </a:pPr>
            <a:endParaRPr lang="es-ES" dirty="0"/>
          </a:p>
          <a:p>
            <a:pPr marL="0" indent="0">
              <a:buNone/>
            </a:pPr>
            <a:endParaRPr lang="es-ES" dirty="0"/>
          </a:p>
          <a:p>
            <a:endParaRPr lang="es-ES" dirty="0"/>
          </a:p>
          <a:p>
            <a:endParaRPr lang="es-ES" dirty="0"/>
          </a:p>
          <a:p>
            <a:endParaRPr lang="es-ES" dirty="0"/>
          </a:p>
          <a:p>
            <a:pPr marL="0" indent="0">
              <a:buNone/>
            </a:pPr>
            <a:endParaRPr lang="es-CO" dirty="0"/>
          </a:p>
        </p:txBody>
      </p:sp>
      <p:pic>
        <p:nvPicPr>
          <p:cNvPr id="6" name="Imagen 5">
            <a:extLst>
              <a:ext uri="{FF2B5EF4-FFF2-40B4-BE49-F238E27FC236}">
                <a16:creationId xmlns:a16="http://schemas.microsoft.com/office/drawing/2014/main" id="{9D055A92-0927-4ABC-53FD-856489E9A68F}"/>
              </a:ext>
            </a:extLst>
          </p:cNvPr>
          <p:cNvPicPr>
            <a:picLocks noChangeAspect="1"/>
          </p:cNvPicPr>
          <p:nvPr/>
        </p:nvPicPr>
        <p:blipFill>
          <a:blip r:embed="rId2"/>
          <a:stretch>
            <a:fillRect/>
          </a:stretch>
        </p:blipFill>
        <p:spPr>
          <a:xfrm>
            <a:off x="1905354" y="2978059"/>
            <a:ext cx="1996022" cy="2387034"/>
          </a:xfrm>
          <a:prstGeom prst="rect">
            <a:avLst/>
          </a:prstGeom>
        </p:spPr>
      </p:pic>
      <p:pic>
        <p:nvPicPr>
          <p:cNvPr id="8" name="Imagen 7">
            <a:extLst>
              <a:ext uri="{FF2B5EF4-FFF2-40B4-BE49-F238E27FC236}">
                <a16:creationId xmlns:a16="http://schemas.microsoft.com/office/drawing/2014/main" id="{881D0AF4-CB33-DE4D-AD84-7E2631167190}"/>
              </a:ext>
            </a:extLst>
          </p:cNvPr>
          <p:cNvPicPr>
            <a:picLocks noChangeAspect="1"/>
          </p:cNvPicPr>
          <p:nvPr/>
        </p:nvPicPr>
        <p:blipFill>
          <a:blip r:embed="rId3"/>
          <a:stretch>
            <a:fillRect/>
          </a:stretch>
        </p:blipFill>
        <p:spPr>
          <a:xfrm>
            <a:off x="4947990" y="3117193"/>
            <a:ext cx="6677025" cy="2247900"/>
          </a:xfrm>
          <a:prstGeom prst="rect">
            <a:avLst/>
          </a:prstGeom>
        </p:spPr>
      </p:pic>
    </p:spTree>
    <p:extLst>
      <p:ext uri="{BB962C8B-B14F-4D97-AF65-F5344CB8AC3E}">
        <p14:creationId xmlns:p14="http://schemas.microsoft.com/office/powerpoint/2010/main" val="26580188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D1CD93C-CE6E-17AA-3C1E-1EAF29388E05}"/>
              </a:ext>
            </a:extLst>
          </p:cNvPr>
          <p:cNvSpPr>
            <a:spLocks noGrp="1"/>
          </p:cNvSpPr>
          <p:nvPr>
            <p:ph type="title"/>
          </p:nvPr>
        </p:nvSpPr>
        <p:spPr/>
        <p:txBody>
          <a:bodyPr vert="horz" lIns="91440" tIns="45720" rIns="91440" bIns="45720" rtlCol="0" anchor="ctr">
            <a:normAutofit fontScale="90000"/>
          </a:bodyPr>
          <a:lstStyle/>
          <a:p>
            <a:r>
              <a:rPr lang="en-US" dirty="0"/>
              <a:t>TALLER </a:t>
            </a:r>
            <a:r>
              <a:rPr lang="en-US" dirty="0" err="1"/>
              <a:t>Creación</a:t>
            </a:r>
            <a:r>
              <a:rPr lang="en-US" dirty="0"/>
              <a:t> y </a:t>
            </a:r>
            <a:r>
              <a:rPr lang="en-US" dirty="0" err="1"/>
              <a:t>uso</a:t>
            </a:r>
            <a:r>
              <a:rPr lang="en-US" dirty="0"/>
              <a:t> de </a:t>
            </a:r>
            <a:r>
              <a:rPr lang="en-US" dirty="0" err="1"/>
              <a:t>parámetros</a:t>
            </a:r>
            <a:r>
              <a:rPr lang="en-US" dirty="0"/>
              <a:t> what-if para </a:t>
            </a:r>
            <a:r>
              <a:rPr lang="en-US" dirty="0" err="1"/>
              <a:t>visualizar</a:t>
            </a:r>
            <a:r>
              <a:rPr lang="en-US" dirty="0"/>
              <a:t> variables </a:t>
            </a:r>
            <a:r>
              <a:rPr lang="en-US" dirty="0" err="1"/>
              <a:t>en</a:t>
            </a:r>
            <a:r>
              <a:rPr lang="en-US" dirty="0"/>
              <a:t> Power BI Desktop</a:t>
            </a:r>
            <a:br>
              <a:rPr lang="en-US" dirty="0"/>
            </a:br>
            <a:endParaRPr lang="en-US" dirty="0"/>
          </a:p>
        </p:txBody>
      </p:sp>
      <p:sp>
        <p:nvSpPr>
          <p:cNvPr id="3" name="Marcador de contenido 2">
            <a:extLst>
              <a:ext uri="{FF2B5EF4-FFF2-40B4-BE49-F238E27FC236}">
                <a16:creationId xmlns:a16="http://schemas.microsoft.com/office/drawing/2014/main" id="{6CB2F13E-5E48-32E0-09BF-45CFB59C724E}"/>
              </a:ext>
            </a:extLst>
          </p:cNvPr>
          <p:cNvSpPr>
            <a:spLocks noGrp="1"/>
          </p:cNvSpPr>
          <p:nvPr>
            <p:ph idx="1"/>
          </p:nvPr>
        </p:nvSpPr>
        <p:spPr>
          <a:xfrm>
            <a:off x="1097280" y="1747278"/>
            <a:ext cx="5104737" cy="4023360"/>
          </a:xfrm>
        </p:spPr>
        <p:txBody>
          <a:bodyPr vert="horz" lIns="91440" tIns="45720" rIns="91440" bIns="45720" rtlCol="0">
            <a:normAutofit/>
          </a:bodyPr>
          <a:lstStyle/>
          <a:p>
            <a:r>
              <a:rPr lang="es-CO" b="0" i="0">
                <a:solidFill>
                  <a:schemeClr val="tx1"/>
                </a:solidFill>
                <a:effectLst/>
                <a:latin typeface="+mn-lt"/>
              </a:rPr>
              <a:t>Un parámetro sirve como una manera de almacenar y administrar fácilmente un valor que se puede reutilizar.</a:t>
            </a:r>
          </a:p>
          <a:p>
            <a:r>
              <a:rPr lang="es-CO" b="0" i="0">
                <a:solidFill>
                  <a:schemeClr val="tx1"/>
                </a:solidFill>
                <a:effectLst/>
                <a:latin typeface="+mn-lt"/>
              </a:rPr>
              <a:t>Los parámetros proporcionan flexibilidad para cambiar dinámicamente la salida de las consultas en función de su valor y se pueden usar para:</a:t>
            </a:r>
          </a:p>
          <a:p>
            <a:r>
              <a:rPr lang="es-CO" b="0" i="0">
                <a:solidFill>
                  <a:schemeClr val="tx1"/>
                </a:solidFill>
                <a:effectLst/>
                <a:latin typeface="+mn-lt"/>
              </a:rPr>
              <a:t>Cambiar los valores de argumento para transformaciones concretas y funciones de origen de datos.</a:t>
            </a:r>
          </a:p>
          <a:p>
            <a:r>
              <a:rPr lang="es-CO" b="0" i="0">
                <a:solidFill>
                  <a:schemeClr val="tx1"/>
                </a:solidFill>
                <a:effectLst/>
                <a:latin typeface="+mn-lt"/>
              </a:rPr>
              <a:t>Entradas en funciones personalizadas.</a:t>
            </a:r>
          </a:p>
        </p:txBody>
      </p:sp>
      <p:pic>
        <p:nvPicPr>
          <p:cNvPr id="7" name="Imagen 6">
            <a:extLst>
              <a:ext uri="{FF2B5EF4-FFF2-40B4-BE49-F238E27FC236}">
                <a16:creationId xmlns:a16="http://schemas.microsoft.com/office/drawing/2014/main" id="{16CA6317-2766-E07A-B7EB-182EEE81B39B}"/>
              </a:ext>
            </a:extLst>
          </p:cNvPr>
          <p:cNvPicPr>
            <a:picLocks noChangeAspect="1"/>
          </p:cNvPicPr>
          <p:nvPr/>
        </p:nvPicPr>
        <p:blipFill>
          <a:blip r:embed="rId2"/>
          <a:stretch>
            <a:fillRect/>
          </a:stretch>
        </p:blipFill>
        <p:spPr>
          <a:xfrm>
            <a:off x="8820063" y="1265744"/>
            <a:ext cx="2653991" cy="2116558"/>
          </a:xfrm>
          <a:prstGeom prst="rect">
            <a:avLst/>
          </a:prstGeom>
        </p:spPr>
      </p:pic>
      <p:pic>
        <p:nvPicPr>
          <p:cNvPr id="5" name="Imagen 4">
            <a:extLst>
              <a:ext uri="{FF2B5EF4-FFF2-40B4-BE49-F238E27FC236}">
                <a16:creationId xmlns:a16="http://schemas.microsoft.com/office/drawing/2014/main" id="{A4EE2BEB-7AB5-215B-C755-636D1643EF37}"/>
              </a:ext>
            </a:extLst>
          </p:cNvPr>
          <p:cNvPicPr>
            <a:picLocks noChangeAspect="1"/>
          </p:cNvPicPr>
          <p:nvPr/>
        </p:nvPicPr>
        <p:blipFill>
          <a:blip r:embed="rId3"/>
          <a:stretch>
            <a:fillRect/>
          </a:stretch>
        </p:blipFill>
        <p:spPr>
          <a:xfrm>
            <a:off x="6838766" y="3258702"/>
            <a:ext cx="6253212" cy="1000513"/>
          </a:xfrm>
          <a:prstGeom prst="rect">
            <a:avLst/>
          </a:prstGeom>
        </p:spPr>
      </p:pic>
      <p:pic>
        <p:nvPicPr>
          <p:cNvPr id="9" name="Imagen 8">
            <a:extLst>
              <a:ext uri="{FF2B5EF4-FFF2-40B4-BE49-F238E27FC236}">
                <a16:creationId xmlns:a16="http://schemas.microsoft.com/office/drawing/2014/main" id="{6A0299C8-0749-3FFD-7B6F-F2900BCBE300}"/>
              </a:ext>
            </a:extLst>
          </p:cNvPr>
          <p:cNvPicPr>
            <a:picLocks noChangeAspect="1"/>
          </p:cNvPicPr>
          <p:nvPr/>
        </p:nvPicPr>
        <p:blipFill>
          <a:blip r:embed="rId4"/>
          <a:stretch>
            <a:fillRect/>
          </a:stretch>
        </p:blipFill>
        <p:spPr>
          <a:xfrm>
            <a:off x="6838766" y="4621946"/>
            <a:ext cx="3714750" cy="1628775"/>
          </a:xfrm>
          <a:prstGeom prst="rect">
            <a:avLst/>
          </a:prstGeom>
        </p:spPr>
      </p:pic>
    </p:spTree>
    <p:extLst>
      <p:ext uri="{BB962C8B-B14F-4D97-AF65-F5344CB8AC3E}">
        <p14:creationId xmlns:p14="http://schemas.microsoft.com/office/powerpoint/2010/main" val="40902537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7890F9E-5EEB-A320-D46F-DBBF1847B54F}"/>
              </a:ext>
            </a:extLst>
          </p:cNvPr>
          <p:cNvSpPr>
            <a:spLocks noGrp="1"/>
          </p:cNvSpPr>
          <p:nvPr>
            <p:ph type="title"/>
          </p:nvPr>
        </p:nvSpPr>
        <p:spPr>
          <a:xfrm>
            <a:off x="1107882" y="0"/>
            <a:ext cx="10058400" cy="1450757"/>
          </a:xfrm>
        </p:spPr>
        <p:txBody>
          <a:bodyPr>
            <a:normAutofit fontScale="90000"/>
          </a:bodyPr>
          <a:lstStyle/>
          <a:p>
            <a:r>
              <a:rPr lang="es-CO" sz="4300" dirty="0"/>
              <a:t>Taller : Extraer datos de Google </a:t>
            </a:r>
            <a:r>
              <a:rPr lang="es-CO" sz="4300" dirty="0" err="1"/>
              <a:t>Sheets</a:t>
            </a:r>
            <a:r>
              <a:rPr lang="es-CO" sz="4300" dirty="0"/>
              <a:t> y Google </a:t>
            </a:r>
            <a:r>
              <a:rPr lang="es-CO" sz="4300" dirty="0" err="1"/>
              <a:t>Forms</a:t>
            </a:r>
            <a:r>
              <a:rPr lang="es-CO" sz="4300" dirty="0"/>
              <a:t> usando Power </a:t>
            </a:r>
            <a:r>
              <a:rPr lang="es-CO" sz="4300" dirty="0" err="1"/>
              <a:t>Query</a:t>
            </a:r>
            <a:r>
              <a:rPr lang="es-CO" sz="4300" dirty="0"/>
              <a:t> en Excel y Power BI</a:t>
            </a:r>
          </a:p>
        </p:txBody>
      </p:sp>
      <p:sp>
        <p:nvSpPr>
          <p:cNvPr id="3" name="Marcador de contenido 2">
            <a:extLst>
              <a:ext uri="{FF2B5EF4-FFF2-40B4-BE49-F238E27FC236}">
                <a16:creationId xmlns:a16="http://schemas.microsoft.com/office/drawing/2014/main" id="{2F80B018-D45A-059A-F81A-C07B56A91523}"/>
              </a:ext>
            </a:extLst>
          </p:cNvPr>
          <p:cNvSpPr>
            <a:spLocks noGrp="1"/>
          </p:cNvSpPr>
          <p:nvPr>
            <p:ph idx="1"/>
          </p:nvPr>
        </p:nvSpPr>
        <p:spPr/>
        <p:txBody>
          <a:bodyPr/>
          <a:lstStyle/>
          <a:p>
            <a:pPr algn="l" fontAlgn="base"/>
            <a:r>
              <a:rPr lang="es-CO" b="0" i="0" dirty="0">
                <a:solidFill>
                  <a:srgbClr val="666666"/>
                </a:solidFill>
                <a:effectLst/>
                <a:latin typeface="Open Sans" panose="020B0606030504020204" pitchFamily="34" charset="0"/>
              </a:rPr>
              <a:t>Vamos a crear formulario en </a:t>
            </a:r>
            <a:r>
              <a:rPr lang="es-CO" b="1" i="0" dirty="0">
                <a:solidFill>
                  <a:srgbClr val="666666"/>
                </a:solidFill>
                <a:effectLst/>
                <a:latin typeface="inherit"/>
              </a:rPr>
              <a:t>Google </a:t>
            </a:r>
            <a:r>
              <a:rPr lang="es-CO" b="1" i="0" dirty="0" err="1">
                <a:solidFill>
                  <a:srgbClr val="666666"/>
                </a:solidFill>
                <a:effectLst/>
                <a:latin typeface="inherit"/>
              </a:rPr>
              <a:t>Forms</a:t>
            </a:r>
            <a:r>
              <a:rPr lang="es-CO" b="0" i="0" dirty="0">
                <a:solidFill>
                  <a:srgbClr val="666666"/>
                </a:solidFill>
                <a:effectLst/>
                <a:latin typeface="Open Sans" panose="020B0606030504020204" pitchFamily="34" charset="0"/>
              </a:rPr>
              <a:t>, para posteriormente pasar los resultados a una Hoja de cálculo de </a:t>
            </a:r>
            <a:r>
              <a:rPr lang="es-CO" b="1" i="0" dirty="0">
                <a:solidFill>
                  <a:srgbClr val="666666"/>
                </a:solidFill>
                <a:effectLst/>
                <a:latin typeface="inherit"/>
              </a:rPr>
              <a:t>Google </a:t>
            </a:r>
            <a:r>
              <a:rPr lang="es-CO" b="1" i="0" dirty="0" err="1">
                <a:solidFill>
                  <a:srgbClr val="666666"/>
                </a:solidFill>
                <a:effectLst/>
                <a:latin typeface="inherit"/>
              </a:rPr>
              <a:t>Sheets</a:t>
            </a:r>
            <a:r>
              <a:rPr lang="es-CO" dirty="0">
                <a:solidFill>
                  <a:srgbClr val="666666"/>
                </a:solidFill>
                <a:latin typeface="Open Sans" panose="020B0606030504020204" pitchFamily="34" charset="0"/>
              </a:rPr>
              <a:t> y tabulamos en </a:t>
            </a:r>
            <a:r>
              <a:rPr lang="es-CO" dirty="0" err="1">
                <a:solidFill>
                  <a:srgbClr val="666666"/>
                </a:solidFill>
                <a:latin typeface="Open Sans" panose="020B0606030504020204" pitchFamily="34" charset="0"/>
              </a:rPr>
              <a:t>PowerBi</a:t>
            </a:r>
            <a:endParaRPr lang="es-CO" dirty="0"/>
          </a:p>
        </p:txBody>
      </p:sp>
      <p:pic>
        <p:nvPicPr>
          <p:cNvPr id="5" name="Imagen 4" descr="Interfaz de usuario gráfica, Diagrama&#10;&#10;Descripción generada automáticamente">
            <a:extLst>
              <a:ext uri="{FF2B5EF4-FFF2-40B4-BE49-F238E27FC236}">
                <a16:creationId xmlns:a16="http://schemas.microsoft.com/office/drawing/2014/main" id="{2583F561-7CE3-176A-7E31-1C65283F7F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36085" y="2830473"/>
            <a:ext cx="5401994" cy="3038621"/>
          </a:xfrm>
          <a:prstGeom prst="rect">
            <a:avLst/>
          </a:prstGeom>
        </p:spPr>
      </p:pic>
    </p:spTree>
    <p:extLst>
      <p:ext uri="{BB962C8B-B14F-4D97-AF65-F5344CB8AC3E}">
        <p14:creationId xmlns:p14="http://schemas.microsoft.com/office/powerpoint/2010/main" val="40410129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8912DB4-28C6-85BF-4595-800B779A7D91}"/>
              </a:ext>
            </a:extLst>
          </p:cNvPr>
          <p:cNvSpPr>
            <a:spLocks noGrp="1"/>
          </p:cNvSpPr>
          <p:nvPr>
            <p:ph type="title"/>
          </p:nvPr>
        </p:nvSpPr>
        <p:spPr>
          <a:xfrm>
            <a:off x="967409" y="257106"/>
            <a:ext cx="10188271" cy="1465677"/>
          </a:xfrm>
        </p:spPr>
        <p:txBody>
          <a:bodyPr>
            <a:normAutofit fontScale="90000"/>
          </a:bodyPr>
          <a:lstStyle/>
          <a:p>
            <a:r>
              <a:rPr lang="es-ES" sz="4300" dirty="0"/>
              <a:t>Uso del Editor avanzado para modificar el código M</a:t>
            </a:r>
            <a:br>
              <a:rPr lang="es-ES" sz="4300" dirty="0"/>
            </a:br>
            <a:endParaRPr lang="es-CO" sz="4300" dirty="0"/>
          </a:p>
        </p:txBody>
      </p:sp>
      <p:sp>
        <p:nvSpPr>
          <p:cNvPr id="3" name="Marcador de contenido 2">
            <a:extLst>
              <a:ext uri="{FF2B5EF4-FFF2-40B4-BE49-F238E27FC236}">
                <a16:creationId xmlns:a16="http://schemas.microsoft.com/office/drawing/2014/main" id="{93101D92-ECFB-62D8-02FD-51986356D7FB}"/>
              </a:ext>
            </a:extLst>
          </p:cNvPr>
          <p:cNvSpPr>
            <a:spLocks noGrp="1"/>
          </p:cNvSpPr>
          <p:nvPr>
            <p:ph idx="1"/>
          </p:nvPr>
        </p:nvSpPr>
        <p:spPr/>
        <p:txBody>
          <a:bodyPr>
            <a:normAutofit/>
          </a:bodyPr>
          <a:lstStyle/>
          <a:p>
            <a:pPr marL="0" indent="0" algn="just">
              <a:buNone/>
            </a:pPr>
            <a:r>
              <a:rPr lang="es-ES" b="0" i="0" dirty="0">
                <a:solidFill>
                  <a:srgbClr val="171717"/>
                </a:solidFill>
                <a:effectLst/>
                <a:latin typeface="Segoe UI" panose="020B0502040204020203" pitchFamily="34" charset="0"/>
              </a:rPr>
              <a:t>Cada vez que se da forma a los datos en Power </a:t>
            </a:r>
            <a:r>
              <a:rPr lang="es-ES" b="0" i="0" dirty="0" err="1">
                <a:solidFill>
                  <a:srgbClr val="171717"/>
                </a:solidFill>
                <a:effectLst/>
                <a:latin typeface="Segoe UI" panose="020B0502040204020203" pitchFamily="34" charset="0"/>
              </a:rPr>
              <a:t>Query</a:t>
            </a:r>
            <a:r>
              <a:rPr lang="es-ES" b="0" i="0" dirty="0">
                <a:solidFill>
                  <a:srgbClr val="171717"/>
                </a:solidFill>
                <a:effectLst/>
                <a:latin typeface="Segoe UI" panose="020B0502040204020203" pitchFamily="34" charset="0"/>
              </a:rPr>
              <a:t>, se crea un paso en el proceso de Power </a:t>
            </a:r>
            <a:r>
              <a:rPr lang="es-ES" b="0" i="0" dirty="0" err="1">
                <a:solidFill>
                  <a:srgbClr val="171717"/>
                </a:solidFill>
                <a:effectLst/>
                <a:latin typeface="Segoe UI" panose="020B0502040204020203" pitchFamily="34" charset="0"/>
              </a:rPr>
              <a:t>Query</a:t>
            </a:r>
            <a:r>
              <a:rPr lang="es-ES" b="0" i="0" dirty="0">
                <a:solidFill>
                  <a:srgbClr val="171717"/>
                </a:solidFill>
                <a:effectLst/>
                <a:latin typeface="Segoe UI" panose="020B0502040204020203" pitchFamily="34" charset="0"/>
              </a:rPr>
              <a:t>. Estos pasos se pueden reordenar, eliminar y modificar donde tenga sentido. Es probable que cada paso de limpieza que ha realizado se haya creado mediante la interfaz gráfica, pero Power </a:t>
            </a:r>
            <a:r>
              <a:rPr lang="es-ES" b="0" i="0" dirty="0" err="1">
                <a:solidFill>
                  <a:srgbClr val="171717"/>
                </a:solidFill>
                <a:effectLst/>
                <a:latin typeface="Segoe UI" panose="020B0502040204020203" pitchFamily="34" charset="0"/>
              </a:rPr>
              <a:t>Query</a:t>
            </a:r>
            <a:r>
              <a:rPr lang="es-ES" b="0" i="0" dirty="0">
                <a:solidFill>
                  <a:srgbClr val="171717"/>
                </a:solidFill>
                <a:effectLst/>
                <a:latin typeface="Segoe UI" panose="020B0502040204020203" pitchFamily="34" charset="0"/>
              </a:rPr>
              <a:t> usa el lenguaje M en segundo plano. Los pasos combinados están disponibles para su lectura mediante el Editor avanzado de Power </a:t>
            </a:r>
            <a:r>
              <a:rPr lang="es-ES" b="0" i="0" dirty="0" err="1">
                <a:solidFill>
                  <a:srgbClr val="171717"/>
                </a:solidFill>
                <a:effectLst/>
                <a:latin typeface="Segoe UI" panose="020B0502040204020203" pitchFamily="34" charset="0"/>
              </a:rPr>
              <a:t>Query</a:t>
            </a:r>
            <a:r>
              <a:rPr lang="es-ES" b="0" i="0" dirty="0">
                <a:solidFill>
                  <a:srgbClr val="171717"/>
                </a:solidFill>
                <a:effectLst/>
                <a:latin typeface="Segoe UI" panose="020B0502040204020203" pitchFamily="34" charset="0"/>
              </a:rPr>
              <a:t>. El lenguaje M siempre está disponible para su lectura y modificación de forma directa.  No es necesario usar el código M para aprovechar las ventajas de Power </a:t>
            </a:r>
            <a:r>
              <a:rPr lang="es-ES" b="0" i="0" dirty="0" err="1">
                <a:solidFill>
                  <a:srgbClr val="171717"/>
                </a:solidFill>
                <a:effectLst/>
                <a:latin typeface="Segoe UI" panose="020B0502040204020203" pitchFamily="34" charset="0"/>
              </a:rPr>
              <a:t>Query</a:t>
            </a:r>
            <a:r>
              <a:rPr lang="es-ES" b="0" i="0" dirty="0">
                <a:solidFill>
                  <a:srgbClr val="171717"/>
                </a:solidFill>
                <a:effectLst/>
                <a:latin typeface="Segoe UI" panose="020B0502040204020203" pitchFamily="34" charset="0"/>
              </a:rPr>
              <a:t>. Rara vez tendrá que escribir código M, pero puede resultar útil. Dado que cada paso de Power </a:t>
            </a:r>
            <a:r>
              <a:rPr lang="es-ES" b="0" i="0" dirty="0" err="1">
                <a:solidFill>
                  <a:srgbClr val="171717"/>
                </a:solidFill>
                <a:effectLst/>
                <a:latin typeface="Segoe UI" panose="020B0502040204020203" pitchFamily="34" charset="0"/>
              </a:rPr>
              <a:t>Query</a:t>
            </a:r>
            <a:r>
              <a:rPr lang="es-ES" b="0" i="0" dirty="0">
                <a:solidFill>
                  <a:srgbClr val="171717"/>
                </a:solidFill>
                <a:effectLst/>
                <a:latin typeface="Segoe UI" panose="020B0502040204020203" pitchFamily="34" charset="0"/>
              </a:rPr>
              <a:t> está escrito en código M, aunque la interfaz de usuario lo haya creado automáticamente, puede usar esos pasos para aprender código M y personalizarlo para que se ajuste a sus necesidades. </a:t>
            </a:r>
            <a:endParaRPr lang="es-CO" dirty="0"/>
          </a:p>
        </p:txBody>
      </p:sp>
    </p:spTree>
    <p:extLst>
      <p:ext uri="{BB962C8B-B14F-4D97-AF65-F5344CB8AC3E}">
        <p14:creationId xmlns:p14="http://schemas.microsoft.com/office/powerpoint/2010/main" val="13921228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2AC3653-D7F4-2454-1668-A26772CED7F6}"/>
              </a:ext>
            </a:extLst>
          </p:cNvPr>
          <p:cNvSpPr>
            <a:spLocks noGrp="1"/>
          </p:cNvSpPr>
          <p:nvPr>
            <p:ph type="title"/>
          </p:nvPr>
        </p:nvSpPr>
        <p:spPr/>
        <p:txBody>
          <a:bodyPr/>
          <a:lstStyle/>
          <a:p>
            <a:endParaRPr lang="es-CO"/>
          </a:p>
        </p:txBody>
      </p:sp>
      <p:sp>
        <p:nvSpPr>
          <p:cNvPr id="6" name="Marcador de contenido 5">
            <a:extLst>
              <a:ext uri="{FF2B5EF4-FFF2-40B4-BE49-F238E27FC236}">
                <a16:creationId xmlns:a16="http://schemas.microsoft.com/office/drawing/2014/main" id="{E0530638-570D-3559-199B-D9A1B5E30727}"/>
              </a:ext>
            </a:extLst>
          </p:cNvPr>
          <p:cNvSpPr>
            <a:spLocks noGrp="1"/>
          </p:cNvSpPr>
          <p:nvPr>
            <p:ph idx="1"/>
          </p:nvPr>
        </p:nvSpPr>
        <p:spPr/>
        <p:txBody>
          <a:bodyPr/>
          <a:lstStyle/>
          <a:p>
            <a:endParaRPr lang="es-CO"/>
          </a:p>
        </p:txBody>
      </p:sp>
      <p:pic>
        <p:nvPicPr>
          <p:cNvPr id="5" name="Imagen 4">
            <a:extLst>
              <a:ext uri="{FF2B5EF4-FFF2-40B4-BE49-F238E27FC236}">
                <a16:creationId xmlns:a16="http://schemas.microsoft.com/office/drawing/2014/main" id="{62DAA7BD-760A-9418-31F2-96A1DB767A2F}"/>
              </a:ext>
            </a:extLst>
          </p:cNvPr>
          <p:cNvPicPr>
            <a:picLocks noChangeAspect="1"/>
          </p:cNvPicPr>
          <p:nvPr/>
        </p:nvPicPr>
        <p:blipFill>
          <a:blip r:embed="rId2"/>
          <a:stretch>
            <a:fillRect/>
          </a:stretch>
        </p:blipFill>
        <p:spPr>
          <a:xfrm>
            <a:off x="1268730" y="-107685"/>
            <a:ext cx="9715500" cy="6410325"/>
          </a:xfrm>
          <a:prstGeom prst="rect">
            <a:avLst/>
          </a:prstGeom>
        </p:spPr>
      </p:pic>
    </p:spTree>
    <p:extLst>
      <p:ext uri="{BB962C8B-B14F-4D97-AF65-F5344CB8AC3E}">
        <p14:creationId xmlns:p14="http://schemas.microsoft.com/office/powerpoint/2010/main" val="20144320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A5497279-E97D-EACA-0AF4-FC9167C50D83}"/>
              </a:ext>
            </a:extLst>
          </p:cNvPr>
          <p:cNvSpPr>
            <a:spLocks noGrp="1"/>
          </p:cNvSpPr>
          <p:nvPr>
            <p:ph type="title"/>
          </p:nvPr>
        </p:nvSpPr>
        <p:spPr/>
        <p:txBody>
          <a:bodyPr/>
          <a:lstStyle/>
          <a:p>
            <a:endParaRPr lang="es-CO"/>
          </a:p>
        </p:txBody>
      </p:sp>
      <p:sp>
        <p:nvSpPr>
          <p:cNvPr id="6" name="Marcador de contenido 5">
            <a:extLst>
              <a:ext uri="{FF2B5EF4-FFF2-40B4-BE49-F238E27FC236}">
                <a16:creationId xmlns:a16="http://schemas.microsoft.com/office/drawing/2014/main" id="{ABBA529B-603D-E670-461D-6464672EC8A2}"/>
              </a:ext>
            </a:extLst>
          </p:cNvPr>
          <p:cNvSpPr>
            <a:spLocks noGrp="1"/>
          </p:cNvSpPr>
          <p:nvPr>
            <p:ph idx="1"/>
          </p:nvPr>
        </p:nvSpPr>
        <p:spPr/>
        <p:txBody>
          <a:bodyPr/>
          <a:lstStyle/>
          <a:p>
            <a:endParaRPr lang="es-CO"/>
          </a:p>
        </p:txBody>
      </p:sp>
      <p:pic>
        <p:nvPicPr>
          <p:cNvPr id="5" name="Imagen 4">
            <a:extLst>
              <a:ext uri="{FF2B5EF4-FFF2-40B4-BE49-F238E27FC236}">
                <a16:creationId xmlns:a16="http://schemas.microsoft.com/office/drawing/2014/main" id="{3EB361F4-E0E4-A36B-4630-3A3C73494BA0}"/>
              </a:ext>
            </a:extLst>
          </p:cNvPr>
          <p:cNvPicPr>
            <a:picLocks noChangeAspect="1"/>
          </p:cNvPicPr>
          <p:nvPr/>
        </p:nvPicPr>
        <p:blipFill>
          <a:blip r:embed="rId2"/>
          <a:stretch>
            <a:fillRect/>
          </a:stretch>
        </p:blipFill>
        <p:spPr>
          <a:xfrm>
            <a:off x="986788" y="162131"/>
            <a:ext cx="10001250" cy="6162675"/>
          </a:xfrm>
          <a:prstGeom prst="rect">
            <a:avLst/>
          </a:prstGeom>
        </p:spPr>
      </p:pic>
      <p:sp>
        <p:nvSpPr>
          <p:cNvPr id="7" name="CuadroTexto 6">
            <a:extLst>
              <a:ext uri="{FF2B5EF4-FFF2-40B4-BE49-F238E27FC236}">
                <a16:creationId xmlns:a16="http://schemas.microsoft.com/office/drawing/2014/main" id="{EA40C3B5-7C54-9981-5B72-FAD1FDAA2F07}"/>
              </a:ext>
            </a:extLst>
          </p:cNvPr>
          <p:cNvSpPr txBox="1"/>
          <p:nvPr/>
        </p:nvSpPr>
        <p:spPr>
          <a:xfrm>
            <a:off x="986788" y="6324806"/>
            <a:ext cx="8886082" cy="369332"/>
          </a:xfrm>
          <a:prstGeom prst="rect">
            <a:avLst/>
          </a:prstGeom>
          <a:noFill/>
        </p:spPr>
        <p:txBody>
          <a:bodyPr wrap="square">
            <a:spAutoFit/>
          </a:bodyPr>
          <a:lstStyle/>
          <a:p>
            <a:r>
              <a:rPr lang="es-CO" dirty="0"/>
              <a:t>https://docs.microsoft.com/es-es/powerquery-m/power-query-m-language-specification</a:t>
            </a:r>
          </a:p>
        </p:txBody>
      </p:sp>
    </p:spTree>
    <p:extLst>
      <p:ext uri="{BB962C8B-B14F-4D97-AF65-F5344CB8AC3E}">
        <p14:creationId xmlns:p14="http://schemas.microsoft.com/office/powerpoint/2010/main" val="34444362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244ECF3-60F3-6F29-D579-93DEFFD183FF}"/>
              </a:ext>
            </a:extLst>
          </p:cNvPr>
          <p:cNvSpPr>
            <a:spLocks noGrp="1"/>
          </p:cNvSpPr>
          <p:nvPr>
            <p:ph type="title"/>
          </p:nvPr>
        </p:nvSpPr>
        <p:spPr>
          <a:xfrm>
            <a:off x="1097280" y="257106"/>
            <a:ext cx="10058400" cy="1174129"/>
          </a:xfrm>
        </p:spPr>
        <p:txBody>
          <a:bodyPr/>
          <a:lstStyle/>
          <a:p>
            <a:r>
              <a:rPr lang="es-CO" dirty="0" err="1"/>
              <a:t>Dataflows</a:t>
            </a:r>
            <a:r>
              <a:rPr lang="es-CO" dirty="0"/>
              <a:t> / Flujos de Datos en Power BI</a:t>
            </a:r>
          </a:p>
        </p:txBody>
      </p:sp>
      <p:sp>
        <p:nvSpPr>
          <p:cNvPr id="3" name="Marcador de contenido 2">
            <a:extLst>
              <a:ext uri="{FF2B5EF4-FFF2-40B4-BE49-F238E27FC236}">
                <a16:creationId xmlns:a16="http://schemas.microsoft.com/office/drawing/2014/main" id="{B00DBD5A-FE3E-A504-095A-7BB4EEE5C39B}"/>
              </a:ext>
            </a:extLst>
          </p:cNvPr>
          <p:cNvSpPr>
            <a:spLocks noGrp="1"/>
          </p:cNvSpPr>
          <p:nvPr>
            <p:ph idx="1"/>
          </p:nvPr>
        </p:nvSpPr>
        <p:spPr/>
        <p:txBody>
          <a:bodyPr/>
          <a:lstStyle/>
          <a:p>
            <a:r>
              <a:rPr lang="es-CO" dirty="0"/>
              <a:t>Es Power </a:t>
            </a:r>
            <a:r>
              <a:rPr lang="es-CO" dirty="0" err="1"/>
              <a:t>Query</a:t>
            </a:r>
            <a:r>
              <a:rPr lang="es-CO" dirty="0"/>
              <a:t> – el motor de transformación de Power BI Desktop en </a:t>
            </a:r>
            <a:r>
              <a:rPr lang="es-CO" dirty="0" err="1"/>
              <a:t>PowerBi</a:t>
            </a:r>
            <a:r>
              <a:rPr lang="es-CO" dirty="0"/>
              <a:t> </a:t>
            </a:r>
            <a:r>
              <a:rPr lang="es-CO" dirty="0" err="1"/>
              <a:t>Servce</a:t>
            </a:r>
            <a:r>
              <a:rPr lang="es-CO" dirty="0"/>
              <a:t>. Es decir, un Power </a:t>
            </a:r>
            <a:r>
              <a:rPr lang="es-CO" dirty="0" err="1"/>
              <a:t>Query</a:t>
            </a:r>
            <a:r>
              <a:rPr lang="es-CO" dirty="0"/>
              <a:t> en línea.</a:t>
            </a:r>
          </a:p>
          <a:p>
            <a:endParaRPr lang="es-CO" dirty="0"/>
          </a:p>
        </p:txBody>
      </p:sp>
      <p:pic>
        <p:nvPicPr>
          <p:cNvPr id="5" name="Imagen 4">
            <a:extLst>
              <a:ext uri="{FF2B5EF4-FFF2-40B4-BE49-F238E27FC236}">
                <a16:creationId xmlns:a16="http://schemas.microsoft.com/office/drawing/2014/main" id="{41F673CE-D7E6-7FA4-E6AB-7F655937FE46}"/>
              </a:ext>
            </a:extLst>
          </p:cNvPr>
          <p:cNvPicPr>
            <a:picLocks noChangeAspect="1"/>
          </p:cNvPicPr>
          <p:nvPr/>
        </p:nvPicPr>
        <p:blipFill>
          <a:blip r:embed="rId2"/>
          <a:stretch>
            <a:fillRect/>
          </a:stretch>
        </p:blipFill>
        <p:spPr>
          <a:xfrm>
            <a:off x="2588455" y="2758079"/>
            <a:ext cx="7366782" cy="3400053"/>
          </a:xfrm>
          <a:prstGeom prst="rect">
            <a:avLst/>
          </a:prstGeom>
        </p:spPr>
      </p:pic>
    </p:spTree>
    <p:extLst>
      <p:ext uri="{BB962C8B-B14F-4D97-AF65-F5344CB8AC3E}">
        <p14:creationId xmlns:p14="http://schemas.microsoft.com/office/powerpoint/2010/main" val="134695313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11578F5-52C3-F4D7-B1F8-F32E20251735}"/>
              </a:ext>
            </a:extLst>
          </p:cNvPr>
          <p:cNvSpPr>
            <a:spLocks noGrp="1"/>
          </p:cNvSpPr>
          <p:nvPr>
            <p:ph type="title"/>
          </p:nvPr>
        </p:nvSpPr>
        <p:spPr>
          <a:xfrm>
            <a:off x="1097280" y="257106"/>
            <a:ext cx="10058400" cy="1041607"/>
          </a:xfrm>
        </p:spPr>
        <p:txBody>
          <a:bodyPr/>
          <a:lstStyle/>
          <a:p>
            <a:r>
              <a:rPr lang="es-CO" dirty="0"/>
              <a:t>Ventajas</a:t>
            </a:r>
          </a:p>
        </p:txBody>
      </p:sp>
      <p:sp>
        <p:nvSpPr>
          <p:cNvPr id="3" name="Marcador de contenido 2">
            <a:extLst>
              <a:ext uri="{FF2B5EF4-FFF2-40B4-BE49-F238E27FC236}">
                <a16:creationId xmlns:a16="http://schemas.microsoft.com/office/drawing/2014/main" id="{872D2BEF-23B1-D7E4-406C-B4A070962003}"/>
              </a:ext>
            </a:extLst>
          </p:cNvPr>
          <p:cNvSpPr>
            <a:spLocks noGrp="1"/>
          </p:cNvSpPr>
          <p:nvPr>
            <p:ph idx="1"/>
          </p:nvPr>
        </p:nvSpPr>
        <p:spPr>
          <a:xfrm>
            <a:off x="1097280" y="1845734"/>
            <a:ext cx="10058400" cy="3865953"/>
          </a:xfrm>
        </p:spPr>
        <p:txBody>
          <a:bodyPr/>
          <a:lstStyle/>
          <a:p>
            <a:pPr algn="just"/>
            <a:r>
              <a:rPr lang="es-CO" dirty="0"/>
              <a:t>- Centralizar la lógica de tu proceso de Extracción, Transformación, Limpieza y Carga de tus datos: haces las transformaciones una vez, guardas esa lógica y la puedes reutilizar en muchos conjuntos de datos. – </a:t>
            </a:r>
          </a:p>
          <a:p>
            <a:pPr algn="just"/>
            <a:r>
              <a:rPr lang="es-CO" dirty="0"/>
              <a:t>-Obtención y transformación de datos desde cualquier navegador web, sin necesidad de instalar Power BI Desktop (ventaja para los usuarios de Mac). </a:t>
            </a:r>
          </a:p>
          <a:p>
            <a:pPr algn="just"/>
            <a:r>
              <a:rPr lang="es-CO" dirty="0"/>
              <a:t>- </a:t>
            </a:r>
            <a:r>
              <a:rPr lang="es-CO" dirty="0" err="1"/>
              <a:t>Camopartir</a:t>
            </a:r>
            <a:r>
              <a:rPr lang="es-CO" dirty="0"/>
              <a:t> las fuentes de datos transformadas y usarla como punto de partida para los reportes. </a:t>
            </a:r>
          </a:p>
          <a:p>
            <a:pPr algn="just"/>
            <a:r>
              <a:rPr lang="es-CO" dirty="0"/>
              <a:t>- Los Flujos de Datos pueden consumirse en diferentes productos de Microsoft, como </a:t>
            </a:r>
            <a:r>
              <a:rPr lang="es-CO" dirty="0" err="1"/>
              <a:t>Dataverse</a:t>
            </a:r>
            <a:r>
              <a:rPr lang="es-CO" dirty="0"/>
              <a:t> y Azure Data Lake Storage. - Son un punto de inicio para implementar Arquitecturas de BI Empresariales. </a:t>
            </a:r>
          </a:p>
        </p:txBody>
      </p:sp>
    </p:spTree>
    <p:extLst>
      <p:ext uri="{BB962C8B-B14F-4D97-AF65-F5344CB8AC3E}">
        <p14:creationId xmlns:p14="http://schemas.microsoft.com/office/powerpoint/2010/main" val="26662725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3BBADCC5-98AF-89BD-73C3-27E3D92C3EDF}"/>
              </a:ext>
            </a:extLst>
          </p:cNvPr>
          <p:cNvSpPr>
            <a:spLocks noGrp="1"/>
          </p:cNvSpPr>
          <p:nvPr>
            <p:ph type="title"/>
          </p:nvPr>
        </p:nvSpPr>
        <p:spPr>
          <a:xfrm>
            <a:off x="1097280" y="257106"/>
            <a:ext cx="10058400" cy="1149663"/>
          </a:xfrm>
        </p:spPr>
        <p:txBody>
          <a:bodyPr/>
          <a:lstStyle/>
          <a:p>
            <a:r>
              <a:rPr lang="es-CO" dirty="0"/>
              <a:t>POWER QUERY</a:t>
            </a:r>
          </a:p>
        </p:txBody>
      </p:sp>
      <p:sp>
        <p:nvSpPr>
          <p:cNvPr id="5" name="Marcador de contenido 4">
            <a:extLst>
              <a:ext uri="{FF2B5EF4-FFF2-40B4-BE49-F238E27FC236}">
                <a16:creationId xmlns:a16="http://schemas.microsoft.com/office/drawing/2014/main" id="{2886C8BD-460D-36C4-6EF0-84DAA546C6D7}"/>
              </a:ext>
            </a:extLst>
          </p:cNvPr>
          <p:cNvSpPr>
            <a:spLocks noGrp="1"/>
          </p:cNvSpPr>
          <p:nvPr>
            <p:ph idx="1"/>
          </p:nvPr>
        </p:nvSpPr>
        <p:spPr/>
        <p:txBody>
          <a:bodyPr>
            <a:normAutofit fontScale="92500" lnSpcReduction="10000"/>
          </a:bodyPr>
          <a:lstStyle/>
          <a:p>
            <a:pPr marL="0" indent="0">
              <a:buNone/>
            </a:pPr>
            <a:r>
              <a:rPr lang="es-ES" b="0" i="0" dirty="0">
                <a:solidFill>
                  <a:srgbClr val="171717"/>
                </a:solidFill>
                <a:effectLst/>
                <a:latin typeface="Segoe UI" panose="020B0502040204020203" pitchFamily="34" charset="0"/>
              </a:rPr>
              <a:t>Power </a:t>
            </a:r>
            <a:r>
              <a:rPr lang="es-ES" b="0" i="0" dirty="0" err="1">
                <a:solidFill>
                  <a:srgbClr val="171717"/>
                </a:solidFill>
                <a:effectLst/>
                <a:latin typeface="Segoe UI" panose="020B0502040204020203" pitchFamily="34" charset="0"/>
              </a:rPr>
              <a:t>Query</a:t>
            </a:r>
            <a:r>
              <a:rPr lang="es-ES" b="0" i="0" dirty="0">
                <a:solidFill>
                  <a:srgbClr val="171717"/>
                </a:solidFill>
                <a:effectLst/>
                <a:latin typeface="Segoe UI" panose="020B0502040204020203" pitchFamily="34" charset="0"/>
              </a:rPr>
              <a:t> tiene una gran cantidad de características para limpiar y preparar sus datos para el análisis. </a:t>
            </a:r>
          </a:p>
          <a:p>
            <a:endParaRPr lang="es-ES" dirty="0">
              <a:solidFill>
                <a:srgbClr val="171717"/>
              </a:solidFill>
              <a:latin typeface="Segoe UI" panose="020B0502040204020203" pitchFamily="34" charset="0"/>
            </a:endParaRPr>
          </a:p>
          <a:p>
            <a:pPr algn="l">
              <a:buFont typeface="Arial" panose="020B0604020202020204" pitchFamily="34" charset="0"/>
              <a:buChar char="•"/>
            </a:pPr>
            <a:r>
              <a:rPr lang="es-ES" sz="1600" b="0" i="0" dirty="0">
                <a:solidFill>
                  <a:srgbClr val="171717"/>
                </a:solidFill>
                <a:effectLst/>
                <a:latin typeface="Segoe UI" panose="020B0502040204020203" pitchFamily="34" charset="0"/>
              </a:rPr>
              <a:t>Resolver incoherencias, valores inesperados o NULL e incidencias de calidad de los datos.</a:t>
            </a:r>
          </a:p>
          <a:p>
            <a:pPr algn="l">
              <a:buFont typeface="Arial" panose="020B0604020202020204" pitchFamily="34" charset="0"/>
              <a:buChar char="•"/>
            </a:pPr>
            <a:r>
              <a:rPr lang="es-ES" sz="1600" b="0" i="0" dirty="0">
                <a:solidFill>
                  <a:srgbClr val="171717"/>
                </a:solidFill>
                <a:effectLst/>
                <a:latin typeface="Segoe UI" panose="020B0502040204020203" pitchFamily="34" charset="0"/>
              </a:rPr>
              <a:t>Aplicar reemplazos de valores fáciles de usar.</a:t>
            </a:r>
          </a:p>
          <a:p>
            <a:pPr algn="l">
              <a:buFont typeface="Arial" panose="020B0604020202020204" pitchFamily="34" charset="0"/>
              <a:buChar char="•"/>
            </a:pPr>
            <a:r>
              <a:rPr lang="es-ES" sz="1600" b="0" i="0" dirty="0">
                <a:solidFill>
                  <a:srgbClr val="171717"/>
                </a:solidFill>
                <a:effectLst/>
                <a:latin typeface="Segoe UI" panose="020B0502040204020203" pitchFamily="34" charset="0"/>
              </a:rPr>
              <a:t>Generar perfiles de datos para que pueda obtener más información sobre una columna específica antes de usarla.</a:t>
            </a:r>
          </a:p>
          <a:p>
            <a:pPr algn="l">
              <a:buFont typeface="Arial" panose="020B0604020202020204" pitchFamily="34" charset="0"/>
              <a:buChar char="•"/>
            </a:pPr>
            <a:r>
              <a:rPr lang="es-ES" sz="1600" b="0" i="0" dirty="0">
                <a:solidFill>
                  <a:srgbClr val="171717"/>
                </a:solidFill>
                <a:effectLst/>
                <a:latin typeface="Segoe UI" panose="020B0502040204020203" pitchFamily="34" charset="0"/>
              </a:rPr>
              <a:t>Evaluar y transformar tipos de datos de columna.</a:t>
            </a:r>
          </a:p>
          <a:p>
            <a:pPr algn="l">
              <a:buFont typeface="Arial" panose="020B0604020202020204" pitchFamily="34" charset="0"/>
              <a:buChar char="•"/>
            </a:pPr>
            <a:r>
              <a:rPr lang="es-ES" sz="1600" b="0" i="0" dirty="0">
                <a:solidFill>
                  <a:srgbClr val="171717"/>
                </a:solidFill>
                <a:effectLst/>
                <a:latin typeface="Segoe UI" panose="020B0502040204020203" pitchFamily="34" charset="0"/>
              </a:rPr>
              <a:t>Aplicar transformaciones de forma de datos a estructuras de tabla.</a:t>
            </a:r>
          </a:p>
          <a:p>
            <a:pPr algn="l">
              <a:buFont typeface="Arial" panose="020B0604020202020204" pitchFamily="34" charset="0"/>
              <a:buChar char="•"/>
            </a:pPr>
            <a:r>
              <a:rPr lang="es-ES" sz="1600" b="0" i="0" dirty="0">
                <a:solidFill>
                  <a:srgbClr val="171717"/>
                </a:solidFill>
                <a:effectLst/>
                <a:latin typeface="Segoe UI" panose="020B0502040204020203" pitchFamily="34" charset="0"/>
              </a:rPr>
              <a:t>Combinar consultas.</a:t>
            </a:r>
          </a:p>
          <a:p>
            <a:pPr algn="l">
              <a:buFont typeface="Arial" panose="020B0604020202020204" pitchFamily="34" charset="0"/>
              <a:buChar char="•"/>
            </a:pPr>
            <a:r>
              <a:rPr lang="es-ES" sz="1600" b="0" i="0" dirty="0">
                <a:solidFill>
                  <a:srgbClr val="171717"/>
                </a:solidFill>
                <a:effectLst/>
                <a:latin typeface="Segoe UI" panose="020B0502040204020203" pitchFamily="34" charset="0"/>
              </a:rPr>
              <a:t>Aplicar convenciones de nomenclatura fáciles de comprender a columnas y consultas.</a:t>
            </a:r>
          </a:p>
          <a:p>
            <a:pPr algn="l">
              <a:buFont typeface="Arial" panose="020B0604020202020204" pitchFamily="34" charset="0"/>
              <a:buChar char="•"/>
            </a:pPr>
            <a:r>
              <a:rPr lang="es-ES" sz="1600" b="0" i="0" dirty="0">
                <a:solidFill>
                  <a:srgbClr val="171717"/>
                </a:solidFill>
                <a:effectLst/>
                <a:latin typeface="Segoe UI" panose="020B0502040204020203" pitchFamily="34" charset="0"/>
              </a:rPr>
              <a:t>Editar el código M en el Editor avanzado.</a:t>
            </a:r>
          </a:p>
          <a:p>
            <a:pPr marL="0" indent="0">
              <a:buNone/>
            </a:pPr>
            <a:endParaRPr lang="es-ES" b="0" i="0" dirty="0">
              <a:solidFill>
                <a:srgbClr val="171717"/>
              </a:solidFill>
              <a:effectLst/>
              <a:latin typeface="Segoe UI" panose="020B0502040204020203" pitchFamily="34" charset="0"/>
            </a:endParaRPr>
          </a:p>
        </p:txBody>
      </p:sp>
    </p:spTree>
    <p:extLst>
      <p:ext uri="{BB962C8B-B14F-4D97-AF65-F5344CB8AC3E}">
        <p14:creationId xmlns:p14="http://schemas.microsoft.com/office/powerpoint/2010/main" val="209001890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AB76AAD-5DE6-739E-D5D1-EA7A34C0FB9B}"/>
              </a:ext>
            </a:extLst>
          </p:cNvPr>
          <p:cNvSpPr>
            <a:spLocks noGrp="1"/>
          </p:cNvSpPr>
          <p:nvPr>
            <p:ph type="title"/>
          </p:nvPr>
        </p:nvSpPr>
        <p:spPr>
          <a:xfrm>
            <a:off x="954157" y="257106"/>
            <a:ext cx="10201523" cy="1054859"/>
          </a:xfrm>
        </p:spPr>
        <p:txBody>
          <a:bodyPr/>
          <a:lstStyle/>
          <a:p>
            <a:r>
              <a:rPr lang="es-CO" dirty="0"/>
              <a:t>Licencias</a:t>
            </a:r>
          </a:p>
        </p:txBody>
      </p:sp>
      <p:sp>
        <p:nvSpPr>
          <p:cNvPr id="3" name="Marcador de contenido 2">
            <a:extLst>
              <a:ext uri="{FF2B5EF4-FFF2-40B4-BE49-F238E27FC236}">
                <a16:creationId xmlns:a16="http://schemas.microsoft.com/office/drawing/2014/main" id="{CB3913C0-E1C9-344A-7293-F8C05430AD88}"/>
              </a:ext>
            </a:extLst>
          </p:cNvPr>
          <p:cNvSpPr>
            <a:spLocks noGrp="1"/>
          </p:cNvSpPr>
          <p:nvPr>
            <p:ph idx="1"/>
          </p:nvPr>
        </p:nvSpPr>
        <p:spPr/>
        <p:txBody>
          <a:bodyPr/>
          <a:lstStyle/>
          <a:p>
            <a:r>
              <a:rPr lang="es-CO" dirty="0"/>
              <a:t>Para crear </a:t>
            </a:r>
            <a:r>
              <a:rPr lang="es-CO" dirty="0" err="1"/>
              <a:t>Dataflows</a:t>
            </a:r>
            <a:r>
              <a:rPr lang="es-CO" dirty="0"/>
              <a:t> se requiere utilizar Espacios de Trabajo o </a:t>
            </a:r>
            <a:r>
              <a:rPr lang="es-CO" dirty="0" err="1"/>
              <a:t>Workspaces</a:t>
            </a:r>
            <a:r>
              <a:rPr lang="es-CO" dirty="0"/>
              <a:t> dentro de Power BI, pues su razón de ser es colaborativa y reutilizable, por tal razón no puedes utilizar Flujos de Datos con licencias gratuitas. </a:t>
            </a:r>
          </a:p>
          <a:p>
            <a:r>
              <a:rPr lang="es-CO" dirty="0"/>
              <a:t>Para crear Flujos de Datos necesita licencia Pro, Premium Per </a:t>
            </a:r>
            <a:r>
              <a:rPr lang="es-CO" dirty="0" err="1"/>
              <a:t>User</a:t>
            </a:r>
            <a:r>
              <a:rPr lang="es-CO" dirty="0"/>
              <a:t> o Premium por Capacidad.</a:t>
            </a:r>
          </a:p>
        </p:txBody>
      </p:sp>
      <p:pic>
        <p:nvPicPr>
          <p:cNvPr id="5" name="Imagen 4">
            <a:extLst>
              <a:ext uri="{FF2B5EF4-FFF2-40B4-BE49-F238E27FC236}">
                <a16:creationId xmlns:a16="http://schemas.microsoft.com/office/drawing/2014/main" id="{B8202D07-B47F-D9B8-CA6E-B12683E7DCE3}"/>
              </a:ext>
            </a:extLst>
          </p:cNvPr>
          <p:cNvPicPr>
            <a:picLocks noChangeAspect="1"/>
          </p:cNvPicPr>
          <p:nvPr/>
        </p:nvPicPr>
        <p:blipFill>
          <a:blip r:embed="rId2"/>
          <a:stretch>
            <a:fillRect/>
          </a:stretch>
        </p:blipFill>
        <p:spPr>
          <a:xfrm>
            <a:off x="4672012" y="3452881"/>
            <a:ext cx="2847975" cy="3148013"/>
          </a:xfrm>
          <a:prstGeom prst="rect">
            <a:avLst/>
          </a:prstGeom>
        </p:spPr>
      </p:pic>
    </p:spTree>
    <p:extLst>
      <p:ext uri="{BB962C8B-B14F-4D97-AF65-F5344CB8AC3E}">
        <p14:creationId xmlns:p14="http://schemas.microsoft.com/office/powerpoint/2010/main" val="354130758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DA958CE-853C-B72B-0935-B41D17351577}"/>
              </a:ext>
            </a:extLst>
          </p:cNvPr>
          <p:cNvSpPr>
            <a:spLocks noGrp="1"/>
          </p:cNvSpPr>
          <p:nvPr>
            <p:ph type="title"/>
          </p:nvPr>
        </p:nvSpPr>
        <p:spPr/>
        <p:txBody>
          <a:bodyPr/>
          <a:lstStyle/>
          <a:p>
            <a:r>
              <a:rPr lang="es-CO" dirty="0" err="1"/>
              <a:t>Passos</a:t>
            </a:r>
            <a:r>
              <a:rPr lang="es-CO" dirty="0"/>
              <a:t> para crear </a:t>
            </a:r>
            <a:r>
              <a:rPr lang="es-CO" dirty="0" err="1"/>
              <a:t>dataflow</a:t>
            </a:r>
            <a:endParaRPr lang="es-CO" dirty="0"/>
          </a:p>
        </p:txBody>
      </p:sp>
      <p:sp>
        <p:nvSpPr>
          <p:cNvPr id="3" name="Marcador de contenido 2">
            <a:extLst>
              <a:ext uri="{FF2B5EF4-FFF2-40B4-BE49-F238E27FC236}">
                <a16:creationId xmlns:a16="http://schemas.microsoft.com/office/drawing/2014/main" id="{CFA5DBA7-97D8-97B0-4989-8D433FE57682}"/>
              </a:ext>
            </a:extLst>
          </p:cNvPr>
          <p:cNvSpPr>
            <a:spLocks noGrp="1"/>
          </p:cNvSpPr>
          <p:nvPr>
            <p:ph idx="1"/>
          </p:nvPr>
        </p:nvSpPr>
        <p:spPr/>
        <p:txBody>
          <a:bodyPr/>
          <a:lstStyle/>
          <a:p>
            <a:r>
              <a:rPr lang="es-CO" dirty="0"/>
              <a:t>1) Ingresar a powerbi.com </a:t>
            </a:r>
          </a:p>
          <a:p>
            <a:r>
              <a:rPr lang="es-CO" dirty="0"/>
              <a:t>2) En un espacio de trabajo Pro o Premium crear </a:t>
            </a:r>
            <a:r>
              <a:rPr lang="es-CO" dirty="0" err="1"/>
              <a:t>Dataflow</a:t>
            </a:r>
            <a:r>
              <a:rPr lang="es-CO" dirty="0"/>
              <a:t> / Flujo de Datos </a:t>
            </a:r>
          </a:p>
          <a:p>
            <a:r>
              <a:rPr lang="es-CO" dirty="0"/>
              <a:t>3) Conectar a la fuente de información desde powerbi.com, eligiendo el conector específico. Los conectores disponibles son los mismos que encuentras en Power </a:t>
            </a:r>
            <a:r>
              <a:rPr lang="es-CO" dirty="0" err="1"/>
              <a:t>Query</a:t>
            </a:r>
            <a:r>
              <a:rPr lang="es-CO" dirty="0"/>
              <a:t> en Power BI Desktop. </a:t>
            </a:r>
          </a:p>
          <a:p>
            <a:pPr lvl="1"/>
            <a:r>
              <a:rPr lang="es-CO" dirty="0"/>
              <a:t>a. Si la fuente de información es en línea (sitios web, SAP en línea, Salesforce, API) lo hace directamente con tus credenciales de acceso. </a:t>
            </a:r>
          </a:p>
          <a:p>
            <a:pPr lvl="1"/>
            <a:r>
              <a:rPr lang="es-CO" dirty="0"/>
              <a:t>b. Si la fuente de información son archivos de Excel o bases de datos de tu empresa, requiere configurar una Puerta de Enlace Empresarial </a:t>
            </a:r>
          </a:p>
          <a:p>
            <a:r>
              <a:rPr lang="es-CO" dirty="0"/>
              <a:t>4) Hacer todas las transformaciones y limpieza de datos de la misma forma al igual que  en Power </a:t>
            </a:r>
            <a:r>
              <a:rPr lang="es-CO" dirty="0" err="1"/>
              <a:t>Query</a:t>
            </a:r>
            <a:r>
              <a:rPr lang="es-CO" dirty="0"/>
              <a:t> </a:t>
            </a:r>
          </a:p>
          <a:p>
            <a:r>
              <a:rPr lang="es-CO" dirty="0"/>
              <a:t>5) Publicar el </a:t>
            </a:r>
            <a:r>
              <a:rPr lang="es-CO" dirty="0" err="1"/>
              <a:t>Dataflow</a:t>
            </a:r>
            <a:r>
              <a:rPr lang="es-CO" dirty="0"/>
              <a:t> y configurar la frecuencia de actualización de tu información </a:t>
            </a:r>
          </a:p>
        </p:txBody>
      </p:sp>
    </p:spTree>
    <p:extLst>
      <p:ext uri="{BB962C8B-B14F-4D97-AF65-F5344CB8AC3E}">
        <p14:creationId xmlns:p14="http://schemas.microsoft.com/office/powerpoint/2010/main" val="13842481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FBBBF51-F759-02D5-29B1-18A4763C3AD3}"/>
              </a:ext>
            </a:extLst>
          </p:cNvPr>
          <p:cNvSpPr>
            <a:spLocks noGrp="1"/>
          </p:cNvSpPr>
          <p:nvPr>
            <p:ph type="title"/>
          </p:nvPr>
        </p:nvSpPr>
        <p:spPr/>
        <p:txBody>
          <a:bodyPr/>
          <a:lstStyle/>
          <a:p>
            <a:endParaRPr lang="es-CO"/>
          </a:p>
        </p:txBody>
      </p:sp>
      <p:sp>
        <p:nvSpPr>
          <p:cNvPr id="3" name="Marcador de contenido 2">
            <a:extLst>
              <a:ext uri="{FF2B5EF4-FFF2-40B4-BE49-F238E27FC236}">
                <a16:creationId xmlns:a16="http://schemas.microsoft.com/office/drawing/2014/main" id="{FF88A798-DEA1-73B8-8157-F74176626C19}"/>
              </a:ext>
            </a:extLst>
          </p:cNvPr>
          <p:cNvSpPr>
            <a:spLocks noGrp="1"/>
          </p:cNvSpPr>
          <p:nvPr>
            <p:ph idx="1"/>
          </p:nvPr>
        </p:nvSpPr>
        <p:spPr/>
        <p:txBody>
          <a:bodyPr/>
          <a:lstStyle/>
          <a:p>
            <a:endParaRPr lang="es-CO"/>
          </a:p>
        </p:txBody>
      </p:sp>
      <p:pic>
        <p:nvPicPr>
          <p:cNvPr id="7" name="Imagen 6">
            <a:extLst>
              <a:ext uri="{FF2B5EF4-FFF2-40B4-BE49-F238E27FC236}">
                <a16:creationId xmlns:a16="http://schemas.microsoft.com/office/drawing/2014/main" id="{E80C0494-A7CD-2B13-BA78-E4BAE1350209}"/>
              </a:ext>
            </a:extLst>
          </p:cNvPr>
          <p:cNvPicPr>
            <a:picLocks noChangeAspect="1"/>
          </p:cNvPicPr>
          <p:nvPr/>
        </p:nvPicPr>
        <p:blipFill>
          <a:blip r:embed="rId2"/>
          <a:stretch>
            <a:fillRect/>
          </a:stretch>
        </p:blipFill>
        <p:spPr>
          <a:xfrm>
            <a:off x="172842" y="0"/>
            <a:ext cx="2907984" cy="3220742"/>
          </a:xfrm>
          <a:prstGeom prst="rect">
            <a:avLst/>
          </a:prstGeom>
        </p:spPr>
      </p:pic>
      <p:pic>
        <p:nvPicPr>
          <p:cNvPr id="9" name="Imagen 8">
            <a:extLst>
              <a:ext uri="{FF2B5EF4-FFF2-40B4-BE49-F238E27FC236}">
                <a16:creationId xmlns:a16="http://schemas.microsoft.com/office/drawing/2014/main" id="{0F97DBC3-189E-681C-60FA-E07204FD673A}"/>
              </a:ext>
            </a:extLst>
          </p:cNvPr>
          <p:cNvPicPr>
            <a:picLocks noChangeAspect="1"/>
          </p:cNvPicPr>
          <p:nvPr/>
        </p:nvPicPr>
        <p:blipFill>
          <a:blip r:embed="rId3"/>
          <a:stretch>
            <a:fillRect/>
          </a:stretch>
        </p:blipFill>
        <p:spPr>
          <a:xfrm>
            <a:off x="4005263" y="0"/>
            <a:ext cx="6939401" cy="2754599"/>
          </a:xfrm>
          <a:prstGeom prst="rect">
            <a:avLst/>
          </a:prstGeom>
        </p:spPr>
      </p:pic>
      <p:pic>
        <p:nvPicPr>
          <p:cNvPr id="11" name="Imagen 10">
            <a:extLst>
              <a:ext uri="{FF2B5EF4-FFF2-40B4-BE49-F238E27FC236}">
                <a16:creationId xmlns:a16="http://schemas.microsoft.com/office/drawing/2014/main" id="{BDAFEF7C-5567-3D92-8079-B1662CD1799C}"/>
              </a:ext>
            </a:extLst>
          </p:cNvPr>
          <p:cNvPicPr>
            <a:picLocks noChangeAspect="1"/>
          </p:cNvPicPr>
          <p:nvPr/>
        </p:nvPicPr>
        <p:blipFill>
          <a:blip r:embed="rId4"/>
          <a:stretch>
            <a:fillRect/>
          </a:stretch>
        </p:blipFill>
        <p:spPr>
          <a:xfrm>
            <a:off x="1557116" y="3011705"/>
            <a:ext cx="9138727" cy="3722089"/>
          </a:xfrm>
          <a:prstGeom prst="rect">
            <a:avLst/>
          </a:prstGeom>
        </p:spPr>
      </p:pic>
    </p:spTree>
    <p:extLst>
      <p:ext uri="{BB962C8B-B14F-4D97-AF65-F5344CB8AC3E}">
        <p14:creationId xmlns:p14="http://schemas.microsoft.com/office/powerpoint/2010/main" val="192502558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FB19AD4-4002-429F-31F9-FAAFD85223B7}"/>
              </a:ext>
            </a:extLst>
          </p:cNvPr>
          <p:cNvSpPr>
            <a:spLocks noGrp="1"/>
          </p:cNvSpPr>
          <p:nvPr>
            <p:ph type="title"/>
          </p:nvPr>
        </p:nvSpPr>
        <p:spPr>
          <a:xfrm>
            <a:off x="1097280" y="257106"/>
            <a:ext cx="10058400" cy="980851"/>
          </a:xfrm>
        </p:spPr>
        <p:txBody>
          <a:bodyPr/>
          <a:lstStyle/>
          <a:p>
            <a:r>
              <a:rPr lang="es-CO" dirty="0"/>
              <a:t>Conexión al </a:t>
            </a:r>
            <a:r>
              <a:rPr lang="es-CO" dirty="0" err="1"/>
              <a:t>Powerbi</a:t>
            </a:r>
            <a:r>
              <a:rPr lang="es-CO" dirty="0"/>
              <a:t> </a:t>
            </a:r>
            <a:r>
              <a:rPr lang="es-CO" dirty="0" err="1"/>
              <a:t>gateway</a:t>
            </a:r>
            <a:endParaRPr lang="es-CO" dirty="0"/>
          </a:p>
        </p:txBody>
      </p:sp>
      <p:sp>
        <p:nvSpPr>
          <p:cNvPr id="3" name="Marcador de contenido 2">
            <a:extLst>
              <a:ext uri="{FF2B5EF4-FFF2-40B4-BE49-F238E27FC236}">
                <a16:creationId xmlns:a16="http://schemas.microsoft.com/office/drawing/2014/main" id="{6D4A7A03-2F25-6DE4-E1F7-C9E4307BBE85}"/>
              </a:ext>
            </a:extLst>
          </p:cNvPr>
          <p:cNvSpPr>
            <a:spLocks noGrp="1"/>
          </p:cNvSpPr>
          <p:nvPr>
            <p:ph idx="1"/>
          </p:nvPr>
        </p:nvSpPr>
        <p:spPr/>
        <p:txBody>
          <a:bodyPr/>
          <a:lstStyle/>
          <a:p>
            <a:endParaRPr lang="es-CO"/>
          </a:p>
        </p:txBody>
      </p:sp>
      <p:pic>
        <p:nvPicPr>
          <p:cNvPr id="1026" name="Picture 2" descr="O Power BI Gateway : Tudo que você precisa saber - JOBU">
            <a:extLst>
              <a:ext uri="{FF2B5EF4-FFF2-40B4-BE49-F238E27FC236}">
                <a16:creationId xmlns:a16="http://schemas.microsoft.com/office/drawing/2014/main" id="{FF8EA2B6-F1E2-3022-7822-2CED8BD19B5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44198" y="1920740"/>
            <a:ext cx="6667500" cy="4086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506270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00B5AE2-C5CC-499C-8F2D-249888BE22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a:extLst>
              <a:ext uri="{FF2B5EF4-FFF2-40B4-BE49-F238E27FC236}">
                <a16:creationId xmlns:a16="http://schemas.microsoft.com/office/drawing/2014/main" id="{BA7A3698-B350-40E5-8475-9BCC41A089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3" name="Straight Connector 12">
            <a:extLst>
              <a:ext uri="{FF2B5EF4-FFF2-40B4-BE49-F238E27FC236}">
                <a16:creationId xmlns:a16="http://schemas.microsoft.com/office/drawing/2014/main" id="{0AC655C7-EC94-4BE6-84C8-2F9EFBBB278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5" name="Rectangle 14">
            <a:extLst>
              <a:ext uri="{FF2B5EF4-FFF2-40B4-BE49-F238E27FC236}">
                <a16:creationId xmlns:a16="http://schemas.microsoft.com/office/drawing/2014/main" id="{990D0034-F768-41E7-85D4-F38C4DE857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C4F7E42D-8B5A-4FC8-81CD-9E60171F7F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5" name="Picture 4" descr="Una cortina de colores&#10;&#10;Descripción generada automáticamente con confianza media">
            <a:extLst>
              <a:ext uri="{FF2B5EF4-FFF2-40B4-BE49-F238E27FC236}">
                <a16:creationId xmlns:a16="http://schemas.microsoft.com/office/drawing/2014/main" id="{2B55A833-0542-1404-0A9C-D48437C43E97}"/>
              </a:ext>
            </a:extLst>
          </p:cNvPr>
          <p:cNvPicPr>
            <a:picLocks noChangeAspect="1"/>
          </p:cNvPicPr>
          <p:nvPr/>
        </p:nvPicPr>
        <p:blipFill rotWithShape="1">
          <a:blip r:embed="rId2"/>
          <a:srcRect l="15489" r="1424" b="1"/>
          <a:stretch/>
        </p:blipFill>
        <p:spPr>
          <a:xfrm>
            <a:off x="4075043" y="10"/>
            <a:ext cx="8111272" cy="6857990"/>
          </a:xfrm>
          <a:prstGeom prst="rect">
            <a:avLst/>
          </a:prstGeom>
        </p:spPr>
      </p:pic>
      <p:sp>
        <p:nvSpPr>
          <p:cNvPr id="19" name="Rectangle 18">
            <a:extLst>
              <a:ext uri="{FF2B5EF4-FFF2-40B4-BE49-F238E27FC236}">
                <a16:creationId xmlns:a16="http://schemas.microsoft.com/office/drawing/2014/main" id="{8C04651D-B9F4-4935-A02D-364153FBDF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CuadroTexto 3">
            <a:extLst>
              <a:ext uri="{FF2B5EF4-FFF2-40B4-BE49-F238E27FC236}">
                <a16:creationId xmlns:a16="http://schemas.microsoft.com/office/drawing/2014/main" id="{4C3682D7-1CC6-D27D-62AF-7B336D5F7C4A}"/>
              </a:ext>
            </a:extLst>
          </p:cNvPr>
          <p:cNvSpPr txBox="1"/>
          <p:nvPr/>
        </p:nvSpPr>
        <p:spPr>
          <a:xfrm>
            <a:off x="6799988" y="4012159"/>
            <a:ext cx="2690417" cy="1107996"/>
          </a:xfrm>
          <a:prstGeom prst="rect">
            <a:avLst/>
          </a:prstGeom>
          <a:noFill/>
        </p:spPr>
        <p:txBody>
          <a:bodyPr wrap="none" rtlCol="0">
            <a:spAutoFit/>
          </a:bodyPr>
          <a:lstStyle/>
          <a:p>
            <a:r>
              <a:rPr lang="es-CO" sz="6600" dirty="0">
                <a:solidFill>
                  <a:schemeClr val="bg1"/>
                </a:solidFill>
              </a:rPr>
              <a:t>Gracias</a:t>
            </a:r>
          </a:p>
        </p:txBody>
      </p:sp>
    </p:spTree>
    <p:extLst>
      <p:ext uri="{BB962C8B-B14F-4D97-AF65-F5344CB8AC3E}">
        <p14:creationId xmlns:p14="http://schemas.microsoft.com/office/powerpoint/2010/main" val="29892934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2CA8C4C-E1FA-C51F-0C7C-3403BFF64D1A}"/>
              </a:ext>
            </a:extLst>
          </p:cNvPr>
          <p:cNvSpPr>
            <a:spLocks noGrp="1"/>
          </p:cNvSpPr>
          <p:nvPr>
            <p:ph type="title"/>
          </p:nvPr>
        </p:nvSpPr>
        <p:spPr>
          <a:xfrm>
            <a:off x="1097280" y="257106"/>
            <a:ext cx="10058400" cy="1163731"/>
          </a:xfrm>
        </p:spPr>
        <p:txBody>
          <a:bodyPr/>
          <a:lstStyle/>
          <a:p>
            <a:r>
              <a:rPr lang="es-ES" dirty="0"/>
              <a:t>Forma de los datos iniciales</a:t>
            </a:r>
            <a:endParaRPr lang="es-CO" dirty="0"/>
          </a:p>
        </p:txBody>
      </p:sp>
      <p:sp>
        <p:nvSpPr>
          <p:cNvPr id="3" name="Marcador de contenido 2">
            <a:extLst>
              <a:ext uri="{FF2B5EF4-FFF2-40B4-BE49-F238E27FC236}">
                <a16:creationId xmlns:a16="http://schemas.microsoft.com/office/drawing/2014/main" id="{C8492278-1A49-8F4C-6DBA-5A308725A7EE}"/>
              </a:ext>
            </a:extLst>
          </p:cNvPr>
          <p:cNvSpPr>
            <a:spLocks noGrp="1"/>
          </p:cNvSpPr>
          <p:nvPr>
            <p:ph idx="1"/>
          </p:nvPr>
        </p:nvSpPr>
        <p:spPr>
          <a:xfrm>
            <a:off x="1066800" y="1536244"/>
            <a:ext cx="10058400" cy="4023360"/>
          </a:xfrm>
        </p:spPr>
        <p:txBody>
          <a:bodyPr>
            <a:normAutofit/>
          </a:bodyPr>
          <a:lstStyle/>
          <a:p>
            <a:pPr algn="just"/>
            <a:r>
              <a:rPr lang="es-ES" b="0" i="0" dirty="0">
                <a:solidFill>
                  <a:srgbClr val="171717"/>
                </a:solidFill>
                <a:effectLst/>
                <a:latin typeface="Segoe UI" panose="020B0502040204020203" pitchFamily="34" charset="0"/>
              </a:rPr>
              <a:t>El Editor de Power </a:t>
            </a:r>
            <a:r>
              <a:rPr lang="es-ES" b="0" i="0" dirty="0" err="1">
                <a:solidFill>
                  <a:srgbClr val="171717"/>
                </a:solidFill>
                <a:effectLst/>
                <a:latin typeface="Segoe UI" panose="020B0502040204020203" pitchFamily="34" charset="0"/>
              </a:rPr>
              <a:t>Query</a:t>
            </a:r>
            <a:r>
              <a:rPr lang="es-ES" b="0" i="0" dirty="0">
                <a:solidFill>
                  <a:srgbClr val="171717"/>
                </a:solidFill>
                <a:effectLst/>
                <a:latin typeface="Segoe UI" panose="020B0502040204020203" pitchFamily="34" charset="0"/>
              </a:rPr>
              <a:t> de Power BI Desktop permite dar forma (transformar) los datos importados. Se pueden realizar acciones como, por ejemplo, cambiar el nombre de columnas o tablas, convertir texto en números, quitar filas, configurar la primera fila como encabezado y mucho más. Es importante dar forma a los datos para asegurarse de que satisfacen sus necesidades y son adecuados para su uso en los informes.  </a:t>
            </a:r>
          </a:p>
          <a:p>
            <a:pPr algn="just"/>
            <a:br>
              <a:rPr lang="es-ES" dirty="0"/>
            </a:br>
            <a:endParaRPr lang="es-CO" dirty="0"/>
          </a:p>
        </p:txBody>
      </p:sp>
      <p:pic>
        <p:nvPicPr>
          <p:cNvPr id="1026" name="Picture 2">
            <a:extLst>
              <a:ext uri="{FF2B5EF4-FFF2-40B4-BE49-F238E27FC236}">
                <a16:creationId xmlns:a16="http://schemas.microsoft.com/office/drawing/2014/main" id="{0D20FED6-F02F-4C94-00C4-6835C8634B6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31098" y="3138676"/>
            <a:ext cx="7918426" cy="32442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65002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a:extLst>
              <a:ext uri="{FF2B5EF4-FFF2-40B4-BE49-F238E27FC236}">
                <a16:creationId xmlns:a16="http://schemas.microsoft.com/office/drawing/2014/main" id="{194881C9-1A1F-E8EB-982C-38C01A415A4B}"/>
              </a:ext>
            </a:extLst>
          </p:cNvPr>
          <p:cNvSpPr>
            <a:spLocks noGrp="1"/>
          </p:cNvSpPr>
          <p:nvPr>
            <p:ph type="title"/>
          </p:nvPr>
        </p:nvSpPr>
        <p:spPr>
          <a:xfrm>
            <a:off x="1097280" y="257106"/>
            <a:ext cx="10058400" cy="1187381"/>
          </a:xfrm>
        </p:spPr>
        <p:txBody>
          <a:bodyPr/>
          <a:lstStyle/>
          <a:p>
            <a:r>
              <a:rPr lang="es-ES" dirty="0"/>
              <a:t>Taller tabla dinamizada</a:t>
            </a:r>
            <a:endParaRPr lang="es-CO" dirty="0"/>
          </a:p>
        </p:txBody>
      </p:sp>
      <p:pic>
        <p:nvPicPr>
          <p:cNvPr id="3" name="Imagen 2">
            <a:extLst>
              <a:ext uri="{FF2B5EF4-FFF2-40B4-BE49-F238E27FC236}">
                <a16:creationId xmlns:a16="http://schemas.microsoft.com/office/drawing/2014/main" id="{39776301-7C5B-E61A-7BBF-54912CC0BF8D}"/>
              </a:ext>
            </a:extLst>
          </p:cNvPr>
          <p:cNvPicPr>
            <a:picLocks noChangeAspect="1"/>
          </p:cNvPicPr>
          <p:nvPr/>
        </p:nvPicPr>
        <p:blipFill>
          <a:blip r:embed="rId2"/>
          <a:stretch>
            <a:fillRect/>
          </a:stretch>
        </p:blipFill>
        <p:spPr>
          <a:xfrm>
            <a:off x="1590261" y="1574579"/>
            <a:ext cx="8758071" cy="4613492"/>
          </a:xfrm>
          <a:prstGeom prst="rect">
            <a:avLst/>
          </a:prstGeom>
        </p:spPr>
      </p:pic>
    </p:spTree>
    <p:extLst>
      <p:ext uri="{BB962C8B-B14F-4D97-AF65-F5344CB8AC3E}">
        <p14:creationId xmlns:p14="http://schemas.microsoft.com/office/powerpoint/2010/main" val="1883235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A46D55A-F62B-1411-619F-67E5452C3063}"/>
              </a:ext>
            </a:extLst>
          </p:cNvPr>
          <p:cNvSpPr>
            <a:spLocks noGrp="1"/>
          </p:cNvSpPr>
          <p:nvPr>
            <p:ph type="title"/>
          </p:nvPr>
        </p:nvSpPr>
        <p:spPr>
          <a:xfrm>
            <a:off x="993913" y="257107"/>
            <a:ext cx="10161767" cy="1107868"/>
          </a:xfrm>
        </p:spPr>
        <p:txBody>
          <a:bodyPr vert="horz" lIns="91440" tIns="45720" rIns="91440" bIns="45720" rtlCol="0" anchor="b">
            <a:normAutofit/>
          </a:bodyPr>
          <a:lstStyle/>
          <a:p>
            <a:r>
              <a:rPr lang="es-ES" dirty="0"/>
              <a:t>Simplificación de la estructura de datos</a:t>
            </a:r>
            <a:endParaRPr lang="es-CO" dirty="0"/>
          </a:p>
        </p:txBody>
      </p:sp>
      <p:sp>
        <p:nvSpPr>
          <p:cNvPr id="3" name="Marcador de contenido 2">
            <a:extLst>
              <a:ext uri="{FF2B5EF4-FFF2-40B4-BE49-F238E27FC236}">
                <a16:creationId xmlns:a16="http://schemas.microsoft.com/office/drawing/2014/main" id="{62739389-F4F2-6EF3-2CC4-C1AE417E910F}"/>
              </a:ext>
            </a:extLst>
          </p:cNvPr>
          <p:cNvSpPr>
            <a:spLocks noGrp="1"/>
          </p:cNvSpPr>
          <p:nvPr>
            <p:ph idx="1"/>
          </p:nvPr>
        </p:nvSpPr>
        <p:spPr>
          <a:xfrm>
            <a:off x="1066800" y="1580691"/>
            <a:ext cx="10058400" cy="4023360"/>
          </a:xfrm>
        </p:spPr>
        <p:txBody>
          <a:bodyPr/>
          <a:lstStyle/>
          <a:p>
            <a:pPr algn="just"/>
            <a:r>
              <a:rPr lang="es-ES" b="0" i="0" dirty="0">
                <a:solidFill>
                  <a:srgbClr val="171717"/>
                </a:solidFill>
                <a:effectLst/>
                <a:latin typeface="Segoe UI" panose="020B0502040204020203" pitchFamily="34" charset="0"/>
              </a:rPr>
              <a:t>Cuando se importan datos de varios orígenes en Power BI Desktop, los datos conservan sus nombres de tabla y de columna predefinidos. Puede que se quieran cambiar algunos de estos nombres para que estén en un formato coherente, con el que sea más fácil trabajar y más claro para el usuario. Se puede usar el Editor de Power </a:t>
            </a:r>
            <a:r>
              <a:rPr lang="es-ES" b="0" i="0" dirty="0" err="1">
                <a:solidFill>
                  <a:srgbClr val="171717"/>
                </a:solidFill>
                <a:effectLst/>
                <a:latin typeface="Segoe UI" panose="020B0502040204020203" pitchFamily="34" charset="0"/>
              </a:rPr>
              <a:t>Query</a:t>
            </a:r>
            <a:r>
              <a:rPr lang="es-ES" b="0" i="0" dirty="0">
                <a:solidFill>
                  <a:srgbClr val="171717"/>
                </a:solidFill>
                <a:effectLst/>
                <a:latin typeface="Segoe UI" panose="020B0502040204020203" pitchFamily="34" charset="0"/>
              </a:rPr>
              <a:t> en Power BI Desktop para realizar estos cambios de nombre y simplificar la estructura de datos. </a:t>
            </a:r>
            <a:endParaRPr lang="es-CO" dirty="0"/>
          </a:p>
        </p:txBody>
      </p:sp>
      <p:pic>
        <p:nvPicPr>
          <p:cNvPr id="5" name="Imagen 4">
            <a:extLst>
              <a:ext uri="{FF2B5EF4-FFF2-40B4-BE49-F238E27FC236}">
                <a16:creationId xmlns:a16="http://schemas.microsoft.com/office/drawing/2014/main" id="{6440F548-872F-99CA-1E50-0CB5C8365355}"/>
              </a:ext>
            </a:extLst>
          </p:cNvPr>
          <p:cNvPicPr>
            <a:picLocks noChangeAspect="1"/>
          </p:cNvPicPr>
          <p:nvPr/>
        </p:nvPicPr>
        <p:blipFill>
          <a:blip r:embed="rId2"/>
          <a:stretch>
            <a:fillRect/>
          </a:stretch>
        </p:blipFill>
        <p:spPr>
          <a:xfrm>
            <a:off x="1329913" y="3631797"/>
            <a:ext cx="4513608" cy="1931080"/>
          </a:xfrm>
          <a:prstGeom prst="rect">
            <a:avLst/>
          </a:prstGeom>
        </p:spPr>
      </p:pic>
      <p:pic>
        <p:nvPicPr>
          <p:cNvPr id="7" name="Imagen 6">
            <a:extLst>
              <a:ext uri="{FF2B5EF4-FFF2-40B4-BE49-F238E27FC236}">
                <a16:creationId xmlns:a16="http://schemas.microsoft.com/office/drawing/2014/main" id="{4B924774-0832-8E5F-2762-C2B865FE2A90}"/>
              </a:ext>
            </a:extLst>
          </p:cNvPr>
          <p:cNvPicPr>
            <a:picLocks noChangeAspect="1"/>
          </p:cNvPicPr>
          <p:nvPr/>
        </p:nvPicPr>
        <p:blipFill>
          <a:blip r:embed="rId3"/>
          <a:stretch>
            <a:fillRect/>
          </a:stretch>
        </p:blipFill>
        <p:spPr>
          <a:xfrm>
            <a:off x="7286900" y="3484071"/>
            <a:ext cx="2394921" cy="2542553"/>
          </a:xfrm>
          <a:prstGeom prst="rect">
            <a:avLst/>
          </a:prstGeom>
        </p:spPr>
      </p:pic>
    </p:spTree>
    <p:extLst>
      <p:ext uri="{BB962C8B-B14F-4D97-AF65-F5344CB8AC3E}">
        <p14:creationId xmlns:p14="http://schemas.microsoft.com/office/powerpoint/2010/main" val="19174749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CBD0619-AC85-5AD6-A639-34B502343695}"/>
              </a:ext>
            </a:extLst>
          </p:cNvPr>
          <p:cNvSpPr>
            <a:spLocks noGrp="1"/>
          </p:cNvSpPr>
          <p:nvPr>
            <p:ph type="title"/>
          </p:nvPr>
        </p:nvSpPr>
        <p:spPr/>
        <p:txBody>
          <a:bodyPr/>
          <a:lstStyle/>
          <a:p>
            <a:r>
              <a:rPr lang="es-CO" dirty="0"/>
              <a:t>Reemplazo de valores</a:t>
            </a:r>
            <a:br>
              <a:rPr lang="es-CO" b="1" i="0" dirty="0">
                <a:solidFill>
                  <a:srgbClr val="171717"/>
                </a:solidFill>
                <a:effectLst/>
                <a:latin typeface="Segoe UI" panose="020B0502040204020203" pitchFamily="34" charset="0"/>
              </a:rPr>
            </a:br>
            <a:endParaRPr lang="es-CO" dirty="0"/>
          </a:p>
        </p:txBody>
      </p:sp>
      <p:sp>
        <p:nvSpPr>
          <p:cNvPr id="3" name="Marcador de contenido 2">
            <a:extLst>
              <a:ext uri="{FF2B5EF4-FFF2-40B4-BE49-F238E27FC236}">
                <a16:creationId xmlns:a16="http://schemas.microsoft.com/office/drawing/2014/main" id="{41EF06B0-2E29-5ADE-C8E8-99B377B1CD10}"/>
              </a:ext>
            </a:extLst>
          </p:cNvPr>
          <p:cNvSpPr>
            <a:spLocks noGrp="1"/>
          </p:cNvSpPr>
          <p:nvPr>
            <p:ph idx="1"/>
          </p:nvPr>
        </p:nvSpPr>
        <p:spPr>
          <a:xfrm>
            <a:off x="1066800" y="1417320"/>
            <a:ext cx="10058400" cy="4023360"/>
          </a:xfrm>
        </p:spPr>
        <p:txBody>
          <a:bodyPr/>
          <a:lstStyle/>
          <a:p>
            <a:pPr marL="0" indent="0" algn="just">
              <a:buNone/>
            </a:pPr>
            <a:r>
              <a:rPr lang="es-ES" b="0" i="0" dirty="0">
                <a:solidFill>
                  <a:srgbClr val="171717"/>
                </a:solidFill>
                <a:effectLst/>
                <a:latin typeface="Segoe UI" panose="020B0502040204020203" pitchFamily="34" charset="0"/>
              </a:rPr>
              <a:t>Puede usar la característica </a:t>
            </a:r>
            <a:r>
              <a:rPr lang="es-ES" b="1" i="0" dirty="0">
                <a:solidFill>
                  <a:srgbClr val="171717"/>
                </a:solidFill>
                <a:effectLst/>
                <a:latin typeface="Segoe UI" panose="020B0502040204020203" pitchFamily="34" charset="0"/>
              </a:rPr>
              <a:t>Reemplazar valores</a:t>
            </a:r>
            <a:r>
              <a:rPr lang="es-ES" b="0" i="0" dirty="0">
                <a:solidFill>
                  <a:srgbClr val="171717"/>
                </a:solidFill>
                <a:effectLst/>
                <a:latin typeface="Segoe UI" panose="020B0502040204020203" pitchFamily="34" charset="0"/>
              </a:rPr>
              <a:t> en el Editor de Power </a:t>
            </a:r>
            <a:r>
              <a:rPr lang="es-ES" b="0" i="0" dirty="0" err="1">
                <a:solidFill>
                  <a:srgbClr val="171717"/>
                </a:solidFill>
                <a:effectLst/>
                <a:latin typeface="Segoe UI" panose="020B0502040204020203" pitchFamily="34" charset="0"/>
              </a:rPr>
              <a:t>Query</a:t>
            </a:r>
            <a:r>
              <a:rPr lang="es-ES" b="0" i="0" dirty="0">
                <a:solidFill>
                  <a:srgbClr val="171717"/>
                </a:solidFill>
                <a:effectLst/>
                <a:latin typeface="Segoe UI" panose="020B0502040204020203" pitchFamily="34" charset="0"/>
              </a:rPr>
              <a:t> para reemplazar cualquier valor por otro en la columna seleccionada. </a:t>
            </a:r>
          </a:p>
          <a:p>
            <a:pPr marL="0" indent="0" algn="just">
              <a:buNone/>
            </a:pPr>
            <a:r>
              <a:rPr lang="es-ES" b="0" i="0" dirty="0">
                <a:solidFill>
                  <a:srgbClr val="171717"/>
                </a:solidFill>
                <a:effectLst/>
                <a:latin typeface="Segoe UI" panose="020B0502040204020203" pitchFamily="34" charset="0"/>
              </a:rPr>
              <a:t>En este ejemplo, observará que, en la columna </a:t>
            </a:r>
            <a:r>
              <a:rPr lang="es-ES" b="1" i="0" dirty="0">
                <a:solidFill>
                  <a:srgbClr val="171717"/>
                </a:solidFill>
                <a:effectLst/>
                <a:latin typeface="Segoe UI" panose="020B0502040204020203" pitchFamily="34" charset="0"/>
              </a:rPr>
              <a:t>Column2</a:t>
            </a:r>
            <a:r>
              <a:rPr lang="es-ES" b="0" i="0" dirty="0">
                <a:solidFill>
                  <a:srgbClr val="171717"/>
                </a:solidFill>
                <a:effectLst/>
                <a:latin typeface="Segoe UI" panose="020B0502040204020203" pitchFamily="34" charset="0"/>
              </a:rPr>
              <a:t>, Bogotá está mal escrito, sin tilde. Este error ortográfico se debe corregir. Seleccione la columna que contenga el valor que se quiere reemplazar (</a:t>
            </a:r>
            <a:r>
              <a:rPr lang="es-ES" b="1" dirty="0">
                <a:solidFill>
                  <a:srgbClr val="171717"/>
                </a:solidFill>
                <a:latin typeface="Segoe UI" panose="020B0502040204020203" pitchFamily="34" charset="0"/>
              </a:rPr>
              <a:t>Column2</a:t>
            </a:r>
            <a:r>
              <a:rPr lang="es-ES" b="0" i="0" dirty="0">
                <a:solidFill>
                  <a:srgbClr val="171717"/>
                </a:solidFill>
                <a:effectLst/>
                <a:latin typeface="Segoe UI" panose="020B0502040204020203" pitchFamily="34" charset="0"/>
              </a:rPr>
              <a:t> en este caso) y, después, en la pestaña  </a:t>
            </a:r>
            <a:r>
              <a:rPr lang="es-ES" b="1" i="0" dirty="0">
                <a:solidFill>
                  <a:srgbClr val="171717"/>
                </a:solidFill>
                <a:effectLst/>
                <a:latin typeface="Segoe UI" panose="020B0502040204020203" pitchFamily="34" charset="0"/>
              </a:rPr>
              <a:t>Inicio</a:t>
            </a:r>
            <a:r>
              <a:rPr lang="es-ES" b="0" i="0" dirty="0">
                <a:solidFill>
                  <a:srgbClr val="171717"/>
                </a:solidFill>
                <a:effectLst/>
                <a:latin typeface="Segoe UI" panose="020B0502040204020203" pitchFamily="34" charset="0"/>
              </a:rPr>
              <a:t> seleccione  </a:t>
            </a:r>
            <a:r>
              <a:rPr lang="es-ES" b="1" i="0" dirty="0">
                <a:solidFill>
                  <a:srgbClr val="171717"/>
                </a:solidFill>
                <a:effectLst/>
                <a:latin typeface="Segoe UI" panose="020B0502040204020203" pitchFamily="34" charset="0"/>
              </a:rPr>
              <a:t>Reemplazar valores</a:t>
            </a:r>
            <a:r>
              <a:rPr lang="es-ES" b="0" i="0" dirty="0">
                <a:solidFill>
                  <a:srgbClr val="171717"/>
                </a:solidFill>
                <a:effectLst/>
                <a:latin typeface="Segoe UI" panose="020B0502040204020203" pitchFamily="34" charset="0"/>
              </a:rPr>
              <a:t>. </a:t>
            </a:r>
          </a:p>
          <a:p>
            <a:pPr marL="0" indent="0" algn="just">
              <a:buNone/>
            </a:pPr>
            <a:endParaRPr lang="es-CO" dirty="0"/>
          </a:p>
        </p:txBody>
      </p:sp>
      <p:pic>
        <p:nvPicPr>
          <p:cNvPr id="5" name="Imagen 4">
            <a:extLst>
              <a:ext uri="{FF2B5EF4-FFF2-40B4-BE49-F238E27FC236}">
                <a16:creationId xmlns:a16="http://schemas.microsoft.com/office/drawing/2014/main" id="{BF129CFF-EB5E-2F02-1775-26B4703F6399}"/>
              </a:ext>
            </a:extLst>
          </p:cNvPr>
          <p:cNvPicPr>
            <a:picLocks noChangeAspect="1"/>
          </p:cNvPicPr>
          <p:nvPr/>
        </p:nvPicPr>
        <p:blipFill>
          <a:blip r:embed="rId2"/>
          <a:stretch>
            <a:fillRect/>
          </a:stretch>
        </p:blipFill>
        <p:spPr>
          <a:xfrm>
            <a:off x="2996579" y="3667312"/>
            <a:ext cx="5102915" cy="2634096"/>
          </a:xfrm>
          <a:prstGeom prst="rect">
            <a:avLst/>
          </a:prstGeom>
        </p:spPr>
      </p:pic>
    </p:spTree>
    <p:extLst>
      <p:ext uri="{BB962C8B-B14F-4D97-AF65-F5344CB8AC3E}">
        <p14:creationId xmlns:p14="http://schemas.microsoft.com/office/powerpoint/2010/main" val="37814137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C03C694-2027-A23B-F0CA-91916792AAAF}"/>
              </a:ext>
            </a:extLst>
          </p:cNvPr>
          <p:cNvSpPr>
            <a:spLocks noGrp="1"/>
          </p:cNvSpPr>
          <p:nvPr>
            <p:ph type="title"/>
          </p:nvPr>
        </p:nvSpPr>
        <p:spPr>
          <a:xfrm>
            <a:off x="980661" y="257107"/>
            <a:ext cx="10175019" cy="1121120"/>
          </a:xfrm>
        </p:spPr>
        <p:txBody>
          <a:bodyPr/>
          <a:lstStyle/>
          <a:p>
            <a:r>
              <a:rPr lang="es-CO" dirty="0"/>
              <a:t>Reemplazo de valores NULL</a:t>
            </a:r>
          </a:p>
        </p:txBody>
      </p:sp>
      <p:sp>
        <p:nvSpPr>
          <p:cNvPr id="3" name="Marcador de contenido 2">
            <a:extLst>
              <a:ext uri="{FF2B5EF4-FFF2-40B4-BE49-F238E27FC236}">
                <a16:creationId xmlns:a16="http://schemas.microsoft.com/office/drawing/2014/main" id="{400B4BC0-BF35-AF02-B5CD-6246A9B2902C}"/>
              </a:ext>
            </a:extLst>
          </p:cNvPr>
          <p:cNvSpPr>
            <a:spLocks noGrp="1"/>
          </p:cNvSpPr>
          <p:nvPr>
            <p:ph idx="1"/>
          </p:nvPr>
        </p:nvSpPr>
        <p:spPr/>
        <p:txBody>
          <a:bodyPr/>
          <a:lstStyle/>
          <a:p>
            <a:pPr marL="0" indent="0" algn="just">
              <a:buNone/>
            </a:pPr>
            <a:r>
              <a:rPr lang="es-ES" b="0" i="0" dirty="0">
                <a:solidFill>
                  <a:srgbClr val="171717"/>
                </a:solidFill>
                <a:effectLst/>
                <a:latin typeface="Segoe UI" panose="020B0502040204020203" pitchFamily="34" charset="0"/>
              </a:rPr>
              <a:t>En ocasiones, es posible que los orígenes de datos contengan valores NULL. Por ejemplo, una cantidad de gastos de transporte en un pedido de ventas podría tener un valor NULL si es sinónimo de cero. Si el valor sigue siendo NULL, las medias no se calcularán correctamente. Una solución sería cambiar los valores NULL a cero, lo que generará la media de gastos de transporte más precisa. En esta instancia, el uso de los mismos pasos que se han seguido anteriormente ayudará a reemplazar los valores NULL por cero. </a:t>
            </a:r>
            <a:endParaRPr lang="es-CO" dirty="0"/>
          </a:p>
        </p:txBody>
      </p:sp>
      <p:pic>
        <p:nvPicPr>
          <p:cNvPr id="1026" name="Picture 2" descr="Reemplazo del valor NULL por cero">
            <a:extLst>
              <a:ext uri="{FF2B5EF4-FFF2-40B4-BE49-F238E27FC236}">
                <a16:creationId xmlns:a16="http://schemas.microsoft.com/office/drawing/2014/main" id="{DE753E22-FB68-3CE1-DD1B-D8B42456435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64471" y="3857414"/>
            <a:ext cx="6003235" cy="22570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68952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F363228-5A47-9191-038C-791952BCC33F}"/>
              </a:ext>
            </a:extLst>
          </p:cNvPr>
          <p:cNvSpPr>
            <a:spLocks noGrp="1"/>
          </p:cNvSpPr>
          <p:nvPr>
            <p:ph type="title"/>
          </p:nvPr>
        </p:nvSpPr>
        <p:spPr/>
        <p:txBody>
          <a:bodyPr/>
          <a:lstStyle/>
          <a:p>
            <a:r>
              <a:rPr lang="es-ES" dirty="0"/>
              <a:t>Eliminación de duplicados </a:t>
            </a:r>
            <a:br>
              <a:rPr lang="es-ES" b="1" i="0" dirty="0">
                <a:solidFill>
                  <a:srgbClr val="171717"/>
                </a:solidFill>
                <a:effectLst/>
                <a:latin typeface="Segoe UI" panose="020B0502040204020203" pitchFamily="34" charset="0"/>
              </a:rPr>
            </a:br>
            <a:endParaRPr lang="es-CO" dirty="0"/>
          </a:p>
        </p:txBody>
      </p:sp>
      <p:sp>
        <p:nvSpPr>
          <p:cNvPr id="3" name="Marcador de contenido 2">
            <a:extLst>
              <a:ext uri="{FF2B5EF4-FFF2-40B4-BE49-F238E27FC236}">
                <a16:creationId xmlns:a16="http://schemas.microsoft.com/office/drawing/2014/main" id="{7891922B-FFFF-1D51-C3FA-7D66142AA8B4}"/>
              </a:ext>
            </a:extLst>
          </p:cNvPr>
          <p:cNvSpPr>
            <a:spLocks noGrp="1"/>
          </p:cNvSpPr>
          <p:nvPr>
            <p:ph idx="1"/>
          </p:nvPr>
        </p:nvSpPr>
        <p:spPr/>
        <p:txBody>
          <a:bodyPr/>
          <a:lstStyle/>
          <a:p>
            <a:pPr marL="0" indent="0" algn="just">
              <a:buNone/>
            </a:pPr>
            <a:r>
              <a:rPr lang="es-ES" b="0" i="0" dirty="0">
                <a:solidFill>
                  <a:srgbClr val="171717"/>
                </a:solidFill>
                <a:effectLst/>
                <a:latin typeface="Segoe UI" panose="020B0502040204020203" pitchFamily="34" charset="0"/>
              </a:rPr>
              <a:t>También se pueden quitar los duplicados de las columnas para conservar solo los nombres únicos en una columna seleccionada mediante la característica </a:t>
            </a:r>
            <a:r>
              <a:rPr lang="es-ES" b="1" i="0" dirty="0">
                <a:solidFill>
                  <a:srgbClr val="171717"/>
                </a:solidFill>
                <a:effectLst/>
                <a:latin typeface="Segoe UI" panose="020B0502040204020203" pitchFamily="34" charset="0"/>
              </a:rPr>
              <a:t>Quitar duplicados</a:t>
            </a:r>
            <a:r>
              <a:rPr lang="es-ES" b="0" i="0" dirty="0">
                <a:solidFill>
                  <a:srgbClr val="171717"/>
                </a:solidFill>
                <a:effectLst/>
                <a:latin typeface="Segoe UI" panose="020B0502040204020203" pitchFamily="34" charset="0"/>
              </a:rPr>
              <a:t> en Power </a:t>
            </a:r>
            <a:r>
              <a:rPr lang="es-ES" b="0" i="0" dirty="0" err="1">
                <a:solidFill>
                  <a:srgbClr val="171717"/>
                </a:solidFill>
                <a:effectLst/>
                <a:latin typeface="Segoe UI" panose="020B0502040204020203" pitchFamily="34" charset="0"/>
              </a:rPr>
              <a:t>Query</a:t>
            </a:r>
            <a:r>
              <a:rPr lang="es-ES" b="0" i="0" dirty="0">
                <a:solidFill>
                  <a:srgbClr val="171717"/>
                </a:solidFill>
                <a:effectLst/>
                <a:latin typeface="Segoe UI" panose="020B0502040204020203" pitchFamily="34" charset="0"/>
              </a:rPr>
              <a:t>. </a:t>
            </a:r>
          </a:p>
          <a:p>
            <a:pPr marL="0" indent="0" algn="just">
              <a:buNone/>
            </a:pPr>
            <a:endParaRPr lang="es-CO" dirty="0"/>
          </a:p>
        </p:txBody>
      </p:sp>
      <p:pic>
        <p:nvPicPr>
          <p:cNvPr id="5" name="Imagen 4">
            <a:extLst>
              <a:ext uri="{FF2B5EF4-FFF2-40B4-BE49-F238E27FC236}">
                <a16:creationId xmlns:a16="http://schemas.microsoft.com/office/drawing/2014/main" id="{C843EAAD-B64D-DDBD-E9D0-32D1920CA6BF}"/>
              </a:ext>
            </a:extLst>
          </p:cNvPr>
          <p:cNvPicPr>
            <a:picLocks noChangeAspect="1"/>
          </p:cNvPicPr>
          <p:nvPr/>
        </p:nvPicPr>
        <p:blipFill>
          <a:blip r:embed="rId2"/>
          <a:stretch>
            <a:fillRect/>
          </a:stretch>
        </p:blipFill>
        <p:spPr>
          <a:xfrm>
            <a:off x="5081099" y="2799629"/>
            <a:ext cx="2029802" cy="3801265"/>
          </a:xfrm>
          <a:prstGeom prst="rect">
            <a:avLst/>
          </a:prstGeom>
        </p:spPr>
      </p:pic>
    </p:spTree>
    <p:extLst>
      <p:ext uri="{BB962C8B-B14F-4D97-AF65-F5344CB8AC3E}">
        <p14:creationId xmlns:p14="http://schemas.microsoft.com/office/powerpoint/2010/main" val="3676981460"/>
      </p:ext>
    </p:extLst>
  </p:cSld>
  <p:clrMapOvr>
    <a:masterClrMapping/>
  </p:clrMapOvr>
</p:sld>
</file>

<file path=ppt/theme/theme1.xml><?xml version="1.0" encoding="utf-8"?>
<a:theme xmlns:a="http://schemas.openxmlformats.org/drawingml/2006/main" name="Retrospección">
  <a:themeElements>
    <a:clrScheme name="Amarillo">
      <a:dk1>
        <a:sysClr val="windowText" lastClr="000000"/>
      </a:dk1>
      <a:lt1>
        <a:sysClr val="window" lastClr="FFFFFF"/>
      </a:lt1>
      <a:dk2>
        <a:srgbClr val="39302A"/>
      </a:dk2>
      <a:lt2>
        <a:srgbClr val="E5DEDB"/>
      </a:lt2>
      <a:accent1>
        <a:srgbClr val="FFCA08"/>
      </a:accent1>
      <a:accent2>
        <a:srgbClr val="F8931D"/>
      </a:accent2>
      <a:accent3>
        <a:srgbClr val="CE8D3E"/>
      </a:accent3>
      <a:accent4>
        <a:srgbClr val="EC7016"/>
      </a:accent4>
      <a:accent5>
        <a:srgbClr val="E64823"/>
      </a:accent5>
      <a:accent6>
        <a:srgbClr val="9C6A6A"/>
      </a:accent6>
      <a:hlink>
        <a:srgbClr val="2998E3"/>
      </a:hlink>
      <a:folHlink>
        <a:srgbClr val="7F723D"/>
      </a:folHlink>
    </a:clrScheme>
    <a:fontScheme name="Retrospecció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ción">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2009</TotalTime>
  <Words>1884</Words>
  <Application>Microsoft Office PowerPoint</Application>
  <PresentationFormat>Panorámica</PresentationFormat>
  <Paragraphs>98</Paragraphs>
  <Slides>34</Slides>
  <Notes>0</Notes>
  <HiddenSlides>0</HiddenSlides>
  <MMClips>0</MMClips>
  <ScaleCrop>false</ScaleCrop>
  <HeadingPairs>
    <vt:vector size="6" baseType="variant">
      <vt:variant>
        <vt:lpstr>Fuentes usadas</vt:lpstr>
      </vt:variant>
      <vt:variant>
        <vt:i4>8</vt:i4>
      </vt:variant>
      <vt:variant>
        <vt:lpstr>Tema</vt:lpstr>
      </vt:variant>
      <vt:variant>
        <vt:i4>1</vt:i4>
      </vt:variant>
      <vt:variant>
        <vt:lpstr>Títulos de diapositiva</vt:lpstr>
      </vt:variant>
      <vt:variant>
        <vt:i4>34</vt:i4>
      </vt:variant>
    </vt:vector>
  </HeadingPairs>
  <TitlesOfParts>
    <vt:vector size="43" baseType="lpstr">
      <vt:lpstr>Arial</vt:lpstr>
      <vt:lpstr>Calibri</vt:lpstr>
      <vt:lpstr>Calibri Light</vt:lpstr>
      <vt:lpstr>inherit</vt:lpstr>
      <vt:lpstr>Open Sans</vt:lpstr>
      <vt:lpstr>Poppins ExtraBold</vt:lpstr>
      <vt:lpstr>Segoe UI</vt:lpstr>
      <vt:lpstr>Ubuntu</vt:lpstr>
      <vt:lpstr>Retrospección</vt:lpstr>
      <vt:lpstr>POWER QUERY</vt:lpstr>
      <vt:lpstr>Presentación de PowerPoint</vt:lpstr>
      <vt:lpstr>POWER QUERY</vt:lpstr>
      <vt:lpstr>Forma de los datos iniciales</vt:lpstr>
      <vt:lpstr>Taller tabla dinamizada</vt:lpstr>
      <vt:lpstr>Simplificación de la estructura de datos</vt:lpstr>
      <vt:lpstr>Reemplazo de valores </vt:lpstr>
      <vt:lpstr>Reemplazo de valores NULL</vt:lpstr>
      <vt:lpstr>Eliminación de duplicados  </vt:lpstr>
      <vt:lpstr>Evaluación y cambio de tipos de datos de columna </vt:lpstr>
      <vt:lpstr>Combinación de varias tablas en una sola</vt:lpstr>
      <vt:lpstr>Anexo de consultas</vt:lpstr>
      <vt:lpstr>Combinación de consultas</vt:lpstr>
      <vt:lpstr>Seleccionar las columnas a combinar</vt:lpstr>
      <vt:lpstr>Generación de perfiles de datos en Power BI </vt:lpstr>
      <vt:lpstr>Dependencias de columnas</vt:lpstr>
      <vt:lpstr>Perfil de la columna</vt:lpstr>
      <vt:lpstr>TALLER AGRUPAR Y RESUMIR</vt:lpstr>
      <vt:lpstr>TALLER Unpivot columns – Anular dinamización de columnas </vt:lpstr>
      <vt:lpstr>TALLER Concatenar valores agrupados</vt:lpstr>
      <vt:lpstr>TALLER COMBINAR TABLAS</vt:lpstr>
      <vt:lpstr>Taller Actualizar el informe y mostrar la fecha de la última actualización </vt:lpstr>
      <vt:lpstr>TALLER Creación y uso de parámetros what-if para visualizar variables en Power BI Desktop </vt:lpstr>
      <vt:lpstr>Taller : Extraer datos de Google Sheets y Google Forms usando Power Query en Excel y Power BI</vt:lpstr>
      <vt:lpstr>Uso del Editor avanzado para modificar el código M </vt:lpstr>
      <vt:lpstr>Presentación de PowerPoint</vt:lpstr>
      <vt:lpstr>Presentación de PowerPoint</vt:lpstr>
      <vt:lpstr>Dataflows / Flujos de Datos en Power BI</vt:lpstr>
      <vt:lpstr>Ventajas</vt:lpstr>
      <vt:lpstr>Licencias</vt:lpstr>
      <vt:lpstr>Passos para crear dataflow</vt:lpstr>
      <vt:lpstr>Presentación de PowerPoint</vt:lpstr>
      <vt:lpstr>Conexión al Powerbi gateway</vt:lpstr>
      <vt:lpstr>Presentación de PowerPoint</vt:lpstr>
    </vt:vector>
  </TitlesOfParts>
  <Company>UNAB</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MODELADO DE DATOS EN POWER BI</dc:title>
  <dc:creator>Fabio Leonardo Gomez Avila</dc:creator>
  <cp:lastModifiedBy>Alfredo Antonio Diaz Claros</cp:lastModifiedBy>
  <cp:revision>24</cp:revision>
  <dcterms:created xsi:type="dcterms:W3CDTF">2023-07-26T19:15:05Z</dcterms:created>
  <dcterms:modified xsi:type="dcterms:W3CDTF">2023-11-28T13:45:59Z</dcterms:modified>
</cp:coreProperties>
</file>