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2288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887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469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584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6/4/22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5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01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0813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5052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6379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01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6/4/22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11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6/4/22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11532816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5B131-CAFF-066A-83E2-77ABFAAC458E}"/>
              </a:ext>
            </a:extLst>
          </p:cNvPr>
          <p:cNvSpPr>
            <a:spLocks noGrp="1"/>
          </p:cNvSpPr>
          <p:nvPr>
            <p:ph type="ctrTitle"/>
          </p:nvPr>
        </p:nvSpPr>
        <p:spPr>
          <a:xfrm>
            <a:off x="6365706" y="472135"/>
            <a:ext cx="5572125" cy="3702823"/>
          </a:xfrm>
        </p:spPr>
        <p:txBody>
          <a:bodyPr>
            <a:normAutofit/>
          </a:bodyPr>
          <a:lstStyle/>
          <a:p>
            <a:pPr algn="l">
              <a:lnSpc>
                <a:spcPct val="90000"/>
              </a:lnSpc>
            </a:pPr>
            <a:r>
              <a:rPr lang="en-US" sz="3700" b="1" dirty="0">
                <a:solidFill>
                  <a:srgbClr val="C00000"/>
                </a:solidFill>
              </a:rPr>
              <a:t>Analysis</a:t>
            </a:r>
            <a:r>
              <a:rPr lang="en-US" sz="3700" dirty="0"/>
              <a:t> of New York City Motor Collision (2012 – 2022)</a:t>
            </a:r>
          </a:p>
        </p:txBody>
      </p:sp>
      <p:sp>
        <p:nvSpPr>
          <p:cNvPr id="3" name="Subtitle 2">
            <a:extLst>
              <a:ext uri="{FF2B5EF4-FFF2-40B4-BE49-F238E27FC236}">
                <a16:creationId xmlns:a16="http://schemas.microsoft.com/office/drawing/2014/main" id="{E5B3145B-7BD8-D3DB-E7FB-650C4E8A6E5C}"/>
              </a:ext>
            </a:extLst>
          </p:cNvPr>
          <p:cNvSpPr>
            <a:spLocks noGrp="1"/>
          </p:cNvSpPr>
          <p:nvPr>
            <p:ph type="subTitle" idx="1"/>
          </p:nvPr>
        </p:nvSpPr>
        <p:spPr>
          <a:xfrm>
            <a:off x="6365706" y="5518547"/>
            <a:ext cx="3406738" cy="891381"/>
          </a:xfrm>
        </p:spPr>
        <p:txBody>
          <a:bodyPr>
            <a:normAutofit/>
          </a:bodyPr>
          <a:lstStyle/>
          <a:p>
            <a:pPr algn="l">
              <a:lnSpc>
                <a:spcPct val="100000"/>
              </a:lnSpc>
              <a:spcBef>
                <a:spcPts val="0"/>
              </a:spcBef>
            </a:pPr>
            <a:r>
              <a:rPr lang="en-US" sz="1800" dirty="0"/>
              <a:t>By: Aditya Agarwal</a:t>
            </a:r>
          </a:p>
          <a:p>
            <a:pPr algn="l">
              <a:lnSpc>
                <a:spcPct val="100000"/>
              </a:lnSpc>
              <a:spcBef>
                <a:spcPts val="0"/>
              </a:spcBef>
            </a:pPr>
            <a:r>
              <a:rPr lang="en-US" sz="1800" dirty="0"/>
              <a:t>17</a:t>
            </a:r>
            <a:r>
              <a:rPr lang="en-US" sz="1800" baseline="30000" dirty="0"/>
              <a:t>th</a:t>
            </a:r>
            <a:r>
              <a:rPr lang="en-US" sz="1800" dirty="0"/>
              <a:t> May 2022</a:t>
            </a:r>
          </a:p>
        </p:txBody>
      </p:sp>
      <p:pic>
        <p:nvPicPr>
          <p:cNvPr id="1026" name="Picture 2">
            <a:extLst>
              <a:ext uri="{FF2B5EF4-FFF2-40B4-BE49-F238E27FC236}">
                <a16:creationId xmlns:a16="http://schemas.microsoft.com/office/drawing/2014/main" id="{90553243-E72F-1B2D-E20A-4DD11513B1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26" r="19588" b="-1"/>
          <a:stretch/>
        </p:blipFill>
        <p:spPr bwMode="auto">
          <a:xfrm>
            <a:off x="20" y="10"/>
            <a:ext cx="6111518"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6">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6424A86-2EEF-EEA2-6D88-E8CDACA62FA0}"/>
              </a:ext>
            </a:extLst>
          </p:cNvPr>
          <p:cNvSpPr/>
          <p:nvPr/>
        </p:nvSpPr>
        <p:spPr>
          <a:xfrm>
            <a:off x="308557" y="1669310"/>
            <a:ext cx="3405963" cy="3530001"/>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j-lt"/>
              </a:rPr>
              <a:t>APPROACH FOR ANALYSIS</a:t>
            </a:r>
          </a:p>
        </p:txBody>
      </p:sp>
      <p:sp>
        <p:nvSpPr>
          <p:cNvPr id="10" name="Oval 9">
            <a:extLst>
              <a:ext uri="{FF2B5EF4-FFF2-40B4-BE49-F238E27FC236}">
                <a16:creationId xmlns:a16="http://schemas.microsoft.com/office/drawing/2014/main" id="{DC20CC33-45C2-D747-69E6-79EA17507397}"/>
              </a:ext>
            </a:extLst>
          </p:cNvPr>
          <p:cNvSpPr/>
          <p:nvPr/>
        </p:nvSpPr>
        <p:spPr>
          <a:xfrm>
            <a:off x="5440918" y="44535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01</a:t>
            </a:r>
          </a:p>
        </p:txBody>
      </p:sp>
      <p:sp>
        <p:nvSpPr>
          <p:cNvPr id="34" name="Oval 33">
            <a:extLst>
              <a:ext uri="{FF2B5EF4-FFF2-40B4-BE49-F238E27FC236}">
                <a16:creationId xmlns:a16="http://schemas.microsoft.com/office/drawing/2014/main" id="{826A1D43-4C07-EC4F-38A7-178CBFE00699}"/>
              </a:ext>
            </a:extLst>
          </p:cNvPr>
          <p:cNvSpPr/>
          <p:nvPr/>
        </p:nvSpPr>
        <p:spPr>
          <a:xfrm>
            <a:off x="5473209" y="1642353"/>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02</a:t>
            </a:r>
          </a:p>
        </p:txBody>
      </p:sp>
      <p:sp>
        <p:nvSpPr>
          <p:cNvPr id="35" name="Oval 34">
            <a:extLst>
              <a:ext uri="{FF2B5EF4-FFF2-40B4-BE49-F238E27FC236}">
                <a16:creationId xmlns:a16="http://schemas.microsoft.com/office/drawing/2014/main" id="{8B80E341-9BA2-B870-FD27-3DF7F02D3C2E}"/>
              </a:ext>
            </a:extLst>
          </p:cNvPr>
          <p:cNvSpPr/>
          <p:nvPr/>
        </p:nvSpPr>
        <p:spPr>
          <a:xfrm>
            <a:off x="5464889" y="2851188"/>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03</a:t>
            </a:r>
          </a:p>
        </p:txBody>
      </p:sp>
      <p:sp>
        <p:nvSpPr>
          <p:cNvPr id="36" name="Oval 35">
            <a:extLst>
              <a:ext uri="{FF2B5EF4-FFF2-40B4-BE49-F238E27FC236}">
                <a16:creationId xmlns:a16="http://schemas.microsoft.com/office/drawing/2014/main" id="{858F9852-2CE3-F104-EFD5-0FAF9B957352}"/>
              </a:ext>
            </a:extLst>
          </p:cNvPr>
          <p:cNvSpPr/>
          <p:nvPr/>
        </p:nvSpPr>
        <p:spPr>
          <a:xfrm>
            <a:off x="5464888" y="4145890"/>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04</a:t>
            </a:r>
          </a:p>
        </p:txBody>
      </p:sp>
      <p:sp>
        <p:nvSpPr>
          <p:cNvPr id="37" name="Oval 36">
            <a:extLst>
              <a:ext uri="{FF2B5EF4-FFF2-40B4-BE49-F238E27FC236}">
                <a16:creationId xmlns:a16="http://schemas.microsoft.com/office/drawing/2014/main" id="{DB164216-8D85-A19C-CB9C-F3317F6B1C66}"/>
              </a:ext>
            </a:extLst>
          </p:cNvPr>
          <p:cNvSpPr/>
          <p:nvPr/>
        </p:nvSpPr>
        <p:spPr>
          <a:xfrm>
            <a:off x="5508651" y="5459011"/>
            <a:ext cx="818707" cy="78680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05</a:t>
            </a:r>
          </a:p>
        </p:txBody>
      </p:sp>
      <p:cxnSp>
        <p:nvCxnSpPr>
          <p:cNvPr id="38" name="Curved Connector 37">
            <a:extLst>
              <a:ext uri="{FF2B5EF4-FFF2-40B4-BE49-F238E27FC236}">
                <a16:creationId xmlns:a16="http://schemas.microsoft.com/office/drawing/2014/main" id="{FE08302F-DB5A-9FF9-59F2-B46FFEBF4079}"/>
              </a:ext>
            </a:extLst>
          </p:cNvPr>
          <p:cNvCxnSpPr>
            <a:cxnSpLocks/>
            <a:stCxn id="8" idx="6"/>
            <a:endCxn id="10" idx="2"/>
          </p:cNvCxnSpPr>
          <p:nvPr/>
        </p:nvCxnSpPr>
        <p:spPr>
          <a:xfrm flipV="1">
            <a:off x="3714520" y="838763"/>
            <a:ext cx="1726398" cy="2595548"/>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C113B43F-3744-E85A-B295-1D42F39ED58C}"/>
              </a:ext>
            </a:extLst>
          </p:cNvPr>
          <p:cNvCxnSpPr>
            <a:cxnSpLocks/>
            <a:stCxn id="8" idx="6"/>
            <a:endCxn id="34" idx="2"/>
          </p:cNvCxnSpPr>
          <p:nvPr/>
        </p:nvCxnSpPr>
        <p:spPr>
          <a:xfrm flipV="1">
            <a:off x="3714520" y="2035758"/>
            <a:ext cx="1758689" cy="1398553"/>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303FA727-2C2F-DF7A-F4ED-C37A71F3FE63}"/>
              </a:ext>
            </a:extLst>
          </p:cNvPr>
          <p:cNvCxnSpPr>
            <a:stCxn id="8" idx="6"/>
            <a:endCxn id="35" idx="2"/>
          </p:cNvCxnSpPr>
          <p:nvPr/>
        </p:nvCxnSpPr>
        <p:spPr>
          <a:xfrm flipV="1">
            <a:off x="3714520" y="3244593"/>
            <a:ext cx="1750369" cy="189718"/>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1A39740E-32E6-CCFF-D9B6-6A74F520BCE2}"/>
              </a:ext>
            </a:extLst>
          </p:cNvPr>
          <p:cNvCxnSpPr>
            <a:cxnSpLocks/>
            <a:stCxn id="8" idx="6"/>
            <a:endCxn id="36" idx="2"/>
          </p:cNvCxnSpPr>
          <p:nvPr/>
        </p:nvCxnSpPr>
        <p:spPr>
          <a:xfrm>
            <a:off x="3714520" y="3434311"/>
            <a:ext cx="1750368" cy="1104984"/>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02589599-46FF-C47F-A0EE-E92C97A51541}"/>
              </a:ext>
            </a:extLst>
          </p:cNvPr>
          <p:cNvCxnSpPr>
            <a:cxnSpLocks/>
            <a:stCxn id="8" idx="6"/>
            <a:endCxn id="37" idx="2"/>
          </p:cNvCxnSpPr>
          <p:nvPr/>
        </p:nvCxnSpPr>
        <p:spPr>
          <a:xfrm>
            <a:off x="3714520" y="3434311"/>
            <a:ext cx="1794131" cy="2418105"/>
          </a:xfrm>
          <a:prstGeom prst="curved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B503180-0BF9-641A-785E-478990149D25}"/>
              </a:ext>
            </a:extLst>
          </p:cNvPr>
          <p:cNvSpPr txBox="1"/>
          <p:nvPr/>
        </p:nvSpPr>
        <p:spPr>
          <a:xfrm>
            <a:off x="6291916" y="240319"/>
            <a:ext cx="4790359" cy="338554"/>
          </a:xfrm>
          <a:prstGeom prst="rect">
            <a:avLst/>
          </a:prstGeom>
          <a:noFill/>
        </p:spPr>
        <p:txBody>
          <a:bodyPr wrap="square" rtlCol="0">
            <a:spAutoFit/>
          </a:bodyPr>
          <a:lstStyle/>
          <a:p>
            <a:r>
              <a:rPr lang="en-US" sz="1600" b="1" dirty="0">
                <a:solidFill>
                  <a:srgbClr val="C00000"/>
                </a:solidFill>
                <a:latin typeface="+mj-lt"/>
              </a:rPr>
              <a:t>UNDERSTANDING THE DATA</a:t>
            </a:r>
          </a:p>
        </p:txBody>
      </p:sp>
      <p:sp>
        <p:nvSpPr>
          <p:cNvPr id="67" name="TextBox 66">
            <a:extLst>
              <a:ext uri="{FF2B5EF4-FFF2-40B4-BE49-F238E27FC236}">
                <a16:creationId xmlns:a16="http://schemas.microsoft.com/office/drawing/2014/main" id="{80A9F075-334A-C6C3-C311-009C0CAE3867}"/>
              </a:ext>
            </a:extLst>
          </p:cNvPr>
          <p:cNvSpPr txBox="1"/>
          <p:nvPr/>
        </p:nvSpPr>
        <p:spPr>
          <a:xfrm>
            <a:off x="6367427" y="578873"/>
            <a:ext cx="5326911" cy="523220"/>
          </a:xfrm>
          <a:prstGeom prst="rect">
            <a:avLst/>
          </a:prstGeom>
          <a:noFill/>
        </p:spPr>
        <p:txBody>
          <a:bodyPr wrap="square" rtlCol="0">
            <a:spAutoFit/>
          </a:bodyPr>
          <a:lstStyle/>
          <a:p>
            <a:r>
              <a:rPr lang="en-US" sz="1400" dirty="0">
                <a:latin typeface="+mj-lt"/>
              </a:rPr>
              <a:t>It is important to understand our data and our problem statement i.e., how to decrease the number of injuries and deaths in New York City.</a:t>
            </a:r>
          </a:p>
        </p:txBody>
      </p:sp>
      <p:sp>
        <p:nvSpPr>
          <p:cNvPr id="68" name="TextBox 67">
            <a:extLst>
              <a:ext uri="{FF2B5EF4-FFF2-40B4-BE49-F238E27FC236}">
                <a16:creationId xmlns:a16="http://schemas.microsoft.com/office/drawing/2014/main" id="{4B8176FA-61CE-9650-BA71-D65BA8D7FE55}"/>
              </a:ext>
            </a:extLst>
          </p:cNvPr>
          <p:cNvSpPr txBox="1"/>
          <p:nvPr/>
        </p:nvSpPr>
        <p:spPr>
          <a:xfrm>
            <a:off x="6324207" y="1473076"/>
            <a:ext cx="2405146" cy="338554"/>
          </a:xfrm>
          <a:prstGeom prst="rect">
            <a:avLst/>
          </a:prstGeom>
          <a:noFill/>
        </p:spPr>
        <p:txBody>
          <a:bodyPr wrap="none" rtlCol="0">
            <a:spAutoFit/>
          </a:bodyPr>
          <a:lstStyle/>
          <a:p>
            <a:r>
              <a:rPr lang="en-US" sz="1600" b="1" dirty="0">
                <a:solidFill>
                  <a:srgbClr val="C00000"/>
                </a:solidFill>
                <a:latin typeface="+mj-lt"/>
              </a:rPr>
              <a:t>PREPARING THE DATA</a:t>
            </a:r>
          </a:p>
        </p:txBody>
      </p:sp>
      <p:sp>
        <p:nvSpPr>
          <p:cNvPr id="69" name="TextBox 68">
            <a:extLst>
              <a:ext uri="{FF2B5EF4-FFF2-40B4-BE49-F238E27FC236}">
                <a16:creationId xmlns:a16="http://schemas.microsoft.com/office/drawing/2014/main" id="{F86C7F28-F998-4669-D3D6-D69526C5361E}"/>
              </a:ext>
            </a:extLst>
          </p:cNvPr>
          <p:cNvSpPr txBox="1"/>
          <p:nvPr/>
        </p:nvSpPr>
        <p:spPr>
          <a:xfrm>
            <a:off x="6367426" y="1811630"/>
            <a:ext cx="5326911" cy="523220"/>
          </a:xfrm>
          <a:prstGeom prst="rect">
            <a:avLst/>
          </a:prstGeom>
          <a:noFill/>
        </p:spPr>
        <p:txBody>
          <a:bodyPr wrap="square" rtlCol="0">
            <a:spAutoFit/>
          </a:bodyPr>
          <a:lstStyle/>
          <a:p>
            <a:r>
              <a:rPr lang="en-US" sz="1400" dirty="0">
                <a:latin typeface="+mj-lt"/>
              </a:rPr>
              <a:t>After understanding our dataset, it is essential to prepare the data. We have used GCP Big Query to remove null values and duplicate entries. </a:t>
            </a:r>
          </a:p>
        </p:txBody>
      </p:sp>
      <p:sp>
        <p:nvSpPr>
          <p:cNvPr id="70" name="TextBox 69">
            <a:extLst>
              <a:ext uri="{FF2B5EF4-FFF2-40B4-BE49-F238E27FC236}">
                <a16:creationId xmlns:a16="http://schemas.microsoft.com/office/drawing/2014/main" id="{69C33E21-00CF-4ABE-E6F3-68527F0F6156}"/>
              </a:ext>
            </a:extLst>
          </p:cNvPr>
          <p:cNvSpPr txBox="1"/>
          <p:nvPr/>
        </p:nvSpPr>
        <p:spPr>
          <a:xfrm>
            <a:off x="6367426" y="2680388"/>
            <a:ext cx="2149435" cy="338554"/>
          </a:xfrm>
          <a:prstGeom prst="rect">
            <a:avLst/>
          </a:prstGeom>
          <a:noFill/>
        </p:spPr>
        <p:txBody>
          <a:bodyPr wrap="none" rtlCol="0">
            <a:spAutoFit/>
          </a:bodyPr>
          <a:lstStyle/>
          <a:p>
            <a:r>
              <a:rPr lang="en-US" sz="1600" b="1" dirty="0">
                <a:solidFill>
                  <a:srgbClr val="C00000"/>
                </a:solidFill>
                <a:latin typeface="+mj-lt"/>
              </a:rPr>
              <a:t>PERFORM ANALYSIS</a:t>
            </a:r>
          </a:p>
        </p:txBody>
      </p:sp>
      <p:sp>
        <p:nvSpPr>
          <p:cNvPr id="71" name="TextBox 70">
            <a:extLst>
              <a:ext uri="{FF2B5EF4-FFF2-40B4-BE49-F238E27FC236}">
                <a16:creationId xmlns:a16="http://schemas.microsoft.com/office/drawing/2014/main" id="{FE713955-8F46-150B-DB6E-F9A88179799B}"/>
              </a:ext>
            </a:extLst>
          </p:cNvPr>
          <p:cNvSpPr txBox="1"/>
          <p:nvPr/>
        </p:nvSpPr>
        <p:spPr>
          <a:xfrm>
            <a:off x="6406625" y="3044387"/>
            <a:ext cx="5233679" cy="738664"/>
          </a:xfrm>
          <a:prstGeom prst="rect">
            <a:avLst/>
          </a:prstGeom>
          <a:noFill/>
        </p:spPr>
        <p:txBody>
          <a:bodyPr wrap="square" rtlCol="0">
            <a:spAutoFit/>
          </a:bodyPr>
          <a:lstStyle/>
          <a:p>
            <a:r>
              <a:rPr lang="en-US" sz="1400" dirty="0">
                <a:latin typeface="+mj-lt"/>
              </a:rPr>
              <a:t>We have carried out a Time-series analysis and made dashboards to understand more about the factors and causes of Motor collisions in New York City.</a:t>
            </a:r>
          </a:p>
        </p:txBody>
      </p:sp>
      <p:sp>
        <p:nvSpPr>
          <p:cNvPr id="72" name="TextBox 71">
            <a:extLst>
              <a:ext uri="{FF2B5EF4-FFF2-40B4-BE49-F238E27FC236}">
                <a16:creationId xmlns:a16="http://schemas.microsoft.com/office/drawing/2014/main" id="{8C09FAAC-B1C4-9AE8-D1D7-F6A33BB019F2}"/>
              </a:ext>
            </a:extLst>
          </p:cNvPr>
          <p:cNvSpPr txBox="1"/>
          <p:nvPr/>
        </p:nvSpPr>
        <p:spPr>
          <a:xfrm>
            <a:off x="6367426" y="4085102"/>
            <a:ext cx="1587166" cy="338554"/>
          </a:xfrm>
          <a:prstGeom prst="rect">
            <a:avLst/>
          </a:prstGeom>
          <a:noFill/>
        </p:spPr>
        <p:txBody>
          <a:bodyPr wrap="none" rtlCol="0">
            <a:spAutoFit/>
          </a:bodyPr>
          <a:lstStyle/>
          <a:p>
            <a:r>
              <a:rPr lang="en-US" sz="1600" b="1" dirty="0">
                <a:solidFill>
                  <a:srgbClr val="C00000"/>
                </a:solidFill>
                <a:latin typeface="+mj-lt"/>
              </a:rPr>
              <a:t>GET INSIGHTS</a:t>
            </a:r>
          </a:p>
        </p:txBody>
      </p:sp>
      <p:sp>
        <p:nvSpPr>
          <p:cNvPr id="74" name="TextBox 73">
            <a:extLst>
              <a:ext uri="{FF2B5EF4-FFF2-40B4-BE49-F238E27FC236}">
                <a16:creationId xmlns:a16="http://schemas.microsoft.com/office/drawing/2014/main" id="{21883C3C-0DBF-2E2E-C2F7-FC26AE253E6D}"/>
              </a:ext>
            </a:extLst>
          </p:cNvPr>
          <p:cNvSpPr txBox="1"/>
          <p:nvPr/>
        </p:nvSpPr>
        <p:spPr>
          <a:xfrm>
            <a:off x="6406625" y="4423656"/>
            <a:ext cx="5233679" cy="523220"/>
          </a:xfrm>
          <a:prstGeom prst="rect">
            <a:avLst/>
          </a:prstGeom>
          <a:noFill/>
        </p:spPr>
        <p:txBody>
          <a:bodyPr wrap="square" rtlCol="0">
            <a:spAutoFit/>
          </a:bodyPr>
          <a:lstStyle/>
          <a:p>
            <a:r>
              <a:rPr lang="en-US" sz="1400" dirty="0">
                <a:latin typeface="+mj-lt"/>
              </a:rPr>
              <a:t>We generated interactive tableau dashboards to support our findings and get insights from the data.</a:t>
            </a:r>
          </a:p>
        </p:txBody>
      </p:sp>
      <p:sp>
        <p:nvSpPr>
          <p:cNvPr id="75" name="TextBox 74">
            <a:extLst>
              <a:ext uri="{FF2B5EF4-FFF2-40B4-BE49-F238E27FC236}">
                <a16:creationId xmlns:a16="http://schemas.microsoft.com/office/drawing/2014/main" id="{E97540D9-E40B-EFFF-AF02-D0D82D2A209F}"/>
              </a:ext>
            </a:extLst>
          </p:cNvPr>
          <p:cNvSpPr txBox="1"/>
          <p:nvPr/>
        </p:nvSpPr>
        <p:spPr>
          <a:xfrm>
            <a:off x="6406625" y="5379217"/>
            <a:ext cx="2812629" cy="338554"/>
          </a:xfrm>
          <a:prstGeom prst="rect">
            <a:avLst/>
          </a:prstGeom>
          <a:noFill/>
        </p:spPr>
        <p:txBody>
          <a:bodyPr wrap="none" rtlCol="0">
            <a:spAutoFit/>
          </a:bodyPr>
          <a:lstStyle/>
          <a:p>
            <a:r>
              <a:rPr lang="en-US" sz="1600" b="1" dirty="0">
                <a:solidFill>
                  <a:srgbClr val="C00000"/>
                </a:solidFill>
                <a:latin typeface="+mj-lt"/>
              </a:rPr>
              <a:t>GIVE RECOMMENDATIONS</a:t>
            </a:r>
          </a:p>
        </p:txBody>
      </p:sp>
      <p:sp>
        <p:nvSpPr>
          <p:cNvPr id="76" name="TextBox 75">
            <a:extLst>
              <a:ext uri="{FF2B5EF4-FFF2-40B4-BE49-F238E27FC236}">
                <a16:creationId xmlns:a16="http://schemas.microsoft.com/office/drawing/2014/main" id="{F38E6DE2-5ACA-8202-0CAF-D9BB66300AF7}"/>
              </a:ext>
            </a:extLst>
          </p:cNvPr>
          <p:cNvSpPr txBox="1"/>
          <p:nvPr/>
        </p:nvSpPr>
        <p:spPr>
          <a:xfrm>
            <a:off x="6406625" y="5765391"/>
            <a:ext cx="5233679" cy="523220"/>
          </a:xfrm>
          <a:prstGeom prst="rect">
            <a:avLst/>
          </a:prstGeom>
          <a:noFill/>
        </p:spPr>
        <p:txBody>
          <a:bodyPr wrap="square" rtlCol="0">
            <a:spAutoFit/>
          </a:bodyPr>
          <a:lstStyle/>
          <a:p>
            <a:r>
              <a:rPr lang="en-US" sz="1400" dirty="0">
                <a:latin typeface="+mj-lt"/>
              </a:rPr>
              <a:t>Based on our analysis, we will provide recommendations to decrease the number of Motor collisions.</a:t>
            </a:r>
          </a:p>
        </p:txBody>
      </p:sp>
    </p:spTree>
    <p:extLst>
      <p:ext uri="{BB962C8B-B14F-4D97-AF65-F5344CB8AC3E}">
        <p14:creationId xmlns:p14="http://schemas.microsoft.com/office/powerpoint/2010/main" val="326792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SUMMARY</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lstStyle/>
          <a:p>
            <a:pPr algn="just">
              <a:spcBef>
                <a:spcPts val="0"/>
              </a:spcBef>
              <a:buClr>
                <a:srgbClr val="C00000"/>
              </a:buClr>
              <a:buFont typeface="Wingdings" pitchFamily="2" charset="2"/>
              <a:buChar char="§"/>
            </a:pPr>
            <a:r>
              <a:rPr lang="en-US" dirty="0">
                <a:latin typeface="+mj-lt"/>
              </a:rPr>
              <a:t>The NYPD began publishing a data set of every recorded vehicle collision in the city in July of 2012.</a:t>
            </a:r>
          </a:p>
          <a:p>
            <a:pPr algn="just">
              <a:spcBef>
                <a:spcPts val="0"/>
              </a:spcBef>
              <a:buClr>
                <a:srgbClr val="C00000"/>
              </a:buClr>
              <a:buFont typeface="Wingdings" pitchFamily="2" charset="2"/>
              <a:buChar char="§"/>
            </a:pPr>
            <a:r>
              <a:rPr lang="en-US" dirty="0">
                <a:latin typeface="+mj-lt"/>
              </a:rPr>
              <a:t>This project aims to analyze the Brooklyn Traffic Collision dataset and present visually identifiable patterns that would enable city planners, traffic management, and commuters to make informed choices and reduce the risk of collisions.</a:t>
            </a:r>
          </a:p>
          <a:p>
            <a:pPr algn="just">
              <a:spcBef>
                <a:spcPts val="0"/>
              </a:spcBef>
              <a:buClr>
                <a:srgbClr val="C00000"/>
              </a:buClr>
              <a:buFont typeface="Wingdings" pitchFamily="2" charset="2"/>
              <a:buChar char="§"/>
            </a:pPr>
            <a:r>
              <a:rPr lang="en-US" dirty="0">
                <a:latin typeface="+mj-lt"/>
              </a:rPr>
              <a:t>From 2012 to 2022, there were approximately </a:t>
            </a:r>
            <a:r>
              <a:rPr lang="en-US" b="1" dirty="0">
                <a:solidFill>
                  <a:srgbClr val="C00000">
                    <a:alpha val="60000"/>
                  </a:srgbClr>
                </a:solidFill>
                <a:latin typeface="+mj-lt"/>
              </a:rPr>
              <a:t>1,888,284 collisions</a:t>
            </a:r>
            <a:r>
              <a:rPr lang="en-US" b="1" dirty="0">
                <a:latin typeface="+mj-lt"/>
              </a:rPr>
              <a:t> </a:t>
            </a:r>
            <a:r>
              <a:rPr lang="en-US" dirty="0">
                <a:latin typeface="+mj-lt"/>
              </a:rPr>
              <a:t>and </a:t>
            </a:r>
            <a:r>
              <a:rPr lang="en-US" b="1" dirty="0">
                <a:solidFill>
                  <a:srgbClr val="C00000">
                    <a:alpha val="60000"/>
                  </a:srgbClr>
                </a:solidFill>
                <a:latin typeface="+mj-lt"/>
              </a:rPr>
              <a:t>5,088 deaths</a:t>
            </a:r>
            <a:r>
              <a:rPr lang="en-US" dirty="0">
                <a:solidFill>
                  <a:srgbClr val="C00000">
                    <a:alpha val="60000"/>
                  </a:srgbClr>
                </a:solidFill>
                <a:latin typeface="+mj-lt"/>
              </a:rPr>
              <a:t> </a:t>
            </a:r>
            <a:r>
              <a:rPr lang="en-US" dirty="0">
                <a:latin typeface="+mj-lt"/>
              </a:rPr>
              <a:t>in New York City. </a:t>
            </a:r>
          </a:p>
          <a:p>
            <a:pPr algn="just">
              <a:spcBef>
                <a:spcPts val="0"/>
              </a:spcBef>
              <a:buClr>
                <a:srgbClr val="C00000"/>
              </a:buClr>
              <a:buFont typeface="Wingdings" pitchFamily="2" charset="2"/>
              <a:buChar char="§"/>
            </a:pPr>
            <a:r>
              <a:rPr lang="en-US" dirty="0">
                <a:latin typeface="+mj-lt"/>
              </a:rPr>
              <a:t>The majority of crashes happened between </a:t>
            </a:r>
            <a:r>
              <a:rPr lang="en-US" b="1" dirty="0">
                <a:solidFill>
                  <a:srgbClr val="C00000">
                    <a:alpha val="60000"/>
                  </a:srgbClr>
                </a:solidFill>
                <a:latin typeface="+mj-lt"/>
              </a:rPr>
              <a:t>4 Pm - 5 Pm, </a:t>
            </a:r>
            <a:r>
              <a:rPr lang="en-US" dirty="0">
                <a:latin typeface="+mj-lt"/>
              </a:rPr>
              <a:t>with 281 people killed and 75.539 people injured.</a:t>
            </a: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328453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bar chart&#10;&#10;Description automatically generated">
            <a:extLst>
              <a:ext uri="{FF2B5EF4-FFF2-40B4-BE49-F238E27FC236}">
                <a16:creationId xmlns:a16="http://schemas.microsoft.com/office/drawing/2014/main" id="{DD5F6F38-0ADE-B544-7977-D3CD5F75EF20}"/>
              </a:ext>
            </a:extLst>
          </p:cNvPr>
          <p:cNvPicPr>
            <a:picLocks noChangeAspect="1"/>
          </p:cNvPicPr>
          <p:nvPr/>
        </p:nvPicPr>
        <p:blipFill>
          <a:blip r:embed="rId2"/>
          <a:stretch>
            <a:fillRect/>
          </a:stretch>
        </p:blipFill>
        <p:spPr>
          <a:xfrm>
            <a:off x="765545" y="0"/>
            <a:ext cx="10813312" cy="6858000"/>
          </a:xfrm>
          <a:prstGeom prst="rect">
            <a:avLst/>
          </a:prstGeom>
        </p:spPr>
      </p:pic>
    </p:spTree>
    <p:extLst>
      <p:ext uri="{BB962C8B-B14F-4D97-AF65-F5344CB8AC3E}">
        <p14:creationId xmlns:p14="http://schemas.microsoft.com/office/powerpoint/2010/main" val="24659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CD81B4E-1517-4931-A039-08BB9936F619}"/>
              </a:ext>
            </a:extLst>
          </p:cNvPr>
          <p:cNvPicPr>
            <a:picLocks noGrp="1" noChangeAspect="1"/>
          </p:cNvPicPr>
          <p:nvPr>
            <p:ph idx="1"/>
          </p:nvPr>
        </p:nvPicPr>
        <p:blipFill>
          <a:blip r:embed="rId2"/>
          <a:stretch>
            <a:fillRect/>
          </a:stretch>
        </p:blipFill>
        <p:spPr>
          <a:xfrm>
            <a:off x="797442" y="0"/>
            <a:ext cx="10802679" cy="6858000"/>
          </a:xfrm>
        </p:spPr>
      </p:pic>
    </p:spTree>
    <p:extLst>
      <p:ext uri="{BB962C8B-B14F-4D97-AF65-F5344CB8AC3E}">
        <p14:creationId xmlns:p14="http://schemas.microsoft.com/office/powerpoint/2010/main" val="233553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INSIGHTS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Between </a:t>
            </a:r>
            <a:r>
              <a:rPr lang="en-US" b="1" dirty="0">
                <a:solidFill>
                  <a:srgbClr val="C00000">
                    <a:alpha val="60000"/>
                  </a:srgbClr>
                </a:solidFill>
                <a:latin typeface="+mj-lt"/>
              </a:rPr>
              <a:t>4 pm to 5 pm</a:t>
            </a:r>
            <a:r>
              <a:rPr lang="en-US" dirty="0">
                <a:solidFill>
                  <a:srgbClr val="C00000">
                    <a:alpha val="60000"/>
                  </a:srgbClr>
                </a:solidFill>
                <a:latin typeface="+mj-lt"/>
              </a:rPr>
              <a:t> </a:t>
            </a:r>
            <a:r>
              <a:rPr lang="en-US" dirty="0">
                <a:latin typeface="+mj-lt"/>
              </a:rPr>
              <a:t>was the peak time of the day when the maximum number of people got injured.</a:t>
            </a:r>
          </a:p>
          <a:p>
            <a:pPr algn="just">
              <a:spcBef>
                <a:spcPts val="0"/>
              </a:spcBef>
              <a:buClr>
                <a:srgbClr val="C00000"/>
              </a:buClr>
              <a:buFont typeface="Wingdings" pitchFamily="2" charset="2"/>
              <a:buChar char="§"/>
            </a:pPr>
            <a:r>
              <a:rPr lang="en-US" dirty="0">
                <a:latin typeface="+mj-lt"/>
              </a:rPr>
              <a:t>The number of people getting injured was rising from </a:t>
            </a:r>
            <a:r>
              <a:rPr lang="en-US" b="1" dirty="0">
                <a:solidFill>
                  <a:srgbClr val="C00000">
                    <a:alpha val="60000"/>
                  </a:srgbClr>
                </a:solidFill>
                <a:latin typeface="+mj-lt"/>
              </a:rPr>
              <a:t>2012</a:t>
            </a:r>
            <a:r>
              <a:rPr lang="en-US" dirty="0">
                <a:latin typeface="+mj-lt"/>
              </a:rPr>
              <a:t> and was at its peak in </a:t>
            </a:r>
            <a:r>
              <a:rPr lang="en-US" b="1" dirty="0">
                <a:solidFill>
                  <a:srgbClr val="C00000">
                    <a:alpha val="60000"/>
                  </a:srgbClr>
                </a:solidFill>
                <a:latin typeface="+mj-lt"/>
              </a:rPr>
              <a:t>2018</a:t>
            </a:r>
            <a:r>
              <a:rPr lang="en-US" dirty="0">
                <a:latin typeface="+mj-lt"/>
              </a:rPr>
              <a:t> with a value of </a:t>
            </a:r>
            <a:r>
              <a:rPr lang="en-US" b="1" dirty="0">
                <a:solidFill>
                  <a:srgbClr val="C00000">
                    <a:alpha val="60000"/>
                  </a:srgbClr>
                </a:solidFill>
                <a:latin typeface="+mj-lt"/>
              </a:rPr>
              <a:t>123,859 injuries</a:t>
            </a:r>
            <a:r>
              <a:rPr lang="en-US" dirty="0">
                <a:latin typeface="+mj-lt"/>
              </a:rPr>
              <a:t>.</a:t>
            </a:r>
          </a:p>
          <a:p>
            <a:pPr algn="just">
              <a:spcBef>
                <a:spcPts val="0"/>
              </a:spcBef>
              <a:buClr>
                <a:srgbClr val="C00000"/>
              </a:buClr>
              <a:buFont typeface="Wingdings" pitchFamily="2" charset="2"/>
              <a:buChar char="§"/>
            </a:pPr>
            <a:r>
              <a:rPr lang="en-US" dirty="0">
                <a:latin typeface="+mj-lt"/>
              </a:rPr>
              <a:t>In 2018, the total number of injured people decreased </a:t>
            </a:r>
            <a:r>
              <a:rPr lang="en-US" b="1" dirty="0">
                <a:solidFill>
                  <a:srgbClr val="C00000">
                    <a:alpha val="60000"/>
                  </a:srgbClr>
                </a:solidFill>
                <a:latin typeface="+mj-lt"/>
              </a:rPr>
              <a:t>to 29,604 injuries </a:t>
            </a:r>
            <a:r>
              <a:rPr lang="en-US" dirty="0">
                <a:latin typeface="+mj-lt"/>
              </a:rPr>
              <a:t>in 2022.</a:t>
            </a:r>
          </a:p>
          <a:p>
            <a:pPr algn="just">
              <a:spcBef>
                <a:spcPts val="0"/>
              </a:spcBef>
              <a:buClr>
                <a:srgbClr val="C00000"/>
              </a:buClr>
              <a:buFont typeface="Wingdings" pitchFamily="2" charset="2"/>
              <a:buChar char="§"/>
            </a:pPr>
            <a:r>
              <a:rPr lang="en-US" dirty="0">
                <a:latin typeface="+mj-lt"/>
              </a:rPr>
              <a:t>The highest number of deaths and injuries were majorly caused by a lack of</a:t>
            </a:r>
            <a:r>
              <a:rPr lang="en-US" b="1" dirty="0">
                <a:solidFill>
                  <a:srgbClr val="C00000"/>
                </a:solidFill>
                <a:latin typeface="+mj-lt"/>
              </a:rPr>
              <a:t> "Driver’s attention." </a:t>
            </a:r>
            <a:r>
              <a:rPr lang="en-US" dirty="0">
                <a:latin typeface="+mj-lt"/>
              </a:rPr>
              <a:t>The other factors also point toward the Driver’s lack of driving skills.</a:t>
            </a:r>
          </a:p>
          <a:p>
            <a:pPr algn="just">
              <a:spcBef>
                <a:spcPts val="0"/>
              </a:spcBef>
              <a:buClr>
                <a:srgbClr val="C00000"/>
              </a:buClr>
              <a:buFont typeface="Wingdings" pitchFamily="2" charset="2"/>
              <a:buChar char="§"/>
            </a:pPr>
            <a:r>
              <a:rPr lang="en-US" dirty="0">
                <a:latin typeface="+mj-lt"/>
              </a:rPr>
              <a:t>Most of the accidents were caused by </a:t>
            </a:r>
            <a:r>
              <a:rPr lang="en-US" b="1" dirty="0">
                <a:solidFill>
                  <a:srgbClr val="C00000">
                    <a:alpha val="60000"/>
                  </a:srgbClr>
                </a:solidFill>
                <a:latin typeface="+mj-lt"/>
              </a:rPr>
              <a:t>Sports utility/Station wagon </a:t>
            </a:r>
            <a:r>
              <a:rPr lang="en-US" dirty="0">
                <a:latin typeface="+mj-lt"/>
              </a:rPr>
              <a:t>vehicles, followed by Sedan and Passenger vehicles.</a:t>
            </a:r>
          </a:p>
          <a:p>
            <a:pPr algn="just">
              <a:spcBef>
                <a:spcPts val="0"/>
              </a:spcBef>
              <a:buClr>
                <a:srgbClr val="C00000"/>
              </a:buClr>
              <a:buFont typeface="Wingdings" pitchFamily="2" charset="2"/>
              <a:buChar char="§"/>
            </a:pPr>
            <a:r>
              <a:rPr lang="en-US" dirty="0">
                <a:latin typeface="+mj-lt"/>
              </a:rPr>
              <a:t>Also, </a:t>
            </a:r>
            <a:r>
              <a:rPr lang="en-US" b="1" dirty="0">
                <a:solidFill>
                  <a:srgbClr val="C00000">
                    <a:alpha val="60000"/>
                  </a:srgbClr>
                </a:solidFill>
                <a:latin typeface="+mj-lt"/>
              </a:rPr>
              <a:t>4 - wheeled </a:t>
            </a:r>
            <a:r>
              <a:rPr lang="en-US" dirty="0">
                <a:latin typeface="+mj-lt"/>
              </a:rPr>
              <a:t>vehicles were more prone to accidents than </a:t>
            </a:r>
            <a:r>
              <a:rPr lang="en-US" b="1" dirty="0">
                <a:solidFill>
                  <a:srgbClr val="C00000">
                    <a:alpha val="60000"/>
                  </a:srgbClr>
                </a:solidFill>
                <a:latin typeface="+mj-lt"/>
              </a:rPr>
              <a:t>2 - wheeled vehicles</a:t>
            </a:r>
            <a:r>
              <a:rPr lang="en-US" dirty="0">
                <a:latin typeface="+mj-lt"/>
              </a:rPr>
              <a:t>.</a:t>
            </a:r>
          </a:p>
          <a:p>
            <a:pPr algn="just">
              <a:spcBef>
                <a:spcPts val="0"/>
              </a:spcBef>
              <a:buClr>
                <a:srgbClr val="C00000"/>
              </a:buClr>
              <a:buFont typeface="Wingdings" pitchFamily="2" charset="2"/>
              <a:buChar char="§"/>
            </a:pPr>
            <a:endParaRPr lang="en-US" dirty="0">
              <a:latin typeface="+mj-lt"/>
            </a:endParaRPr>
          </a:p>
        </p:txBody>
      </p:sp>
    </p:spTree>
    <p:extLst>
      <p:ext uri="{BB962C8B-B14F-4D97-AF65-F5344CB8AC3E}">
        <p14:creationId xmlns:p14="http://schemas.microsoft.com/office/powerpoint/2010/main" val="149221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597E-41C4-F12F-795B-9A915A0C8FD3}"/>
              </a:ext>
            </a:extLst>
          </p:cNvPr>
          <p:cNvSpPr>
            <a:spLocks noGrp="1"/>
          </p:cNvSpPr>
          <p:nvPr>
            <p:ph type="title"/>
          </p:nvPr>
        </p:nvSpPr>
        <p:spPr>
          <a:xfrm>
            <a:off x="493295" y="178720"/>
            <a:ext cx="10709305" cy="736595"/>
          </a:xfrm>
        </p:spPr>
        <p:txBody>
          <a:bodyPr/>
          <a:lstStyle/>
          <a:p>
            <a:pPr algn="just"/>
            <a:r>
              <a:rPr lang="en-US" sz="2800" b="1" dirty="0">
                <a:solidFill>
                  <a:srgbClr val="C00000"/>
                </a:solidFill>
              </a:rPr>
              <a:t>RECOMMENDATIONS</a:t>
            </a:r>
            <a:endParaRPr lang="en-US" b="1" dirty="0">
              <a:solidFill>
                <a:srgbClr val="C00000"/>
              </a:solidFill>
            </a:endParaRPr>
          </a:p>
        </p:txBody>
      </p:sp>
      <p:sp>
        <p:nvSpPr>
          <p:cNvPr id="3" name="Content Placeholder 2">
            <a:extLst>
              <a:ext uri="{FF2B5EF4-FFF2-40B4-BE49-F238E27FC236}">
                <a16:creationId xmlns:a16="http://schemas.microsoft.com/office/drawing/2014/main" id="{02D60B0F-32C9-02C5-7592-404F63CFF7B7}"/>
              </a:ext>
            </a:extLst>
          </p:cNvPr>
          <p:cNvSpPr>
            <a:spLocks noGrp="1"/>
          </p:cNvSpPr>
          <p:nvPr>
            <p:ph idx="1"/>
          </p:nvPr>
        </p:nvSpPr>
        <p:spPr>
          <a:xfrm>
            <a:off x="493295" y="915315"/>
            <a:ext cx="10709305" cy="5593769"/>
          </a:xfrm>
        </p:spPr>
        <p:txBody>
          <a:bodyPr>
            <a:normAutofit/>
          </a:bodyPr>
          <a:lstStyle/>
          <a:p>
            <a:pPr algn="just">
              <a:spcBef>
                <a:spcPts val="0"/>
              </a:spcBef>
              <a:buClr>
                <a:srgbClr val="C00000"/>
              </a:buClr>
              <a:buFont typeface="Wingdings" pitchFamily="2" charset="2"/>
              <a:buChar char="§"/>
            </a:pPr>
            <a:r>
              <a:rPr lang="en-US" dirty="0">
                <a:latin typeface="+mj-lt"/>
              </a:rPr>
              <a:t>Increase the number of Traffic Officers between </a:t>
            </a:r>
            <a:r>
              <a:rPr lang="en-US" b="1" dirty="0">
                <a:solidFill>
                  <a:srgbClr val="C00000">
                    <a:alpha val="60000"/>
                  </a:srgbClr>
                </a:solidFill>
                <a:latin typeface="+mj-lt"/>
              </a:rPr>
              <a:t>4 pm and 6 pm </a:t>
            </a:r>
            <a:r>
              <a:rPr lang="en-US" dirty="0">
                <a:latin typeface="+mj-lt"/>
              </a:rPr>
              <a:t>on days with the highest accident rates.</a:t>
            </a:r>
          </a:p>
          <a:p>
            <a:pPr algn="just">
              <a:spcBef>
                <a:spcPts val="0"/>
              </a:spcBef>
              <a:buClr>
                <a:srgbClr val="C00000"/>
              </a:buClr>
              <a:buFont typeface="Wingdings" pitchFamily="2" charset="2"/>
              <a:buChar char="§"/>
            </a:pPr>
            <a:r>
              <a:rPr lang="en-US" dirty="0">
                <a:latin typeface="+mj-lt"/>
              </a:rPr>
              <a:t>Raise the availability of ambulances between </a:t>
            </a:r>
            <a:r>
              <a:rPr lang="en-US" b="1" dirty="0">
                <a:solidFill>
                  <a:srgbClr val="C00000">
                    <a:alpha val="60000"/>
                  </a:srgbClr>
                </a:solidFill>
                <a:latin typeface="+mj-lt"/>
              </a:rPr>
              <a:t>1 pm to 5 pm </a:t>
            </a:r>
            <a:r>
              <a:rPr lang="en-US" dirty="0">
                <a:latin typeface="+mj-lt"/>
              </a:rPr>
              <a:t>in collision-prone areas.</a:t>
            </a:r>
          </a:p>
          <a:p>
            <a:pPr algn="just">
              <a:spcBef>
                <a:spcPts val="0"/>
              </a:spcBef>
              <a:buClr>
                <a:srgbClr val="C00000"/>
              </a:buClr>
              <a:buFont typeface="Wingdings" pitchFamily="2" charset="2"/>
              <a:buChar char="§"/>
            </a:pPr>
            <a:r>
              <a:rPr lang="en-US" dirty="0">
                <a:latin typeface="+mj-lt"/>
              </a:rPr>
              <a:t>Provide a more robust and efficient Public transit system to encourage usage by commuters.</a:t>
            </a:r>
          </a:p>
          <a:p>
            <a:pPr algn="just">
              <a:spcBef>
                <a:spcPts val="0"/>
              </a:spcBef>
              <a:buClr>
                <a:srgbClr val="C00000"/>
              </a:buClr>
              <a:buFont typeface="Wingdings" pitchFamily="2" charset="2"/>
              <a:buChar char="§"/>
            </a:pPr>
            <a:r>
              <a:rPr lang="en-US" dirty="0">
                <a:latin typeface="+mj-lt"/>
              </a:rPr>
              <a:t>Focus on high collision-prone areas such as </a:t>
            </a:r>
            <a:r>
              <a:rPr lang="en-US" b="1" dirty="0">
                <a:solidFill>
                  <a:srgbClr val="C00000">
                    <a:alpha val="60000"/>
                  </a:srgbClr>
                </a:solidFill>
                <a:latin typeface="+mj-lt"/>
              </a:rPr>
              <a:t>11236, 11207, and 11234 </a:t>
            </a:r>
            <a:r>
              <a:rPr lang="en-US" dirty="0">
                <a:latin typeface="+mj-lt"/>
              </a:rPr>
              <a:t>in prioritizing new projects like traffic lights or street signs.</a:t>
            </a:r>
          </a:p>
          <a:p>
            <a:pPr algn="just">
              <a:spcBef>
                <a:spcPts val="0"/>
              </a:spcBef>
              <a:buClr>
                <a:srgbClr val="C00000"/>
              </a:buClr>
              <a:buFont typeface="Wingdings" pitchFamily="2" charset="2"/>
              <a:buChar char="§"/>
            </a:pPr>
            <a:r>
              <a:rPr lang="en-US" b="1" dirty="0">
                <a:solidFill>
                  <a:srgbClr val="C00000">
                    <a:alpha val="60000"/>
                  </a:srgbClr>
                </a:solidFill>
                <a:latin typeface="+mj-lt"/>
              </a:rPr>
              <a:t>Increase the frequency of driver re-training </a:t>
            </a:r>
            <a:r>
              <a:rPr lang="en-US" dirty="0">
                <a:latin typeface="+mj-lt"/>
              </a:rPr>
              <a:t>and more </a:t>
            </a:r>
            <a:r>
              <a:rPr lang="en-US" b="1" dirty="0">
                <a:solidFill>
                  <a:srgbClr val="C00000">
                    <a:alpha val="60000"/>
                  </a:srgbClr>
                </a:solidFill>
                <a:latin typeface="+mj-lt"/>
              </a:rPr>
              <a:t>strict fines</a:t>
            </a:r>
            <a:r>
              <a:rPr lang="en-US" dirty="0">
                <a:solidFill>
                  <a:srgbClr val="C00000">
                    <a:alpha val="60000"/>
                  </a:srgbClr>
                </a:solidFill>
                <a:latin typeface="+mj-lt"/>
              </a:rPr>
              <a:t> </a:t>
            </a:r>
            <a:r>
              <a:rPr lang="en-US" dirty="0">
                <a:latin typeface="+mj-lt"/>
              </a:rPr>
              <a:t>for repeat offenders.</a:t>
            </a:r>
          </a:p>
          <a:p>
            <a:pPr algn="just">
              <a:spcBef>
                <a:spcPts val="0"/>
              </a:spcBef>
              <a:buClr>
                <a:srgbClr val="C00000"/>
              </a:buClr>
              <a:buFont typeface="Wingdings" pitchFamily="2" charset="2"/>
              <a:buChar char="§"/>
            </a:pPr>
            <a:r>
              <a:rPr lang="en-US" dirty="0">
                <a:latin typeface="+mj-lt"/>
              </a:rPr>
              <a:t>Increase the awareness about the </a:t>
            </a:r>
            <a:r>
              <a:rPr lang="en-US" b="1" dirty="0">
                <a:solidFill>
                  <a:srgbClr val="C00000">
                    <a:alpha val="60000"/>
                  </a:srgbClr>
                </a:solidFill>
                <a:latin typeface="+mj-lt"/>
              </a:rPr>
              <a:t>use of public transport the commuters </a:t>
            </a:r>
            <a:r>
              <a:rPr lang="en-US" dirty="0">
                <a:latin typeface="+mj-lt"/>
              </a:rPr>
              <a:t>instead of walking or using personal vehicles to reduce accidents.</a:t>
            </a:r>
          </a:p>
          <a:p>
            <a:pPr algn="just">
              <a:spcBef>
                <a:spcPts val="0"/>
              </a:spcBef>
              <a:buClr>
                <a:srgbClr val="C00000"/>
              </a:buClr>
              <a:buFont typeface="Wingdings" pitchFamily="2" charset="2"/>
              <a:buChar char="§"/>
            </a:pPr>
            <a:r>
              <a:rPr lang="en-US" dirty="0">
                <a:latin typeface="+mj-lt"/>
              </a:rPr>
              <a:t>Among all the boroughs, BROOKLYN and QUEENS had the highest number of deaths in New York City.</a:t>
            </a:r>
          </a:p>
          <a:p>
            <a:pPr algn="just">
              <a:spcBef>
                <a:spcPts val="0"/>
              </a:spcBef>
              <a:buClr>
                <a:srgbClr val="C00000"/>
              </a:buClr>
              <a:buFont typeface="Wingdings" pitchFamily="2" charset="2"/>
              <a:buChar char="§"/>
            </a:pPr>
            <a:endParaRPr lang="en-US" dirty="0">
              <a:latin typeface="+mj-lt"/>
            </a:endParaRPr>
          </a:p>
          <a:p>
            <a:pPr algn="just">
              <a:spcBef>
                <a:spcPts val="0"/>
              </a:spcBef>
              <a:buClr>
                <a:srgbClr val="C00000"/>
              </a:buClr>
              <a:buFont typeface="Wingdings" pitchFamily="2" charset="2"/>
              <a:buChar char="§"/>
            </a:pPr>
            <a:endParaRPr lang="en-US" dirty="0">
              <a:latin typeface="+mj-lt"/>
            </a:endParaRPr>
          </a:p>
          <a:p>
            <a:pPr algn="just">
              <a:spcBef>
                <a:spcPts val="0"/>
              </a:spcBef>
              <a:buFont typeface="Wingdings" pitchFamily="2" charset="2"/>
              <a:buChar char="Ø"/>
            </a:pPr>
            <a:endParaRPr lang="en-US" dirty="0">
              <a:latin typeface="+mj-lt"/>
            </a:endParaRPr>
          </a:p>
        </p:txBody>
      </p:sp>
    </p:spTree>
    <p:extLst>
      <p:ext uri="{BB962C8B-B14F-4D97-AF65-F5344CB8AC3E}">
        <p14:creationId xmlns:p14="http://schemas.microsoft.com/office/powerpoint/2010/main" val="10301877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498</TotalTime>
  <Words>513</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Goudy Old Style</vt:lpstr>
      <vt:lpstr>Wingdings</vt:lpstr>
      <vt:lpstr>FrostyVTI</vt:lpstr>
      <vt:lpstr>Analysis of New York City Motor Collision (2012 – 2022)</vt:lpstr>
      <vt:lpstr>PowerPoint Presentation</vt:lpstr>
      <vt:lpstr>SUMMARY</vt:lpstr>
      <vt:lpstr>PowerPoint Presentation</vt:lpstr>
      <vt:lpstr>PowerPoint Presentation</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New York Motor Collision from 2012 - 2022</dc:title>
  <dc:creator>Aditya Agarwal</dc:creator>
  <cp:lastModifiedBy>Aditya Agarwal</cp:lastModifiedBy>
  <cp:revision>5</cp:revision>
  <dcterms:created xsi:type="dcterms:W3CDTF">2022-05-15T16:45:30Z</dcterms:created>
  <dcterms:modified xsi:type="dcterms:W3CDTF">2022-06-04T15:58:39Z</dcterms:modified>
</cp:coreProperties>
</file>