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BFB2F6-F3B0-441E-AEAF-1872D8B96275}">
  <a:tblStyle styleId="{DBBFB2F6-F3B0-441E-AEAF-1872D8B962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1abcf5c1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1abcf5c1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68571a3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68571a3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cd739d2a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cd739d2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551290d1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551290d1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6718fdf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6718fdf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3551290d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3551290d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551290d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551290d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551290d1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551290d1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a815c3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a815c3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fcd739d2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fcd739d2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fcd739d2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fcd739d2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718fdf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718fdf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551290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551290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551290d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551290d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3551290d1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3551290d1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51290d1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551290d1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51290d1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551290d1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researchgate.net/publication/3940582_Rapid_Object_Detection_using_a_Boosted_Cascade_of_Simple_Features" TargetMode="External"/><Relationship Id="rId4" Type="http://schemas.openxmlformats.org/officeDocument/2006/relationships/image" Target="../media/image7.png"/><Relationship Id="rId5"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opencv.org/3.4/d2/d99/tutorial_js_face_detection.html" TargetMode="External"/><Relationship Id="rId4" Type="http://schemas.openxmlformats.org/officeDocument/2006/relationships/hyperlink" Target="https://www.aitrends.com/ai-insider/traffic-lights-and-ai-autonomous-cars/" TargetMode="External"/><Relationship Id="rId5" Type="http://schemas.openxmlformats.org/officeDocument/2006/relationships/hyperlink" Target="https://m.blog.naver.com/natalliea/222198638897" TargetMode="External"/><Relationship Id="rId6" Type="http://schemas.openxmlformats.org/officeDocument/2006/relationships/hyperlink" Target="https://amin-ahmadi.com/cascade-trainer-gui/" TargetMode="External"/><Relationship Id="rId7" Type="http://schemas.openxmlformats.org/officeDocument/2006/relationships/hyperlink" Target="https://medium.com/@vipulgote4/guide-to-make-custom-haar-cascade-xml-file-for-object-detection-with-opencv-6932e22c3f0e" TargetMode="External"/><Relationship Id="rId8" Type="http://schemas.openxmlformats.org/officeDocument/2006/relationships/hyperlink" Target="https://towardsdatascience.com/viola-jones-algorithm-and-haar-cascade-classifier-ee3bfb19f7d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870000" y="1775725"/>
            <a:ext cx="7404000" cy="989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chemeClr val="lt1"/>
                </a:solidFill>
              </a:rPr>
              <a:t>Traffic Light Detection</a:t>
            </a:r>
            <a:endParaRPr>
              <a:solidFill>
                <a:schemeClr val="lt1"/>
              </a:solidFill>
            </a:endParaRPr>
          </a:p>
        </p:txBody>
      </p:sp>
      <p:sp>
        <p:nvSpPr>
          <p:cNvPr id="55" name="Google Shape;55;p13"/>
          <p:cNvSpPr txBox="1"/>
          <p:nvPr>
            <p:ph idx="1" type="subTitle"/>
          </p:nvPr>
        </p:nvSpPr>
        <p:spPr>
          <a:xfrm>
            <a:off x="2825450" y="2765425"/>
            <a:ext cx="3081000" cy="50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1018"/>
              <a:buNone/>
            </a:pPr>
            <a:r>
              <a:rPr lang="en-GB" sz="1820">
                <a:solidFill>
                  <a:schemeClr val="lt1"/>
                </a:solidFill>
              </a:rPr>
              <a:t>Based on Machine Learning</a:t>
            </a:r>
            <a:endParaRPr sz="182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64900" y="8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Haar Cascade</a:t>
            </a:r>
            <a:endParaRPr>
              <a:solidFill>
                <a:schemeClr val="lt1"/>
              </a:solidFill>
            </a:endParaRPr>
          </a:p>
        </p:txBody>
      </p:sp>
      <p:sp>
        <p:nvSpPr>
          <p:cNvPr id="110" name="Google Shape;110;p22"/>
          <p:cNvSpPr txBox="1"/>
          <p:nvPr>
            <p:ph idx="1" type="body"/>
          </p:nvPr>
        </p:nvSpPr>
        <p:spPr>
          <a:xfrm>
            <a:off x="64900" y="589125"/>
            <a:ext cx="5221500" cy="4424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GB" sz="1300">
                <a:solidFill>
                  <a:schemeClr val="lt1"/>
                </a:solidFill>
              </a:rPr>
              <a:t>Haar Cascade classifiers are an effective way for object detection. This method was proposed by Paul Viola and Michael Jones in their paper </a:t>
            </a:r>
            <a:r>
              <a:rPr b="1" lang="en-GB" sz="1300">
                <a:solidFill>
                  <a:schemeClr val="lt1"/>
                </a:solidFill>
                <a:uFill>
                  <a:noFill/>
                </a:uFill>
                <a:hlinkClick r:id="rId3">
                  <a:extLst>
                    <a:ext uri="{A12FA001-AC4F-418D-AE19-62706E023703}">
                      <ahyp:hlinkClr val="tx"/>
                    </a:ext>
                  </a:extLst>
                </a:hlinkClick>
              </a:rPr>
              <a:t>Rapid Object Detection using a Boosted Cascade of Simple Features</a:t>
            </a:r>
            <a:r>
              <a:rPr b="1" lang="en-GB" sz="1300">
                <a:solidFill>
                  <a:schemeClr val="lt1"/>
                </a:solidFill>
              </a:rPr>
              <a:t> .Haar Cascade is a machine learning-based approach where a lot of positive and negative images are used to train the classifier. </a:t>
            </a:r>
            <a:endParaRPr b="1" sz="1300">
              <a:solidFill>
                <a:schemeClr val="lt1"/>
              </a:solidFill>
            </a:endParaRPr>
          </a:p>
          <a:p>
            <a:pPr indent="0" lvl="0" marL="0" rtl="0" algn="just">
              <a:spcBef>
                <a:spcPts val="800"/>
              </a:spcBef>
              <a:spcAft>
                <a:spcPts val="0"/>
              </a:spcAft>
              <a:buClr>
                <a:schemeClr val="dk1"/>
              </a:buClr>
              <a:buSzPts val="1100"/>
              <a:buFont typeface="Arial"/>
              <a:buNone/>
            </a:pPr>
            <a:r>
              <a:rPr b="1" lang="en-GB" sz="1300">
                <a:solidFill>
                  <a:schemeClr val="lt1"/>
                </a:solidFill>
              </a:rPr>
              <a:t> </a:t>
            </a:r>
            <a:endParaRPr b="1" sz="1300">
              <a:solidFill>
                <a:schemeClr val="lt1"/>
              </a:solidFill>
            </a:endParaRPr>
          </a:p>
          <a:p>
            <a:pPr indent="-311150" lvl="0" marL="685800" rtl="0" algn="just">
              <a:lnSpc>
                <a:spcPct val="158000"/>
              </a:lnSpc>
              <a:spcBef>
                <a:spcPts val="800"/>
              </a:spcBef>
              <a:spcAft>
                <a:spcPts val="0"/>
              </a:spcAft>
              <a:buClr>
                <a:schemeClr val="lt1"/>
              </a:buClr>
              <a:buSzPts val="1300"/>
              <a:buChar char="●"/>
            </a:pPr>
            <a:r>
              <a:rPr b="1" lang="en-GB" sz="1300">
                <a:solidFill>
                  <a:schemeClr val="lt1"/>
                </a:solidFill>
              </a:rPr>
              <a:t>Positive images – These images contain the images which we want our classifier to identify.</a:t>
            </a:r>
            <a:endParaRPr b="1" sz="1300">
              <a:solidFill>
                <a:schemeClr val="lt1"/>
              </a:solidFill>
            </a:endParaRPr>
          </a:p>
          <a:p>
            <a:pPr indent="-311150" lvl="0" marL="685800" rtl="0" algn="just">
              <a:lnSpc>
                <a:spcPct val="158000"/>
              </a:lnSpc>
              <a:spcBef>
                <a:spcPts val="0"/>
              </a:spcBef>
              <a:spcAft>
                <a:spcPts val="0"/>
              </a:spcAft>
              <a:buClr>
                <a:schemeClr val="lt1"/>
              </a:buClr>
              <a:buSzPts val="1300"/>
              <a:buChar char="●"/>
            </a:pPr>
            <a:r>
              <a:rPr b="1" lang="en-GB" sz="1300">
                <a:solidFill>
                  <a:schemeClr val="lt1"/>
                </a:solidFill>
              </a:rPr>
              <a:t>Negative Images – Images of everything else, which do not contain the object we want to detect.</a:t>
            </a:r>
            <a:endParaRPr b="1" sz="1300">
              <a:solidFill>
                <a:schemeClr val="lt1"/>
              </a:solidFill>
            </a:endParaRPr>
          </a:p>
          <a:p>
            <a:pPr indent="0" lvl="0" marL="0" rtl="0" algn="l">
              <a:spcBef>
                <a:spcPts val="3600"/>
              </a:spcBef>
              <a:spcAft>
                <a:spcPts val="1200"/>
              </a:spcAft>
              <a:buNone/>
            </a:pPr>
            <a:r>
              <a:t/>
            </a:r>
            <a:endParaRPr/>
          </a:p>
        </p:txBody>
      </p:sp>
      <p:pic>
        <p:nvPicPr>
          <p:cNvPr id="111" name="Google Shape;111;p22"/>
          <p:cNvPicPr preferRelativeResize="0"/>
          <p:nvPr/>
        </p:nvPicPr>
        <p:blipFill>
          <a:blip r:embed="rId4">
            <a:alphaModFix/>
          </a:blip>
          <a:stretch>
            <a:fillRect/>
          </a:stretch>
        </p:blipFill>
        <p:spPr>
          <a:xfrm>
            <a:off x="6286475" y="144173"/>
            <a:ext cx="2621125" cy="2219750"/>
          </a:xfrm>
          <a:prstGeom prst="rect">
            <a:avLst/>
          </a:prstGeom>
          <a:noFill/>
          <a:ln>
            <a:noFill/>
          </a:ln>
        </p:spPr>
      </p:pic>
      <p:pic>
        <p:nvPicPr>
          <p:cNvPr id="112" name="Google Shape;112;p22"/>
          <p:cNvPicPr preferRelativeResize="0"/>
          <p:nvPr/>
        </p:nvPicPr>
        <p:blipFill>
          <a:blip r:embed="rId5">
            <a:alphaModFix/>
          </a:blip>
          <a:stretch>
            <a:fillRect/>
          </a:stretch>
        </p:blipFill>
        <p:spPr>
          <a:xfrm>
            <a:off x="6548000" y="2464721"/>
            <a:ext cx="1730750" cy="254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152400" y="224525"/>
            <a:ext cx="8679900" cy="655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GB" sz="2200">
                <a:solidFill>
                  <a:schemeClr val="lt1"/>
                </a:solidFill>
                <a:latin typeface="Merriweather"/>
                <a:ea typeface="Merriweather"/>
                <a:cs typeface="Merriweather"/>
                <a:sym typeface="Merriweather"/>
              </a:rPr>
              <a:t>Detecting Traffic Lights from the images</a:t>
            </a:r>
            <a:endParaRPr>
              <a:solidFill>
                <a:schemeClr val="lt1"/>
              </a:solidFill>
            </a:endParaRPr>
          </a:p>
        </p:txBody>
      </p:sp>
      <p:sp>
        <p:nvSpPr>
          <p:cNvPr id="118" name="Google Shape;118;p23"/>
          <p:cNvSpPr txBox="1"/>
          <p:nvPr>
            <p:ph idx="1" type="body"/>
          </p:nvPr>
        </p:nvSpPr>
        <p:spPr>
          <a:xfrm>
            <a:off x="84625" y="879975"/>
            <a:ext cx="6216900" cy="81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solidFill>
                  <a:schemeClr val="lt1"/>
                </a:solidFill>
                <a:latin typeface="Merriweather"/>
                <a:ea typeface="Merriweather"/>
                <a:cs typeface="Merriweather"/>
                <a:sym typeface="Merriweather"/>
              </a:rPr>
              <a:t>.</a:t>
            </a:r>
            <a:endParaRPr sz="2200">
              <a:solidFill>
                <a:schemeClr val="lt1"/>
              </a:solidFill>
              <a:latin typeface="Merriweather"/>
              <a:ea typeface="Merriweather"/>
              <a:cs typeface="Merriweather"/>
              <a:sym typeface="Merriweather"/>
            </a:endParaRPr>
          </a:p>
        </p:txBody>
      </p:sp>
      <p:pic>
        <p:nvPicPr>
          <p:cNvPr id="119" name="Google Shape;119;p23"/>
          <p:cNvPicPr preferRelativeResize="0"/>
          <p:nvPr/>
        </p:nvPicPr>
        <p:blipFill rotWithShape="1">
          <a:blip r:embed="rId3">
            <a:alphaModFix/>
          </a:blip>
          <a:srcRect b="0" l="0" r="0" t="0"/>
          <a:stretch/>
        </p:blipFill>
        <p:spPr>
          <a:xfrm>
            <a:off x="203625" y="1889400"/>
            <a:ext cx="3446700" cy="2397725"/>
          </a:xfrm>
          <a:prstGeom prst="rect">
            <a:avLst/>
          </a:prstGeom>
          <a:noFill/>
          <a:ln>
            <a:noFill/>
          </a:ln>
        </p:spPr>
      </p:pic>
      <p:pic>
        <p:nvPicPr>
          <p:cNvPr id="120" name="Google Shape;120;p23"/>
          <p:cNvPicPr preferRelativeResize="0"/>
          <p:nvPr/>
        </p:nvPicPr>
        <p:blipFill>
          <a:blip r:embed="rId4">
            <a:alphaModFix/>
          </a:blip>
          <a:stretch>
            <a:fillRect/>
          </a:stretch>
        </p:blipFill>
        <p:spPr>
          <a:xfrm>
            <a:off x="3751725" y="1889400"/>
            <a:ext cx="3439508" cy="2397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423950" y="445025"/>
            <a:ext cx="8408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chemeClr val="lt1"/>
                </a:solidFill>
              </a:rPr>
              <a:t>To Recognize Traffic Light Color</a:t>
            </a:r>
            <a:endParaRPr b="1">
              <a:solidFill>
                <a:schemeClr val="lt1"/>
              </a:solidFill>
            </a:endParaRPr>
          </a:p>
        </p:txBody>
      </p:sp>
      <p:sp>
        <p:nvSpPr>
          <p:cNvPr id="126" name="Google Shape;126;p24"/>
          <p:cNvSpPr txBox="1"/>
          <p:nvPr>
            <p:ph idx="1" type="body"/>
          </p:nvPr>
        </p:nvSpPr>
        <p:spPr>
          <a:xfrm>
            <a:off x="423950" y="1101450"/>
            <a:ext cx="5280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a:solidFill>
                  <a:schemeClr val="lt1"/>
                </a:solidFill>
              </a:rPr>
              <a:t>The camera mounted on the windshield inside the autonomous car will capture the images of traffic lights which will be the datasets (input) to the open cv2 module.</a:t>
            </a:r>
            <a:endParaRPr>
              <a:solidFill>
                <a:schemeClr val="lt1"/>
              </a:solidFill>
            </a:endParaRPr>
          </a:p>
          <a:p>
            <a:pPr indent="0" lvl="0" marL="0" rtl="0" algn="just">
              <a:spcBef>
                <a:spcPts val="1200"/>
              </a:spcBef>
              <a:spcAft>
                <a:spcPts val="1200"/>
              </a:spcAft>
              <a:buNone/>
            </a:pPr>
            <a:r>
              <a:rPr lang="en-GB">
                <a:solidFill>
                  <a:schemeClr val="lt1"/>
                </a:solidFill>
              </a:rPr>
              <a:t>The Python code uses an open cv2 module for color detection and the RGB (Red-Green-Blue) colors in the datasets will be converted into the equivalent HSV (Hue-Saturation-Value). </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Continued…</a:t>
            </a:r>
            <a:endParaRPr>
              <a:solidFill>
                <a:schemeClr val="lt1"/>
              </a:solidFill>
            </a:endParaRPr>
          </a:p>
        </p:txBody>
      </p:sp>
      <p:sp>
        <p:nvSpPr>
          <p:cNvPr id="132" name="Google Shape;132;p25"/>
          <p:cNvSpPr txBox="1"/>
          <p:nvPr>
            <p:ph idx="1" type="body"/>
          </p:nvPr>
        </p:nvSpPr>
        <p:spPr>
          <a:xfrm>
            <a:off x="311700" y="1152475"/>
            <a:ext cx="56505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solidFill>
                  <a:schemeClr val="lt1"/>
                </a:solidFill>
              </a:rPr>
              <a:t>Color range values are specified using an array for the respective colors. </a:t>
            </a:r>
            <a:endParaRPr>
              <a:solidFill>
                <a:schemeClr val="lt1"/>
              </a:solidFill>
            </a:endParaRPr>
          </a:p>
          <a:p>
            <a:pPr indent="0" lvl="0" marL="0" rtl="0" algn="l">
              <a:spcBef>
                <a:spcPts val="1200"/>
              </a:spcBef>
              <a:spcAft>
                <a:spcPts val="0"/>
              </a:spcAft>
              <a:buNone/>
            </a:pPr>
            <a:r>
              <a:rPr lang="en-GB">
                <a:solidFill>
                  <a:schemeClr val="lt1"/>
                </a:solidFill>
              </a:rPr>
              <a:t>Color range values are specified using an array for the respective colors. </a:t>
            </a:r>
            <a:endParaRPr>
              <a:solidFill>
                <a:schemeClr val="lt1"/>
              </a:solidFill>
            </a:endParaRPr>
          </a:p>
          <a:p>
            <a:pPr indent="0" lvl="0" marL="0" rtl="0" algn="l">
              <a:spcBef>
                <a:spcPts val="1200"/>
              </a:spcBef>
              <a:spcAft>
                <a:spcPts val="0"/>
              </a:spcAft>
              <a:buNone/>
            </a:pPr>
            <a:r>
              <a:rPr lang="en-GB">
                <a:solidFill>
                  <a:schemeClr val="lt1"/>
                </a:solidFill>
              </a:rPr>
              <a:t>Hough circles are used to draw circles around the detected color</a:t>
            </a:r>
            <a:endParaRPr>
              <a:solidFill>
                <a:schemeClr val="lt1"/>
              </a:solidFill>
            </a:endParaRPr>
          </a:p>
          <a:p>
            <a:pPr indent="0" lvl="0" marL="0" rtl="0" algn="l">
              <a:spcBef>
                <a:spcPts val="1200"/>
              </a:spcBef>
              <a:spcAft>
                <a:spcPts val="0"/>
              </a:spcAft>
              <a:buNone/>
            </a:pPr>
            <a:r>
              <a:rPr lang="en-GB">
                <a:solidFill>
                  <a:schemeClr val="lt1"/>
                </a:solidFill>
              </a:rPr>
              <a:t>Once the traffic light is detected and recognised a text is displayed on the output image</a:t>
            </a:r>
            <a:endParaRPr>
              <a:solidFill>
                <a:schemeClr val="lt1"/>
              </a:solidFill>
            </a:endParaRPr>
          </a:p>
          <a:p>
            <a:pPr indent="-325755" lvl="0" marL="457200" rtl="0" algn="l">
              <a:spcBef>
                <a:spcPts val="1200"/>
              </a:spcBef>
              <a:spcAft>
                <a:spcPts val="0"/>
              </a:spcAft>
              <a:buClr>
                <a:schemeClr val="lt1"/>
              </a:buClr>
              <a:buSzPct val="100000"/>
              <a:buChar char="●"/>
            </a:pPr>
            <a:r>
              <a:rPr lang="en-GB">
                <a:solidFill>
                  <a:schemeClr val="lt1"/>
                </a:solidFill>
              </a:rPr>
              <a:t>Red-Stop </a:t>
            </a:r>
            <a:endParaRPr>
              <a:solidFill>
                <a:schemeClr val="lt1"/>
              </a:solidFill>
            </a:endParaRPr>
          </a:p>
          <a:p>
            <a:pPr indent="-325755" lvl="0" marL="457200" rtl="0" algn="l">
              <a:spcBef>
                <a:spcPts val="0"/>
              </a:spcBef>
              <a:spcAft>
                <a:spcPts val="0"/>
              </a:spcAft>
              <a:buClr>
                <a:schemeClr val="lt1"/>
              </a:buClr>
              <a:buSzPct val="100000"/>
              <a:buChar char="●"/>
            </a:pPr>
            <a:r>
              <a:rPr lang="en-GB">
                <a:solidFill>
                  <a:schemeClr val="lt1"/>
                </a:solidFill>
              </a:rPr>
              <a:t>Amber-Get ready </a:t>
            </a:r>
            <a:endParaRPr>
              <a:solidFill>
                <a:schemeClr val="lt1"/>
              </a:solidFill>
            </a:endParaRPr>
          </a:p>
          <a:p>
            <a:pPr indent="-325755" lvl="0" marL="457200" rtl="0" algn="l">
              <a:spcBef>
                <a:spcPts val="0"/>
              </a:spcBef>
              <a:spcAft>
                <a:spcPts val="0"/>
              </a:spcAft>
              <a:buClr>
                <a:schemeClr val="lt1"/>
              </a:buClr>
              <a:buSzPct val="100000"/>
              <a:buChar char="●"/>
            </a:pPr>
            <a:r>
              <a:rPr lang="en-GB">
                <a:solidFill>
                  <a:schemeClr val="lt1"/>
                </a:solidFill>
              </a:rPr>
              <a:t>Green-Go</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Some snaps of our code output</a:t>
            </a:r>
            <a:endParaRPr>
              <a:solidFill>
                <a:schemeClr val="lt1"/>
              </a:solidFill>
            </a:endParaRPr>
          </a:p>
        </p:txBody>
      </p:sp>
      <p:sp>
        <p:nvSpPr>
          <p:cNvPr id="138" name="Google Shape;138;p26"/>
          <p:cNvSpPr txBox="1"/>
          <p:nvPr>
            <p:ph idx="1" type="body"/>
          </p:nvPr>
        </p:nvSpPr>
        <p:spPr>
          <a:xfrm>
            <a:off x="311700" y="1152475"/>
            <a:ext cx="5270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pic>
        <p:nvPicPr>
          <p:cNvPr id="139" name="Google Shape;139;p26"/>
          <p:cNvPicPr preferRelativeResize="0"/>
          <p:nvPr/>
        </p:nvPicPr>
        <p:blipFill>
          <a:blip r:embed="rId3">
            <a:alphaModFix/>
          </a:blip>
          <a:stretch>
            <a:fillRect/>
          </a:stretch>
        </p:blipFill>
        <p:spPr>
          <a:xfrm>
            <a:off x="428625" y="1244688"/>
            <a:ext cx="1479775" cy="3303350"/>
          </a:xfrm>
          <a:prstGeom prst="rect">
            <a:avLst/>
          </a:prstGeom>
          <a:noFill/>
          <a:ln>
            <a:noFill/>
          </a:ln>
        </p:spPr>
      </p:pic>
      <p:pic>
        <p:nvPicPr>
          <p:cNvPr id="140" name="Google Shape;140;p26"/>
          <p:cNvPicPr preferRelativeResize="0"/>
          <p:nvPr/>
        </p:nvPicPr>
        <p:blipFill>
          <a:blip r:embed="rId4">
            <a:alphaModFix/>
          </a:blip>
          <a:stretch>
            <a:fillRect/>
          </a:stretch>
        </p:blipFill>
        <p:spPr>
          <a:xfrm>
            <a:off x="4615125" y="1244700"/>
            <a:ext cx="1610150" cy="3200725"/>
          </a:xfrm>
          <a:prstGeom prst="rect">
            <a:avLst/>
          </a:prstGeom>
          <a:noFill/>
          <a:ln>
            <a:noFill/>
          </a:ln>
        </p:spPr>
      </p:pic>
      <p:pic>
        <p:nvPicPr>
          <p:cNvPr id="141" name="Google Shape;141;p26"/>
          <p:cNvPicPr preferRelativeResize="0"/>
          <p:nvPr/>
        </p:nvPicPr>
        <p:blipFill>
          <a:blip r:embed="rId5">
            <a:alphaModFix/>
          </a:blip>
          <a:stretch>
            <a:fillRect/>
          </a:stretch>
        </p:blipFill>
        <p:spPr>
          <a:xfrm>
            <a:off x="1970775" y="1244700"/>
            <a:ext cx="2601225" cy="3200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Future Scopes</a:t>
            </a:r>
            <a:endParaRPr>
              <a:solidFill>
                <a:schemeClr val="lt1"/>
              </a:solidFill>
            </a:endParaRPr>
          </a:p>
        </p:txBody>
      </p:sp>
      <p:sp>
        <p:nvSpPr>
          <p:cNvPr id="147" name="Google Shape;147;p27"/>
          <p:cNvSpPr txBox="1"/>
          <p:nvPr>
            <p:ph idx="1" type="body"/>
          </p:nvPr>
        </p:nvSpPr>
        <p:spPr>
          <a:xfrm>
            <a:off x="311700" y="1152475"/>
            <a:ext cx="5835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Accuracy needs to be improved .</a:t>
            </a:r>
            <a:endParaRPr>
              <a:solidFill>
                <a:schemeClr val="lt1"/>
              </a:solidFill>
            </a:endParaRPr>
          </a:p>
          <a:p>
            <a:pPr indent="0" lvl="0" marL="0" rtl="0" algn="l">
              <a:spcBef>
                <a:spcPts val="1200"/>
              </a:spcBef>
              <a:spcAft>
                <a:spcPts val="1200"/>
              </a:spcAft>
              <a:buNone/>
            </a:pPr>
            <a:r>
              <a:rPr lang="en-GB">
                <a:solidFill>
                  <a:schemeClr val="lt1"/>
                </a:solidFill>
              </a:rPr>
              <a:t>Also, in future we need to work also on false positive images like street lights, red colored road signs, or any other color reflection during night.</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Conclusion</a:t>
            </a:r>
            <a:endParaRPr>
              <a:solidFill>
                <a:schemeClr val="lt1"/>
              </a:solidFill>
            </a:endParaRPr>
          </a:p>
        </p:txBody>
      </p:sp>
      <p:sp>
        <p:nvSpPr>
          <p:cNvPr id="153" name="Google Shape;153;p28"/>
          <p:cNvSpPr txBox="1"/>
          <p:nvPr>
            <p:ph idx="1" type="body"/>
          </p:nvPr>
        </p:nvSpPr>
        <p:spPr>
          <a:xfrm>
            <a:off x="311700" y="1152475"/>
            <a:ext cx="5731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solidFill>
                  <a:schemeClr val="lt1"/>
                </a:solidFill>
              </a:rPr>
              <a:t>We tried to implement a new accurate strategies to detect traffic light in real time using haar cascade and it gave us a good output as well as successfully detected most of the objects (traffic light). </a:t>
            </a:r>
            <a:endParaRPr>
              <a:solidFill>
                <a:schemeClr val="lt1"/>
              </a:solidFill>
            </a:endParaRPr>
          </a:p>
          <a:p>
            <a:pPr indent="0" lvl="0" marL="0" rtl="0" algn="l">
              <a:spcBef>
                <a:spcPts val="1200"/>
              </a:spcBef>
              <a:spcAft>
                <a:spcPts val="0"/>
              </a:spcAft>
              <a:buClr>
                <a:schemeClr val="dk1"/>
              </a:buClr>
              <a:buSzPts val="1100"/>
              <a:buFont typeface="Arial"/>
              <a:buNone/>
            </a:pPr>
            <a:r>
              <a:rPr lang="en-GB">
                <a:solidFill>
                  <a:schemeClr val="lt1"/>
                </a:solidFill>
              </a:rPr>
              <a:t>The accuracy of traffic light detection is approx 89% And color detection accuracy is approx 78%.</a:t>
            </a:r>
            <a:endParaRPr>
              <a:solidFill>
                <a:schemeClr val="lt1"/>
              </a:solidFill>
            </a:endParaRPr>
          </a:p>
          <a:p>
            <a:pPr indent="0" lvl="0" marL="0" rtl="0" algn="l">
              <a:spcBef>
                <a:spcPts val="1200"/>
              </a:spcBef>
              <a:spcAft>
                <a:spcPts val="1200"/>
              </a:spcAft>
              <a:buNone/>
            </a:pPr>
            <a:r>
              <a:rPr lang="en-GB">
                <a:solidFill>
                  <a:schemeClr val="lt1"/>
                </a:solidFill>
              </a:rPr>
              <a:t>This algorithm gives correct output in day time but not aware of how will this work in night time under false reflections like tail lamps, street lights, red-colored road signs and other reflections. </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Reference</a:t>
            </a:r>
            <a:endParaRPr>
              <a:solidFill>
                <a:schemeClr val="lt1"/>
              </a:solidFill>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250" u="sng">
                <a:solidFill>
                  <a:srgbClr val="0000FF"/>
                </a:solidFill>
                <a:hlinkClick r:id="rId3">
                  <a:extLst>
                    <a:ext uri="{A12FA001-AC4F-418D-AE19-62706E023703}">
                      <ahyp:hlinkClr val="tx"/>
                    </a:ext>
                  </a:extLst>
                </a:hlinkClick>
              </a:rPr>
              <a:t>OpenCV: Face Detection using Haar Cascades</a:t>
            </a:r>
            <a:endParaRPr sz="1250" u="sng">
              <a:solidFill>
                <a:srgbClr val="0000FF"/>
              </a:solidFill>
            </a:endParaRPr>
          </a:p>
          <a:p>
            <a:pPr indent="0" lvl="0" marL="0" rtl="0" algn="l">
              <a:spcBef>
                <a:spcPts val="1200"/>
              </a:spcBef>
              <a:spcAft>
                <a:spcPts val="0"/>
              </a:spcAft>
              <a:buNone/>
            </a:pPr>
            <a:r>
              <a:rPr lang="en-GB" sz="1250" u="sng">
                <a:solidFill>
                  <a:srgbClr val="0000FF"/>
                </a:solidFill>
                <a:hlinkClick r:id="rId4">
                  <a:extLst>
                    <a:ext uri="{A12FA001-AC4F-418D-AE19-62706E023703}">
                      <ahyp:hlinkClr val="tx"/>
                    </a:ext>
                  </a:extLst>
                </a:hlinkClick>
              </a:rPr>
              <a:t>Traffic Lights And AI Autonomous Cars - AI Trends</a:t>
            </a:r>
            <a:endParaRPr sz="1250" u="sng">
              <a:solidFill>
                <a:srgbClr val="0000FF"/>
              </a:solidFill>
              <a:latin typeface="Times New Roman"/>
              <a:ea typeface="Times New Roman"/>
              <a:cs typeface="Times New Roman"/>
              <a:sym typeface="Times New Roman"/>
            </a:endParaRPr>
          </a:p>
          <a:p>
            <a:pPr indent="0" lvl="0" marL="0" rtl="0" algn="l">
              <a:spcBef>
                <a:spcPts val="1200"/>
              </a:spcBef>
              <a:spcAft>
                <a:spcPts val="0"/>
              </a:spcAft>
              <a:buNone/>
            </a:pPr>
            <a:r>
              <a:rPr lang="en-GB" sz="1250" u="sng">
                <a:solidFill>
                  <a:srgbClr val="0000FF"/>
                </a:solidFill>
                <a:hlinkClick r:id="rId5">
                  <a:extLst>
                    <a:ext uri="{A12FA001-AC4F-418D-AE19-62706E023703}">
                      <ahyp:hlinkClr val="tx"/>
                    </a:ext>
                  </a:extLst>
                </a:hlinkClick>
              </a:rPr>
              <a:t>https://m.blog.naver.com/natalliea/222198638897</a:t>
            </a:r>
            <a:endParaRPr sz="1250" u="sng">
              <a:solidFill>
                <a:srgbClr val="0000FF"/>
              </a:solidFill>
              <a:latin typeface="Times New Roman"/>
              <a:ea typeface="Times New Roman"/>
              <a:cs typeface="Times New Roman"/>
              <a:sym typeface="Times New Roman"/>
            </a:endParaRPr>
          </a:p>
          <a:p>
            <a:pPr indent="0" lvl="0" marL="0" rtl="0" algn="l">
              <a:spcBef>
                <a:spcPts val="1200"/>
              </a:spcBef>
              <a:spcAft>
                <a:spcPts val="0"/>
              </a:spcAft>
              <a:buNone/>
            </a:pPr>
            <a:r>
              <a:rPr lang="en-GB" sz="1250" u="sng">
                <a:solidFill>
                  <a:srgbClr val="0000FF"/>
                </a:solidFill>
                <a:hlinkClick r:id="rId6">
                  <a:extLst>
                    <a:ext uri="{A12FA001-AC4F-418D-AE19-62706E023703}">
                      <ahyp:hlinkClr val="tx"/>
                    </a:ext>
                  </a:extLst>
                </a:hlinkClick>
              </a:rPr>
              <a:t>https://amin-ahmadi.com/cascade-trainer-gui/</a:t>
            </a:r>
            <a:endParaRPr sz="1250" u="sng">
              <a:solidFill>
                <a:srgbClr val="0000FF"/>
              </a:solidFill>
            </a:endParaRPr>
          </a:p>
          <a:p>
            <a:pPr indent="0" lvl="0" marL="0" marR="0" rtl="0" algn="just">
              <a:lnSpc>
                <a:spcPct val="115000"/>
              </a:lnSpc>
              <a:spcBef>
                <a:spcPts val="1200"/>
              </a:spcBef>
              <a:spcAft>
                <a:spcPts val="0"/>
              </a:spcAft>
              <a:buClr>
                <a:schemeClr val="dk1"/>
              </a:buClr>
              <a:buSzPts val="1100"/>
              <a:buFont typeface="Arial"/>
              <a:buNone/>
            </a:pPr>
            <a:r>
              <a:rPr lang="en-GB" sz="1250" u="sng">
                <a:solidFill>
                  <a:srgbClr val="0000FF"/>
                </a:solidFill>
                <a:hlinkClick r:id="rId7">
                  <a:extLst>
                    <a:ext uri="{A12FA001-AC4F-418D-AE19-62706E023703}">
                      <ahyp:hlinkClr val="tx"/>
                    </a:ext>
                  </a:extLst>
                </a:hlinkClick>
              </a:rPr>
              <a:t>https://medium.com/@vipulgote4/guide-to-make-custom-haar-cascade-xml-file-for-object-detection-with-opencv-6932e22c3f0e</a:t>
            </a:r>
            <a:endParaRPr sz="1250" u="sng">
              <a:solidFill>
                <a:srgbClr val="0000FF"/>
              </a:solidFill>
            </a:endParaRPr>
          </a:p>
          <a:p>
            <a:pPr indent="0" lvl="0" marL="0" marR="0" rtl="0" algn="just">
              <a:lnSpc>
                <a:spcPct val="115000"/>
              </a:lnSpc>
              <a:spcBef>
                <a:spcPts val="0"/>
              </a:spcBef>
              <a:spcAft>
                <a:spcPts val="0"/>
              </a:spcAft>
              <a:buClr>
                <a:schemeClr val="dk1"/>
              </a:buClr>
              <a:buSzPts val="1100"/>
              <a:buFont typeface="Arial"/>
              <a:buNone/>
            </a:pPr>
            <a:r>
              <a:rPr lang="en-GB" sz="1400" u="sng">
                <a:solidFill>
                  <a:srgbClr val="0000FF"/>
                </a:solidFill>
                <a:hlinkClick r:id="rId8">
                  <a:extLst>
                    <a:ext uri="{A12FA001-AC4F-418D-AE19-62706E023703}">
                      <ahyp:hlinkClr val="tx"/>
                    </a:ext>
                  </a:extLst>
                </a:hlinkClick>
              </a:rPr>
              <a:t>https://towardsdatascience.com/viola-jones-algorithm-and-haar-cascade-classifier-ee3bfb19f7d8</a:t>
            </a:r>
            <a:endParaRPr sz="1400" u="sng">
              <a:solidFill>
                <a:srgbClr val="0000FF"/>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flipH="1" rot="10800000">
            <a:off x="632725" y="433025"/>
            <a:ext cx="1592100" cy="37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p:txBody>
      </p:sp>
      <p:sp>
        <p:nvSpPr>
          <p:cNvPr id="165" name="Google Shape;165;p30"/>
          <p:cNvSpPr txBox="1"/>
          <p:nvPr>
            <p:ph idx="1" type="body"/>
          </p:nvPr>
        </p:nvSpPr>
        <p:spPr>
          <a:xfrm>
            <a:off x="311700" y="2143125"/>
            <a:ext cx="8520600" cy="816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GB" sz="4300">
                <a:solidFill>
                  <a:schemeClr val="lt1"/>
                </a:solidFill>
              </a:rPr>
              <a:t>Thank You</a:t>
            </a:r>
            <a:endParaRPr b="1" sz="43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530675" y="445025"/>
            <a:ext cx="830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chemeClr val="lt1"/>
                </a:solidFill>
              </a:rPr>
              <a:t>GROUP MEMBERS</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rPr b="1" lang="en-GB">
                <a:solidFill>
                  <a:schemeClr val="lt1"/>
                </a:solidFill>
              </a:rPr>
              <a:t>Group No. 20</a:t>
            </a:r>
            <a:endParaRPr b="1">
              <a:solidFill>
                <a:schemeClr val="lt1"/>
              </a:solidFill>
            </a:endParaRPr>
          </a:p>
        </p:txBody>
      </p:sp>
      <p:sp>
        <p:nvSpPr>
          <p:cNvPr id="61" name="Google Shape;61;p14"/>
          <p:cNvSpPr txBox="1"/>
          <p:nvPr>
            <p:ph idx="1" type="body"/>
          </p:nvPr>
        </p:nvSpPr>
        <p:spPr>
          <a:xfrm>
            <a:off x="658675" y="1864750"/>
            <a:ext cx="4362300" cy="178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 </a:t>
            </a:r>
            <a:endParaRPr>
              <a:solidFill>
                <a:schemeClr val="lt1"/>
              </a:solidFill>
            </a:endParaRPr>
          </a:p>
        </p:txBody>
      </p:sp>
      <p:graphicFrame>
        <p:nvGraphicFramePr>
          <p:cNvPr id="62" name="Google Shape;62;p14"/>
          <p:cNvGraphicFramePr/>
          <p:nvPr/>
        </p:nvGraphicFramePr>
        <p:xfrm>
          <a:off x="598050" y="2005525"/>
          <a:ext cx="3000000" cy="3000000"/>
        </p:xfrm>
        <a:graphic>
          <a:graphicData uri="http://schemas.openxmlformats.org/drawingml/2006/table">
            <a:tbl>
              <a:tblPr>
                <a:noFill/>
                <a:tableStyleId>{DBBFB2F6-F3B0-441E-AEAF-1872D8B96275}</a:tableStyleId>
              </a:tblPr>
              <a:tblGrid>
                <a:gridCol w="2323025"/>
                <a:gridCol w="1466575"/>
              </a:tblGrid>
              <a:tr h="520075">
                <a:tc>
                  <a:txBody>
                    <a:bodyPr/>
                    <a:lstStyle/>
                    <a:p>
                      <a:pPr indent="0" lvl="0" marL="0" rtl="0" algn="l">
                        <a:spcBef>
                          <a:spcPts val="0"/>
                        </a:spcBef>
                        <a:spcAft>
                          <a:spcPts val="0"/>
                        </a:spcAft>
                        <a:buNone/>
                      </a:pPr>
                      <a:r>
                        <a:rPr b="1" lang="en-GB">
                          <a:solidFill>
                            <a:schemeClr val="lt1"/>
                          </a:solidFill>
                        </a:rPr>
                        <a:t>Name</a:t>
                      </a:r>
                      <a:endParaRPr b="1">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chemeClr val="lt1"/>
                          </a:solidFill>
                        </a:rPr>
                        <a:t>Roll No.</a:t>
                      </a:r>
                      <a:endParaRPr b="1">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55725">
                <a:tc>
                  <a:txBody>
                    <a:bodyPr/>
                    <a:lstStyle/>
                    <a:p>
                      <a:pPr indent="0" lvl="0" marL="0" rtl="0" algn="l">
                        <a:spcBef>
                          <a:spcPts val="0"/>
                        </a:spcBef>
                        <a:spcAft>
                          <a:spcPts val="0"/>
                        </a:spcAft>
                        <a:buNone/>
                      </a:pPr>
                      <a:r>
                        <a:rPr b="1" lang="en-GB">
                          <a:solidFill>
                            <a:schemeClr val="lt1"/>
                          </a:solidFill>
                        </a:rPr>
                        <a:t>Suman Kalyan Das</a:t>
                      </a:r>
                      <a:endParaRPr b="1">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chemeClr val="lt1"/>
                          </a:solidFill>
                        </a:rPr>
                        <a:t>23</a:t>
                      </a:r>
                      <a:endParaRPr b="1">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55725">
                <a:tc>
                  <a:txBody>
                    <a:bodyPr/>
                    <a:lstStyle/>
                    <a:p>
                      <a:pPr indent="0" lvl="0" marL="0" rtl="0" algn="l">
                        <a:spcBef>
                          <a:spcPts val="0"/>
                        </a:spcBef>
                        <a:spcAft>
                          <a:spcPts val="0"/>
                        </a:spcAft>
                        <a:buNone/>
                      </a:pPr>
                      <a:r>
                        <a:rPr b="1" lang="en-GB">
                          <a:solidFill>
                            <a:schemeClr val="lt1"/>
                          </a:solidFill>
                        </a:rPr>
                        <a:t>Varsha Kumari</a:t>
                      </a:r>
                      <a:endParaRPr b="1">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chemeClr val="lt1"/>
                          </a:solidFill>
                        </a:rPr>
                        <a:t>38</a:t>
                      </a:r>
                      <a:endParaRPr b="1">
                        <a:solidFill>
                          <a:schemeClr val="lt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chemeClr val="lt1"/>
                </a:solidFill>
              </a:rPr>
              <a:t>MENTOR</a:t>
            </a:r>
            <a:endParaRPr b="1">
              <a:solidFill>
                <a:schemeClr val="lt1"/>
              </a:solidFill>
            </a:endParaRPr>
          </a:p>
        </p:txBody>
      </p:sp>
      <p:sp>
        <p:nvSpPr>
          <p:cNvPr id="68" name="Google Shape;68;p15"/>
          <p:cNvSpPr txBox="1"/>
          <p:nvPr>
            <p:ph idx="1" type="body"/>
          </p:nvPr>
        </p:nvSpPr>
        <p:spPr>
          <a:xfrm>
            <a:off x="1888000" y="2015550"/>
            <a:ext cx="3663600" cy="495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			</a:t>
            </a:r>
            <a:r>
              <a:rPr b="1" lang="en-GB" sz="1900">
                <a:solidFill>
                  <a:schemeClr val="lt1"/>
                </a:solidFill>
              </a:rPr>
              <a:t>-Aditi Bal (AB)</a:t>
            </a:r>
            <a:endParaRPr b="1" sz="19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500">
                <a:solidFill>
                  <a:schemeClr val="lt1"/>
                </a:solidFill>
              </a:rPr>
              <a:t>INTRODUCTION</a:t>
            </a:r>
            <a:endParaRPr b="1" sz="2500">
              <a:solidFill>
                <a:schemeClr val="lt1"/>
              </a:solidFill>
            </a:endParaRPr>
          </a:p>
        </p:txBody>
      </p:sp>
      <p:sp>
        <p:nvSpPr>
          <p:cNvPr id="74" name="Google Shape;74;p16"/>
          <p:cNvSpPr txBox="1"/>
          <p:nvPr>
            <p:ph idx="1" type="body"/>
          </p:nvPr>
        </p:nvSpPr>
        <p:spPr>
          <a:xfrm>
            <a:off x="268300" y="1243850"/>
            <a:ext cx="5518200" cy="32307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GB" sz="2200">
                <a:solidFill>
                  <a:schemeClr val="lt1"/>
                </a:solidFill>
              </a:rPr>
              <a:t>In this fast-moving digital world, autonomous cars will be a norm in near future. One of the most critical features of any autonomous car is traffic light detection and recognition.</a:t>
            </a:r>
            <a:endParaRPr sz="2200">
              <a:solidFill>
                <a:schemeClr val="lt1"/>
              </a:solidFill>
            </a:endParaRPr>
          </a:p>
          <a:p>
            <a:pPr indent="0" lvl="0" marL="0" rtl="0" algn="just">
              <a:spcBef>
                <a:spcPts val="1200"/>
              </a:spcBef>
              <a:spcAft>
                <a:spcPts val="0"/>
              </a:spcAft>
              <a:buNone/>
            </a:pPr>
            <a:r>
              <a:t/>
            </a:r>
            <a:endParaRPr sz="2200">
              <a:solidFill>
                <a:schemeClr val="lt1"/>
              </a:solidFill>
            </a:endParaRPr>
          </a:p>
          <a:p>
            <a:pPr indent="0" lvl="0" marL="0" rtl="0" algn="just">
              <a:spcBef>
                <a:spcPts val="1200"/>
              </a:spcBef>
              <a:spcAft>
                <a:spcPts val="0"/>
              </a:spcAft>
              <a:buNone/>
            </a:pPr>
            <a:r>
              <a:rPr lang="en-GB" sz="2200">
                <a:solidFill>
                  <a:schemeClr val="lt1"/>
                </a:solidFill>
              </a:rPr>
              <a:t>Autonomous cars should be capable of detecting traffic signal and recognizing its current states(red, amber, green)</a:t>
            </a:r>
            <a:endParaRPr sz="2200">
              <a:solidFill>
                <a:schemeClr val="lt1"/>
              </a:solidFill>
            </a:endParaRPr>
          </a:p>
          <a:p>
            <a:pPr indent="0" lvl="0" marL="0" rtl="0" algn="just">
              <a:spcBef>
                <a:spcPts val="1200"/>
              </a:spcBef>
              <a:spcAft>
                <a:spcPts val="1200"/>
              </a:spcAft>
              <a:buNone/>
            </a:pPr>
            <a:r>
              <a:t/>
            </a:r>
            <a:endParaRPr sz="2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OBJECTIVE</a:t>
            </a:r>
            <a:endParaRPr>
              <a:solidFill>
                <a:schemeClr val="lt1"/>
              </a:solidFill>
            </a:endParaRPr>
          </a:p>
        </p:txBody>
      </p:sp>
      <p:sp>
        <p:nvSpPr>
          <p:cNvPr id="80" name="Google Shape;80;p17"/>
          <p:cNvSpPr txBox="1"/>
          <p:nvPr>
            <p:ph idx="1" type="body"/>
          </p:nvPr>
        </p:nvSpPr>
        <p:spPr>
          <a:xfrm>
            <a:off x="265550" y="1418500"/>
            <a:ext cx="5546700" cy="2790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solidFill>
                  <a:schemeClr val="lt1"/>
                </a:solidFill>
              </a:rPr>
              <a:t>The Objective is</a:t>
            </a:r>
            <a:r>
              <a:rPr lang="en-GB">
                <a:solidFill>
                  <a:schemeClr val="lt1"/>
                </a:solidFill>
              </a:rPr>
              <a:t> to identify the status of traffic lights and make decisions quickly according to the identified status of traffic lights. This can reduce driver distraction and prevent the occurrence of non-standard driving and illegal behavior. </a:t>
            </a:r>
            <a:endParaRPr>
              <a:solidFill>
                <a:schemeClr val="lt1"/>
              </a:solidFill>
            </a:endParaRPr>
          </a:p>
          <a:p>
            <a:pPr indent="0" lvl="0" marL="0" rtl="0" algn="l">
              <a:spcBef>
                <a:spcPts val="1200"/>
              </a:spcBef>
              <a:spcAft>
                <a:spcPts val="1200"/>
              </a:spcAft>
              <a:buNone/>
            </a:pPr>
            <a:r>
              <a:rPr lang="en-GB">
                <a:solidFill>
                  <a:schemeClr val="lt1"/>
                </a:solidFill>
              </a:rPr>
              <a:t>We need to compare and contrast the feasibility and overall performances of the different approaches and thus figure out the best suited algorithm among the ones tested for satisfactorily precise Traffic light Detection.</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chemeClr val="lt1"/>
                </a:solidFill>
              </a:rPr>
              <a:t>Tools and Libraries Required</a:t>
            </a:r>
            <a:endParaRPr b="1">
              <a:solidFill>
                <a:schemeClr val="lt1"/>
              </a:solidFill>
            </a:endParaRPr>
          </a:p>
        </p:txBody>
      </p:sp>
      <p:sp>
        <p:nvSpPr>
          <p:cNvPr id="86" name="Google Shape;86;p18"/>
          <p:cNvSpPr txBox="1"/>
          <p:nvPr>
            <p:ph idx="1" type="body"/>
          </p:nvPr>
        </p:nvSpPr>
        <p:spPr>
          <a:xfrm>
            <a:off x="311700" y="1152475"/>
            <a:ext cx="4866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GB">
                <a:solidFill>
                  <a:schemeClr val="lt1"/>
                </a:solidFill>
              </a:rPr>
              <a:t>Python</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VS code</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Anaconda Navigator</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Cascade Trainer GUI</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Numpy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Pandas</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OpenCv</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Approach</a:t>
            </a:r>
            <a:endParaRPr>
              <a:solidFill>
                <a:schemeClr val="lt1"/>
              </a:solidFill>
            </a:endParaRPr>
          </a:p>
        </p:txBody>
      </p:sp>
      <p:sp>
        <p:nvSpPr>
          <p:cNvPr id="92" name="Google Shape;92;p19"/>
          <p:cNvSpPr txBox="1"/>
          <p:nvPr>
            <p:ph idx="1" type="body"/>
          </p:nvPr>
        </p:nvSpPr>
        <p:spPr>
          <a:xfrm>
            <a:off x="311700" y="1152475"/>
            <a:ext cx="5639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lt1"/>
                </a:solidFill>
              </a:rPr>
              <a:t>Two parts of our project</a:t>
            </a:r>
            <a:endParaRPr>
              <a:solidFill>
                <a:schemeClr val="lt1"/>
              </a:solidFill>
            </a:endParaRPr>
          </a:p>
          <a:p>
            <a:pPr indent="-342900" lvl="0" marL="457200" rtl="0" algn="l">
              <a:spcBef>
                <a:spcPts val="1200"/>
              </a:spcBef>
              <a:spcAft>
                <a:spcPts val="0"/>
              </a:spcAft>
              <a:buClr>
                <a:schemeClr val="lt1"/>
              </a:buClr>
              <a:buSzPts val="1800"/>
              <a:buAutoNum type="arabicPeriod"/>
            </a:pPr>
            <a:r>
              <a:rPr lang="en-GB">
                <a:solidFill>
                  <a:schemeClr val="lt1"/>
                </a:solidFill>
              </a:rPr>
              <a:t>Detecting Traffic Signal</a:t>
            </a:r>
            <a:endParaRPr>
              <a:solidFill>
                <a:schemeClr val="lt1"/>
              </a:solidFill>
            </a:endParaRPr>
          </a:p>
          <a:p>
            <a:pPr indent="-342900" lvl="0" marL="457200" rtl="0" algn="l">
              <a:spcBef>
                <a:spcPts val="0"/>
              </a:spcBef>
              <a:spcAft>
                <a:spcPts val="0"/>
              </a:spcAft>
              <a:buClr>
                <a:schemeClr val="lt1"/>
              </a:buClr>
              <a:buSzPts val="1800"/>
              <a:buAutoNum type="arabicPeriod"/>
            </a:pPr>
            <a:r>
              <a:rPr lang="en-GB">
                <a:solidFill>
                  <a:schemeClr val="lt1"/>
                </a:solidFill>
              </a:rPr>
              <a:t>Recognizing Traffic light Color</a:t>
            </a:r>
            <a:endParaRPr>
              <a:solidFill>
                <a:schemeClr val="lt1"/>
              </a:solidFill>
            </a:endParaRPr>
          </a:p>
          <a:p>
            <a:pPr indent="0" lvl="0" marL="0" rtl="0" algn="l">
              <a:spcBef>
                <a:spcPts val="1200"/>
              </a:spcBef>
              <a:spcAft>
                <a:spcPts val="0"/>
              </a:spcAft>
              <a:buNone/>
            </a:pPr>
            <a:r>
              <a:rPr lang="en-GB">
                <a:solidFill>
                  <a:schemeClr val="lt1"/>
                </a:solidFill>
              </a:rPr>
              <a:t>A camera mounted on the windshield inside the car will capture the images in real time and to avoid any other vehicles back lights or headlights, the camera will be placed in such a way that it will only capture the upper part of the view.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Approach</a:t>
            </a:r>
            <a:endParaRPr>
              <a:solidFill>
                <a:schemeClr val="lt1"/>
              </a:solidFill>
            </a:endParaRPr>
          </a:p>
        </p:txBody>
      </p:sp>
      <p:sp>
        <p:nvSpPr>
          <p:cNvPr id="98" name="Google Shape;98;p20"/>
          <p:cNvSpPr txBox="1"/>
          <p:nvPr>
            <p:ph idx="1" type="body"/>
          </p:nvPr>
        </p:nvSpPr>
        <p:spPr>
          <a:xfrm>
            <a:off x="311700" y="1152475"/>
            <a:ext cx="5592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For detecting traffic signal, we are using Haar Cascade algorithm. The camera will continuously capture the images and when traffic light signal will appear, using this algorithm that traffic signal will be detected.</a:t>
            </a:r>
            <a:endParaRPr>
              <a:solidFill>
                <a:schemeClr val="lt1"/>
              </a:solidFill>
            </a:endParaRPr>
          </a:p>
          <a:p>
            <a:pPr indent="0" lvl="0" marL="0" rtl="0" algn="l">
              <a:spcBef>
                <a:spcPts val="1200"/>
              </a:spcBef>
              <a:spcAft>
                <a:spcPts val="1200"/>
              </a:spcAft>
              <a:buNone/>
            </a:pPr>
            <a:r>
              <a:rPr lang="en-GB">
                <a:solidFill>
                  <a:schemeClr val="lt1"/>
                </a:solidFill>
              </a:rPr>
              <a:t>After detecting traffic signal, it will be cropped and will be saved in a folder as jpeg file and from there, the cropped image will be taken to detect its current state.</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Continued…</a:t>
            </a:r>
            <a:endParaRPr>
              <a:solidFill>
                <a:schemeClr val="lt1"/>
              </a:solidFill>
            </a:endParaRPr>
          </a:p>
        </p:txBody>
      </p:sp>
      <p:sp>
        <p:nvSpPr>
          <p:cNvPr id="104" name="Google Shape;104;p21"/>
          <p:cNvSpPr txBox="1"/>
          <p:nvPr>
            <p:ph idx="1" type="body"/>
          </p:nvPr>
        </p:nvSpPr>
        <p:spPr>
          <a:xfrm>
            <a:off x="311700" y="1152475"/>
            <a:ext cx="580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rPr>
              <a:t>For detecting traffic light color, we are using opencv module of machine learning. </a:t>
            </a:r>
            <a:endParaRPr>
              <a:solidFill>
                <a:schemeClr val="lt1"/>
              </a:solidFill>
            </a:endParaRPr>
          </a:p>
          <a:p>
            <a:pPr indent="0" lvl="0" marL="0" rtl="0" algn="l">
              <a:spcBef>
                <a:spcPts val="1200"/>
              </a:spcBef>
              <a:spcAft>
                <a:spcPts val="0"/>
              </a:spcAft>
              <a:buNone/>
            </a:pPr>
            <a:r>
              <a:rPr lang="en-GB">
                <a:solidFill>
                  <a:schemeClr val="lt1"/>
                </a:solidFill>
              </a:rPr>
              <a:t>Using this, traffic light color will be detected and recognised and a text will appear accordingly </a:t>
            </a:r>
            <a:endParaRPr>
              <a:solidFill>
                <a:schemeClr val="lt1"/>
              </a:solidFill>
            </a:endParaRPr>
          </a:p>
          <a:p>
            <a:pPr indent="0" lvl="0" marL="0" rtl="0" algn="l">
              <a:spcBef>
                <a:spcPts val="1200"/>
              </a:spcBef>
              <a:spcAft>
                <a:spcPts val="0"/>
              </a:spcAft>
              <a:buNone/>
            </a:pPr>
            <a:r>
              <a:rPr lang="en-GB">
                <a:solidFill>
                  <a:schemeClr val="lt1"/>
                </a:solidFill>
              </a:rPr>
              <a:t>if it is red- stop will appear in text</a:t>
            </a:r>
            <a:endParaRPr>
              <a:solidFill>
                <a:schemeClr val="lt1"/>
              </a:solidFill>
            </a:endParaRPr>
          </a:p>
          <a:p>
            <a:pPr indent="0" lvl="0" marL="0" rtl="0" algn="l">
              <a:spcBef>
                <a:spcPts val="1200"/>
              </a:spcBef>
              <a:spcAft>
                <a:spcPts val="0"/>
              </a:spcAft>
              <a:buNone/>
            </a:pPr>
            <a:r>
              <a:rPr lang="en-GB">
                <a:solidFill>
                  <a:schemeClr val="lt1"/>
                </a:solidFill>
              </a:rPr>
              <a:t>if it is amber- Get Ready will appear in text and </a:t>
            </a:r>
            <a:endParaRPr>
              <a:solidFill>
                <a:schemeClr val="lt1"/>
              </a:solidFill>
            </a:endParaRPr>
          </a:p>
          <a:p>
            <a:pPr indent="0" lvl="0" marL="0" rtl="0" algn="l">
              <a:spcBef>
                <a:spcPts val="1200"/>
              </a:spcBef>
              <a:spcAft>
                <a:spcPts val="1200"/>
              </a:spcAft>
              <a:buClr>
                <a:schemeClr val="dk1"/>
              </a:buClr>
              <a:buSzPts val="1100"/>
              <a:buFont typeface="Arial"/>
              <a:buNone/>
            </a:pPr>
            <a:r>
              <a:rPr lang="en-GB">
                <a:solidFill>
                  <a:schemeClr val="lt1"/>
                </a:solidFill>
              </a:rPr>
              <a:t>if it is green - Go will appear in text.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