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aramond Bold" charset="1" panose="02020804030307010803"/>
      <p:regular r:id="rId12"/>
    </p:embeddedFont>
    <p:embeddedFont>
      <p:font typeface="Lora" charset="1" panose="00000500000000000000"/>
      <p:regular r:id="rId13"/>
    </p:embeddedFont>
    <p:embeddedFont>
      <p:font typeface="Playfair Display" charset="1" panose="00000000000000000000"/>
      <p:regular r:id="rId17"/>
    </p:embeddedFont>
    <p:embeddedFont>
      <p:font typeface="Lora Bold" charset="1" panose="00000800000000000000"/>
      <p:regular r:id="rId18"/>
    </p:embeddedFont>
    <p:embeddedFont>
      <p:font typeface="Times New Roman MT Bold" charset="1" panose="02030802070405020303"/>
      <p:regular r:id="rId20"/>
    </p:embeddedFont>
    <p:embeddedFont>
      <p:font typeface="Arimo Bold" charset="1" panose="020B0704020202020204"/>
      <p:regular r:id="rId21"/>
    </p:embeddedFont>
    <p:embeddedFont>
      <p:font typeface="Calibri (MS)" charset="1" panose="020F0502020204030204"/>
      <p:regular r:id="rId22"/>
    </p:embeddedFont>
    <p:embeddedFont>
      <p:font typeface="Canva Sans Bold" charset="1" panose="020B0803030501040103"/>
      <p:regular r:id="rId23"/>
    </p:embeddedFont>
    <p:embeddedFont>
      <p:font typeface="Arimo" charset="1" panose="020B0604020202020204"/>
      <p:regular r:id="rId24"/>
    </p:embeddedFont>
    <p:embeddedFont>
      <p:font typeface="Arial Bold" charset="1" panose="020B0704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27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4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95667" y="1277274"/>
            <a:ext cx="6957907" cy="7732451"/>
          </a:xfrm>
          <a:custGeom>
            <a:avLst/>
            <a:gdLst/>
            <a:ahLst/>
            <a:cxnLst/>
            <a:rect r="r" b="b" t="t" l="l"/>
            <a:pathLst>
              <a:path h="7732451" w="6957907">
                <a:moveTo>
                  <a:pt x="0" y="0"/>
                </a:moveTo>
                <a:lnTo>
                  <a:pt x="6957908" y="0"/>
                </a:lnTo>
                <a:lnTo>
                  <a:pt x="6957908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702858" y="2573822"/>
            <a:ext cx="4805264" cy="5139356"/>
            <a:chOff x="0" y="0"/>
            <a:chExt cx="6407018" cy="68524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07023" cy="6852412"/>
            </a:xfrm>
            <a:custGeom>
              <a:avLst/>
              <a:gdLst/>
              <a:ahLst/>
              <a:cxnLst/>
              <a:rect r="r" b="b" t="t" l="l"/>
              <a:pathLst>
                <a:path h="6852412" w="6407023">
                  <a:moveTo>
                    <a:pt x="0" y="0"/>
                  </a:moveTo>
                  <a:lnTo>
                    <a:pt x="6407023" y="0"/>
                  </a:lnTo>
                  <a:lnTo>
                    <a:pt x="6407023" y="6852412"/>
                  </a:lnTo>
                  <a:lnTo>
                    <a:pt x="0" y="6852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49475" b="-1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96929" y="-790136"/>
            <a:ext cx="15544800" cy="3114675"/>
            <a:chOff x="0" y="0"/>
            <a:chExt cx="20726400" cy="41529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26400" cy="4152900"/>
            </a:xfrm>
            <a:custGeom>
              <a:avLst/>
              <a:gdLst/>
              <a:ahLst/>
              <a:cxnLst/>
              <a:rect r="r" b="b" t="t" l="l"/>
              <a:pathLst>
                <a:path h="41529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52900"/>
                  </a:lnTo>
                  <a:lnTo>
                    <a:pt x="0" y="4152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0726400" cy="41719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1F497D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SMART INDIA HACKATHON 2025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3624" y="1255395"/>
            <a:ext cx="12288446" cy="793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Problem Statement ID - </a:t>
            </a:r>
            <a:r>
              <a:rPr lang="en-US" sz="3600">
                <a:solidFill>
                  <a:srgbClr val="0070C0"/>
                </a:solidFill>
                <a:latin typeface="Lora"/>
                <a:ea typeface="Lora"/>
                <a:cs typeface="Lora"/>
                <a:sym typeface="Lora"/>
              </a:rPr>
              <a:t>25035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Problem Statement Title - </a:t>
            </a:r>
            <a:r>
              <a:rPr lang="en-US" sz="3600">
                <a:solidFill>
                  <a:srgbClr val="0070C0"/>
                </a:solidFill>
                <a:latin typeface="Lora"/>
                <a:ea typeface="Lora"/>
                <a:cs typeface="Lora"/>
                <a:sym typeface="Lora"/>
              </a:rPr>
              <a:t>Sentiment Analysis of Comments received through E-consultation Module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Theme- </a:t>
            </a:r>
            <a:r>
              <a:rPr lang="en-US" sz="3600">
                <a:solidFill>
                  <a:srgbClr val="0070C0"/>
                </a:solidFill>
                <a:latin typeface="Lora"/>
                <a:ea typeface="Lora"/>
                <a:cs typeface="Lora"/>
                <a:sym typeface="Lora"/>
              </a:rPr>
              <a:t>Miscellaneous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PS Category- </a:t>
            </a:r>
            <a:r>
              <a:rPr lang="en-US" sz="3600">
                <a:solidFill>
                  <a:srgbClr val="0070C0"/>
                </a:solidFill>
                <a:latin typeface="Lora"/>
                <a:ea typeface="Lora"/>
                <a:cs typeface="Lora"/>
                <a:sym typeface="Lora"/>
              </a:rPr>
              <a:t>Software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Team ID - 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Team Name (Registered on portal)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762049" y="9446"/>
            <a:ext cx="3313680" cy="1684302"/>
            <a:chOff x="0" y="0"/>
            <a:chExt cx="4418240" cy="2245736"/>
          </a:xfrm>
        </p:grpSpPr>
        <p:sp>
          <p:nvSpPr>
            <p:cNvPr name="Freeform 10" id="10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56896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spc="36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2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0902" y="303246"/>
            <a:ext cx="1915886" cy="1249101"/>
            <a:chOff x="0" y="0"/>
            <a:chExt cx="2554514" cy="1665468"/>
          </a:xfrm>
        </p:grpSpPr>
        <p:sp>
          <p:nvSpPr>
            <p:cNvPr name="Freeform 8" id="8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554514" cy="16654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 spc="54">
                  <a:solidFill>
                    <a:srgbClr val="00000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BOOLEAN PANDITS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2" id="12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919755" y="495686"/>
            <a:ext cx="11314034" cy="7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IDEA TITLE – AI-Driven e-Consult Analyze</a:t>
            </a:r>
          </a:p>
        </p:txBody>
      </p:sp>
      <p:sp>
        <p:nvSpPr>
          <p:cNvPr name="AutoShape 14" id="14"/>
          <p:cNvSpPr/>
          <p:nvPr/>
        </p:nvSpPr>
        <p:spPr>
          <a:xfrm>
            <a:off x="2386787" y="1248147"/>
            <a:ext cx="12375262" cy="19050"/>
          </a:xfrm>
          <a:prstGeom prst="line">
            <a:avLst/>
          </a:prstGeom>
          <a:ln cap="flat" w="38100">
            <a:solidFill>
              <a:srgbClr val="1F497D"/>
            </a:solidFill>
            <a:prstDash val="solid"/>
            <a:headEnd type="diamond" len="lg" w="lg"/>
            <a:tailEnd type="diamond" len="lg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470902" y="3503554"/>
            <a:ext cx="8249769" cy="3607815"/>
            <a:chOff x="0" y="0"/>
            <a:chExt cx="1278105" cy="5589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78105" cy="558945"/>
            </a:xfrm>
            <a:custGeom>
              <a:avLst/>
              <a:gdLst/>
              <a:ahLst/>
              <a:cxnLst/>
              <a:rect r="r" b="b" t="t" l="l"/>
              <a:pathLst>
                <a:path h="558945" w="1278105">
                  <a:moveTo>
                    <a:pt x="25338" y="0"/>
                  </a:moveTo>
                  <a:lnTo>
                    <a:pt x="1252767" y="0"/>
                  </a:lnTo>
                  <a:cubicBezTo>
                    <a:pt x="1266761" y="0"/>
                    <a:pt x="1278105" y="11344"/>
                    <a:pt x="1278105" y="25338"/>
                  </a:cubicBezTo>
                  <a:lnTo>
                    <a:pt x="1278105" y="533607"/>
                  </a:lnTo>
                  <a:cubicBezTo>
                    <a:pt x="1278105" y="547601"/>
                    <a:pt x="1266761" y="558945"/>
                    <a:pt x="1252767" y="558945"/>
                  </a:cubicBezTo>
                  <a:lnTo>
                    <a:pt x="25338" y="558945"/>
                  </a:lnTo>
                  <a:cubicBezTo>
                    <a:pt x="11344" y="558945"/>
                    <a:pt x="0" y="547601"/>
                    <a:pt x="0" y="533607"/>
                  </a:cubicBezTo>
                  <a:lnTo>
                    <a:pt x="0" y="25338"/>
                  </a:lnTo>
                  <a:cubicBezTo>
                    <a:pt x="0" y="11344"/>
                    <a:pt x="11344" y="0"/>
                    <a:pt x="25338" y="0"/>
                  </a:cubicBezTo>
                  <a:close/>
                </a:path>
              </a:pathLst>
            </a:custGeom>
            <a:solidFill>
              <a:srgbClr val="DAE7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9216460" y="3539622"/>
            <a:ext cx="8701615" cy="3533647"/>
            <a:chOff x="0" y="0"/>
            <a:chExt cx="1348108" cy="54745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48108" cy="547454"/>
            </a:xfrm>
            <a:custGeom>
              <a:avLst/>
              <a:gdLst/>
              <a:ahLst/>
              <a:cxnLst/>
              <a:rect r="r" b="b" t="t" l="l"/>
              <a:pathLst>
                <a:path h="547454" w="1348108">
                  <a:moveTo>
                    <a:pt x="24022" y="0"/>
                  </a:moveTo>
                  <a:lnTo>
                    <a:pt x="1324086" y="0"/>
                  </a:lnTo>
                  <a:cubicBezTo>
                    <a:pt x="1337353" y="0"/>
                    <a:pt x="1348108" y="10755"/>
                    <a:pt x="1348108" y="24022"/>
                  </a:cubicBezTo>
                  <a:lnTo>
                    <a:pt x="1348108" y="523432"/>
                  </a:lnTo>
                  <a:cubicBezTo>
                    <a:pt x="1348108" y="536699"/>
                    <a:pt x="1337353" y="547454"/>
                    <a:pt x="1324086" y="547454"/>
                  </a:cubicBezTo>
                  <a:lnTo>
                    <a:pt x="24022" y="547454"/>
                  </a:lnTo>
                  <a:cubicBezTo>
                    <a:pt x="10755" y="547454"/>
                    <a:pt x="0" y="536699"/>
                    <a:pt x="0" y="523432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DAE7F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470435" y="1607836"/>
            <a:ext cx="10440904" cy="48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6"/>
              </a:lnSpc>
              <a:spcBef>
                <a:spcPct val="0"/>
              </a:spcBef>
            </a:pPr>
            <a:r>
              <a:rPr lang="en-US" b="true" sz="2840">
                <a:solidFill>
                  <a:srgbClr val="1F497D"/>
                </a:solidFill>
                <a:latin typeface="Lora Bold"/>
                <a:ea typeface="Lora Bold"/>
                <a:cs typeface="Lora Bold"/>
                <a:sym typeface="Lora Bold"/>
              </a:rPr>
              <a:t>Proposed Solution: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0902" y="2172214"/>
            <a:ext cx="17447173" cy="109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030" indent="-231015" lvl="1">
              <a:lnSpc>
                <a:spcPts val="2996"/>
              </a:lnSpc>
              <a:buFont typeface="Arial"/>
              <a:buChar char="•"/>
            </a:pPr>
            <a:r>
              <a:rPr lang="en-US" sz="214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 AI-powered web application that automates the analysis of stakeholder comments on draft legislation for the Ministry of Corporate Affairs (MoCA).</a:t>
            </a:r>
          </a:p>
          <a:p>
            <a:pPr algn="l" marL="462030" indent="-231015" lvl="1">
              <a:lnSpc>
                <a:spcPts val="2996"/>
              </a:lnSpc>
              <a:buFont typeface="Arial"/>
              <a:buChar char="•"/>
            </a:pPr>
            <a:r>
              <a:rPr lang="en-US" sz="214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It transforms high volumes of unstructured text into a dashboard with structured, actionable insights.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4800" y="3594232"/>
            <a:ext cx="8105870" cy="48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6"/>
              </a:lnSpc>
              <a:spcBef>
                <a:spcPct val="0"/>
              </a:spcBef>
            </a:pPr>
            <a:r>
              <a:rPr lang="en-US" b="true" sz="2840">
                <a:solidFill>
                  <a:srgbClr val="1F497D"/>
                </a:solidFill>
                <a:latin typeface="Lora Bold"/>
                <a:ea typeface="Lora Bold"/>
                <a:cs typeface="Lora Bold"/>
                <a:sym typeface="Lora Bold"/>
              </a:rPr>
              <a:t>Detailed explanation of the proposed solution: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4800" y="4191386"/>
            <a:ext cx="7961972" cy="288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0441" indent="-220220" lvl="1">
              <a:lnSpc>
                <a:spcPts val="2856"/>
              </a:lnSpc>
              <a:buFont typeface="Arial"/>
              <a:buChar char="•"/>
            </a:pPr>
            <a:r>
              <a:rPr lang="en-US" b="true" sz="204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Sentiment Analysis: </a:t>
            </a:r>
            <a:r>
              <a:rPr lang="en-US" sz="204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Automatically classifies each comment as Positive, Negative, or Neutral.</a:t>
            </a:r>
          </a:p>
          <a:p>
            <a:pPr algn="l" marL="440441" indent="-220220" lvl="1">
              <a:lnSpc>
                <a:spcPts val="2856"/>
              </a:lnSpc>
              <a:buFont typeface="Arial"/>
              <a:buChar char="•"/>
            </a:pPr>
            <a:r>
              <a:rPr lang="en-US" b="true" sz="204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AI Summary Generation:</a:t>
            </a:r>
            <a:r>
              <a:rPr lang="en-US" sz="204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Creates concise, accurate summaries of lengthy comments to capture the core arguments.</a:t>
            </a:r>
          </a:p>
          <a:p>
            <a:pPr algn="l" marL="440441" indent="-220220" lvl="1">
              <a:lnSpc>
                <a:spcPts val="2856"/>
              </a:lnSpc>
              <a:buFont typeface="Arial"/>
              <a:buChar char="•"/>
            </a:pPr>
            <a:r>
              <a:rPr lang="en-US" b="true" sz="204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Keyword Word Cloud:</a:t>
            </a:r>
            <a:r>
              <a:rPr lang="en-US" sz="204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Generates a visual representation of the most frequently discussed terms and topics across all comments.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22089" y="3594232"/>
            <a:ext cx="5213628" cy="48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6"/>
              </a:lnSpc>
              <a:spcBef>
                <a:spcPct val="0"/>
              </a:spcBef>
            </a:pPr>
            <a:r>
              <a:rPr lang="en-US" b="true" sz="2840">
                <a:solidFill>
                  <a:srgbClr val="1F497D"/>
                </a:solidFill>
                <a:latin typeface="Lora Bold"/>
                <a:ea typeface="Lora Bold"/>
                <a:cs typeface="Lora Bold"/>
                <a:sym typeface="Lora Bold"/>
              </a:rPr>
              <a:t>How it addresses the problem: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03376" y="4181860"/>
            <a:ext cx="8327782" cy="251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0436" indent="-220218" lvl="1">
              <a:lnSpc>
                <a:spcPts val="2855"/>
              </a:lnSpc>
              <a:buFont typeface="Arial"/>
              <a:buChar char="•"/>
            </a:pPr>
            <a:r>
              <a:rPr lang="en-US" b="true" sz="203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Problem: </a:t>
            </a:r>
            <a:r>
              <a:rPr lang="en-US" sz="203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Manual analysis is slow and risks overlooking key feedback.</a:t>
            </a:r>
          </a:p>
          <a:p>
            <a:pPr algn="l" marL="440436" indent="-220218" lvl="1">
              <a:lnSpc>
                <a:spcPts val="2855"/>
              </a:lnSpc>
              <a:buFont typeface="Arial"/>
              <a:buChar char="•"/>
            </a:pPr>
            <a:r>
              <a:rPr lang="en-US" b="true" sz="203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Solution: </a:t>
            </a:r>
            <a:r>
              <a:rPr lang="en-US" sz="203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Our system automates analysis, ensuring every comment is processed systematically.</a:t>
            </a:r>
          </a:p>
          <a:p>
            <a:pPr algn="l" marL="440436" indent="-220218" lvl="1">
              <a:lnSpc>
                <a:spcPts val="2855"/>
              </a:lnSpc>
              <a:buFont typeface="Arial"/>
              <a:buChar char="•"/>
            </a:pPr>
            <a:r>
              <a:rPr lang="en-US" b="true" sz="203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Problem:</a:t>
            </a:r>
            <a:r>
              <a:rPr lang="en-US" sz="203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Difficulty in gauging overall public sentiment.</a:t>
            </a:r>
          </a:p>
          <a:p>
            <a:pPr algn="l" marL="440436" indent="-220218" lvl="1">
              <a:lnSpc>
                <a:spcPts val="2855"/>
              </a:lnSpc>
              <a:buFont typeface="Arial"/>
              <a:buChar char="•"/>
            </a:pPr>
            <a:r>
              <a:rPr lang="en-US" b="true" sz="203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Solution: </a:t>
            </a:r>
            <a:r>
              <a:rPr lang="en-US" sz="203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 dashboard provides an at-a-glance view of sentiment breakdown and key issues via charts and word clouds.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43326" y="7054219"/>
            <a:ext cx="4666893" cy="48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6"/>
              </a:lnSpc>
              <a:spcBef>
                <a:spcPct val="0"/>
              </a:spcBef>
            </a:pPr>
            <a:r>
              <a:rPr lang="en-US" b="true" sz="2840">
                <a:solidFill>
                  <a:srgbClr val="1F497D"/>
                </a:solidFill>
                <a:latin typeface="Lora Bold"/>
                <a:ea typeface="Lora Bold"/>
                <a:cs typeface="Lora Bold"/>
                <a:sym typeface="Lora Bold"/>
              </a:rPr>
              <a:t>Innovation and uniqueness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70902" y="7658358"/>
            <a:ext cx="17604827" cy="146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0377" indent="-230189" lvl="1">
              <a:lnSpc>
                <a:spcPts val="2985"/>
              </a:lnSpc>
              <a:buFont typeface="Arial"/>
              <a:buChar char="•"/>
            </a:pPr>
            <a:r>
              <a:rPr lang="en-US" b="true" sz="2132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No current solution exists: </a:t>
            </a:r>
            <a:r>
              <a:rPr lang="en-US" sz="2132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There exists no product in the market currently that addresses the problem statement exactly.</a:t>
            </a:r>
          </a:p>
          <a:p>
            <a:pPr algn="l" marL="460377" indent="-230189" lvl="1">
              <a:lnSpc>
                <a:spcPts val="2985"/>
              </a:lnSpc>
              <a:buFont typeface="Arial"/>
              <a:buChar char="•"/>
            </a:pPr>
            <a:r>
              <a:rPr lang="en-US" b="true" sz="2132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End-to-End Automation:</a:t>
            </a:r>
            <a:r>
              <a:rPr lang="en-US" sz="2132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 fully automated pipeline from data ingestion to visualization, requiring minimal human intervention.</a:t>
            </a:r>
          </a:p>
          <a:p>
            <a:pPr algn="l" marL="460377" indent="-230189" lvl="1">
              <a:lnSpc>
                <a:spcPts val="2985"/>
              </a:lnSpc>
              <a:buFont typeface="Arial"/>
              <a:buChar char="•"/>
            </a:pPr>
            <a:r>
              <a:rPr lang="en-US" b="true" sz="2132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Asynchronous &amp; Scalable Architecture: </a:t>
            </a:r>
            <a:r>
              <a:rPr lang="en-US" sz="2132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Decoupled services using a message queue ensure the system is robust and can handle sudden spikes in comment volume without crashing.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MT Bold"/>
                  <a:ea typeface="Times New Roman MT Bold"/>
                  <a:cs typeface="Times New Roman MT Bold"/>
                  <a:sym typeface="Times New Roman MT Bold"/>
                </a:rPr>
                <a:t>TECHNICAL APPROACH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627050"/>
            <a:chOff x="0" y="0"/>
            <a:chExt cx="5689600" cy="8360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836067"/>
            </a:xfrm>
            <a:custGeom>
              <a:avLst/>
              <a:gdLst/>
              <a:ahLst/>
              <a:cxnLst/>
              <a:rect r="r" b="b" t="t" l="l"/>
              <a:pathLst>
                <a:path h="836067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836067"/>
                  </a:lnTo>
                  <a:lnTo>
                    <a:pt x="0" y="836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85511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  <a:p>
              <a:pPr algn="r">
                <a:lnSpc>
                  <a:spcPts val="21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5610" y="473891"/>
            <a:ext cx="1915886" cy="1249101"/>
            <a:chOff x="0" y="0"/>
            <a:chExt cx="2554514" cy="1665468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BOOLEAN PANDITS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5" id="15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401765" y="3349026"/>
            <a:ext cx="4352689" cy="1908580"/>
            <a:chOff x="0" y="0"/>
            <a:chExt cx="5803586" cy="254477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5803586" cy="2544773"/>
              <a:chOff x="0" y="0"/>
              <a:chExt cx="1461663" cy="64091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461663" cy="640914"/>
              </a:xfrm>
              <a:custGeom>
                <a:avLst/>
                <a:gdLst/>
                <a:ahLst/>
                <a:cxnLst/>
                <a:rect r="r" b="b" t="t" l="l"/>
                <a:pathLst>
                  <a:path h="640914" w="1461663">
                    <a:moveTo>
                      <a:pt x="30237" y="0"/>
                    </a:moveTo>
                    <a:lnTo>
                      <a:pt x="1431426" y="0"/>
                    </a:lnTo>
                    <a:cubicBezTo>
                      <a:pt x="1448125" y="0"/>
                      <a:pt x="1461663" y="13538"/>
                      <a:pt x="1461663" y="30237"/>
                    </a:cubicBezTo>
                    <a:lnTo>
                      <a:pt x="1461663" y="610677"/>
                    </a:lnTo>
                    <a:cubicBezTo>
                      <a:pt x="1461663" y="618696"/>
                      <a:pt x="1458477" y="626387"/>
                      <a:pt x="1452806" y="632058"/>
                    </a:cubicBezTo>
                    <a:cubicBezTo>
                      <a:pt x="1447136" y="637728"/>
                      <a:pt x="1439445" y="640914"/>
                      <a:pt x="1431426" y="640914"/>
                    </a:cubicBezTo>
                    <a:lnTo>
                      <a:pt x="30237" y="640914"/>
                    </a:lnTo>
                    <a:cubicBezTo>
                      <a:pt x="22218" y="640914"/>
                      <a:pt x="14527" y="637728"/>
                      <a:pt x="8856" y="632058"/>
                    </a:cubicBezTo>
                    <a:cubicBezTo>
                      <a:pt x="3186" y="626387"/>
                      <a:pt x="0" y="618696"/>
                      <a:pt x="0" y="610677"/>
                    </a:cubicBezTo>
                    <a:lnTo>
                      <a:pt x="0" y="30237"/>
                    </a:lnTo>
                    <a:cubicBezTo>
                      <a:pt x="0" y="22218"/>
                      <a:pt x="3186" y="14527"/>
                      <a:pt x="8856" y="8856"/>
                    </a:cubicBezTo>
                    <a:cubicBezTo>
                      <a:pt x="14527" y="3186"/>
                      <a:pt x="22218" y="0"/>
                      <a:pt x="3023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dash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461663" cy="6885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6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327941" y="264316"/>
              <a:ext cx="1543712" cy="1543712"/>
            </a:xfrm>
            <a:custGeom>
              <a:avLst/>
              <a:gdLst/>
              <a:ahLst/>
              <a:cxnLst/>
              <a:rect r="r" b="b" t="t" l="l"/>
              <a:pathLst>
                <a:path h="1543712" w="1543712">
                  <a:moveTo>
                    <a:pt x="0" y="0"/>
                  </a:moveTo>
                  <a:lnTo>
                    <a:pt x="1543713" y="0"/>
                  </a:lnTo>
                  <a:lnTo>
                    <a:pt x="1543713" y="1543713"/>
                  </a:lnTo>
                  <a:lnTo>
                    <a:pt x="0" y="15437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104947" y="475192"/>
              <a:ext cx="1396165" cy="1396165"/>
            </a:xfrm>
            <a:custGeom>
              <a:avLst/>
              <a:gdLst/>
              <a:ahLst/>
              <a:cxnLst/>
              <a:rect r="r" b="b" t="t" l="l"/>
              <a:pathLst>
                <a:path h="1396165" w="1396165">
                  <a:moveTo>
                    <a:pt x="0" y="0"/>
                  </a:moveTo>
                  <a:lnTo>
                    <a:pt x="1396165" y="0"/>
                  </a:lnTo>
                  <a:lnTo>
                    <a:pt x="1396165" y="1396165"/>
                  </a:lnTo>
                  <a:lnTo>
                    <a:pt x="0" y="1396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290699" y="574363"/>
              <a:ext cx="2512886" cy="1147023"/>
            </a:xfrm>
            <a:custGeom>
              <a:avLst/>
              <a:gdLst/>
              <a:ahLst/>
              <a:cxnLst/>
              <a:rect r="r" b="b" t="t" l="l"/>
              <a:pathLst>
                <a:path h="1147023" w="2512886">
                  <a:moveTo>
                    <a:pt x="0" y="0"/>
                  </a:moveTo>
                  <a:lnTo>
                    <a:pt x="2512887" y="0"/>
                  </a:lnTo>
                  <a:lnTo>
                    <a:pt x="2512887" y="1147023"/>
                  </a:lnTo>
                  <a:lnTo>
                    <a:pt x="0" y="11470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28172" y="1893754"/>
              <a:ext cx="1964075" cy="385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5"/>
                </a:lnSpc>
              </a:pPr>
              <a:r>
                <a:rPr lang="en-US" sz="1803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BACK-END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709579" y="1892870"/>
              <a:ext cx="2172123" cy="3867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FRAMEWORKS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83036" y="3388526"/>
            <a:ext cx="4352689" cy="1908580"/>
            <a:chOff x="0" y="0"/>
            <a:chExt cx="5803586" cy="254477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5803586" cy="2544773"/>
              <a:chOff x="0" y="0"/>
              <a:chExt cx="1461663" cy="640914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461663" cy="640914"/>
              </a:xfrm>
              <a:custGeom>
                <a:avLst/>
                <a:gdLst/>
                <a:ahLst/>
                <a:cxnLst/>
                <a:rect r="r" b="b" t="t" l="l"/>
                <a:pathLst>
                  <a:path h="640914" w="1461663">
                    <a:moveTo>
                      <a:pt x="30237" y="0"/>
                    </a:moveTo>
                    <a:lnTo>
                      <a:pt x="1431426" y="0"/>
                    </a:lnTo>
                    <a:cubicBezTo>
                      <a:pt x="1448125" y="0"/>
                      <a:pt x="1461663" y="13538"/>
                      <a:pt x="1461663" y="30237"/>
                    </a:cubicBezTo>
                    <a:lnTo>
                      <a:pt x="1461663" y="610677"/>
                    </a:lnTo>
                    <a:cubicBezTo>
                      <a:pt x="1461663" y="618696"/>
                      <a:pt x="1458477" y="626387"/>
                      <a:pt x="1452806" y="632058"/>
                    </a:cubicBezTo>
                    <a:cubicBezTo>
                      <a:pt x="1447136" y="637728"/>
                      <a:pt x="1439445" y="640914"/>
                      <a:pt x="1431426" y="640914"/>
                    </a:cubicBezTo>
                    <a:lnTo>
                      <a:pt x="30237" y="640914"/>
                    </a:lnTo>
                    <a:cubicBezTo>
                      <a:pt x="22218" y="640914"/>
                      <a:pt x="14527" y="637728"/>
                      <a:pt x="8856" y="632058"/>
                    </a:cubicBezTo>
                    <a:cubicBezTo>
                      <a:pt x="3186" y="626387"/>
                      <a:pt x="0" y="618696"/>
                      <a:pt x="0" y="610677"/>
                    </a:cubicBezTo>
                    <a:lnTo>
                      <a:pt x="0" y="30237"/>
                    </a:lnTo>
                    <a:cubicBezTo>
                      <a:pt x="0" y="22218"/>
                      <a:pt x="3186" y="14527"/>
                      <a:pt x="8856" y="8856"/>
                    </a:cubicBezTo>
                    <a:cubicBezTo>
                      <a:pt x="14527" y="3186"/>
                      <a:pt x="22218" y="0"/>
                      <a:pt x="3023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dash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461663" cy="6885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6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266517" y="331388"/>
              <a:ext cx="1954342" cy="1409569"/>
            </a:xfrm>
            <a:custGeom>
              <a:avLst/>
              <a:gdLst/>
              <a:ahLst/>
              <a:cxnLst/>
              <a:rect r="r" b="b" t="t" l="l"/>
              <a:pathLst>
                <a:path h="1409569" w="1954342">
                  <a:moveTo>
                    <a:pt x="0" y="0"/>
                  </a:moveTo>
                  <a:lnTo>
                    <a:pt x="1954342" y="0"/>
                  </a:lnTo>
                  <a:lnTo>
                    <a:pt x="1954342" y="1409569"/>
                  </a:lnTo>
                  <a:lnTo>
                    <a:pt x="0" y="14095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726522" y="690972"/>
              <a:ext cx="2763189" cy="964604"/>
            </a:xfrm>
            <a:custGeom>
              <a:avLst/>
              <a:gdLst/>
              <a:ahLst/>
              <a:cxnLst/>
              <a:rect r="r" b="b" t="t" l="l"/>
              <a:pathLst>
                <a:path h="964604" w="2763189">
                  <a:moveTo>
                    <a:pt x="0" y="0"/>
                  </a:moveTo>
                  <a:lnTo>
                    <a:pt x="2763188" y="0"/>
                  </a:lnTo>
                  <a:lnTo>
                    <a:pt x="2763188" y="964604"/>
                  </a:lnTo>
                  <a:lnTo>
                    <a:pt x="0" y="964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79217" y="1855654"/>
              <a:ext cx="1964075" cy="385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5"/>
                </a:lnSpc>
              </a:pPr>
              <a:r>
                <a:rPr lang="en-US" sz="1803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DASHBOARD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2901793" y="1855654"/>
              <a:ext cx="1985222" cy="3867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FRAMEWORK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372304" y="4650635"/>
            <a:ext cx="2604037" cy="2311422"/>
            <a:chOff x="0" y="0"/>
            <a:chExt cx="3472050" cy="3081896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1149837"/>
              <a:ext cx="3472050" cy="1165297"/>
              <a:chOff x="0" y="0"/>
              <a:chExt cx="1703454" cy="571717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703454" cy="571717"/>
              </a:xfrm>
              <a:custGeom>
                <a:avLst/>
                <a:gdLst/>
                <a:ahLst/>
                <a:cxnLst/>
                <a:rect r="r" b="b" t="t" l="l"/>
                <a:pathLst>
                  <a:path h="571717" w="1703454">
                    <a:moveTo>
                      <a:pt x="25945" y="0"/>
                    </a:moveTo>
                    <a:lnTo>
                      <a:pt x="1677509" y="0"/>
                    </a:lnTo>
                    <a:cubicBezTo>
                      <a:pt x="1691838" y="0"/>
                      <a:pt x="1703454" y="11616"/>
                      <a:pt x="1703454" y="25945"/>
                    </a:cubicBezTo>
                    <a:lnTo>
                      <a:pt x="1703454" y="545772"/>
                    </a:lnTo>
                    <a:cubicBezTo>
                      <a:pt x="1703454" y="560101"/>
                      <a:pt x="1691838" y="571717"/>
                      <a:pt x="1677509" y="571717"/>
                    </a:cubicBezTo>
                    <a:lnTo>
                      <a:pt x="25945" y="571717"/>
                    </a:lnTo>
                    <a:cubicBezTo>
                      <a:pt x="11616" y="571717"/>
                      <a:pt x="0" y="560101"/>
                      <a:pt x="0" y="545772"/>
                    </a:cubicBezTo>
                    <a:lnTo>
                      <a:pt x="0" y="25945"/>
                    </a:lnTo>
                    <a:cubicBezTo>
                      <a:pt x="0" y="11616"/>
                      <a:pt x="11616" y="0"/>
                      <a:pt x="2594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dash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47625"/>
                <a:ext cx="1703454" cy="6193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6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0">
              <a:off x="170373" y="0"/>
              <a:ext cx="3081896" cy="3081896"/>
            </a:xfrm>
            <a:custGeom>
              <a:avLst/>
              <a:gdLst/>
              <a:ahLst/>
              <a:cxnLst/>
              <a:rect r="r" b="b" t="t" l="l"/>
              <a:pathLst>
                <a:path h="3081896" w="3081896">
                  <a:moveTo>
                    <a:pt x="0" y="0"/>
                  </a:moveTo>
                  <a:lnTo>
                    <a:pt x="3081896" y="0"/>
                  </a:lnTo>
                  <a:lnTo>
                    <a:pt x="3081896" y="3081896"/>
                  </a:lnTo>
                  <a:lnTo>
                    <a:pt x="0" y="3081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234235" y="1907365"/>
              <a:ext cx="3106184" cy="202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3"/>
                </a:lnSpc>
              </a:pPr>
              <a:r>
                <a:rPr lang="en-US" sz="924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CHART AND WORD CLOUD GENERATION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340118" y="6714506"/>
            <a:ext cx="2258631" cy="998129"/>
            <a:chOff x="0" y="0"/>
            <a:chExt cx="3011508" cy="1330838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44307"/>
              <a:ext cx="3011508" cy="1242224"/>
              <a:chOff x="0" y="0"/>
              <a:chExt cx="1553760" cy="640914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553760" cy="640914"/>
              </a:xfrm>
              <a:custGeom>
                <a:avLst/>
                <a:gdLst/>
                <a:ahLst/>
                <a:cxnLst/>
                <a:rect r="r" b="b" t="t" l="l"/>
                <a:pathLst>
                  <a:path h="640914" w="1553760">
                    <a:moveTo>
                      <a:pt x="28445" y="0"/>
                    </a:moveTo>
                    <a:lnTo>
                      <a:pt x="1525315" y="0"/>
                    </a:lnTo>
                    <a:cubicBezTo>
                      <a:pt x="1541025" y="0"/>
                      <a:pt x="1553760" y="12735"/>
                      <a:pt x="1553760" y="28445"/>
                    </a:cubicBezTo>
                    <a:lnTo>
                      <a:pt x="1553760" y="612469"/>
                    </a:lnTo>
                    <a:cubicBezTo>
                      <a:pt x="1553760" y="620013"/>
                      <a:pt x="1550763" y="627248"/>
                      <a:pt x="1545429" y="632583"/>
                    </a:cubicBezTo>
                    <a:cubicBezTo>
                      <a:pt x="1540094" y="637917"/>
                      <a:pt x="1532859" y="640914"/>
                      <a:pt x="1525315" y="640914"/>
                    </a:cubicBezTo>
                    <a:lnTo>
                      <a:pt x="28445" y="640914"/>
                    </a:lnTo>
                    <a:cubicBezTo>
                      <a:pt x="20901" y="640914"/>
                      <a:pt x="13666" y="637917"/>
                      <a:pt x="8331" y="632583"/>
                    </a:cubicBezTo>
                    <a:cubicBezTo>
                      <a:pt x="2997" y="627248"/>
                      <a:pt x="0" y="620013"/>
                      <a:pt x="0" y="612469"/>
                    </a:cubicBezTo>
                    <a:lnTo>
                      <a:pt x="0" y="28445"/>
                    </a:lnTo>
                    <a:cubicBezTo>
                      <a:pt x="0" y="20901"/>
                      <a:pt x="2997" y="13666"/>
                      <a:pt x="8331" y="8331"/>
                    </a:cubicBezTo>
                    <a:cubicBezTo>
                      <a:pt x="13666" y="2997"/>
                      <a:pt x="20901" y="0"/>
                      <a:pt x="2844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dash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47625"/>
                <a:ext cx="1553760" cy="6885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6"/>
                  </a:lnSpc>
                </a:pPr>
              </a:p>
            </p:txBody>
          </p:sp>
        </p:grpSp>
        <p:sp>
          <p:nvSpPr>
            <p:cNvPr name="Freeform 43" id="43"/>
            <p:cNvSpPr/>
            <p:nvPr/>
          </p:nvSpPr>
          <p:spPr>
            <a:xfrm flipH="false" flipV="false" rot="0">
              <a:off x="111590" y="0"/>
              <a:ext cx="2825871" cy="1330838"/>
            </a:xfrm>
            <a:custGeom>
              <a:avLst/>
              <a:gdLst/>
              <a:ahLst/>
              <a:cxnLst/>
              <a:rect r="r" b="b" t="t" l="l"/>
              <a:pathLst>
                <a:path h="1330838" w="2825871">
                  <a:moveTo>
                    <a:pt x="0" y="0"/>
                  </a:moveTo>
                  <a:lnTo>
                    <a:pt x="2825871" y="0"/>
                  </a:lnTo>
                  <a:lnTo>
                    <a:pt x="2825871" y="1330838"/>
                  </a:lnTo>
                  <a:lnTo>
                    <a:pt x="0" y="1330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7823880" y="479292"/>
            <a:ext cx="4350013" cy="2958649"/>
            <a:chOff x="0" y="0"/>
            <a:chExt cx="5800018" cy="3944865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1189611" y="899096"/>
              <a:ext cx="3499163" cy="1534323"/>
              <a:chOff x="0" y="0"/>
              <a:chExt cx="1461663" cy="640914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461663" cy="640914"/>
              </a:xfrm>
              <a:custGeom>
                <a:avLst/>
                <a:gdLst/>
                <a:ahLst/>
                <a:cxnLst/>
                <a:rect r="r" b="b" t="t" l="l"/>
                <a:pathLst>
                  <a:path h="640914" w="1461663">
                    <a:moveTo>
                      <a:pt x="30237" y="0"/>
                    </a:moveTo>
                    <a:lnTo>
                      <a:pt x="1431426" y="0"/>
                    </a:lnTo>
                    <a:cubicBezTo>
                      <a:pt x="1448125" y="0"/>
                      <a:pt x="1461663" y="13538"/>
                      <a:pt x="1461663" y="30237"/>
                    </a:cubicBezTo>
                    <a:lnTo>
                      <a:pt x="1461663" y="610677"/>
                    </a:lnTo>
                    <a:cubicBezTo>
                      <a:pt x="1461663" y="618696"/>
                      <a:pt x="1458477" y="626387"/>
                      <a:pt x="1452806" y="632058"/>
                    </a:cubicBezTo>
                    <a:cubicBezTo>
                      <a:pt x="1447136" y="637728"/>
                      <a:pt x="1439445" y="640914"/>
                      <a:pt x="1431426" y="640914"/>
                    </a:cubicBezTo>
                    <a:lnTo>
                      <a:pt x="30237" y="640914"/>
                    </a:lnTo>
                    <a:cubicBezTo>
                      <a:pt x="22218" y="640914"/>
                      <a:pt x="14527" y="637728"/>
                      <a:pt x="8856" y="632058"/>
                    </a:cubicBezTo>
                    <a:cubicBezTo>
                      <a:pt x="3186" y="626387"/>
                      <a:pt x="0" y="618696"/>
                      <a:pt x="0" y="610677"/>
                    </a:cubicBezTo>
                    <a:lnTo>
                      <a:pt x="0" y="30237"/>
                    </a:lnTo>
                    <a:cubicBezTo>
                      <a:pt x="0" y="22218"/>
                      <a:pt x="3186" y="14527"/>
                      <a:pt x="8856" y="8856"/>
                    </a:cubicBezTo>
                    <a:cubicBezTo>
                      <a:pt x="14527" y="3186"/>
                      <a:pt x="22218" y="0"/>
                      <a:pt x="3023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dash"/>
                <a:miter/>
              </a:ln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47625"/>
                <a:ext cx="1461663" cy="6885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6"/>
                  </a:lnSpc>
                </a:pPr>
              </a:p>
            </p:txBody>
          </p:sp>
        </p:grp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800018" cy="3944865"/>
            </a:xfrm>
            <a:custGeom>
              <a:avLst/>
              <a:gdLst/>
              <a:ahLst/>
              <a:cxnLst/>
              <a:rect r="r" b="b" t="t" l="l"/>
              <a:pathLst>
                <a:path h="3944865" w="5800018">
                  <a:moveTo>
                    <a:pt x="0" y="0"/>
                  </a:moveTo>
                  <a:lnTo>
                    <a:pt x="5800018" y="0"/>
                  </a:lnTo>
                  <a:lnTo>
                    <a:pt x="5800018" y="3944865"/>
                  </a:lnTo>
                  <a:lnTo>
                    <a:pt x="0" y="3944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4762049" y="4707239"/>
            <a:ext cx="3277839" cy="2506331"/>
            <a:chOff x="0" y="0"/>
            <a:chExt cx="4370453" cy="3341775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573681" y="549504"/>
              <a:ext cx="3796771" cy="2406264"/>
              <a:chOff x="0" y="0"/>
              <a:chExt cx="1461663" cy="926352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1461663" cy="926352"/>
              </a:xfrm>
              <a:custGeom>
                <a:avLst/>
                <a:gdLst/>
                <a:ahLst/>
                <a:cxnLst/>
                <a:rect r="r" b="b" t="t" l="l"/>
                <a:pathLst>
                  <a:path h="926352" w="1461663">
                    <a:moveTo>
                      <a:pt x="30237" y="0"/>
                    </a:moveTo>
                    <a:lnTo>
                      <a:pt x="1431426" y="0"/>
                    </a:lnTo>
                    <a:cubicBezTo>
                      <a:pt x="1448125" y="0"/>
                      <a:pt x="1461663" y="13538"/>
                      <a:pt x="1461663" y="30237"/>
                    </a:cubicBezTo>
                    <a:lnTo>
                      <a:pt x="1461663" y="896115"/>
                    </a:lnTo>
                    <a:cubicBezTo>
                      <a:pt x="1461663" y="904134"/>
                      <a:pt x="1458477" y="911825"/>
                      <a:pt x="1452806" y="917496"/>
                    </a:cubicBezTo>
                    <a:cubicBezTo>
                      <a:pt x="1447136" y="923166"/>
                      <a:pt x="1439445" y="926352"/>
                      <a:pt x="1431426" y="926352"/>
                    </a:cubicBezTo>
                    <a:lnTo>
                      <a:pt x="30237" y="926352"/>
                    </a:lnTo>
                    <a:cubicBezTo>
                      <a:pt x="22218" y="926352"/>
                      <a:pt x="14527" y="923166"/>
                      <a:pt x="8856" y="917496"/>
                    </a:cubicBezTo>
                    <a:cubicBezTo>
                      <a:pt x="3186" y="911825"/>
                      <a:pt x="0" y="904134"/>
                      <a:pt x="0" y="896115"/>
                    </a:cubicBezTo>
                    <a:lnTo>
                      <a:pt x="0" y="30237"/>
                    </a:lnTo>
                    <a:cubicBezTo>
                      <a:pt x="0" y="22218"/>
                      <a:pt x="3186" y="14527"/>
                      <a:pt x="8856" y="8856"/>
                    </a:cubicBezTo>
                    <a:cubicBezTo>
                      <a:pt x="14527" y="3186"/>
                      <a:pt x="22218" y="0"/>
                      <a:pt x="3023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dash"/>
                <a:miter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47625"/>
                <a:ext cx="1461663" cy="9739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6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3341775" cy="3341775"/>
            </a:xfrm>
            <a:custGeom>
              <a:avLst/>
              <a:gdLst/>
              <a:ahLst/>
              <a:cxnLst/>
              <a:rect r="r" b="b" t="t" l="l"/>
              <a:pathLst>
                <a:path h="3341775" w="3341775">
                  <a:moveTo>
                    <a:pt x="0" y="0"/>
                  </a:moveTo>
                  <a:lnTo>
                    <a:pt x="3341775" y="0"/>
                  </a:lnTo>
                  <a:lnTo>
                    <a:pt x="3341775" y="3341775"/>
                  </a:lnTo>
                  <a:lnTo>
                    <a:pt x="0" y="3341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TextBox 54" id="54"/>
            <p:cNvSpPr txBox="true"/>
            <p:nvPr/>
          </p:nvSpPr>
          <p:spPr>
            <a:xfrm rot="0">
              <a:off x="2508303" y="1346203"/>
              <a:ext cx="1666943" cy="512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48"/>
                </a:lnSpc>
              </a:pPr>
              <a:r>
                <a:rPr lang="en-US" sz="1177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SUMMARY GENERATION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4947302" y="2110465"/>
            <a:ext cx="1454463" cy="1055028"/>
            <a:chOff x="0" y="0"/>
            <a:chExt cx="1939284" cy="1406704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416254" y="0"/>
              <a:ext cx="1106777" cy="1106777"/>
            </a:xfrm>
            <a:custGeom>
              <a:avLst/>
              <a:gdLst/>
              <a:ahLst/>
              <a:cxnLst/>
              <a:rect r="r" b="b" t="t" l="l"/>
              <a:pathLst>
                <a:path h="1106777" w="1106777">
                  <a:moveTo>
                    <a:pt x="0" y="0"/>
                  </a:moveTo>
                  <a:lnTo>
                    <a:pt x="1106776" y="0"/>
                  </a:lnTo>
                  <a:lnTo>
                    <a:pt x="1106776" y="1106777"/>
                  </a:lnTo>
                  <a:lnTo>
                    <a:pt x="0" y="1106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grpSp>
          <p:nvGrpSpPr>
            <p:cNvPr name="Group 57" id="57"/>
            <p:cNvGrpSpPr/>
            <p:nvPr/>
          </p:nvGrpSpPr>
          <p:grpSpPr>
            <a:xfrm rot="0">
              <a:off x="0" y="0"/>
              <a:ext cx="1939284" cy="1406704"/>
              <a:chOff x="0" y="0"/>
              <a:chExt cx="771602" cy="559699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771602" cy="559699"/>
              </a:xfrm>
              <a:custGeom>
                <a:avLst/>
                <a:gdLst/>
                <a:ahLst/>
                <a:cxnLst/>
                <a:rect r="r" b="b" t="t" l="l"/>
                <a:pathLst>
                  <a:path h="559699" w="771602">
                    <a:moveTo>
                      <a:pt x="44924" y="0"/>
                    </a:moveTo>
                    <a:lnTo>
                      <a:pt x="726678" y="0"/>
                    </a:lnTo>
                    <a:cubicBezTo>
                      <a:pt x="751489" y="0"/>
                      <a:pt x="771602" y="20113"/>
                      <a:pt x="771602" y="44924"/>
                    </a:cubicBezTo>
                    <a:lnTo>
                      <a:pt x="771602" y="514775"/>
                    </a:lnTo>
                    <a:cubicBezTo>
                      <a:pt x="771602" y="526690"/>
                      <a:pt x="766869" y="538116"/>
                      <a:pt x="758444" y="546541"/>
                    </a:cubicBezTo>
                    <a:cubicBezTo>
                      <a:pt x="750019" y="554966"/>
                      <a:pt x="738592" y="559699"/>
                      <a:pt x="726678" y="559699"/>
                    </a:cubicBezTo>
                    <a:lnTo>
                      <a:pt x="44924" y="559699"/>
                    </a:lnTo>
                    <a:cubicBezTo>
                      <a:pt x="20113" y="559699"/>
                      <a:pt x="0" y="539586"/>
                      <a:pt x="0" y="514775"/>
                    </a:cubicBezTo>
                    <a:lnTo>
                      <a:pt x="0" y="44924"/>
                    </a:lnTo>
                    <a:cubicBezTo>
                      <a:pt x="0" y="20113"/>
                      <a:pt x="20113" y="0"/>
                      <a:pt x="44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lgDash"/>
                <a:miter/>
              </a:ln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47625"/>
                <a:ext cx="771602" cy="6073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6"/>
                  </a:lnSpc>
                </a:pPr>
              </a:p>
            </p:txBody>
          </p:sp>
        </p:grpSp>
        <p:sp>
          <p:nvSpPr>
            <p:cNvPr name="TextBox 60" id="60"/>
            <p:cNvSpPr txBox="true"/>
            <p:nvPr/>
          </p:nvSpPr>
          <p:spPr>
            <a:xfrm rot="0">
              <a:off x="293375" y="1087727"/>
              <a:ext cx="1352533" cy="1968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1"/>
                </a:lnSpc>
              </a:pPr>
              <a:r>
                <a:rPr lang="en-US" sz="893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AUTHENTICATION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>
            <a:off x="5207150" y="4303316"/>
            <a:ext cx="11946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>
            <a:off x="10721889" y="4342816"/>
            <a:ext cx="11946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>
            <a:off x="3059381" y="2637979"/>
            <a:ext cx="0" cy="7505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" id="64"/>
          <p:cNvSpPr/>
          <p:nvPr/>
        </p:nvSpPr>
        <p:spPr>
          <a:xfrm>
            <a:off x="3059381" y="2637979"/>
            <a:ext cx="188792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>
            <a:off x="8578110" y="2637979"/>
            <a:ext cx="0" cy="7110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6" id="66"/>
          <p:cNvSpPr/>
          <p:nvPr/>
        </p:nvSpPr>
        <p:spPr>
          <a:xfrm>
            <a:off x="6401765" y="2637979"/>
            <a:ext cx="21763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" id="67"/>
          <p:cNvSpPr/>
          <p:nvPr/>
        </p:nvSpPr>
        <p:spPr>
          <a:xfrm flipH="true" flipV="true">
            <a:off x="9956279" y="2296568"/>
            <a:ext cx="0" cy="10273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8" id="68"/>
          <p:cNvSpPr/>
          <p:nvPr/>
        </p:nvSpPr>
        <p:spPr>
          <a:xfrm flipH="true">
            <a:off x="11916505" y="2920794"/>
            <a:ext cx="0" cy="14220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9" id="69"/>
          <p:cNvSpPr/>
          <p:nvPr/>
        </p:nvSpPr>
        <p:spPr>
          <a:xfrm>
            <a:off x="11916505" y="2920794"/>
            <a:ext cx="11898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0" id="70"/>
          <p:cNvGrpSpPr/>
          <p:nvPr/>
        </p:nvGrpSpPr>
        <p:grpSpPr>
          <a:xfrm rot="0">
            <a:off x="13106400" y="2110465"/>
            <a:ext cx="3739883" cy="1705559"/>
            <a:chOff x="0" y="0"/>
            <a:chExt cx="984990" cy="449201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984990" cy="449201"/>
            </a:xfrm>
            <a:custGeom>
              <a:avLst/>
              <a:gdLst/>
              <a:ahLst/>
              <a:cxnLst/>
              <a:rect r="r" b="b" t="t" l="l"/>
              <a:pathLst>
                <a:path h="449201" w="984990">
                  <a:moveTo>
                    <a:pt x="35192" y="0"/>
                  </a:moveTo>
                  <a:lnTo>
                    <a:pt x="949798" y="0"/>
                  </a:lnTo>
                  <a:cubicBezTo>
                    <a:pt x="959132" y="0"/>
                    <a:pt x="968083" y="3708"/>
                    <a:pt x="974682" y="10307"/>
                  </a:cubicBezTo>
                  <a:cubicBezTo>
                    <a:pt x="981282" y="16907"/>
                    <a:pt x="984990" y="25858"/>
                    <a:pt x="984990" y="35192"/>
                  </a:cubicBezTo>
                  <a:lnTo>
                    <a:pt x="984990" y="414009"/>
                  </a:lnTo>
                  <a:cubicBezTo>
                    <a:pt x="984990" y="433445"/>
                    <a:pt x="969234" y="449201"/>
                    <a:pt x="949798" y="449201"/>
                  </a:cubicBezTo>
                  <a:lnTo>
                    <a:pt x="35192" y="449201"/>
                  </a:lnTo>
                  <a:cubicBezTo>
                    <a:pt x="15756" y="449201"/>
                    <a:pt x="0" y="433445"/>
                    <a:pt x="0" y="414009"/>
                  </a:cubicBezTo>
                  <a:lnTo>
                    <a:pt x="0" y="35192"/>
                  </a:lnTo>
                  <a:cubicBezTo>
                    <a:pt x="0" y="15756"/>
                    <a:pt x="15756" y="0"/>
                    <a:pt x="351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0" y="-47625"/>
              <a:ext cx="984990" cy="496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6"/>
                </a:lnSpc>
              </a:pPr>
            </a:p>
          </p:txBody>
        </p:sp>
      </p:grpSp>
      <p:sp>
        <p:nvSpPr>
          <p:cNvPr name="Freeform 73" id="73"/>
          <p:cNvSpPr/>
          <p:nvPr/>
        </p:nvSpPr>
        <p:spPr>
          <a:xfrm flipH="false" flipV="false" rot="0">
            <a:off x="12406122" y="1936988"/>
            <a:ext cx="3222103" cy="2052514"/>
          </a:xfrm>
          <a:custGeom>
            <a:avLst/>
            <a:gdLst/>
            <a:ahLst/>
            <a:cxnLst/>
            <a:rect r="r" b="b" t="t" l="l"/>
            <a:pathLst>
              <a:path h="2052514" w="3222103">
                <a:moveTo>
                  <a:pt x="0" y="0"/>
                </a:moveTo>
                <a:lnTo>
                  <a:pt x="3222103" y="0"/>
                </a:lnTo>
                <a:lnTo>
                  <a:pt x="3222103" y="2052514"/>
                </a:lnTo>
                <a:lnTo>
                  <a:pt x="0" y="205251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AutoShape 74" id="74"/>
          <p:cNvSpPr/>
          <p:nvPr/>
        </p:nvSpPr>
        <p:spPr>
          <a:xfrm flipH="true" flipV="true">
            <a:off x="10754455" y="4824631"/>
            <a:ext cx="2946893" cy="6505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5" id="75"/>
          <p:cNvSpPr/>
          <p:nvPr/>
        </p:nvSpPr>
        <p:spPr>
          <a:xfrm flipV="true">
            <a:off x="16114000" y="3816024"/>
            <a:ext cx="0" cy="132747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 flipV="true">
            <a:off x="8597160" y="5220751"/>
            <a:ext cx="0" cy="132747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77" id="77"/>
          <p:cNvSpPr/>
          <p:nvPr/>
        </p:nvSpPr>
        <p:spPr>
          <a:xfrm flipH="false" flipV="false" rot="0">
            <a:off x="7446007" y="6702831"/>
            <a:ext cx="1697993" cy="1639335"/>
          </a:xfrm>
          <a:custGeom>
            <a:avLst/>
            <a:gdLst/>
            <a:ahLst/>
            <a:cxnLst/>
            <a:rect r="r" b="b" t="t" l="l"/>
            <a:pathLst>
              <a:path h="1639335" w="1697993">
                <a:moveTo>
                  <a:pt x="0" y="0"/>
                </a:moveTo>
                <a:lnTo>
                  <a:pt x="1697993" y="0"/>
                </a:lnTo>
                <a:lnTo>
                  <a:pt x="1697993" y="1639335"/>
                </a:lnTo>
                <a:lnTo>
                  <a:pt x="0" y="16393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8" id="78"/>
          <p:cNvSpPr txBox="true"/>
          <p:nvPr/>
        </p:nvSpPr>
        <p:spPr>
          <a:xfrm rot="0">
            <a:off x="7026962" y="8437416"/>
            <a:ext cx="2536083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4575806" y="2556305"/>
            <a:ext cx="2104837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 MODELS DEPLOYED ON CLOUD SERVICES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8" id="8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BOOLEAN PANDITS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2" id="12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MT Bold"/>
                  <a:ea typeface="Times New Roman MT Bold"/>
                  <a:cs typeface="Times New Roman MT Bold"/>
                  <a:sym typeface="Times New Roman MT Bold"/>
                </a:rPr>
                <a:t>FEASIBILITY AND VIABILITY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891305" y="1138824"/>
            <a:ext cx="2715240" cy="3085500"/>
          </a:xfrm>
          <a:custGeom>
            <a:avLst/>
            <a:gdLst/>
            <a:ahLst/>
            <a:cxnLst/>
            <a:rect r="r" b="b" t="t" l="l"/>
            <a:pathLst>
              <a:path h="3085500" w="2715240">
                <a:moveTo>
                  <a:pt x="0" y="0"/>
                </a:moveTo>
                <a:lnTo>
                  <a:pt x="2715240" y="0"/>
                </a:lnTo>
                <a:lnTo>
                  <a:pt x="2715240" y="3085500"/>
                </a:lnTo>
                <a:lnTo>
                  <a:pt x="0" y="3085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flipH="true" flipV="true">
            <a:off x="9248925" y="1138824"/>
            <a:ext cx="0" cy="1542750"/>
          </a:xfrm>
          <a:prstGeom prst="line">
            <a:avLst/>
          </a:prstGeom>
          <a:ln cap="flat" w="3810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7982359" y="2681574"/>
            <a:ext cx="1266565" cy="717302"/>
          </a:xfrm>
          <a:prstGeom prst="line">
            <a:avLst/>
          </a:prstGeom>
          <a:ln cap="flat" w="3810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9248925" y="2681574"/>
            <a:ext cx="1271778" cy="717302"/>
          </a:xfrm>
          <a:prstGeom prst="line">
            <a:avLst/>
          </a:prstGeom>
          <a:ln cap="flat" w="3810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8069105" y="1893437"/>
            <a:ext cx="911392" cy="874936"/>
          </a:xfrm>
          <a:custGeom>
            <a:avLst/>
            <a:gdLst/>
            <a:ahLst/>
            <a:cxnLst/>
            <a:rect r="r" b="b" t="t" l="l"/>
            <a:pathLst>
              <a:path h="874936" w="911392">
                <a:moveTo>
                  <a:pt x="0" y="0"/>
                </a:moveTo>
                <a:lnTo>
                  <a:pt x="911391" y="0"/>
                </a:lnTo>
                <a:lnTo>
                  <a:pt x="911391" y="874936"/>
                </a:lnTo>
                <a:lnTo>
                  <a:pt x="0" y="8749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904577" y="2962302"/>
            <a:ext cx="688695" cy="873147"/>
          </a:xfrm>
          <a:custGeom>
            <a:avLst/>
            <a:gdLst/>
            <a:ahLst/>
            <a:cxnLst/>
            <a:rect r="r" b="b" t="t" l="l"/>
            <a:pathLst>
              <a:path h="873147" w="688695">
                <a:moveTo>
                  <a:pt x="0" y="0"/>
                </a:moveTo>
                <a:lnTo>
                  <a:pt x="688695" y="0"/>
                </a:lnTo>
                <a:lnTo>
                  <a:pt x="688695" y="873147"/>
                </a:lnTo>
                <a:lnTo>
                  <a:pt x="0" y="8731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463565" y="1807115"/>
            <a:ext cx="970321" cy="1047580"/>
          </a:xfrm>
          <a:custGeom>
            <a:avLst/>
            <a:gdLst/>
            <a:ahLst/>
            <a:cxnLst/>
            <a:rect r="r" b="b" t="t" l="l"/>
            <a:pathLst>
              <a:path h="1047580" w="970321">
                <a:moveTo>
                  <a:pt x="0" y="0"/>
                </a:moveTo>
                <a:lnTo>
                  <a:pt x="970320" y="0"/>
                </a:lnTo>
                <a:lnTo>
                  <a:pt x="970320" y="1047580"/>
                </a:lnTo>
                <a:lnTo>
                  <a:pt x="0" y="1047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475610" y="1893437"/>
            <a:ext cx="5456561" cy="7440039"/>
            <a:chOff x="0" y="0"/>
            <a:chExt cx="1437119" cy="19595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37119" cy="1959516"/>
            </a:xfrm>
            <a:custGeom>
              <a:avLst/>
              <a:gdLst/>
              <a:ahLst/>
              <a:cxnLst/>
              <a:rect r="r" b="b" t="t" l="l"/>
              <a:pathLst>
                <a:path h="1959516" w="1437119">
                  <a:moveTo>
                    <a:pt x="24120" y="0"/>
                  </a:moveTo>
                  <a:lnTo>
                    <a:pt x="1412999" y="0"/>
                  </a:lnTo>
                  <a:cubicBezTo>
                    <a:pt x="1426320" y="0"/>
                    <a:pt x="1437119" y="10799"/>
                    <a:pt x="1437119" y="24120"/>
                  </a:cubicBezTo>
                  <a:lnTo>
                    <a:pt x="1437119" y="1935396"/>
                  </a:lnTo>
                  <a:cubicBezTo>
                    <a:pt x="1437119" y="1941793"/>
                    <a:pt x="1434578" y="1947928"/>
                    <a:pt x="1430054" y="1952452"/>
                  </a:cubicBezTo>
                  <a:cubicBezTo>
                    <a:pt x="1425531" y="1956975"/>
                    <a:pt x="1419396" y="1959516"/>
                    <a:pt x="1412999" y="1959516"/>
                  </a:cubicBezTo>
                  <a:lnTo>
                    <a:pt x="24120" y="1959516"/>
                  </a:lnTo>
                  <a:cubicBezTo>
                    <a:pt x="17723" y="1959516"/>
                    <a:pt x="11588" y="1956975"/>
                    <a:pt x="7065" y="1952452"/>
                  </a:cubicBezTo>
                  <a:cubicBezTo>
                    <a:pt x="2541" y="1947928"/>
                    <a:pt x="0" y="1941793"/>
                    <a:pt x="0" y="1935396"/>
                  </a:cubicBezTo>
                  <a:lnTo>
                    <a:pt x="0" y="24120"/>
                  </a:lnTo>
                  <a:cubicBezTo>
                    <a:pt x="0" y="17723"/>
                    <a:pt x="2541" y="11588"/>
                    <a:pt x="7065" y="7065"/>
                  </a:cubicBezTo>
                  <a:cubicBezTo>
                    <a:pt x="11588" y="2541"/>
                    <a:pt x="17723" y="0"/>
                    <a:pt x="241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15000">
                    <a:srgbClr val="1EBDA5">
                      <a:alpha val="100000"/>
                    </a:srgbClr>
                  </a:gs>
                  <a:gs pos="50000">
                    <a:srgbClr val="E26A00">
                      <a:alpha val="100000"/>
                    </a:srgbClr>
                  </a:gs>
                  <a:gs pos="85000">
                    <a:srgbClr val="FFE046">
                      <a:alpha val="100000"/>
                    </a:srgbClr>
                  </a:gs>
                </a:gsLst>
                <a:lin ang="18900000"/>
              </a:gradFill>
              <a:prstDash val="lgDash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437119" cy="200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6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48841" y="2092420"/>
            <a:ext cx="4878276" cy="353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CC4E00"/>
                </a:solidFill>
                <a:latin typeface="Lora Bold"/>
                <a:ea typeface="Lora Bold"/>
                <a:cs typeface="Lora Bold"/>
                <a:sym typeface="Lora Bold"/>
              </a:rPr>
              <a:t>Technical Feasibility:</a:t>
            </a:r>
          </a:p>
          <a:p>
            <a:pPr algn="l">
              <a:lnSpc>
                <a:spcPts val="2992"/>
              </a:lnSpc>
              <a:spcBef>
                <a:spcPct val="0"/>
              </a:spcBef>
            </a:pP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Built on </a:t>
            </a: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well-established, production-proven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NLP/ML frameworks and visualization libraries for stable, rapid deployment.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Enables </a:t>
            </a: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quick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end-to-end analysis: preprocessing,</a:t>
            </a: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sentiment classification, summarization, charts, and word clouds 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with interpretable outputs.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648841" y="5766298"/>
            <a:ext cx="5069787" cy="318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BF63"/>
                </a:solidFill>
                <a:latin typeface="Lora Bold"/>
                <a:ea typeface="Lora Bold"/>
                <a:cs typeface="Lora Bold"/>
                <a:sym typeface="Lora Bold"/>
              </a:rPr>
              <a:t>Operational Feasibility:</a:t>
            </a:r>
          </a:p>
          <a:p>
            <a:pPr algn="l">
              <a:lnSpc>
                <a:spcPts val="2659"/>
              </a:lnSpc>
            </a:pP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Integrates with </a:t>
            </a: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MCA APIs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to fetch consultation comments; Flask service hosts the </a:t>
            </a: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fine‑tuned ML model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for low-latency inference.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Minimalist frontend 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focuses on clear insights and speedy workflows; supports secure AWS deployment, logging, and monitoring.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079812" y="4756452"/>
            <a:ext cx="6549101" cy="4519874"/>
            <a:chOff x="0" y="0"/>
            <a:chExt cx="1724866" cy="11904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24866" cy="1190420"/>
            </a:xfrm>
            <a:custGeom>
              <a:avLst/>
              <a:gdLst/>
              <a:ahLst/>
              <a:cxnLst/>
              <a:rect r="r" b="b" t="t" l="l"/>
              <a:pathLst>
                <a:path h="1190420" w="1724866">
                  <a:moveTo>
                    <a:pt x="20096" y="0"/>
                  </a:moveTo>
                  <a:lnTo>
                    <a:pt x="1704770" y="0"/>
                  </a:lnTo>
                  <a:cubicBezTo>
                    <a:pt x="1710100" y="0"/>
                    <a:pt x="1715211" y="2117"/>
                    <a:pt x="1718980" y="5886"/>
                  </a:cubicBezTo>
                  <a:cubicBezTo>
                    <a:pt x="1722749" y="9655"/>
                    <a:pt x="1724866" y="14766"/>
                    <a:pt x="1724866" y="20096"/>
                  </a:cubicBezTo>
                  <a:lnTo>
                    <a:pt x="1724866" y="1170323"/>
                  </a:lnTo>
                  <a:cubicBezTo>
                    <a:pt x="1724866" y="1175653"/>
                    <a:pt x="1722749" y="1180765"/>
                    <a:pt x="1718980" y="1184534"/>
                  </a:cubicBezTo>
                  <a:cubicBezTo>
                    <a:pt x="1715211" y="1188302"/>
                    <a:pt x="1710100" y="1190420"/>
                    <a:pt x="1704770" y="1190420"/>
                  </a:cubicBezTo>
                  <a:lnTo>
                    <a:pt x="20096" y="1190420"/>
                  </a:lnTo>
                  <a:cubicBezTo>
                    <a:pt x="14766" y="1190420"/>
                    <a:pt x="9655" y="1188302"/>
                    <a:pt x="5886" y="1184534"/>
                  </a:cubicBezTo>
                  <a:cubicBezTo>
                    <a:pt x="2117" y="1180765"/>
                    <a:pt x="0" y="1175653"/>
                    <a:pt x="0" y="1170323"/>
                  </a:cubicBezTo>
                  <a:lnTo>
                    <a:pt x="0" y="20096"/>
                  </a:lnTo>
                  <a:cubicBezTo>
                    <a:pt x="0" y="14766"/>
                    <a:pt x="2117" y="9655"/>
                    <a:pt x="5886" y="5886"/>
                  </a:cubicBezTo>
                  <a:cubicBezTo>
                    <a:pt x="9655" y="2117"/>
                    <a:pt x="14766" y="0"/>
                    <a:pt x="200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5CE1E6">
                      <a:alpha val="100000"/>
                    </a:srgbClr>
                  </a:gs>
                </a:gsLst>
                <a:lin ang="0"/>
              </a:gradFill>
              <a:prstDash val="lgDash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724866" cy="1238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6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6298857" y="4838065"/>
            <a:ext cx="6037196" cy="442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70C0"/>
                </a:solidFill>
                <a:latin typeface="Lora Bold"/>
                <a:ea typeface="Lora Bold"/>
                <a:cs typeface="Lora Bold"/>
                <a:sym typeface="Lora Bold"/>
              </a:rPr>
              <a:t>Challenges &amp; Solutions: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NLP Model Accuracy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Fine-tune on domain-specific </a:t>
            </a: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stakeholder comments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; continuously improve with incremental labeled data and threshold tuning.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Scalability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Stateless APIs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with autoscaling and queue-backed workers handle surges without latency regression or missed coverage.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Bias &amp; Fairness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Balanced sampling and validation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across stakeholder groups; periodic error analysis and dataset rebalancing to reduce skew.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2809889" y="1968614"/>
            <a:ext cx="5158392" cy="7364863"/>
            <a:chOff x="0" y="0"/>
            <a:chExt cx="1358589" cy="193971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58589" cy="1939717"/>
            </a:xfrm>
            <a:custGeom>
              <a:avLst/>
              <a:gdLst/>
              <a:ahLst/>
              <a:cxnLst/>
              <a:rect r="r" b="b" t="t" l="l"/>
              <a:pathLst>
                <a:path h="1939717" w="1358589">
                  <a:moveTo>
                    <a:pt x="25514" y="0"/>
                  </a:moveTo>
                  <a:lnTo>
                    <a:pt x="1333075" y="0"/>
                  </a:lnTo>
                  <a:cubicBezTo>
                    <a:pt x="1347166" y="0"/>
                    <a:pt x="1358589" y="11423"/>
                    <a:pt x="1358589" y="25514"/>
                  </a:cubicBezTo>
                  <a:lnTo>
                    <a:pt x="1358589" y="1914203"/>
                  </a:lnTo>
                  <a:cubicBezTo>
                    <a:pt x="1358589" y="1920969"/>
                    <a:pt x="1355901" y="1927459"/>
                    <a:pt x="1351116" y="1932244"/>
                  </a:cubicBezTo>
                  <a:cubicBezTo>
                    <a:pt x="1346331" y="1937029"/>
                    <a:pt x="1339841" y="1939717"/>
                    <a:pt x="1333075" y="1939717"/>
                  </a:cubicBezTo>
                  <a:lnTo>
                    <a:pt x="25514" y="1939717"/>
                  </a:lnTo>
                  <a:cubicBezTo>
                    <a:pt x="18747" y="1939717"/>
                    <a:pt x="12258" y="1937029"/>
                    <a:pt x="7473" y="1932244"/>
                  </a:cubicBezTo>
                  <a:cubicBezTo>
                    <a:pt x="2688" y="1927459"/>
                    <a:pt x="0" y="1920969"/>
                    <a:pt x="0" y="1914203"/>
                  </a:cubicBezTo>
                  <a:lnTo>
                    <a:pt x="0" y="25514"/>
                  </a:lnTo>
                  <a:cubicBezTo>
                    <a:pt x="0" y="18747"/>
                    <a:pt x="2688" y="12258"/>
                    <a:pt x="7473" y="7473"/>
                  </a:cubicBezTo>
                  <a:cubicBezTo>
                    <a:pt x="12258" y="2688"/>
                    <a:pt x="18747" y="0"/>
                    <a:pt x="255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lgDash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358589" cy="1987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6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2916282" y="2092420"/>
            <a:ext cx="4650621" cy="662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BD59"/>
                </a:solidFill>
                <a:latin typeface="Lora Bold"/>
                <a:ea typeface="Lora Bold"/>
                <a:cs typeface="Lora Bold"/>
                <a:sym typeface="Lora Bold"/>
              </a:rPr>
              <a:t>Viability: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Demand &amp; Market Viability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Strong demand from policymakers and leadership to </a:t>
            </a: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summarize public input, track sentiment, and increase transparency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without reading every comment.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Directly aligned with MCA consultation workflows for faster, </a:t>
            </a: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more defensible policy synthesis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at scale.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Fiscal Viability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Low TCO via open-source stack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, small model footprint, and consumption-based cloud/LLM costs.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b="true" sz="18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Sustainable funding</a:t>
            </a:r>
            <a:r>
              <a:rPr lang="en-US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through government budget allocation, with options for subscription-based advanced analytics and support.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079812" y="2292321"/>
            <a:ext cx="1654334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FEASIBLITY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915082" y="2292321"/>
            <a:ext cx="1420971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VIABILITY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906979" y="4176699"/>
            <a:ext cx="4447064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AND SOLUTIONS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MT Bold"/>
                  <a:ea typeface="Times New Roman MT Bold"/>
                  <a:cs typeface="Times New Roman MT Bold"/>
                  <a:sym typeface="Times New Roman MT Bold"/>
                </a:rPr>
                <a:t>IMPACT AND BENEFITS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5610" y="473891"/>
            <a:ext cx="1915886" cy="1249101"/>
            <a:chOff x="0" y="0"/>
            <a:chExt cx="2554514" cy="1665468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BOOLEAN PANDITS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5" id="15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604770" y="2133894"/>
            <a:ext cx="6610467" cy="7124406"/>
            <a:chOff x="0" y="0"/>
            <a:chExt cx="8813956" cy="94992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2459820"/>
              <a:ext cx="8813956" cy="2127572"/>
            </a:xfrm>
            <a:custGeom>
              <a:avLst/>
              <a:gdLst/>
              <a:ahLst/>
              <a:cxnLst/>
              <a:rect r="r" b="b" t="t" l="l"/>
              <a:pathLst>
                <a:path h="2127572" w="8813956">
                  <a:moveTo>
                    <a:pt x="0" y="0"/>
                  </a:moveTo>
                  <a:lnTo>
                    <a:pt x="8813956" y="0"/>
                  </a:lnTo>
                  <a:lnTo>
                    <a:pt x="8813956" y="2127572"/>
                  </a:lnTo>
                  <a:lnTo>
                    <a:pt x="0" y="2127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255005" y="2702367"/>
              <a:ext cx="7902920" cy="1778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4"/>
                </a:lnSpc>
                <a:spcBef>
                  <a:spcPct val="0"/>
                </a:spcBef>
              </a:pP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E</a:t>
              </a: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asy‑to‑use platform: familiar web UX with exportable visuals and summaries that integrate into existing review workflows.</a:t>
              </a:r>
            </a:p>
            <a:p>
              <a:pPr algn="just">
                <a:lnSpc>
                  <a:spcPts val="2714"/>
                </a:lnSpc>
                <a:spcBef>
                  <a:spcPct val="0"/>
                </a:spcBef>
              </a:pP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813956" cy="2127572"/>
            </a:xfrm>
            <a:custGeom>
              <a:avLst/>
              <a:gdLst/>
              <a:ahLst/>
              <a:cxnLst/>
              <a:rect r="r" b="b" t="t" l="l"/>
              <a:pathLst>
                <a:path h="2127572" w="8813956">
                  <a:moveTo>
                    <a:pt x="0" y="0"/>
                  </a:moveTo>
                  <a:lnTo>
                    <a:pt x="8813956" y="0"/>
                  </a:lnTo>
                  <a:lnTo>
                    <a:pt x="8813956" y="2127572"/>
                  </a:lnTo>
                  <a:lnTo>
                    <a:pt x="0" y="2127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03679" y="118944"/>
              <a:ext cx="7902920" cy="1778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4"/>
                </a:lnSpc>
                <a:spcBef>
                  <a:spcPct val="0"/>
                </a:spcBef>
              </a:pP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Faster policy action: shorter feedback loops from public comment to actionable amendments, with capacity shifted to deeper analysis where it matters most.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0" y="4915728"/>
              <a:ext cx="8813956" cy="2127572"/>
            </a:xfrm>
            <a:custGeom>
              <a:avLst/>
              <a:gdLst/>
              <a:ahLst/>
              <a:cxnLst/>
              <a:rect r="r" b="b" t="t" l="l"/>
              <a:pathLst>
                <a:path h="2127572" w="8813956">
                  <a:moveTo>
                    <a:pt x="0" y="0"/>
                  </a:moveTo>
                  <a:lnTo>
                    <a:pt x="8813956" y="0"/>
                  </a:lnTo>
                  <a:lnTo>
                    <a:pt x="8813956" y="2127572"/>
                  </a:lnTo>
                  <a:lnTo>
                    <a:pt x="0" y="2127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200513" y="5071324"/>
              <a:ext cx="7902920" cy="1778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4"/>
                </a:lnSpc>
                <a:spcBef>
                  <a:spcPct val="0"/>
                </a:spcBef>
              </a:pP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St</a:t>
              </a: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akeholder satisfaction: visible, consistent treatment of input and clear evidence of how feedback informs revisions.</a:t>
              </a:r>
            </a:p>
            <a:p>
              <a:pPr algn="just">
                <a:lnSpc>
                  <a:spcPts val="2714"/>
                </a:lnSpc>
                <a:spcBef>
                  <a:spcPct val="0"/>
                </a:spcBef>
              </a:pP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0" y="7371636"/>
              <a:ext cx="8813956" cy="2127572"/>
            </a:xfrm>
            <a:custGeom>
              <a:avLst/>
              <a:gdLst/>
              <a:ahLst/>
              <a:cxnLst/>
              <a:rect r="r" b="b" t="t" l="l"/>
              <a:pathLst>
                <a:path h="2127572" w="8813956">
                  <a:moveTo>
                    <a:pt x="0" y="0"/>
                  </a:moveTo>
                  <a:lnTo>
                    <a:pt x="8813956" y="0"/>
                  </a:lnTo>
                  <a:lnTo>
                    <a:pt x="8813956" y="2127572"/>
                  </a:lnTo>
                  <a:lnTo>
                    <a:pt x="0" y="2127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303679" y="7490580"/>
              <a:ext cx="7902920" cy="1778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4"/>
                </a:lnSpc>
                <a:spcBef>
                  <a:spcPct val="0"/>
                </a:spcBef>
              </a:pP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Quick an</a:t>
              </a: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alysis for policymakers: dashboards condense thousands of comments into per‑comment labels, overall trends, and word clouds for rapid briefings.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72763" y="2133894"/>
            <a:ext cx="6610467" cy="7124406"/>
            <a:chOff x="0" y="0"/>
            <a:chExt cx="8813956" cy="9499208"/>
          </a:xfrm>
        </p:grpSpPr>
        <p:sp>
          <p:nvSpPr>
            <p:cNvPr name="Freeform 26" id="26"/>
            <p:cNvSpPr/>
            <p:nvPr/>
          </p:nvSpPr>
          <p:spPr>
            <a:xfrm flipH="true" flipV="false" rot="0">
              <a:off x="0" y="0"/>
              <a:ext cx="8813956" cy="2127572"/>
            </a:xfrm>
            <a:custGeom>
              <a:avLst/>
              <a:gdLst/>
              <a:ahLst/>
              <a:cxnLst/>
              <a:rect r="r" b="b" t="t" l="l"/>
              <a:pathLst>
                <a:path h="2127572" w="8813956">
                  <a:moveTo>
                    <a:pt x="8813956" y="0"/>
                  </a:moveTo>
                  <a:lnTo>
                    <a:pt x="0" y="0"/>
                  </a:lnTo>
                  <a:lnTo>
                    <a:pt x="0" y="2127572"/>
                  </a:lnTo>
                  <a:lnTo>
                    <a:pt x="8813956" y="2127572"/>
                  </a:lnTo>
                  <a:lnTo>
                    <a:pt x="8813956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455518" y="155596"/>
              <a:ext cx="7902920" cy="1778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4"/>
                </a:lnSpc>
                <a:spcBef>
                  <a:spcPct val="0"/>
                </a:spcBef>
              </a:pP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En</a:t>
              </a: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sures no perspective is missed by assigning per‑comment sentiment, concise summaries, and salient keywords for every submission.</a:t>
              </a:r>
            </a:p>
            <a:p>
              <a:pPr algn="just">
                <a:lnSpc>
                  <a:spcPts val="2714"/>
                </a:lnSpc>
                <a:spcBef>
                  <a:spcPct val="0"/>
                </a:spcBef>
              </a:pPr>
            </a:p>
          </p:txBody>
        </p:sp>
        <p:sp>
          <p:nvSpPr>
            <p:cNvPr name="Freeform 28" id="28"/>
            <p:cNvSpPr/>
            <p:nvPr/>
          </p:nvSpPr>
          <p:spPr>
            <a:xfrm flipH="true" flipV="false" rot="0">
              <a:off x="0" y="2459820"/>
              <a:ext cx="8813956" cy="2127572"/>
            </a:xfrm>
            <a:custGeom>
              <a:avLst/>
              <a:gdLst/>
              <a:ahLst/>
              <a:cxnLst/>
              <a:rect r="r" b="b" t="t" l="l"/>
              <a:pathLst>
                <a:path h="2127572" w="8813956">
                  <a:moveTo>
                    <a:pt x="8813956" y="0"/>
                  </a:moveTo>
                  <a:lnTo>
                    <a:pt x="0" y="0"/>
                  </a:lnTo>
                  <a:lnTo>
                    <a:pt x="0" y="2127572"/>
                  </a:lnTo>
                  <a:lnTo>
                    <a:pt x="8813956" y="2127572"/>
                  </a:lnTo>
                  <a:lnTo>
                    <a:pt x="8813956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455518" y="2615415"/>
              <a:ext cx="7902920" cy="1778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4"/>
                </a:lnSpc>
                <a:spcBef>
                  <a:spcPct val="0"/>
                </a:spcBef>
              </a:pP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Imp</a:t>
              </a: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roves policy quality by grounding amendments in systematically analyzed stakeholder input across each consultation cycle.</a:t>
              </a:r>
            </a:p>
            <a:p>
              <a:pPr algn="just">
                <a:lnSpc>
                  <a:spcPts val="2714"/>
                </a:lnSpc>
                <a:spcBef>
                  <a:spcPct val="0"/>
                </a:spcBef>
              </a:pPr>
            </a:p>
          </p:txBody>
        </p:sp>
        <p:sp>
          <p:nvSpPr>
            <p:cNvPr name="Freeform 30" id="30"/>
            <p:cNvSpPr/>
            <p:nvPr/>
          </p:nvSpPr>
          <p:spPr>
            <a:xfrm flipH="true" flipV="false" rot="0">
              <a:off x="0" y="4915728"/>
              <a:ext cx="8813956" cy="2127572"/>
            </a:xfrm>
            <a:custGeom>
              <a:avLst/>
              <a:gdLst/>
              <a:ahLst/>
              <a:cxnLst/>
              <a:rect r="r" b="b" t="t" l="l"/>
              <a:pathLst>
                <a:path h="2127572" w="8813956">
                  <a:moveTo>
                    <a:pt x="8813956" y="0"/>
                  </a:moveTo>
                  <a:lnTo>
                    <a:pt x="0" y="0"/>
                  </a:lnTo>
                  <a:lnTo>
                    <a:pt x="0" y="2127572"/>
                  </a:lnTo>
                  <a:lnTo>
                    <a:pt x="8813956" y="2127572"/>
                  </a:lnTo>
                  <a:lnTo>
                    <a:pt x="8813956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455518" y="5071324"/>
              <a:ext cx="7902920" cy="1778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4"/>
                </a:lnSpc>
                <a:spcBef>
                  <a:spcPct val="0"/>
                </a:spcBef>
              </a:pP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P</a:t>
              </a: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rioritizes issues by frequency, sentiment intensity, and linkage to specific draft provisions for fair industry representation.</a:t>
              </a:r>
            </a:p>
            <a:p>
              <a:pPr algn="just">
                <a:lnSpc>
                  <a:spcPts val="2714"/>
                </a:lnSpc>
                <a:spcBef>
                  <a:spcPct val="0"/>
                </a:spcBef>
              </a:pPr>
            </a:p>
          </p:txBody>
        </p:sp>
        <p:sp>
          <p:nvSpPr>
            <p:cNvPr name="Freeform 32" id="32"/>
            <p:cNvSpPr/>
            <p:nvPr/>
          </p:nvSpPr>
          <p:spPr>
            <a:xfrm flipH="true" flipV="false" rot="0">
              <a:off x="0" y="7371636"/>
              <a:ext cx="8813956" cy="2127572"/>
            </a:xfrm>
            <a:custGeom>
              <a:avLst/>
              <a:gdLst/>
              <a:ahLst/>
              <a:cxnLst/>
              <a:rect r="r" b="b" t="t" l="l"/>
              <a:pathLst>
                <a:path h="2127572" w="8813956">
                  <a:moveTo>
                    <a:pt x="8813956" y="0"/>
                  </a:moveTo>
                  <a:lnTo>
                    <a:pt x="0" y="0"/>
                  </a:lnTo>
                  <a:lnTo>
                    <a:pt x="0" y="2127572"/>
                  </a:lnTo>
                  <a:lnTo>
                    <a:pt x="8813956" y="2127572"/>
                  </a:lnTo>
                  <a:lnTo>
                    <a:pt x="8813956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455518" y="7527232"/>
              <a:ext cx="7902920" cy="1778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4"/>
                </a:lnSpc>
                <a:spcBef>
                  <a:spcPct val="0"/>
                </a:spcBef>
              </a:pP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Enhanc</a:t>
              </a:r>
              <a:r>
                <a:rPr lang="en-US" sz="1938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es transparency and trust via interpretable outputs and traceable decisions from raw comment to policy insight.</a:t>
              </a:r>
            </a:p>
            <a:p>
              <a:pPr algn="just">
                <a:lnSpc>
                  <a:spcPts val="27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8420470" y="3223627"/>
            <a:ext cx="1447060" cy="1447060"/>
          </a:xfrm>
          <a:custGeom>
            <a:avLst/>
            <a:gdLst/>
            <a:ahLst/>
            <a:cxnLst/>
            <a:rect r="r" b="b" t="t" l="l"/>
            <a:pathLst>
              <a:path h="1447060" w="1447060">
                <a:moveTo>
                  <a:pt x="0" y="0"/>
                </a:moveTo>
                <a:lnTo>
                  <a:pt x="1447060" y="0"/>
                </a:lnTo>
                <a:lnTo>
                  <a:pt x="1447060" y="1447060"/>
                </a:lnTo>
                <a:lnTo>
                  <a:pt x="0" y="14470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420470" y="5696097"/>
            <a:ext cx="1460326" cy="1335534"/>
          </a:xfrm>
          <a:custGeom>
            <a:avLst/>
            <a:gdLst/>
            <a:ahLst/>
            <a:cxnLst/>
            <a:rect r="r" b="b" t="t" l="l"/>
            <a:pathLst>
              <a:path h="1335534" w="1460326">
                <a:moveTo>
                  <a:pt x="0" y="0"/>
                </a:moveTo>
                <a:lnTo>
                  <a:pt x="1460326" y="0"/>
                </a:lnTo>
                <a:lnTo>
                  <a:pt x="1460326" y="1335534"/>
                </a:lnTo>
                <a:lnTo>
                  <a:pt x="0" y="13355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420470" y="4617638"/>
            <a:ext cx="1460326" cy="54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3059">
                <a:solidFill>
                  <a:srgbClr val="F16529"/>
                </a:solidFill>
                <a:latin typeface="Arial Bold"/>
                <a:ea typeface="Arial Bold"/>
                <a:cs typeface="Arial Bold"/>
                <a:sym typeface="Arial Bold"/>
              </a:rPr>
              <a:t>IMPACT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190058" y="7097926"/>
            <a:ext cx="1921151" cy="54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3059">
                <a:solidFill>
                  <a:srgbClr val="00BF63"/>
                </a:solidFill>
                <a:latin typeface="Arial Bold"/>
                <a:ea typeface="Arial Bold"/>
                <a:cs typeface="Arial Bold"/>
                <a:sym typeface="Arial Bold"/>
              </a:rPr>
              <a:t>BENEFITS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MT Bold"/>
                  <a:ea typeface="Times New Roman MT Bold"/>
                  <a:cs typeface="Times New Roman MT Bold"/>
                  <a:sym typeface="Times New Roman MT Bold"/>
                </a:rPr>
                <a:t>RESEARCH  AND REFERENCES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72300" y="9534530"/>
            <a:ext cx="4806000" cy="547688"/>
            <a:chOff x="0" y="0"/>
            <a:chExt cx="6408000" cy="7302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64080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@SIH Idea submission- Template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14" id="14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BOOLEAN PANDITS</a:t>
              </a: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8" id="18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996083" y="1851637"/>
            <a:ext cx="14422806" cy="790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 . MCA E-Consultation Portal – Official platform where comments are submitted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https://www.mca.gov.in/content/mca/global/en/e-consultation.html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 Recent advancements and challenges of NLP-based sentiment analysis: A state-of-the-art review  https://www.sciencedirect.com/science/article/pii/S2949719124000074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 Harwenda, R. W. ., Angelo, M. D. ., Budi, I. ., Santoso, A. B. ., &amp; Putra, P. K. . (2025). Sentiment Analysis on Government Public Policies: A Systematic Literature Review. Dinasti International Journal of Education Management And Social Science, 6(5), 4192–4211. https://doi.org/10.38035/dijemss.v6i5.4699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4. Sanjeev Verma (2022). Sentiment analysis of public services for smart society: Literature review and future research directions https://www.sciencedirect.com/science/article/abs/pii/S0740624X22000417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DAGzcfpsQxQ</dc:identifier>
  <dcterms:modified xsi:type="dcterms:W3CDTF">2011-08-01T06:04:30Z</dcterms:modified>
  <cp:revision>1</cp:revision>
  <dc:title>SIH2025-IDEA-Presentation-Format.pptx</dc:title>
</cp:coreProperties>
</file>