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68" r:id="rId3"/>
    <p:sldId id="257" r:id="rId4"/>
    <p:sldId id="259" r:id="rId5"/>
    <p:sldId id="262" r:id="rId6"/>
    <p:sldId id="260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6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748-97B9-4AAA-9BC8-203AB8178AD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ACA08-6A11-45CC-B54F-498621F8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1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5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4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3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0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8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6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59E254-3985-46E7-B2CD-011FD645DF51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921166-F077-4660-84A8-FB221575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2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7D85-D3BE-95CE-CAB7-5D52AEF1A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49208"/>
            <a:ext cx="7809876" cy="1862530"/>
          </a:xfrm>
        </p:spPr>
        <p:txBody>
          <a:bodyPr>
            <a:noAutofit/>
          </a:bodyPr>
          <a:lstStyle/>
          <a:p>
            <a:r>
              <a:rPr lang="en-US" sz="4800" b="1" dirty="0" err="1">
                <a:latin typeface="Bodoni MT Black" panose="02070A03080606020203" pitchFamily="18" charset="0"/>
              </a:rPr>
              <a:t>CheckedOff</a:t>
            </a:r>
            <a:r>
              <a:rPr lang="en-US" sz="4800" b="1" dirty="0">
                <a:latin typeface="Bodoni MT Black" panose="02070A03080606020203" pitchFamily="18" charset="0"/>
              </a:rPr>
              <a:t>:</a:t>
            </a:r>
            <a:r>
              <a:rPr lang="en-US" sz="3600" b="1" dirty="0">
                <a:latin typeface="Bodoni MT Black" panose="02070A03080606020203" pitchFamily="18" charset="0"/>
              </a:rPr>
              <a:t> </a:t>
            </a:r>
            <a:br>
              <a:rPr lang="en-US" sz="3600" b="1" dirty="0">
                <a:latin typeface="Bodoni MT Black" panose="02070A03080606020203" pitchFamily="18" charset="0"/>
              </a:rPr>
            </a:br>
            <a:r>
              <a:rPr lang="en-US" sz="3600" dirty="0">
                <a:latin typeface="Bodoni MT Black" panose="02070A03080606020203" pitchFamily="18" charset="0"/>
              </a:rPr>
              <a:t>Family Organization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B9FD5-E53D-43B1-4AC9-1C89364D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1372" y="2675745"/>
            <a:ext cx="3792510" cy="67455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Demo 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C67F7-7E75-4E22-509C-DEA072614EC4}"/>
              </a:ext>
            </a:extLst>
          </p:cNvPr>
          <p:cNvSpPr txBox="1"/>
          <p:nvPr/>
        </p:nvSpPr>
        <p:spPr>
          <a:xfrm>
            <a:off x="7285219" y="3914309"/>
            <a:ext cx="4077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sis MT Pro" panose="02040504050005020304" pitchFamily="18" charset="0"/>
              </a:rPr>
              <a:t>Team Members: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masis MT Pro" panose="02040504050005020304" pitchFamily="18" charset="0"/>
              </a:rPr>
              <a:t>Nathan Diaz (Leader)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masis MT Pro" panose="02040504050005020304" pitchFamily="18" charset="0"/>
              </a:rPr>
              <a:t>Cody </a:t>
            </a:r>
            <a:r>
              <a:rPr lang="en-US" sz="2000" dirty="0" err="1">
                <a:latin typeface="Amasis MT Pro" panose="02040504050005020304" pitchFamily="18" charset="0"/>
              </a:rPr>
              <a:t>Hinz</a:t>
            </a:r>
            <a:endParaRPr lang="en-US" sz="2000" dirty="0">
              <a:latin typeface="Amasis MT Pro" panose="020405040500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masis MT Pro" panose="02040504050005020304" pitchFamily="18" charset="0"/>
              </a:rPr>
              <a:t>Gabriel | Htet Aung Hlaing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0" dirty="0" err="1">
                <a:effectLst/>
                <a:latin typeface="Amasis MT Pro" panose="02040504050005020304" pitchFamily="18" charset="0"/>
              </a:rPr>
              <a:t>Thiroth</a:t>
            </a:r>
            <a:r>
              <a:rPr lang="en-US" sz="2000" i="0" dirty="0">
                <a:effectLst/>
                <a:latin typeface="Amasis MT Pro" panose="02040504050005020304" pitchFamily="18" charset="0"/>
              </a:rPr>
              <a:t> </a:t>
            </a:r>
            <a:r>
              <a:rPr lang="en-US" sz="2000" i="0" dirty="0" err="1">
                <a:effectLst/>
                <a:latin typeface="Amasis MT Pro" panose="02040504050005020304" pitchFamily="18" charset="0"/>
              </a:rPr>
              <a:t>Khannara</a:t>
            </a:r>
            <a:endParaRPr lang="en-US" sz="2000" i="0" dirty="0">
              <a:effectLst/>
              <a:latin typeface="Amasis MT Pro" panose="020405040500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Amasis MT Pro" panose="02040504050005020304" pitchFamily="18" charset="0"/>
              </a:rPr>
              <a:t>Saturday | </a:t>
            </a:r>
            <a:r>
              <a:rPr lang="en-US" sz="2000" i="0" dirty="0" err="1">
                <a:effectLst/>
                <a:latin typeface="Amasis MT Pro" panose="02040504050005020304" pitchFamily="18" charset="0"/>
              </a:rPr>
              <a:t>Sethouday</a:t>
            </a:r>
            <a:r>
              <a:rPr lang="en-US" sz="2000" i="0" dirty="0">
                <a:effectLst/>
                <a:latin typeface="Amasis MT Pro" panose="02040504050005020304" pitchFamily="18" charset="0"/>
              </a:rPr>
              <a:t> </a:t>
            </a:r>
            <a:r>
              <a:rPr lang="en-US" sz="2000" i="0" dirty="0" err="1">
                <a:effectLst/>
                <a:latin typeface="Amasis MT Pro" panose="02040504050005020304" pitchFamily="18" charset="0"/>
              </a:rPr>
              <a:t>Prum</a:t>
            </a:r>
            <a:endParaRPr lang="en-US" sz="2000" dirty="0">
              <a:latin typeface="Amasis MT Pro" panose="020405040500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i="0" dirty="0">
                <a:effectLst/>
                <a:latin typeface="Amasis MT Pro" panose="02040504050005020304" pitchFamily="18" charset="0"/>
              </a:rPr>
              <a:t>Quan () Zhao</a:t>
            </a:r>
            <a:endParaRPr lang="en-US" sz="2000" dirty="0">
              <a:latin typeface="Amasis MT Pro" panose="02040504050005020304" pitchFamily="18" charset="0"/>
            </a:endParaRPr>
          </a:p>
        </p:txBody>
      </p:sp>
      <p:pic>
        <p:nvPicPr>
          <p:cNvPr id="6" name="Picture 5" descr="A blue and black symbol&#10;&#10;Description automatically generated">
            <a:extLst>
              <a:ext uri="{FF2B5EF4-FFF2-40B4-BE49-F238E27FC236}">
                <a16:creationId xmlns:a16="http://schemas.microsoft.com/office/drawing/2014/main" id="{5F63DCE9-CFEC-2EEF-A155-6C666AC7F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51" y="157397"/>
            <a:ext cx="1903751" cy="19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DDD1-9985-B9CB-F8A9-6FCBB62A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CheckedOff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#1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B85D-CB5C-F8E9-E70F-2B485D6B8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158" y="2182367"/>
            <a:ext cx="10018713" cy="3124201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Introduction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Introduction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 Demonstrations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Structure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Rest of Semester</a:t>
            </a:r>
          </a:p>
        </p:txBody>
      </p:sp>
    </p:spTree>
    <p:extLst>
      <p:ext uri="{BB962C8B-B14F-4D97-AF65-F5344CB8AC3E}">
        <p14:creationId xmlns:p14="http://schemas.microsoft.com/office/powerpoint/2010/main" val="22964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667FE8-75CF-8080-01E4-E327640E524E}"/>
              </a:ext>
            </a:extLst>
          </p:cNvPr>
          <p:cNvSpPr txBox="1"/>
          <p:nvPr/>
        </p:nvSpPr>
        <p:spPr>
          <a:xfrm>
            <a:off x="4115737" y="776277"/>
            <a:ext cx="3960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CheckedOff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FBDADC4-5A33-4CA6-667A-0E81432C0BC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89153" y="1985216"/>
            <a:ext cx="1014834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CheckedOff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family organization app designed to simplify coordination among family members by combining tasks, shared calendars, reminders, shopping lists, and document management in one place.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built with a modern, user-friendly interface to keep family life organized and stress-free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ACF800-59F3-8497-567E-F365768CC8A2}"/>
              </a:ext>
            </a:extLst>
          </p:cNvPr>
          <p:cNvGrpSpPr/>
          <p:nvPr/>
        </p:nvGrpSpPr>
        <p:grpSpPr>
          <a:xfrm>
            <a:off x="4324093" y="3721708"/>
            <a:ext cx="6643676" cy="2491110"/>
            <a:chOff x="4324093" y="3721708"/>
            <a:chExt cx="6643676" cy="2491110"/>
          </a:xfrm>
        </p:grpSpPr>
        <p:pic>
          <p:nvPicPr>
            <p:cNvPr id="9" name="Picture 8" descr="A blue and black symbol&#10;&#10;Description automatically generated">
              <a:extLst>
                <a:ext uri="{FF2B5EF4-FFF2-40B4-BE49-F238E27FC236}">
                  <a16:creationId xmlns:a16="http://schemas.microsoft.com/office/drawing/2014/main" id="{3B3273C4-1890-8169-3A29-68ABDC562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715" y="3721708"/>
              <a:ext cx="1225641" cy="12256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1" name="Picture 6" descr="Free Calendar Icon - Free Download User ...">
              <a:extLst>
                <a:ext uri="{FF2B5EF4-FFF2-40B4-BE49-F238E27FC236}">
                  <a16:creationId xmlns:a16="http://schemas.microsoft.com/office/drawing/2014/main" id="{90F84D27-9A90-63FD-CEEC-7E50FCB43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093" y="5125796"/>
              <a:ext cx="1087022" cy="108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A black shopping cart with wheels&#10;&#10;Description automatically generated">
              <a:extLst>
                <a:ext uri="{FF2B5EF4-FFF2-40B4-BE49-F238E27FC236}">
                  <a16:creationId xmlns:a16="http://schemas.microsoft.com/office/drawing/2014/main" id="{74C63315-BB31-4911-600B-407AAF9FB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5066" y="5105459"/>
              <a:ext cx="1087022" cy="1087021"/>
            </a:xfrm>
            <a:prstGeom prst="rect">
              <a:avLst/>
            </a:prstGeom>
          </p:spPr>
        </p:pic>
        <p:pic>
          <p:nvPicPr>
            <p:cNvPr id="13" name="Picture 12" descr="A colorful outline of a paper&#10;&#10;Description automatically generated with medium confidence">
              <a:extLst>
                <a:ext uri="{FF2B5EF4-FFF2-40B4-BE49-F238E27FC236}">
                  <a16:creationId xmlns:a16="http://schemas.microsoft.com/office/drawing/2014/main" id="{CE37B415-D45A-FA18-8135-C9215DEA4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2" t="13148" r="19063" b="12892"/>
            <a:stretch/>
          </p:blipFill>
          <p:spPr>
            <a:xfrm>
              <a:off x="9880747" y="5105458"/>
              <a:ext cx="1087022" cy="1087021"/>
            </a:xfrm>
            <a:prstGeom prst="rect">
              <a:avLst/>
            </a:prstGeom>
          </p:spPr>
        </p:pic>
        <p:pic>
          <p:nvPicPr>
            <p:cNvPr id="17" name="Picture 16" descr="A bell with a number on the side&#10;&#10;Description automatically generated">
              <a:extLst>
                <a:ext uri="{FF2B5EF4-FFF2-40B4-BE49-F238E27FC236}">
                  <a16:creationId xmlns:a16="http://schemas.microsoft.com/office/drawing/2014/main" id="{0B370390-3D06-0064-88DB-598382E3A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2" t="9069" r="9050" b="20137"/>
            <a:stretch/>
          </p:blipFill>
          <p:spPr>
            <a:xfrm>
              <a:off x="5819813" y="5108442"/>
              <a:ext cx="1087022" cy="1084038"/>
            </a:xfrm>
            <a:prstGeom prst="rect">
              <a:avLst/>
            </a:prstGeom>
          </p:spPr>
        </p:pic>
        <p:sp>
          <p:nvSpPr>
            <p:cNvPr id="21" name="Arrow: Bent 20">
              <a:extLst>
                <a:ext uri="{FF2B5EF4-FFF2-40B4-BE49-F238E27FC236}">
                  <a16:creationId xmlns:a16="http://schemas.microsoft.com/office/drawing/2014/main" id="{BDF388AE-674C-0103-9AB4-E1C7757AA3C8}"/>
                </a:ext>
              </a:extLst>
            </p:cNvPr>
            <p:cNvSpPr/>
            <p:nvPr/>
          </p:nvSpPr>
          <p:spPr>
            <a:xfrm rot="5400000">
              <a:off x="9066766" y="3746443"/>
              <a:ext cx="592800" cy="1928602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Arrow: Bent 21">
              <a:extLst>
                <a:ext uri="{FF2B5EF4-FFF2-40B4-BE49-F238E27FC236}">
                  <a16:creationId xmlns:a16="http://schemas.microsoft.com/office/drawing/2014/main" id="{7C2B73E0-CF0C-CB23-95AA-1F4A4A5FF63E}"/>
                </a:ext>
              </a:extLst>
            </p:cNvPr>
            <p:cNvSpPr/>
            <p:nvPr/>
          </p:nvSpPr>
          <p:spPr>
            <a:xfrm rot="5400000" flipV="1">
              <a:off x="5535506" y="3746443"/>
              <a:ext cx="592800" cy="1928603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56236276-BF68-696A-FB3A-505C3414469A}"/>
                </a:ext>
              </a:extLst>
            </p:cNvPr>
            <p:cNvSpPr/>
            <p:nvPr/>
          </p:nvSpPr>
          <p:spPr>
            <a:xfrm rot="5400000">
              <a:off x="8363075" y="4450134"/>
              <a:ext cx="592800" cy="521220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Arrow: Bent 23">
              <a:extLst>
                <a:ext uri="{FF2B5EF4-FFF2-40B4-BE49-F238E27FC236}">
                  <a16:creationId xmlns:a16="http://schemas.microsoft.com/office/drawing/2014/main" id="{358BC096-19A3-A600-5C2D-8AB5207150AA}"/>
                </a:ext>
              </a:extLst>
            </p:cNvPr>
            <p:cNvSpPr/>
            <p:nvPr/>
          </p:nvSpPr>
          <p:spPr>
            <a:xfrm rot="5400000" flipV="1">
              <a:off x="6239198" y="4450132"/>
              <a:ext cx="592800" cy="521221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99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E5821-B62A-4582-1AD1-93DC40ABA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625DED-D15A-B207-5C4D-64FB73C4DE09}"/>
              </a:ext>
            </a:extLst>
          </p:cNvPr>
          <p:cNvSpPr txBox="1"/>
          <p:nvPr/>
        </p:nvSpPr>
        <p:spPr>
          <a:xfrm>
            <a:off x="1844727" y="759713"/>
            <a:ext cx="8502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Purpose of </a:t>
            </a:r>
            <a:r>
              <a:rPr lang="en-US" sz="3200" b="1" dirty="0" err="1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CheckedOff</a:t>
            </a:r>
            <a:endParaRPr lang="en-US" sz="3200" b="1" dirty="0">
              <a:ln w="3175" cmpd="sng">
                <a:noFill/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F297A-5A7B-481A-0861-C8EEE0CF8C9A}"/>
              </a:ext>
            </a:extLst>
          </p:cNvPr>
          <p:cNvSpPr txBox="1"/>
          <p:nvPr/>
        </p:nvSpPr>
        <p:spPr>
          <a:xfrm>
            <a:off x="1330663" y="1924745"/>
            <a:ext cx="10117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CheckedOff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created to address the challenges of family coordination across various tasks and schedules. Many families struggle to keep track of different activities and tasks across multiple platforms.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centralizing family organization,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CheckedOff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families manage everything in one app, reducing stress and improving communication.</a:t>
            </a:r>
          </a:p>
        </p:txBody>
      </p:sp>
      <p:pic>
        <p:nvPicPr>
          <p:cNvPr id="40" name="Picture 6" descr="Family Oriented Pictures | Freepik">
            <a:extLst>
              <a:ext uri="{FF2B5EF4-FFF2-40B4-BE49-F238E27FC236}">
                <a16:creationId xmlns:a16="http://schemas.microsoft.com/office/drawing/2014/main" id="{9C5FFB8F-DD75-65F6-C5BD-4D1B2AA5E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80" y="4114197"/>
            <a:ext cx="4160339" cy="25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A blue and black symbol&#10;&#10;Description automatically generated">
            <a:extLst>
              <a:ext uri="{FF2B5EF4-FFF2-40B4-BE49-F238E27FC236}">
                <a16:creationId xmlns:a16="http://schemas.microsoft.com/office/drawing/2014/main" id="{5BFCCF3D-C442-48B5-21CF-909EA239B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94" y="4196039"/>
            <a:ext cx="638386" cy="6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FCEBE-FF7F-FA4E-C3E3-8C2FDC706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B6116-7EDF-379B-4BD1-41C54C72DFB0}"/>
              </a:ext>
            </a:extLst>
          </p:cNvPr>
          <p:cNvSpPr txBox="1"/>
          <p:nvPr/>
        </p:nvSpPr>
        <p:spPr>
          <a:xfrm>
            <a:off x="3118891" y="686458"/>
            <a:ext cx="5954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 Features of </a:t>
            </a:r>
            <a:r>
              <a:rPr lang="en-US" sz="3200" b="1" dirty="0" err="1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CheckedOff</a:t>
            </a:r>
            <a:endParaRPr lang="en-US" sz="3200" b="1" dirty="0">
              <a:ln w="3175" cmpd="sng">
                <a:noFill/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F2FFA-BEF6-4378-9384-D9DFEADE1E57}"/>
              </a:ext>
            </a:extLst>
          </p:cNvPr>
          <p:cNvSpPr txBox="1"/>
          <p:nvPr/>
        </p:nvSpPr>
        <p:spPr>
          <a:xfrm>
            <a:off x="1260554" y="1394116"/>
            <a:ext cx="46660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Task 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and share task lists with family members. Assign tasks, set priorities, and track progress together.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Calendars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 events on a centralized family calendar with reminders for key dates.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personal or shared reminders for important tasks and events.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Management: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Securely upload, share, and access important family documents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F11E3-C1D1-1629-A2A0-88162DB8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570" y="1865745"/>
            <a:ext cx="5713189" cy="389774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54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8B729-EC7D-FD30-6DEE-7DF0B7E84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50893-8994-0DC0-6787-A9C3F37B99FD}"/>
              </a:ext>
            </a:extLst>
          </p:cNvPr>
          <p:cNvSpPr txBox="1"/>
          <p:nvPr/>
        </p:nvSpPr>
        <p:spPr>
          <a:xfrm>
            <a:off x="3118891" y="761408"/>
            <a:ext cx="5954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 Problems Solved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CD16F9-022C-D61D-8163-0832399E0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06290"/>
              </p:ext>
            </p:extLst>
          </p:nvPr>
        </p:nvGraphicFramePr>
        <p:xfrm>
          <a:off x="2113612" y="1618938"/>
          <a:ext cx="9593706" cy="44776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08093">
                  <a:extLst>
                    <a:ext uri="{9D8B030D-6E8A-4147-A177-3AD203B41FA5}">
                      <a16:colId xmlns:a16="http://schemas.microsoft.com/office/drawing/2014/main" val="1508565576"/>
                    </a:ext>
                  </a:extLst>
                </a:gridCol>
                <a:gridCol w="6685613">
                  <a:extLst>
                    <a:ext uri="{9D8B030D-6E8A-4147-A177-3AD203B41FA5}">
                      <a16:colId xmlns:a16="http://schemas.microsoft.com/office/drawing/2014/main" val="2890744145"/>
                    </a:ext>
                  </a:extLst>
                </a:gridCol>
              </a:tblGrid>
              <a:tr h="4667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Problems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384646"/>
                  </a:ext>
                </a:extLst>
              </a:tr>
              <a:tr h="8021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Apps for Different Tasks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centralized app to manage tasks, calendars, and documents all in one place.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52861811"/>
                  </a:ext>
                </a:extLst>
              </a:tr>
              <a:tr h="8021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Shared Reminders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reminders that notify all family members of important tasks and events.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533919"/>
                  </a:ext>
                </a:extLst>
              </a:tr>
              <a:tr h="8021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 in Coordinating Schedules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unified family calendar that displays all events, accessible by every family member.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569408"/>
                  </a:ext>
                </a:extLst>
              </a:tr>
              <a:tr h="8021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Managing and Accessing Documents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 document storage and easy retrieval for all family members.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955723"/>
                  </a:ext>
                </a:extLst>
              </a:tr>
              <a:tr h="8021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Communication on Tasks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 task lists with real-time updates and assignment 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38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86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BF139-FF64-BF54-BF9F-32973F60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E2D3F8-EC90-C068-BD57-34D35CA3AD8C}"/>
              </a:ext>
            </a:extLst>
          </p:cNvPr>
          <p:cNvSpPr txBox="1"/>
          <p:nvPr/>
        </p:nvSpPr>
        <p:spPr>
          <a:xfrm>
            <a:off x="1844727" y="759713"/>
            <a:ext cx="8502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Main Development Utilities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D746A-1BBC-6D63-BEF7-4415FB610D0B}"/>
              </a:ext>
            </a:extLst>
          </p:cNvPr>
          <p:cNvSpPr txBox="1"/>
          <p:nvPr/>
        </p:nvSpPr>
        <p:spPr>
          <a:xfrm>
            <a:off x="1844727" y="1615290"/>
            <a:ext cx="9741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PostgreSQL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Hosting: Heroku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Login.js &amp; Signup.js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Version Management: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Postman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 descr="A blue and black symbol&#10;&#10;Description automatically generated">
            <a:extLst>
              <a:ext uri="{FF2B5EF4-FFF2-40B4-BE49-F238E27FC236}">
                <a16:creationId xmlns:a16="http://schemas.microsoft.com/office/drawing/2014/main" id="{ABC23493-FB67-773D-A9F3-D4225BF62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94" y="4196039"/>
            <a:ext cx="638386" cy="6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3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6BC3A-F4CC-84DF-486E-AE6C668F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C5DB6E-2158-AA92-5B35-16251BEE1B27}"/>
              </a:ext>
            </a:extLst>
          </p:cNvPr>
          <p:cNvSpPr txBox="1"/>
          <p:nvPr/>
        </p:nvSpPr>
        <p:spPr>
          <a:xfrm>
            <a:off x="2521314" y="497248"/>
            <a:ext cx="71493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Plan for Rest of Semester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5C9C9-0910-533B-3C9E-4886C095C890}"/>
              </a:ext>
            </a:extLst>
          </p:cNvPr>
          <p:cNvSpPr txBox="1"/>
          <p:nvPr/>
        </p:nvSpPr>
        <p:spPr>
          <a:xfrm>
            <a:off x="1205330" y="1357647"/>
            <a:ext cx="4697629" cy="2246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calendar functionality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ability to create and send reminders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shopping list generation from recipes/meal plan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collaboration for shared notes and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21083-BD4C-8195-602F-EE34BCA8ED3B}"/>
              </a:ext>
            </a:extLst>
          </p:cNvPr>
          <p:cNvSpPr txBox="1"/>
          <p:nvPr/>
        </p:nvSpPr>
        <p:spPr>
          <a:xfrm>
            <a:off x="6289043" y="1357647"/>
            <a:ext cx="4846318" cy="1938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Focus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backend setup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for mobile compatibility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management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look and feel of frontend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API implementations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FD6D6-8E60-4CD5-4D28-CD960886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30" y="3912192"/>
            <a:ext cx="10216649" cy="2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1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1682</TotalTime>
  <Words>408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Amasis MT Pro</vt:lpstr>
      <vt:lpstr>Aptos</vt:lpstr>
      <vt:lpstr>Arial</vt:lpstr>
      <vt:lpstr>Bodoni MT Black</vt:lpstr>
      <vt:lpstr>Corbel</vt:lpstr>
      <vt:lpstr>Times New Roman</vt:lpstr>
      <vt:lpstr>Wingdings</vt:lpstr>
      <vt:lpstr>Parallax</vt:lpstr>
      <vt:lpstr>CheckedOff:  Family Organization Application</vt:lpstr>
      <vt:lpstr>CheckedOff Demo #1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GB8227</dc:creator>
  <cp:lastModifiedBy>Nathan Diaz</cp:lastModifiedBy>
  <cp:revision>10</cp:revision>
  <dcterms:created xsi:type="dcterms:W3CDTF">2024-10-29T07:45:33Z</dcterms:created>
  <dcterms:modified xsi:type="dcterms:W3CDTF">2024-11-02T01:46:12Z</dcterms:modified>
</cp:coreProperties>
</file>