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422" r:id="rId2"/>
    <p:sldId id="410" r:id="rId3"/>
    <p:sldId id="423" r:id="rId4"/>
    <p:sldId id="424" r:id="rId5"/>
    <p:sldId id="426" r:id="rId6"/>
    <p:sldId id="425" r:id="rId7"/>
    <p:sldId id="427" r:id="rId8"/>
    <p:sldId id="428" r:id="rId9"/>
    <p:sldId id="413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CCCC"/>
    <a:srgbClr val="666666"/>
    <a:srgbClr val="EEEEEE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 autoAdjust="0"/>
    <p:restoredTop sz="91192" autoAdjust="0"/>
  </p:normalViewPr>
  <p:slideViewPr>
    <p:cSldViewPr snapToGrid="0">
      <p:cViewPr varScale="1">
        <p:scale>
          <a:sx n="51" d="100"/>
          <a:sy n="51" d="100"/>
        </p:scale>
        <p:origin x="784" y="5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D5480-020B-4BDC-AFC6-146D691A76FF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07E-729F-41B9-B078-8345F731B9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914400" y="7772400"/>
            <a:ext cx="1280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200" b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© 2020 MUST India</a:t>
            </a:r>
          </a:p>
        </p:txBody>
      </p:sp>
      <p:pic>
        <p:nvPicPr>
          <p:cNvPr id="14" name="Picture 6" descr="C:\Joy\MUST\New MUST\MUST Research Club - Web\public_html\index_files\circuit_vertic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3429000"/>
            <a:ext cx="914400" cy="480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Joy\MUST\New MUST\MUST Research Club - Web\public_html\index_files\must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286000"/>
            <a:ext cx="36576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Joy\MUST\New MUST\MUST Research Club - Web\public_html\index_files\circui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37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5943600"/>
            <a:ext cx="6400800" cy="1828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2000" b="1">
                <a:solidFill>
                  <a:srgbClr val="666666"/>
                </a:solidFill>
                <a:effectLst/>
                <a:latin typeface="+mn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00800" cy="365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3200" b="1"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4" descr="C:\Joy\MUST\New MUST\MUST Research Club - Web\public_html\index_files\borde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1775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2801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2400" y="1828800"/>
            <a:ext cx="5943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1828800"/>
            <a:ext cx="5943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914400" y="7772400"/>
            <a:ext cx="1280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200" b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© 2020 MUST India</a:t>
            </a:r>
          </a:p>
        </p:txBody>
      </p:sp>
      <p:pic>
        <p:nvPicPr>
          <p:cNvPr id="2054" name="Picture 6" descr="C:\Joy\MUST\New MUST\MUST Research Club - Web\public_html\index_files\circuit_vertical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3429000"/>
            <a:ext cx="914400" cy="480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Joy\MUST\New MUST\MUST Research Club - Web\public_html\index_files\mustlogo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228600"/>
            <a:ext cx="9144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Joy\MUST\New MUST\MUST Research Club - Web\public_html\index_files\circuit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37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14401" y="1828800"/>
            <a:ext cx="1280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2" name="Picture 4" descr="C:\Joy\MUST\New MUST\MUST Research Club - Web\public_html\index_files\border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1775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CC0000"/>
          </a:solidFill>
          <a:effectLst/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1097280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hyperlink" Target="https://aditya-bhattacharya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itya-bhattacharya.net/2020/07/11/artistic-image-generation-using-neural-style-transfer/" TargetMode="External"/><Relationship Id="rId2" Type="http://schemas.openxmlformats.org/officeDocument/2006/relationships/hyperlink" Target="https://github.com/adib0073/MUST_ACADEMY-Computer_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driveninvestor/brain-haemorrhage-segmentation-from-ct-scan-images-using-mask-rcnn-e4f478ee10b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itya.bhattacharya2016@gmail.com" TargetMode="External"/><Relationship Id="rId2" Type="http://schemas.openxmlformats.org/officeDocument/2006/relationships/hyperlink" Target="https://www.linkedin.com/in/aditya-bhattacharya-b59155b6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ditya-bhattacharya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robot png">
            <a:extLst>
              <a:ext uri="{FF2B5EF4-FFF2-40B4-BE49-F238E27FC236}">
                <a16:creationId xmlns:a16="http://schemas.microsoft.com/office/drawing/2014/main" id="{C9148E82-8C5C-443F-9A92-BD31E27250A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1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792">
            <a:off x="1281739" y="1309705"/>
            <a:ext cx="2442258" cy="355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852A74-CA5A-5B4E-BDC0-AE8B6CE5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37" y="5513646"/>
            <a:ext cx="9075645" cy="1610369"/>
          </a:xfrm>
        </p:spPr>
        <p:txBody>
          <a:bodyPr>
            <a:normAutofit fontScale="90000"/>
          </a:bodyPr>
          <a:lstStyle/>
          <a:p>
            <a:r>
              <a:rPr lang="en-US" sz="4320" dirty="0"/>
              <a:t>MUST ACADEMY – </a:t>
            </a:r>
            <a:br>
              <a:rPr lang="en-US" sz="4320" dirty="0"/>
            </a:br>
            <a:r>
              <a:rPr lang="en-US" sz="4000" dirty="0"/>
              <a:t>Image Processing and Computer Vision</a:t>
            </a:r>
            <a:endParaRPr lang="en-US" sz="432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7CDE54A-2BD5-B94A-A1CF-80D1E064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722" y="6169152"/>
            <a:ext cx="3983277" cy="18288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>
                <a:solidFill>
                  <a:srgbClr val="CC0000"/>
                </a:solidFill>
              </a:rPr>
              <a:t>By 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Lead AI/ML Engineer,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West Pharmaceuticals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MUST Research</a:t>
            </a:r>
          </a:p>
        </p:txBody>
      </p:sp>
      <p:grpSp>
        <p:nvGrpSpPr>
          <p:cNvPr id="9" name="Graphic 5" descr="Eye">
            <a:extLst>
              <a:ext uri="{FF2B5EF4-FFF2-40B4-BE49-F238E27FC236}">
                <a16:creationId xmlns:a16="http://schemas.microsoft.com/office/drawing/2014/main" id="{B53FFE85-1181-43CE-A4A4-D3A5BF1550D8}"/>
              </a:ext>
            </a:extLst>
          </p:cNvPr>
          <p:cNvGrpSpPr/>
          <p:nvPr/>
        </p:nvGrpSpPr>
        <p:grpSpPr>
          <a:xfrm>
            <a:off x="6046053" y="5126409"/>
            <a:ext cx="1782714" cy="1497809"/>
            <a:chOff x="4563533" y="3067036"/>
            <a:chExt cx="914400" cy="914400"/>
          </a:xfrm>
          <a:solidFill>
            <a:srgbClr val="CC000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B2406E-D95D-4E49-A4A0-B83F40AE1A50}"/>
                </a:ext>
              </a:extLst>
            </p:cNvPr>
            <p:cNvSpPr/>
            <p:nvPr/>
          </p:nvSpPr>
          <p:spPr>
            <a:xfrm>
              <a:off x="4632921" y="3288492"/>
              <a:ext cx="771525" cy="466725"/>
            </a:xfrm>
            <a:custGeom>
              <a:avLst/>
              <a:gdLst>
                <a:gd name="connsiteX0" fmla="*/ 520210 w 771525"/>
                <a:gd name="connsiteY0" fmla="*/ 372904 h 466725"/>
                <a:gd name="connsiteX1" fmla="*/ 527830 w 771525"/>
                <a:gd name="connsiteY1" fmla="*/ 107156 h 466725"/>
                <a:gd name="connsiteX2" fmla="*/ 701185 w 771525"/>
                <a:gd name="connsiteY2" fmla="*/ 246221 h 466725"/>
                <a:gd name="connsiteX3" fmla="*/ 520210 w 771525"/>
                <a:gd name="connsiteY3" fmla="*/ 372904 h 466725"/>
                <a:gd name="connsiteX4" fmla="*/ 145877 w 771525"/>
                <a:gd name="connsiteY4" fmla="*/ 176689 h 466725"/>
                <a:gd name="connsiteX5" fmla="*/ 246842 w 771525"/>
                <a:gd name="connsiteY5" fmla="*/ 108109 h 466725"/>
                <a:gd name="connsiteX6" fmla="*/ 255415 w 771525"/>
                <a:gd name="connsiteY6" fmla="*/ 372904 h 466725"/>
                <a:gd name="connsiteX7" fmla="*/ 74440 w 771525"/>
                <a:gd name="connsiteY7" fmla="*/ 246221 h 466725"/>
                <a:gd name="connsiteX8" fmla="*/ 145877 w 771525"/>
                <a:gd name="connsiteY8" fmla="*/ 176689 h 466725"/>
                <a:gd name="connsiteX9" fmla="*/ 145877 w 771525"/>
                <a:gd name="connsiteY9" fmla="*/ 176689 h 466725"/>
                <a:gd name="connsiteX10" fmla="*/ 387812 w 771525"/>
                <a:gd name="connsiteY10" fmla="*/ 388144 h 466725"/>
                <a:gd name="connsiteX11" fmla="*/ 235412 w 771525"/>
                <a:gd name="connsiteY11" fmla="*/ 235744 h 466725"/>
                <a:gd name="connsiteX12" fmla="*/ 387812 w 771525"/>
                <a:gd name="connsiteY12" fmla="*/ 83344 h 466725"/>
                <a:gd name="connsiteX13" fmla="*/ 540213 w 771525"/>
                <a:gd name="connsiteY13" fmla="*/ 235744 h 466725"/>
                <a:gd name="connsiteX14" fmla="*/ 387812 w 771525"/>
                <a:gd name="connsiteY14" fmla="*/ 388144 h 466725"/>
                <a:gd name="connsiteX15" fmla="*/ 758335 w 771525"/>
                <a:gd name="connsiteY15" fmla="*/ 219551 h 466725"/>
                <a:gd name="connsiteX16" fmla="*/ 387812 w 771525"/>
                <a:gd name="connsiteY16" fmla="*/ 7144 h 466725"/>
                <a:gd name="connsiteX17" fmla="*/ 17290 w 771525"/>
                <a:gd name="connsiteY17" fmla="*/ 219551 h 466725"/>
                <a:gd name="connsiteX18" fmla="*/ 19195 w 771525"/>
                <a:gd name="connsiteY18" fmla="*/ 276701 h 466725"/>
                <a:gd name="connsiteX19" fmla="*/ 387812 w 771525"/>
                <a:gd name="connsiteY19" fmla="*/ 464344 h 466725"/>
                <a:gd name="connsiteX20" fmla="*/ 757383 w 771525"/>
                <a:gd name="connsiteY20" fmla="*/ 276701 h 466725"/>
                <a:gd name="connsiteX21" fmla="*/ 758335 w 771525"/>
                <a:gd name="connsiteY21" fmla="*/ 21955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1525" h="466725">
                  <a:moveTo>
                    <a:pt x="520210" y="372904"/>
                  </a:moveTo>
                  <a:cubicBezTo>
                    <a:pt x="594505" y="301466"/>
                    <a:pt x="598315" y="183356"/>
                    <a:pt x="527830" y="107156"/>
                  </a:cubicBezTo>
                  <a:cubicBezTo>
                    <a:pt x="603077" y="146209"/>
                    <a:pt x="664990" y="206216"/>
                    <a:pt x="701185" y="246221"/>
                  </a:cubicBezTo>
                  <a:cubicBezTo>
                    <a:pt x="663085" y="283369"/>
                    <a:pt x="598315" y="338614"/>
                    <a:pt x="520210" y="372904"/>
                  </a:cubicBezTo>
                  <a:close/>
                  <a:moveTo>
                    <a:pt x="145877" y="176689"/>
                  </a:moveTo>
                  <a:cubicBezTo>
                    <a:pt x="177310" y="150019"/>
                    <a:pt x="210647" y="127159"/>
                    <a:pt x="246842" y="108109"/>
                  </a:cubicBezTo>
                  <a:cubicBezTo>
                    <a:pt x="177310" y="184309"/>
                    <a:pt x="181120" y="301466"/>
                    <a:pt x="255415" y="372904"/>
                  </a:cubicBezTo>
                  <a:cubicBezTo>
                    <a:pt x="177310" y="338614"/>
                    <a:pt x="111587" y="283369"/>
                    <a:pt x="74440" y="246221"/>
                  </a:cubicBezTo>
                  <a:cubicBezTo>
                    <a:pt x="96347" y="221456"/>
                    <a:pt x="120160" y="198596"/>
                    <a:pt x="145877" y="176689"/>
                  </a:cubicBezTo>
                  <a:lnTo>
                    <a:pt x="145877" y="176689"/>
                  </a:lnTo>
                  <a:close/>
                  <a:moveTo>
                    <a:pt x="387812" y="388144"/>
                  </a:moveTo>
                  <a:cubicBezTo>
                    <a:pt x="303992" y="388144"/>
                    <a:pt x="235412" y="319564"/>
                    <a:pt x="235412" y="235744"/>
                  </a:cubicBezTo>
                  <a:cubicBezTo>
                    <a:pt x="235412" y="151924"/>
                    <a:pt x="303992" y="83344"/>
                    <a:pt x="387812" y="83344"/>
                  </a:cubicBezTo>
                  <a:cubicBezTo>
                    <a:pt x="471632" y="83344"/>
                    <a:pt x="540213" y="151924"/>
                    <a:pt x="540213" y="235744"/>
                  </a:cubicBezTo>
                  <a:cubicBezTo>
                    <a:pt x="540213" y="319564"/>
                    <a:pt x="471632" y="388144"/>
                    <a:pt x="387812" y="388144"/>
                  </a:cubicBezTo>
                  <a:close/>
                  <a:moveTo>
                    <a:pt x="758335" y="219551"/>
                  </a:moveTo>
                  <a:cubicBezTo>
                    <a:pt x="703090" y="154781"/>
                    <a:pt x="558310" y="7144"/>
                    <a:pt x="387812" y="7144"/>
                  </a:cubicBezTo>
                  <a:cubicBezTo>
                    <a:pt x="217315" y="7144"/>
                    <a:pt x="72535" y="154781"/>
                    <a:pt x="17290" y="219551"/>
                  </a:cubicBezTo>
                  <a:cubicBezTo>
                    <a:pt x="3002" y="236696"/>
                    <a:pt x="3955" y="260509"/>
                    <a:pt x="19195" y="276701"/>
                  </a:cubicBezTo>
                  <a:cubicBezTo>
                    <a:pt x="75392" y="335756"/>
                    <a:pt x="219220" y="464344"/>
                    <a:pt x="387812" y="464344"/>
                  </a:cubicBezTo>
                  <a:cubicBezTo>
                    <a:pt x="556405" y="464344"/>
                    <a:pt x="700233" y="335756"/>
                    <a:pt x="757383" y="276701"/>
                  </a:cubicBezTo>
                  <a:cubicBezTo>
                    <a:pt x="771670" y="261461"/>
                    <a:pt x="772623" y="236696"/>
                    <a:pt x="758335" y="219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0DC4B1-966F-4207-B166-5213EDB860AF}"/>
                </a:ext>
              </a:extLst>
            </p:cNvPr>
            <p:cNvSpPr/>
            <p:nvPr/>
          </p:nvSpPr>
          <p:spPr>
            <a:xfrm>
              <a:off x="4918339" y="3421842"/>
              <a:ext cx="200025" cy="200025"/>
            </a:xfrm>
            <a:custGeom>
              <a:avLst/>
              <a:gdLst>
                <a:gd name="connsiteX0" fmla="*/ 197644 w 200025"/>
                <a:gd name="connsiteY0" fmla="*/ 102394 h 200025"/>
                <a:gd name="connsiteX1" fmla="*/ 102394 w 200025"/>
                <a:gd name="connsiteY1" fmla="*/ 197644 h 200025"/>
                <a:gd name="connsiteX2" fmla="*/ 7144 w 200025"/>
                <a:gd name="connsiteY2" fmla="*/ 102394 h 200025"/>
                <a:gd name="connsiteX3" fmla="*/ 102394 w 200025"/>
                <a:gd name="connsiteY3" fmla="*/ 7144 h 200025"/>
                <a:gd name="connsiteX4" fmla="*/ 197644 w 200025"/>
                <a:gd name="connsiteY4" fmla="*/ 10239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97644" y="102394"/>
                  </a:moveTo>
                  <a:cubicBezTo>
                    <a:pt x="197644" y="154999"/>
                    <a:pt x="154999" y="197644"/>
                    <a:pt x="102394" y="197644"/>
                  </a:cubicBezTo>
                  <a:cubicBezTo>
                    <a:pt x="49789" y="197644"/>
                    <a:pt x="7144" y="154999"/>
                    <a:pt x="7144" y="102394"/>
                  </a:cubicBezTo>
                  <a:cubicBezTo>
                    <a:pt x="7144" y="49789"/>
                    <a:pt x="49789" y="7144"/>
                    <a:pt x="102394" y="7144"/>
                  </a:cubicBezTo>
                  <a:cubicBezTo>
                    <a:pt x="154999" y="7144"/>
                    <a:pt x="197644" y="49789"/>
                    <a:pt x="197644" y="1023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6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BA937-B128-4E9E-8EF3-A1C9459B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3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9" y="1505734"/>
            <a:ext cx="4645968" cy="43057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A977DE-044F-4EDC-BE27-550BA063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74" y="807860"/>
            <a:ext cx="4020854" cy="611314"/>
          </a:xfrm>
        </p:spPr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05553-1B32-4687-B324-E020A33B4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2" y="1638983"/>
            <a:ext cx="2165684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326D0-3B86-46CC-833E-C0B7A59D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67" y="3847706"/>
            <a:ext cx="1998775" cy="693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FF5CD1-E4C7-4CAF-BB47-B44C33B12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1" y="3737425"/>
            <a:ext cx="172045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BF0837-7B5B-4364-9D1C-E6A55A676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107" y="2399214"/>
            <a:ext cx="1226374" cy="1338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6D2A1D-BA0A-4212-A511-C0495DA0CA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584" y="1525714"/>
            <a:ext cx="2796379" cy="1027669"/>
          </a:xfrm>
          <a:prstGeom prst="rect">
            <a:avLst/>
          </a:prstGeom>
        </p:spPr>
      </p:pic>
      <p:grpSp>
        <p:nvGrpSpPr>
          <p:cNvPr id="11" name="Graphic 15" descr="Eye">
            <a:extLst>
              <a:ext uri="{FF2B5EF4-FFF2-40B4-BE49-F238E27FC236}">
                <a16:creationId xmlns:a16="http://schemas.microsoft.com/office/drawing/2014/main" id="{1E96148A-A002-469C-87A1-16B192647912}"/>
              </a:ext>
            </a:extLst>
          </p:cNvPr>
          <p:cNvGrpSpPr/>
          <p:nvPr/>
        </p:nvGrpSpPr>
        <p:grpSpPr>
          <a:xfrm>
            <a:off x="7344080" y="6366782"/>
            <a:ext cx="875060" cy="914400"/>
            <a:chOff x="7938220" y="3784620"/>
            <a:chExt cx="1981200" cy="1981200"/>
          </a:xfrm>
          <a:solidFill>
            <a:srgbClr val="747474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5CC6F6-A712-4048-AB6F-E93A4428FC01}"/>
                </a:ext>
              </a:extLst>
            </p:cNvPr>
            <p:cNvSpPr/>
            <p:nvPr/>
          </p:nvSpPr>
          <p:spPr>
            <a:xfrm>
              <a:off x="8070502" y="4246384"/>
              <a:ext cx="1712913" cy="1052513"/>
            </a:xfrm>
            <a:custGeom>
              <a:avLst/>
              <a:gdLst>
                <a:gd name="connsiteX0" fmla="*/ 1145180 w 1712912"/>
                <a:gd name="connsiteY0" fmla="*/ 826016 h 1052512"/>
                <a:gd name="connsiteX1" fmla="*/ 1161690 w 1712912"/>
                <a:gd name="connsiteY1" fmla="*/ 250230 h 1052512"/>
                <a:gd name="connsiteX2" fmla="*/ 1537292 w 1712912"/>
                <a:gd name="connsiteY2" fmla="*/ 551537 h 1052512"/>
                <a:gd name="connsiteX3" fmla="*/ 1145180 w 1712912"/>
                <a:gd name="connsiteY3" fmla="*/ 826016 h 1052512"/>
                <a:gd name="connsiteX4" fmla="*/ 334126 w 1712912"/>
                <a:gd name="connsiteY4" fmla="*/ 400883 h 1052512"/>
                <a:gd name="connsiteX5" fmla="*/ 552883 w 1712912"/>
                <a:gd name="connsiteY5" fmla="*/ 252293 h 1052512"/>
                <a:gd name="connsiteX6" fmla="*/ 571457 w 1712912"/>
                <a:gd name="connsiteY6" fmla="*/ 826016 h 1052512"/>
                <a:gd name="connsiteX7" fmla="*/ 179344 w 1712912"/>
                <a:gd name="connsiteY7" fmla="*/ 551537 h 1052512"/>
                <a:gd name="connsiteX8" fmla="*/ 334126 w 1712912"/>
                <a:gd name="connsiteY8" fmla="*/ 400883 h 1052512"/>
                <a:gd name="connsiteX9" fmla="*/ 334126 w 1712912"/>
                <a:gd name="connsiteY9" fmla="*/ 400883 h 1052512"/>
                <a:gd name="connsiteX10" fmla="*/ 858318 w 1712912"/>
                <a:gd name="connsiteY10" fmla="*/ 859036 h 1052512"/>
                <a:gd name="connsiteX11" fmla="*/ 528118 w 1712912"/>
                <a:gd name="connsiteY11" fmla="*/ 528836 h 1052512"/>
                <a:gd name="connsiteX12" fmla="*/ 858318 w 1712912"/>
                <a:gd name="connsiteY12" fmla="*/ 198636 h 1052512"/>
                <a:gd name="connsiteX13" fmla="*/ 1188518 w 1712912"/>
                <a:gd name="connsiteY13" fmla="*/ 528836 h 1052512"/>
                <a:gd name="connsiteX14" fmla="*/ 858318 w 1712912"/>
                <a:gd name="connsiteY14" fmla="*/ 859036 h 1052512"/>
                <a:gd name="connsiteX15" fmla="*/ 1661117 w 1712912"/>
                <a:gd name="connsiteY15" fmla="*/ 493752 h 1052512"/>
                <a:gd name="connsiteX16" fmla="*/ 858318 w 1712912"/>
                <a:gd name="connsiteY16" fmla="*/ 33536 h 1052512"/>
                <a:gd name="connsiteX17" fmla="*/ 55519 w 1712912"/>
                <a:gd name="connsiteY17" fmla="*/ 493752 h 1052512"/>
                <a:gd name="connsiteX18" fmla="*/ 59647 w 1712912"/>
                <a:gd name="connsiteY18" fmla="*/ 617577 h 1052512"/>
                <a:gd name="connsiteX19" fmla="*/ 858318 w 1712912"/>
                <a:gd name="connsiteY19" fmla="*/ 1024136 h 1052512"/>
                <a:gd name="connsiteX20" fmla="*/ 1659053 w 1712912"/>
                <a:gd name="connsiteY20" fmla="*/ 617577 h 1052512"/>
                <a:gd name="connsiteX21" fmla="*/ 1661117 w 1712912"/>
                <a:gd name="connsiteY21" fmla="*/ 493752 h 105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12912" h="1052512">
                  <a:moveTo>
                    <a:pt x="1145180" y="826016"/>
                  </a:moveTo>
                  <a:cubicBezTo>
                    <a:pt x="1306152" y="671235"/>
                    <a:pt x="1314407" y="415330"/>
                    <a:pt x="1161690" y="250230"/>
                  </a:cubicBezTo>
                  <a:cubicBezTo>
                    <a:pt x="1324726" y="334843"/>
                    <a:pt x="1458869" y="464860"/>
                    <a:pt x="1537292" y="551537"/>
                  </a:cubicBezTo>
                  <a:cubicBezTo>
                    <a:pt x="1454742" y="632023"/>
                    <a:pt x="1314407" y="751721"/>
                    <a:pt x="1145180" y="826016"/>
                  </a:cubicBezTo>
                  <a:close/>
                  <a:moveTo>
                    <a:pt x="334126" y="400883"/>
                  </a:moveTo>
                  <a:cubicBezTo>
                    <a:pt x="402229" y="343098"/>
                    <a:pt x="474461" y="293568"/>
                    <a:pt x="552883" y="252293"/>
                  </a:cubicBezTo>
                  <a:cubicBezTo>
                    <a:pt x="402229" y="417393"/>
                    <a:pt x="410484" y="671235"/>
                    <a:pt x="571457" y="826016"/>
                  </a:cubicBezTo>
                  <a:cubicBezTo>
                    <a:pt x="402229" y="751721"/>
                    <a:pt x="259831" y="632023"/>
                    <a:pt x="179344" y="551537"/>
                  </a:cubicBezTo>
                  <a:cubicBezTo>
                    <a:pt x="226811" y="497880"/>
                    <a:pt x="278404" y="448350"/>
                    <a:pt x="334126" y="400883"/>
                  </a:cubicBezTo>
                  <a:lnTo>
                    <a:pt x="334126" y="400883"/>
                  </a:lnTo>
                  <a:close/>
                  <a:moveTo>
                    <a:pt x="858318" y="859036"/>
                  </a:moveTo>
                  <a:cubicBezTo>
                    <a:pt x="676708" y="859036"/>
                    <a:pt x="528118" y="710446"/>
                    <a:pt x="528118" y="528836"/>
                  </a:cubicBezTo>
                  <a:cubicBezTo>
                    <a:pt x="528118" y="347226"/>
                    <a:pt x="676708" y="198636"/>
                    <a:pt x="858318" y="198636"/>
                  </a:cubicBezTo>
                  <a:cubicBezTo>
                    <a:pt x="1039928" y="198636"/>
                    <a:pt x="1188518" y="347226"/>
                    <a:pt x="1188518" y="528836"/>
                  </a:cubicBezTo>
                  <a:cubicBezTo>
                    <a:pt x="1188518" y="710446"/>
                    <a:pt x="1039928" y="859036"/>
                    <a:pt x="858318" y="859036"/>
                  </a:cubicBezTo>
                  <a:close/>
                  <a:moveTo>
                    <a:pt x="1661117" y="493752"/>
                  </a:moveTo>
                  <a:cubicBezTo>
                    <a:pt x="1541419" y="353417"/>
                    <a:pt x="1227730" y="33536"/>
                    <a:pt x="858318" y="33536"/>
                  </a:cubicBezTo>
                  <a:cubicBezTo>
                    <a:pt x="488907" y="33536"/>
                    <a:pt x="175217" y="353417"/>
                    <a:pt x="55519" y="493752"/>
                  </a:cubicBezTo>
                  <a:cubicBezTo>
                    <a:pt x="24563" y="530900"/>
                    <a:pt x="26627" y="582493"/>
                    <a:pt x="59647" y="617577"/>
                  </a:cubicBezTo>
                  <a:cubicBezTo>
                    <a:pt x="181408" y="745530"/>
                    <a:pt x="493034" y="1024136"/>
                    <a:pt x="858318" y="1024136"/>
                  </a:cubicBezTo>
                  <a:cubicBezTo>
                    <a:pt x="1223602" y="1024136"/>
                    <a:pt x="1535228" y="745530"/>
                    <a:pt x="1659053" y="617577"/>
                  </a:cubicBezTo>
                  <a:cubicBezTo>
                    <a:pt x="1690010" y="584557"/>
                    <a:pt x="1692073" y="530900"/>
                    <a:pt x="1661117" y="493752"/>
                  </a:cubicBez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5E50A9-4690-41E5-93F1-97C9E148EDBC}"/>
                </a:ext>
              </a:extLst>
            </p:cNvPr>
            <p:cNvSpPr/>
            <p:nvPr/>
          </p:nvSpPr>
          <p:spPr>
            <a:xfrm>
              <a:off x="8688909" y="4535309"/>
              <a:ext cx="474663" cy="474663"/>
            </a:xfrm>
            <a:custGeom>
              <a:avLst/>
              <a:gdLst>
                <a:gd name="connsiteX0" fmla="*/ 446286 w 474662"/>
                <a:gd name="connsiteY0" fmla="*/ 239911 h 474662"/>
                <a:gd name="connsiteX1" fmla="*/ 239911 w 474662"/>
                <a:gd name="connsiteY1" fmla="*/ 446286 h 474662"/>
                <a:gd name="connsiteX2" fmla="*/ 33536 w 474662"/>
                <a:gd name="connsiteY2" fmla="*/ 239911 h 474662"/>
                <a:gd name="connsiteX3" fmla="*/ 239911 w 474662"/>
                <a:gd name="connsiteY3" fmla="*/ 33536 h 474662"/>
                <a:gd name="connsiteX4" fmla="*/ 446286 w 474662"/>
                <a:gd name="connsiteY4" fmla="*/ 239911 h 47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62" h="474662">
                  <a:moveTo>
                    <a:pt x="446286" y="239911"/>
                  </a:moveTo>
                  <a:cubicBezTo>
                    <a:pt x="446286" y="353889"/>
                    <a:pt x="353889" y="446286"/>
                    <a:pt x="239911" y="446286"/>
                  </a:cubicBezTo>
                  <a:cubicBezTo>
                    <a:pt x="125933" y="446286"/>
                    <a:pt x="33536" y="353889"/>
                    <a:pt x="33536" y="239911"/>
                  </a:cubicBezTo>
                  <a:cubicBezTo>
                    <a:pt x="33536" y="125933"/>
                    <a:pt x="125933" y="33536"/>
                    <a:pt x="239911" y="33536"/>
                  </a:cubicBezTo>
                  <a:cubicBezTo>
                    <a:pt x="353889" y="33536"/>
                    <a:pt x="446286" y="125933"/>
                    <a:pt x="446286" y="239911"/>
                  </a:cubicBez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grpSp>
        <p:nvGrpSpPr>
          <p:cNvPr id="21" name="Graphic 17" descr="Voice">
            <a:extLst>
              <a:ext uri="{FF2B5EF4-FFF2-40B4-BE49-F238E27FC236}">
                <a16:creationId xmlns:a16="http://schemas.microsoft.com/office/drawing/2014/main" id="{7E45D6D9-2320-4216-9BC4-4F4FEA51CA48}"/>
              </a:ext>
            </a:extLst>
          </p:cNvPr>
          <p:cNvGrpSpPr/>
          <p:nvPr/>
        </p:nvGrpSpPr>
        <p:grpSpPr>
          <a:xfrm>
            <a:off x="11965091" y="6089000"/>
            <a:ext cx="1015366" cy="1400460"/>
            <a:chOff x="8088220" y="3934620"/>
            <a:chExt cx="1981200" cy="1981200"/>
          </a:xfrm>
          <a:solidFill>
            <a:srgbClr val="747474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51C845-39E9-4313-BF8D-8A4D885B570F}"/>
                </a:ext>
              </a:extLst>
            </p:cNvPr>
            <p:cNvSpPr/>
            <p:nvPr/>
          </p:nvSpPr>
          <p:spPr>
            <a:xfrm>
              <a:off x="980887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66AF4F-849E-4DF9-AC54-2CFB80F93AD9}"/>
                </a:ext>
              </a:extLst>
            </p:cNvPr>
            <p:cNvSpPr/>
            <p:nvPr/>
          </p:nvSpPr>
          <p:spPr>
            <a:xfrm>
              <a:off x="939612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570143-B23F-461B-A989-7E7A74EB9682}"/>
                </a:ext>
              </a:extLst>
            </p:cNvPr>
            <p:cNvSpPr/>
            <p:nvPr/>
          </p:nvSpPr>
          <p:spPr>
            <a:xfrm>
              <a:off x="815787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CE25D6-EB31-45B5-804E-FE0900E8F947}"/>
                </a:ext>
              </a:extLst>
            </p:cNvPr>
            <p:cNvSpPr/>
            <p:nvPr/>
          </p:nvSpPr>
          <p:spPr>
            <a:xfrm>
              <a:off x="960249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397880-A77B-4A7D-B17F-47F48DA89376}"/>
                </a:ext>
              </a:extLst>
            </p:cNvPr>
            <p:cNvSpPr/>
            <p:nvPr/>
          </p:nvSpPr>
          <p:spPr>
            <a:xfrm>
              <a:off x="918974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E2B1C9-9706-41BA-8DA8-6D388AC51D99}"/>
                </a:ext>
              </a:extLst>
            </p:cNvPr>
            <p:cNvSpPr/>
            <p:nvPr/>
          </p:nvSpPr>
          <p:spPr>
            <a:xfrm>
              <a:off x="836424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CE9C3E-87B7-444E-9381-DA1D274EF97C}"/>
                </a:ext>
              </a:extLst>
            </p:cNvPr>
            <p:cNvSpPr/>
            <p:nvPr/>
          </p:nvSpPr>
          <p:spPr>
            <a:xfrm>
              <a:off x="8983372" y="4602759"/>
              <a:ext cx="185738" cy="639763"/>
            </a:xfrm>
            <a:custGeom>
              <a:avLst/>
              <a:gdLst>
                <a:gd name="connsiteX0" fmla="*/ 33536 w 185737"/>
                <a:gd name="connsiteY0" fmla="*/ 33536 h 639762"/>
                <a:gd name="connsiteX1" fmla="*/ 157361 w 185737"/>
                <a:gd name="connsiteY1" fmla="*/ 33536 h 639762"/>
                <a:gd name="connsiteX2" fmla="*/ 157361 w 185737"/>
                <a:gd name="connsiteY2" fmla="*/ 611386 h 639762"/>
                <a:gd name="connsiteX3" fmla="*/ 33536 w 185737"/>
                <a:gd name="connsiteY3" fmla="*/ 611386 h 63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639762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611386"/>
                  </a:lnTo>
                  <a:lnTo>
                    <a:pt x="33536" y="6113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DECB64-AC25-4246-B9D3-573EE65014F4}"/>
                </a:ext>
              </a:extLst>
            </p:cNvPr>
            <p:cNvSpPr/>
            <p:nvPr/>
          </p:nvSpPr>
          <p:spPr>
            <a:xfrm>
              <a:off x="8570622" y="4505763"/>
              <a:ext cx="185738" cy="825500"/>
            </a:xfrm>
            <a:custGeom>
              <a:avLst/>
              <a:gdLst>
                <a:gd name="connsiteX0" fmla="*/ 33536 w 185737"/>
                <a:gd name="connsiteY0" fmla="*/ 33536 h 825500"/>
                <a:gd name="connsiteX1" fmla="*/ 157361 w 185737"/>
                <a:gd name="connsiteY1" fmla="*/ 33536 h 825500"/>
                <a:gd name="connsiteX2" fmla="*/ 157361 w 185737"/>
                <a:gd name="connsiteY2" fmla="*/ 803315 h 825500"/>
                <a:gd name="connsiteX3" fmla="*/ 33536 w 185737"/>
                <a:gd name="connsiteY3" fmla="*/ 803315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82550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803315"/>
                  </a:lnTo>
                  <a:lnTo>
                    <a:pt x="33536" y="80331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A85744-3CDA-44ED-B6EB-0C528939D0CD}"/>
                </a:ext>
              </a:extLst>
            </p:cNvPr>
            <p:cNvSpPr/>
            <p:nvPr/>
          </p:nvSpPr>
          <p:spPr>
            <a:xfrm>
              <a:off x="8776997" y="4313834"/>
              <a:ext cx="185738" cy="1217613"/>
            </a:xfrm>
            <a:custGeom>
              <a:avLst/>
              <a:gdLst>
                <a:gd name="connsiteX0" fmla="*/ 33536 w 185737"/>
                <a:gd name="connsiteY0" fmla="*/ 33536 h 1217612"/>
                <a:gd name="connsiteX1" fmla="*/ 157361 w 185737"/>
                <a:gd name="connsiteY1" fmla="*/ 33536 h 1217612"/>
                <a:gd name="connsiteX2" fmla="*/ 157361 w 185737"/>
                <a:gd name="connsiteY2" fmla="*/ 1189236 h 1217612"/>
                <a:gd name="connsiteX3" fmla="*/ 33536 w 185737"/>
                <a:gd name="connsiteY3" fmla="*/ 1189236 h 12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1217612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1189236"/>
                  </a:lnTo>
                  <a:lnTo>
                    <a:pt x="33536" y="118923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grpSp>
        <p:nvGrpSpPr>
          <p:cNvPr id="31" name="Graphic 19" descr="Document">
            <a:extLst>
              <a:ext uri="{FF2B5EF4-FFF2-40B4-BE49-F238E27FC236}">
                <a16:creationId xmlns:a16="http://schemas.microsoft.com/office/drawing/2014/main" id="{60029AF8-EA0D-4221-94DE-FCC5605B29AE}"/>
              </a:ext>
            </a:extLst>
          </p:cNvPr>
          <p:cNvGrpSpPr/>
          <p:nvPr/>
        </p:nvGrpSpPr>
        <p:grpSpPr>
          <a:xfrm>
            <a:off x="9466703" y="6325718"/>
            <a:ext cx="1131182" cy="1111403"/>
            <a:chOff x="8238220" y="4084620"/>
            <a:chExt cx="1981200" cy="1981200"/>
          </a:xfrm>
          <a:solidFill>
            <a:srgbClr val="747474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33AEBC-29A6-4EF4-BA44-222C7AB11088}"/>
                </a:ext>
              </a:extLst>
            </p:cNvPr>
            <p:cNvSpPr/>
            <p:nvPr/>
          </p:nvSpPr>
          <p:spPr>
            <a:xfrm>
              <a:off x="8555522" y="4216184"/>
              <a:ext cx="1341438" cy="1712913"/>
            </a:xfrm>
            <a:custGeom>
              <a:avLst/>
              <a:gdLst>
                <a:gd name="connsiteX0" fmla="*/ 157361 w 1341437"/>
                <a:gd name="connsiteY0" fmla="*/ 1560711 h 1712912"/>
                <a:gd name="connsiteX1" fmla="*/ 157361 w 1341437"/>
                <a:gd name="connsiteY1" fmla="*/ 157361 h 1712912"/>
                <a:gd name="connsiteX2" fmla="*/ 673298 w 1341437"/>
                <a:gd name="connsiteY2" fmla="*/ 157361 h 1712912"/>
                <a:gd name="connsiteX3" fmla="*/ 673298 w 1341437"/>
                <a:gd name="connsiteY3" fmla="*/ 590748 h 1712912"/>
                <a:gd name="connsiteX4" fmla="*/ 1189236 w 1341437"/>
                <a:gd name="connsiteY4" fmla="*/ 590748 h 1712912"/>
                <a:gd name="connsiteX5" fmla="*/ 1189236 w 1341437"/>
                <a:gd name="connsiteY5" fmla="*/ 1560711 h 1712912"/>
                <a:gd name="connsiteX6" fmla="*/ 157361 w 1341437"/>
                <a:gd name="connsiteY6" fmla="*/ 1560711 h 1712912"/>
                <a:gd name="connsiteX7" fmla="*/ 797123 w 1341437"/>
                <a:gd name="connsiteY7" fmla="*/ 208955 h 1712912"/>
                <a:gd name="connsiteX8" fmla="*/ 1055092 w 1341437"/>
                <a:gd name="connsiteY8" fmla="*/ 466923 h 1712912"/>
                <a:gd name="connsiteX9" fmla="*/ 797123 w 1341437"/>
                <a:gd name="connsiteY9" fmla="*/ 466923 h 1712912"/>
                <a:gd name="connsiteX10" fmla="*/ 797123 w 1341437"/>
                <a:gd name="connsiteY10" fmla="*/ 208955 h 1712912"/>
                <a:gd name="connsiteX11" fmla="*/ 797123 w 1341437"/>
                <a:gd name="connsiteY11" fmla="*/ 33536 h 1712912"/>
                <a:gd name="connsiteX12" fmla="*/ 33536 w 1341437"/>
                <a:gd name="connsiteY12" fmla="*/ 33536 h 1712912"/>
                <a:gd name="connsiteX13" fmla="*/ 33536 w 1341437"/>
                <a:gd name="connsiteY13" fmla="*/ 1684536 h 1712912"/>
                <a:gd name="connsiteX14" fmla="*/ 1313061 w 1341437"/>
                <a:gd name="connsiteY14" fmla="*/ 1684536 h 1712912"/>
                <a:gd name="connsiteX15" fmla="*/ 1313061 w 1341437"/>
                <a:gd name="connsiteY15" fmla="*/ 487561 h 1712912"/>
                <a:gd name="connsiteX16" fmla="*/ 797123 w 1341437"/>
                <a:gd name="connsiteY16" fmla="*/ 33536 h 17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1437" h="1712912">
                  <a:moveTo>
                    <a:pt x="157361" y="1560711"/>
                  </a:moveTo>
                  <a:lnTo>
                    <a:pt x="157361" y="157361"/>
                  </a:lnTo>
                  <a:lnTo>
                    <a:pt x="673298" y="157361"/>
                  </a:lnTo>
                  <a:lnTo>
                    <a:pt x="673298" y="590748"/>
                  </a:lnTo>
                  <a:lnTo>
                    <a:pt x="1189236" y="590748"/>
                  </a:lnTo>
                  <a:lnTo>
                    <a:pt x="1189236" y="1560711"/>
                  </a:lnTo>
                  <a:lnTo>
                    <a:pt x="157361" y="1560711"/>
                  </a:lnTo>
                  <a:close/>
                  <a:moveTo>
                    <a:pt x="797123" y="208955"/>
                  </a:moveTo>
                  <a:lnTo>
                    <a:pt x="1055092" y="466923"/>
                  </a:lnTo>
                  <a:lnTo>
                    <a:pt x="797123" y="466923"/>
                  </a:lnTo>
                  <a:lnTo>
                    <a:pt x="797123" y="208955"/>
                  </a:lnTo>
                  <a:close/>
                  <a:moveTo>
                    <a:pt x="797123" y="33536"/>
                  </a:moveTo>
                  <a:lnTo>
                    <a:pt x="33536" y="33536"/>
                  </a:lnTo>
                  <a:lnTo>
                    <a:pt x="33536" y="1684536"/>
                  </a:lnTo>
                  <a:lnTo>
                    <a:pt x="1313061" y="1684536"/>
                  </a:lnTo>
                  <a:lnTo>
                    <a:pt x="1313061" y="487561"/>
                  </a:lnTo>
                  <a:lnTo>
                    <a:pt x="797123" y="3353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EB64D8-9583-4C5C-BDFE-4170EA032A6E}"/>
                </a:ext>
              </a:extLst>
            </p:cNvPr>
            <p:cNvSpPr/>
            <p:nvPr/>
          </p:nvSpPr>
          <p:spPr>
            <a:xfrm>
              <a:off x="8803172" y="49797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74CF27-8015-48EE-8522-830FE74023F9}"/>
                </a:ext>
              </a:extLst>
            </p:cNvPr>
            <p:cNvSpPr/>
            <p:nvPr/>
          </p:nvSpPr>
          <p:spPr>
            <a:xfrm>
              <a:off x="8803172" y="4814672"/>
              <a:ext cx="330200" cy="144463"/>
            </a:xfrm>
            <a:custGeom>
              <a:avLst/>
              <a:gdLst>
                <a:gd name="connsiteX0" fmla="*/ 33536 w 330200"/>
                <a:gd name="connsiteY0" fmla="*/ 33536 h 144462"/>
                <a:gd name="connsiteX1" fmla="*/ 301823 w 330200"/>
                <a:gd name="connsiteY1" fmla="*/ 33536 h 144462"/>
                <a:gd name="connsiteX2" fmla="*/ 301823 w 330200"/>
                <a:gd name="connsiteY2" fmla="*/ 116086 h 144462"/>
                <a:gd name="connsiteX3" fmla="*/ 33536 w 330200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44462">
                  <a:moveTo>
                    <a:pt x="33536" y="33536"/>
                  </a:moveTo>
                  <a:lnTo>
                    <a:pt x="301823" y="33536"/>
                  </a:lnTo>
                  <a:lnTo>
                    <a:pt x="301823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1DD601-E711-4FB7-970F-5635F793E144}"/>
                </a:ext>
              </a:extLst>
            </p:cNvPr>
            <p:cNvSpPr/>
            <p:nvPr/>
          </p:nvSpPr>
          <p:spPr>
            <a:xfrm>
              <a:off x="8803172" y="51448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38C31B-71AC-4D4F-BD75-80B787AD1D34}"/>
                </a:ext>
              </a:extLst>
            </p:cNvPr>
            <p:cNvSpPr/>
            <p:nvPr/>
          </p:nvSpPr>
          <p:spPr>
            <a:xfrm>
              <a:off x="8803172" y="53099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6F0C8-8C78-47B8-A661-39B8B9A76187}"/>
                </a:ext>
              </a:extLst>
            </p:cNvPr>
            <p:cNvSpPr/>
            <p:nvPr/>
          </p:nvSpPr>
          <p:spPr>
            <a:xfrm>
              <a:off x="8803172" y="54750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03F430-6C80-4A9E-B728-E29B3AEEF956}"/>
              </a:ext>
            </a:extLst>
          </p:cNvPr>
          <p:cNvSpPr/>
          <p:nvPr/>
        </p:nvSpPr>
        <p:spPr>
          <a:xfrm>
            <a:off x="6349687" y="1255776"/>
            <a:ext cx="7521276" cy="3938016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l"/>
            <a:endParaRPr lang="en-IN" sz="1920" b="1" dirty="0">
              <a:latin typeface="Comic Sans MS" panose="030F0702030302020204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E28904-2E48-45C6-A189-1FCB6BE4DCB6}"/>
              </a:ext>
            </a:extLst>
          </p:cNvPr>
          <p:cNvSpPr/>
          <p:nvPr/>
        </p:nvSpPr>
        <p:spPr>
          <a:xfrm>
            <a:off x="6601955" y="6043684"/>
            <a:ext cx="6891682" cy="1369052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l"/>
            <a:endParaRPr lang="en-IN" sz="1920" b="1" dirty="0"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0500A-F48E-4BCE-ACFD-A1BDF7A9D25E}"/>
              </a:ext>
            </a:extLst>
          </p:cNvPr>
          <p:cNvSpPr txBox="1"/>
          <p:nvPr/>
        </p:nvSpPr>
        <p:spPr>
          <a:xfrm>
            <a:off x="6608183" y="725719"/>
            <a:ext cx="2554224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920" b="1" dirty="0">
                <a:solidFill>
                  <a:srgbClr val="CC0000"/>
                </a:solidFill>
              </a:rPr>
              <a:t>My Associations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3A59A-6B0B-416C-8ACF-E72FC79282E9}"/>
              </a:ext>
            </a:extLst>
          </p:cNvPr>
          <p:cNvSpPr txBox="1"/>
          <p:nvPr/>
        </p:nvSpPr>
        <p:spPr>
          <a:xfrm>
            <a:off x="6824321" y="5541417"/>
            <a:ext cx="2640318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920" b="1" dirty="0">
                <a:solidFill>
                  <a:srgbClr val="CC0000"/>
                </a:solidFill>
              </a:rPr>
              <a:t>My Interests</a:t>
            </a:r>
          </a:p>
        </p:txBody>
      </p:sp>
      <p:sp>
        <p:nvSpPr>
          <p:cNvPr id="38" name="Subtitle 4">
            <a:extLst>
              <a:ext uri="{FF2B5EF4-FFF2-40B4-BE49-F238E27FC236}">
                <a16:creationId xmlns:a16="http://schemas.microsoft.com/office/drawing/2014/main" id="{DCAE0606-D268-4493-883E-313804B0459C}"/>
              </a:ext>
            </a:extLst>
          </p:cNvPr>
          <p:cNvSpPr txBox="1">
            <a:spLocks/>
          </p:cNvSpPr>
          <p:nvPr/>
        </p:nvSpPr>
        <p:spPr>
          <a:xfrm>
            <a:off x="602129" y="5929215"/>
            <a:ext cx="5882066" cy="177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109728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1" dirty="0">
                <a:solidFill>
                  <a:srgbClr val="CC0000"/>
                </a:solidFill>
              </a:rPr>
              <a:t>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Lead AI/ML Engineer, West Pharmaceuticals</a:t>
            </a:r>
          </a:p>
          <a:p>
            <a:pPr>
              <a:lnSpc>
                <a:spcPct val="100000"/>
              </a:lnSpc>
            </a:pPr>
            <a:r>
              <a:rPr lang="en-US" i="1" dirty="0"/>
              <a:t>AI Researcher, MUST Research</a:t>
            </a:r>
          </a:p>
          <a:p>
            <a:pPr>
              <a:lnSpc>
                <a:spcPct val="100000"/>
              </a:lnSpc>
            </a:pPr>
            <a:r>
              <a:rPr lang="en-IN" b="1" dirty="0">
                <a:hlinkClick r:id="rId9"/>
              </a:rPr>
              <a:t>https://aditya-bhattacharya.net/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61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4A30C-C60C-45FD-ABA7-98982399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1741"/>
            <a:ext cx="12801600" cy="53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Hour 1: Getting started with computer vision (Introduction and Setup)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Images as Functions and Matrices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Mathematical operations with images.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Filtering.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Noises In Images.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Transformation.</a:t>
            </a:r>
          </a:p>
          <a:p>
            <a:pPr lvl="0">
              <a:lnSpc>
                <a:spcPct val="100000"/>
              </a:lnSpc>
            </a:pPr>
            <a:endParaRPr lang="en-IN" sz="1600" u="sng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IN" u="sng" dirty="0"/>
              <a:t>Hour 2:  Computer Vision </a:t>
            </a:r>
            <a:r>
              <a:rPr lang="en-IN" u="sng" dirty="0" err="1"/>
              <a:t>ImageOps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Edge Detection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Colour Masking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Template Matching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Shape Detection</a:t>
            </a:r>
            <a:endParaRPr lang="en-I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45DF8-2824-4238-B523-0A89C37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23811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4A30C-C60C-45FD-ABA7-98982399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1741"/>
            <a:ext cx="12801600" cy="53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Hour 3 – Computer Vision </a:t>
            </a:r>
            <a:r>
              <a:rPr lang="en-IN" u="sng" dirty="0" err="1"/>
              <a:t>ImageOps</a:t>
            </a:r>
            <a:r>
              <a:rPr lang="en-IN" u="sng" dirty="0"/>
              <a:t> 2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Convolution vs Correlation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Binarization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Morphology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Boundary Issues</a:t>
            </a:r>
            <a:endParaRPr lang="en-IN" sz="1600" u="sng" dirty="0"/>
          </a:p>
          <a:p>
            <a:pPr marL="0" lvl="0" indent="0">
              <a:lnSpc>
                <a:spcPct val="100000"/>
              </a:lnSpc>
              <a:buNone/>
            </a:pPr>
            <a:endParaRPr lang="en-IN" sz="1600" u="sng" dirty="0"/>
          </a:p>
          <a:p>
            <a:pPr marL="0" indent="0">
              <a:buNone/>
            </a:pPr>
            <a:r>
              <a:rPr lang="en-IN" u="sng" dirty="0"/>
              <a:t>Hour 4 – Exploring the world of deep learning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Introduction to CNNs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Multi-Class Classification using Images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Advanced computer vision deep learning concepts – Neural Style Transfer and GANs</a:t>
            </a:r>
            <a:endParaRPr lang="en-IN" dirty="0"/>
          </a:p>
          <a:p>
            <a:pPr marL="0" lvl="0" indent="0">
              <a:lnSpc>
                <a:spcPct val="100000"/>
              </a:lnSpc>
              <a:buNone/>
            </a:pPr>
            <a:endParaRPr lang="en-IN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45DF8-2824-4238-B523-0A89C37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37473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C81A7-D80C-4303-911A-9BCF1C60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204" y="3807912"/>
            <a:ext cx="12801600" cy="279330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Challenge 1 – Creating transparent pencil sketch portraits from original images.</a:t>
            </a:r>
          </a:p>
          <a:p>
            <a:r>
              <a:rPr lang="en-IN" b="1" dirty="0"/>
              <a:t>Challenge 2 – Traffic Sign Detector from animated and real-world images.</a:t>
            </a:r>
          </a:p>
          <a:p>
            <a:r>
              <a:rPr lang="en-IN" b="1" dirty="0"/>
              <a:t>Challenge 3 – Localization of bar codes and QR codes in images.</a:t>
            </a:r>
          </a:p>
          <a:p>
            <a:r>
              <a:rPr lang="en-IN" b="1" dirty="0"/>
              <a:t>Challenge 4 – a - Brain haemorrhage segmentation from CT Scan Images using Mask RCNN</a:t>
            </a:r>
          </a:p>
          <a:p>
            <a:pPr marL="1645920" lvl="3" indent="0">
              <a:buNone/>
            </a:pPr>
            <a:r>
              <a:rPr lang="en-IN" b="1" dirty="0"/>
              <a:t> - b - </a:t>
            </a:r>
            <a:r>
              <a:rPr lang="en-US" b="1" dirty="0"/>
              <a:t>Object tracking from video - Track the cricket ball from the given video</a:t>
            </a:r>
            <a:endParaRPr lang="en-IN" b="1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10A8F-E640-4D29-9ED0-D61CB408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Challenges!</a:t>
            </a:r>
          </a:p>
        </p:txBody>
      </p:sp>
      <p:pic>
        <p:nvPicPr>
          <p:cNvPr id="1036" name="Picture 12" descr="Download Light Bulb Transparent Background HQ PNG Image | FreePNGImg">
            <a:extLst>
              <a:ext uri="{FF2B5EF4-FFF2-40B4-BE49-F238E27FC236}">
                <a16:creationId xmlns:a16="http://schemas.microsoft.com/office/drawing/2014/main" id="{3CC71B66-8D09-42E7-84E8-0DD8EBB4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3" y="914400"/>
            <a:ext cx="2514448" cy="24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9493E6-396D-4714-AA8E-A499F802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F6C1D8-3B09-4AEC-B257-05C56D248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4609" y="2750024"/>
            <a:ext cx="276165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4.2.0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1.18.4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matplotlib: 2.2.2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pandas: 0.23.4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keras</a:t>
            </a:r>
            <a:r>
              <a:rPr lang="en-US" altLang="en-US" sz="2400" dirty="0"/>
              <a:t>: 2.2.4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tensorflow</a:t>
            </a:r>
            <a:r>
              <a:rPr lang="en-US" altLang="en-US" sz="2400" dirty="0"/>
              <a:t>: 1.13.1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EED2C-6439-4F56-82C7-683D7200486B}"/>
              </a:ext>
            </a:extLst>
          </p:cNvPr>
          <p:cNvSpPr txBox="1"/>
          <p:nvPr/>
        </p:nvSpPr>
        <p:spPr>
          <a:xfrm>
            <a:off x="914400" y="2141951"/>
            <a:ext cx="8943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Please install Python 3.7 or up with the following packages :</a:t>
            </a:r>
          </a:p>
        </p:txBody>
      </p:sp>
    </p:spTree>
    <p:extLst>
      <p:ext uri="{BB962C8B-B14F-4D97-AF65-F5344CB8AC3E}">
        <p14:creationId xmlns:p14="http://schemas.microsoft.com/office/powerpoint/2010/main" val="237357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C3FC3A-505C-4C6B-8CE7-EAAADAB9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964" y="3657600"/>
            <a:ext cx="6713952" cy="914400"/>
          </a:xfrm>
        </p:spPr>
        <p:txBody>
          <a:bodyPr/>
          <a:lstStyle/>
          <a:p>
            <a:r>
              <a:rPr lang="en-IN" dirty="0"/>
              <a:t>Let’s get our hands dirty!</a:t>
            </a:r>
          </a:p>
        </p:txBody>
      </p:sp>
    </p:spTree>
    <p:extLst>
      <p:ext uri="{BB962C8B-B14F-4D97-AF65-F5344CB8AC3E}">
        <p14:creationId xmlns:p14="http://schemas.microsoft.com/office/powerpoint/2010/main" val="29832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B5801C-1FD4-4C24-A087-372E4FF8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5622"/>
            <a:ext cx="12801600" cy="4609578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https://github.com/adib0073/MUST_ACADEMY-Computer_Vision</a:t>
            </a:r>
            <a:endParaRPr lang="en-IN" dirty="0"/>
          </a:p>
          <a:p>
            <a:r>
              <a:rPr lang="en-IN" dirty="0">
                <a:hlinkClick r:id="rId3"/>
              </a:rPr>
              <a:t>https://aditya-bhattacharya.net/2020/07/11/artistic-image-generation-using-neural-style-transfer/</a:t>
            </a:r>
            <a:endParaRPr lang="en-IN" dirty="0"/>
          </a:p>
          <a:p>
            <a:r>
              <a:rPr lang="en-IN">
                <a:hlinkClick r:id="rId4"/>
              </a:rPr>
              <a:t>https://medium.com/datadriveninvestor/brain-haemorrhage-segmentation-from-ct-scan-images-using-mask-rcnn-e4f478ee10b2</a:t>
            </a:r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DF278-8918-47F6-8F4B-3C4CFF2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Links!</a:t>
            </a:r>
          </a:p>
        </p:txBody>
      </p:sp>
    </p:spTree>
    <p:extLst>
      <p:ext uri="{BB962C8B-B14F-4D97-AF65-F5344CB8AC3E}">
        <p14:creationId xmlns:p14="http://schemas.microsoft.com/office/powerpoint/2010/main" val="24727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87C-B119-2447-A8D4-86107C397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00800" cy="32004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7532F6B-ED1E-4797-9C7C-F55EBE38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6120384"/>
            <a:ext cx="5010912" cy="18288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>
                <a:solidFill>
                  <a:srgbClr val="CC0000"/>
                </a:solidFill>
              </a:rPr>
              <a:t>By 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Lead AI/ML Engineer,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West Pharmaceuticals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MUST Research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2D1BC8B-52AD-4F43-92D9-A2893FCAB6F0}"/>
              </a:ext>
            </a:extLst>
          </p:cNvPr>
          <p:cNvSpPr txBox="1">
            <a:spLocks/>
          </p:cNvSpPr>
          <p:nvPr/>
        </p:nvSpPr>
        <p:spPr>
          <a:xfrm>
            <a:off x="914400" y="3702303"/>
            <a:ext cx="6551112" cy="2003552"/>
          </a:xfrm>
          <a:prstGeom prst="rect">
            <a:avLst/>
          </a:prstGeom>
        </p:spPr>
        <p:txBody>
          <a:bodyPr vert="horz" lIns="109728" tIns="54864" rIns="109728" bIns="54864" rtlCol="0" anchor="ctr" anchorCtr="0">
            <a:noAutofit/>
          </a:bodyPr>
          <a:lstStyle>
            <a:lvl1pPr marL="0" indent="0" algn="r" defTabSz="914363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67" b="1" kern="1200">
                <a:solidFill>
                  <a:srgbClr val="666666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CC0000"/>
                </a:solidFill>
              </a:rPr>
              <a:t>Questions? 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</a:rPr>
              <a:t>- Want to connect over </a:t>
            </a:r>
            <a:r>
              <a:rPr lang="en-US" sz="2000" i="1" dirty="0">
                <a:solidFill>
                  <a:schemeClr val="tx1"/>
                </a:solidFill>
                <a:hlinkClick r:id="rId2"/>
              </a:rPr>
              <a:t>LinkedIn</a:t>
            </a:r>
            <a:r>
              <a:rPr lang="en-US" sz="2000" i="1" dirty="0">
                <a:solidFill>
                  <a:schemeClr val="tx1"/>
                </a:solidFill>
              </a:rPr>
              <a:t> ?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</a:rPr>
              <a:t>Or email me at: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hlinkClick r:id="rId3"/>
              </a:rPr>
              <a:t>aditya.bhattacharya2016@gmail.com</a:t>
            </a:r>
            <a:endParaRPr lang="en-US" sz="2000" i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rgbClr val="CC0000"/>
                </a:solidFill>
              </a:rPr>
              <a:t>Follow me @ </a:t>
            </a:r>
            <a:r>
              <a:rPr lang="en-IN" sz="2000" dirty="0">
                <a:hlinkClick r:id="rId4"/>
              </a:rPr>
              <a:t>https://aditya-bhattacharya.net/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MUS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US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CCCC"/>
        </a:solidFill>
        <a:effectLst>
          <a:outerShdw blurRad="292100" dist="139700" dir="2700000" algn="ctr" rotWithShape="0">
            <a:srgbClr val="000000">
              <a:alpha val="65000"/>
            </a:srgbClr>
          </a:outerShdw>
        </a:effectLst>
      </a:spPr>
      <a:bodyPr wrap="square">
        <a:noAutofit/>
      </a:bodyPr>
      <a:lstStyle>
        <a:defPPr algn="l">
          <a:defRPr sz="1600" b="1" dirty="0">
            <a:latin typeface="Comic Sans MS" panose="030F0702030302020204" pitchFamily="66" charset="0"/>
          </a:defRPr>
        </a:defPPr>
      </a:lstStyle>
    </a:spDef>
    <a:lnDef>
      <a:spPr>
        <a:ln w="317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J+O=Y" id="{32392DF2-D103-CC47-AF95-F4361493D18D}" vid="{FA5F83E5-78ED-7E42-AAEE-681BF1A585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MUST</Template>
  <TotalTime>226</TotalTime>
  <Words>337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MUST</vt:lpstr>
      <vt:lpstr>MUST ACADEMY –  Image Processing and Computer Vision</vt:lpstr>
      <vt:lpstr>About Me</vt:lpstr>
      <vt:lpstr>Topics to be discussed</vt:lpstr>
      <vt:lpstr>Topics to be discussed</vt:lpstr>
      <vt:lpstr>Challenges!</vt:lpstr>
      <vt:lpstr>Environment Setup!</vt:lpstr>
      <vt:lpstr>Let’s get our hands dirty!</vt:lpstr>
      <vt:lpstr>Useful Links!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Aditya Bhattacharya</cp:lastModifiedBy>
  <cp:revision>66</cp:revision>
  <dcterms:created xsi:type="dcterms:W3CDTF">2019-01-08T06:24:46Z</dcterms:created>
  <dcterms:modified xsi:type="dcterms:W3CDTF">2020-11-20T04:11:50Z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2017-11-10T15:54:06.0208128Z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Extended_MSFT_Method">
    <vt:lpwstr>Automatic</vt:lpwstr>
  </property>
  <property fmtid="{D5CDD505-2E9C-101B-9397-08002B2CF9AE}" pid="7" name="Sensitivity">
    <vt:lpwstr>General</vt:lpwstr>
  </property>
</Properties>
</file>