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60" r:id="rId4"/>
    <p:sldId id="288" r:id="rId5"/>
    <p:sldId id="289" r:id="rId6"/>
    <p:sldId id="268" r:id="rId7"/>
    <p:sldId id="302" r:id="rId8"/>
    <p:sldId id="303" r:id="rId9"/>
    <p:sldId id="290" r:id="rId10"/>
    <p:sldId id="305" r:id="rId11"/>
    <p:sldId id="306" r:id="rId12"/>
    <p:sldId id="293" r:id="rId13"/>
    <p:sldId id="307" r:id="rId14"/>
    <p:sldId id="304" r:id="rId15"/>
    <p:sldId id="308" r:id="rId16"/>
    <p:sldId id="309" r:id="rId17"/>
    <p:sldId id="310" r:id="rId18"/>
    <p:sldId id="311" r:id="rId19"/>
    <p:sldId id="312" r:id="rId20"/>
    <p:sldId id="275" r:id="rId21"/>
    <p:sldId id="26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2CC"/>
    <a:srgbClr val="FFBA8A"/>
    <a:srgbClr val="92278F"/>
    <a:srgbClr val="E09939"/>
    <a:srgbClr val="30AC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1AFF99-4152-4F27-A9C2-040B57B9D2AD}" type="datetimeFigureOut">
              <a:rPr lang="en-IN" smtClean="0"/>
              <a:t>07-12-2020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99F86E-8B1A-4382-AC3A-E34908A7E2E5}" type="slidenum">
              <a:rPr lang="en-IN" smtClean="0"/>
              <a:t>‹#›</a:t>
            </a:fld>
            <a:endParaRPr lang="en-IN"/>
          </a:p>
        </p:txBody>
      </p:sp>
    </p:spTree>
    <p:extLst>
      <p:ext uri="{BB962C8B-B14F-4D97-AF65-F5344CB8AC3E}">
        <p14:creationId xmlns:p14="http://schemas.microsoft.com/office/powerpoint/2010/main" val="2195392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899F86E-8B1A-4382-AC3A-E34908A7E2E5}" type="slidenum">
              <a:rPr lang="en-IN" smtClean="0"/>
              <a:t>4</a:t>
            </a:fld>
            <a:endParaRPr lang="en-IN"/>
          </a:p>
        </p:txBody>
      </p:sp>
    </p:spTree>
    <p:extLst>
      <p:ext uri="{BB962C8B-B14F-4D97-AF65-F5344CB8AC3E}">
        <p14:creationId xmlns:p14="http://schemas.microsoft.com/office/powerpoint/2010/main" val="4018026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Joint research done by </a:t>
            </a:r>
            <a:r>
              <a:rPr lang="en-IN" sz="1800" b="1" dirty="0" err="1">
                <a:effectLst/>
                <a:latin typeface="Times New Roman" panose="02020603050405020304" pitchFamily="18" charset="0"/>
                <a:ea typeface="Times New Roman" panose="02020603050405020304" pitchFamily="18" charset="0"/>
              </a:rPr>
              <a:t>Duhita</a:t>
            </a:r>
            <a:r>
              <a:rPr lang="en-IN" sz="1800" b="1" dirty="0">
                <a:effectLst/>
                <a:latin typeface="Times New Roman" panose="02020603050405020304" pitchFamily="18" charset="0"/>
                <a:ea typeface="Times New Roman" panose="02020603050405020304" pitchFamily="18" charset="0"/>
              </a:rPr>
              <a:t> Sengupta</a:t>
            </a:r>
            <a:r>
              <a:rPr lang="en-IN" sz="1800" b="1" baseline="30000" dirty="0">
                <a:effectLst/>
                <a:latin typeface="Times New Roman" panose="02020603050405020304" pitchFamily="18" charset="0"/>
                <a:ea typeface="Times New Roman" panose="02020603050405020304" pitchFamily="18" charset="0"/>
              </a:rPr>
              <a:t>1#</a:t>
            </a:r>
            <a:r>
              <a:rPr lang="en-IN" sz="1800" b="1" dirty="0">
                <a:effectLst/>
                <a:latin typeface="Times New Roman" panose="02020603050405020304" pitchFamily="18" charset="0"/>
                <a:ea typeface="Times New Roman" panose="02020603050405020304" pitchFamily="18" charset="0"/>
              </a:rPr>
              <a:t>, </a:t>
            </a:r>
            <a:r>
              <a:rPr lang="en-IN" sz="1800" b="1" baseline="30000" dirty="0">
                <a:effectLst/>
                <a:latin typeface="Times New Roman" panose="02020603050405020304" pitchFamily="18" charset="0"/>
                <a:ea typeface="Times New Roman" panose="02020603050405020304" pitchFamily="18" charset="0"/>
              </a:rPr>
              <a:t>, 4#</a:t>
            </a:r>
            <a:r>
              <a:rPr lang="en-IN" sz="1800" b="1" dirty="0">
                <a:effectLst/>
                <a:latin typeface="Times New Roman" panose="02020603050405020304" pitchFamily="18" charset="0"/>
                <a:ea typeface="Times New Roman" panose="02020603050405020304" pitchFamily="18" charset="0"/>
              </a:rPr>
              <a:t>, </a:t>
            </a:r>
            <a:r>
              <a:rPr lang="en-IN" sz="1800" b="1" dirty="0" err="1">
                <a:effectLst/>
                <a:latin typeface="Times New Roman" panose="02020603050405020304" pitchFamily="18" charset="0"/>
                <a:ea typeface="Times New Roman" panose="02020603050405020304" pitchFamily="18" charset="0"/>
              </a:rPr>
              <a:t>Sk</a:t>
            </a:r>
            <a:r>
              <a:rPr lang="en-IN" sz="1800" b="1" dirty="0">
                <a:effectLst/>
                <a:latin typeface="Times New Roman" panose="02020603050405020304" pitchFamily="18" charset="0"/>
                <a:ea typeface="Times New Roman" panose="02020603050405020304" pitchFamily="18" charset="0"/>
              </a:rPr>
              <a:t> Nishan Ali</a:t>
            </a:r>
            <a:r>
              <a:rPr lang="en-IN" sz="1800" b="1" baseline="30000" dirty="0">
                <a:effectLst/>
                <a:latin typeface="Times New Roman" panose="02020603050405020304" pitchFamily="18" charset="0"/>
                <a:ea typeface="Times New Roman" panose="02020603050405020304" pitchFamily="18" charset="0"/>
              </a:rPr>
              <a:t>2#</a:t>
            </a:r>
            <a:r>
              <a:rPr lang="en-IN" sz="1800" b="1" dirty="0">
                <a:effectLst/>
                <a:latin typeface="Times New Roman" panose="02020603050405020304" pitchFamily="18" charset="0"/>
                <a:ea typeface="Times New Roman" panose="02020603050405020304" pitchFamily="18" charset="0"/>
              </a:rPr>
              <a:t>, Aditya Bhattacharya</a:t>
            </a:r>
            <a:r>
              <a:rPr lang="en-IN" sz="1800" b="1" baseline="30000" dirty="0">
                <a:effectLst/>
                <a:latin typeface="Times New Roman" panose="02020603050405020304" pitchFamily="18" charset="0"/>
                <a:ea typeface="Times New Roman" panose="02020603050405020304" pitchFamily="18" charset="0"/>
              </a:rPr>
              <a:t>2#</a:t>
            </a:r>
            <a:r>
              <a:rPr lang="en-IN" sz="1800" b="1" dirty="0">
                <a:effectLst/>
                <a:latin typeface="Times New Roman" panose="02020603050405020304" pitchFamily="18" charset="0"/>
                <a:ea typeface="Times New Roman" panose="02020603050405020304" pitchFamily="18" charset="0"/>
              </a:rPr>
              <a:t>, Joy Mustafi</a:t>
            </a:r>
            <a:r>
              <a:rPr lang="en-IN" sz="1800" b="1" baseline="30000" dirty="0">
                <a:effectLst/>
                <a:latin typeface="Times New Roman" panose="02020603050405020304" pitchFamily="18" charset="0"/>
                <a:ea typeface="Times New Roman" panose="02020603050405020304" pitchFamily="18" charset="0"/>
              </a:rPr>
              <a:t>2#</a:t>
            </a:r>
            <a:r>
              <a:rPr lang="en-IN" sz="1800" b="1" dirty="0">
                <a:effectLst/>
                <a:latin typeface="Times New Roman" panose="02020603050405020304" pitchFamily="18" charset="0"/>
                <a:ea typeface="Times New Roman" panose="02020603050405020304" pitchFamily="18" charset="0"/>
              </a:rPr>
              <a:t>, </a:t>
            </a:r>
            <a:r>
              <a:rPr lang="en-IN" sz="1800" b="1" dirty="0" err="1">
                <a:effectLst/>
                <a:latin typeface="Times New Roman" panose="02020603050405020304" pitchFamily="18" charset="0"/>
                <a:ea typeface="Times New Roman" panose="02020603050405020304" pitchFamily="18" charset="0"/>
              </a:rPr>
              <a:t>Asima</a:t>
            </a:r>
            <a:r>
              <a:rPr lang="en-IN" sz="1800" b="1" dirty="0">
                <a:effectLst/>
                <a:latin typeface="Times New Roman" panose="02020603050405020304" pitchFamily="18" charset="0"/>
                <a:ea typeface="Times New Roman" panose="02020603050405020304" pitchFamily="18" charset="0"/>
              </a:rPr>
              <a:t> Mukhopadhyay</a:t>
            </a:r>
            <a:r>
              <a:rPr lang="en-IN" sz="1800" b="1" baseline="30000" dirty="0">
                <a:effectLst/>
                <a:latin typeface="Times New Roman" panose="02020603050405020304" pitchFamily="18" charset="0"/>
                <a:ea typeface="Times New Roman" panose="02020603050405020304" pitchFamily="18" charset="0"/>
              </a:rPr>
              <a:t>3,4 </a:t>
            </a:r>
            <a:r>
              <a:rPr lang="en-IN" sz="1800" b="1" dirty="0">
                <a:effectLst/>
                <a:latin typeface="Times New Roman" panose="02020603050405020304" pitchFamily="18" charset="0"/>
                <a:ea typeface="Times New Roman" panose="02020603050405020304" pitchFamily="18" charset="0"/>
              </a:rPr>
              <a:t>&amp; Kaushik Sengupta</a:t>
            </a:r>
            <a:r>
              <a:rPr lang="en-IN" sz="1800" b="1" baseline="30000" dirty="0">
                <a:effectLst/>
                <a:latin typeface="Times New Roman" panose="02020603050405020304" pitchFamily="18" charset="0"/>
                <a:ea typeface="Times New Roman" panose="02020603050405020304" pitchFamily="18" charset="0"/>
              </a:rPr>
              <a:t>1</a:t>
            </a:r>
            <a:endParaRPr lang="en-IN" sz="1800" dirty="0">
              <a:effectLst/>
              <a:latin typeface="Calibri" panose="020F0502020204030204" pitchFamily="34" charset="0"/>
              <a:ea typeface="Calibri" panose="020F0502020204030204" pitchFamily="34" charset="0"/>
            </a:endParaRPr>
          </a:p>
          <a:p>
            <a:endParaRPr lang="en-IN" dirty="0"/>
          </a:p>
        </p:txBody>
      </p:sp>
      <p:sp>
        <p:nvSpPr>
          <p:cNvPr id="4" name="Slide Number Placeholder 3"/>
          <p:cNvSpPr>
            <a:spLocks noGrp="1"/>
          </p:cNvSpPr>
          <p:nvPr>
            <p:ph type="sldNum" sz="quarter" idx="5"/>
          </p:nvPr>
        </p:nvSpPr>
        <p:spPr/>
        <p:txBody>
          <a:bodyPr/>
          <a:lstStyle/>
          <a:p>
            <a:fld id="{C899F86E-8B1A-4382-AC3A-E34908A7E2E5}" type="slidenum">
              <a:rPr lang="en-IN" smtClean="0"/>
              <a:t>14</a:t>
            </a:fld>
            <a:endParaRPr lang="en-IN"/>
          </a:p>
        </p:txBody>
      </p:sp>
    </p:spTree>
    <p:extLst>
      <p:ext uri="{BB962C8B-B14F-4D97-AF65-F5344CB8AC3E}">
        <p14:creationId xmlns:p14="http://schemas.microsoft.com/office/powerpoint/2010/main" val="3980929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Code reference </a:t>
            </a:r>
            <a:r>
              <a:rPr lang="en-IN"/>
              <a:t>- https</a:t>
            </a:r>
            <a:r>
              <a:rPr lang="en-IN" dirty="0"/>
              <a:t>://github.com/adib0073/NUMODRIL</a:t>
            </a:r>
          </a:p>
          <a:p>
            <a:endParaRPr lang="en-IN" dirty="0"/>
          </a:p>
        </p:txBody>
      </p:sp>
      <p:sp>
        <p:nvSpPr>
          <p:cNvPr id="4" name="Slide Number Placeholder 3"/>
          <p:cNvSpPr>
            <a:spLocks noGrp="1"/>
          </p:cNvSpPr>
          <p:nvPr>
            <p:ph type="sldNum" sz="quarter" idx="5"/>
          </p:nvPr>
        </p:nvSpPr>
        <p:spPr/>
        <p:txBody>
          <a:bodyPr/>
          <a:lstStyle/>
          <a:p>
            <a:fld id="{C899F86E-8B1A-4382-AC3A-E34908A7E2E5}" type="slidenum">
              <a:rPr lang="en-IN" smtClean="0"/>
              <a:t>15</a:t>
            </a:fld>
            <a:endParaRPr lang="en-IN"/>
          </a:p>
        </p:txBody>
      </p:sp>
    </p:spTree>
    <p:extLst>
      <p:ext uri="{BB962C8B-B14F-4D97-AF65-F5344CB8AC3E}">
        <p14:creationId xmlns:p14="http://schemas.microsoft.com/office/powerpoint/2010/main" val="3576056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FAC24E-231B-4354-B3DE-23FA61685C81}" type="datetimeFigureOut">
              <a:rPr lang="en-IN" smtClean="0"/>
              <a:t>07-12-2020</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FB824987-E3A2-42E4-B874-57B0AA86E03A}" type="slidenum">
              <a:rPr lang="en-IN" smtClean="0"/>
              <a:t>‹#›</a:t>
            </a:fld>
            <a:endParaRPr lang="en-IN"/>
          </a:p>
        </p:txBody>
      </p:sp>
    </p:spTree>
    <p:extLst>
      <p:ext uri="{BB962C8B-B14F-4D97-AF65-F5344CB8AC3E}">
        <p14:creationId xmlns:p14="http://schemas.microsoft.com/office/powerpoint/2010/main" val="2049509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FAC24E-231B-4354-B3DE-23FA61685C81}" type="datetimeFigureOut">
              <a:rPr lang="en-IN" smtClean="0"/>
              <a:t>07-12-2020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824987-E3A2-42E4-B874-57B0AA86E03A}" type="slidenum">
              <a:rPr lang="en-IN" smtClean="0"/>
              <a:t>‹#›</a:t>
            </a:fld>
            <a:endParaRPr lang="en-IN"/>
          </a:p>
        </p:txBody>
      </p:sp>
    </p:spTree>
    <p:extLst>
      <p:ext uri="{BB962C8B-B14F-4D97-AF65-F5344CB8AC3E}">
        <p14:creationId xmlns:p14="http://schemas.microsoft.com/office/powerpoint/2010/main" val="2972762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FAC24E-231B-4354-B3DE-23FA61685C81}"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824987-E3A2-42E4-B874-57B0AA86E03A}" type="slidenum">
              <a:rPr lang="en-IN" smtClean="0"/>
              <a:t>‹#›</a:t>
            </a:fld>
            <a:endParaRPr lang="en-IN"/>
          </a:p>
        </p:txBody>
      </p:sp>
    </p:spTree>
    <p:extLst>
      <p:ext uri="{BB962C8B-B14F-4D97-AF65-F5344CB8AC3E}">
        <p14:creationId xmlns:p14="http://schemas.microsoft.com/office/powerpoint/2010/main" val="3049673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FAC24E-231B-4354-B3DE-23FA61685C81}"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824987-E3A2-42E4-B874-57B0AA86E03A}" type="slidenum">
              <a:rPr lang="en-IN" smtClean="0"/>
              <a:t>‹#›</a:t>
            </a:fld>
            <a:endParaRPr lang="en-IN"/>
          </a:p>
        </p:txBody>
      </p:sp>
    </p:spTree>
    <p:extLst>
      <p:ext uri="{BB962C8B-B14F-4D97-AF65-F5344CB8AC3E}">
        <p14:creationId xmlns:p14="http://schemas.microsoft.com/office/powerpoint/2010/main" val="1419993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FAC24E-231B-4354-B3DE-23FA61685C81}"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824987-E3A2-42E4-B874-57B0AA86E03A}" type="slidenum">
              <a:rPr lang="en-IN" smtClean="0"/>
              <a:t>‹#›</a:t>
            </a:fld>
            <a:endParaRPr lang="en-IN"/>
          </a:p>
        </p:txBody>
      </p:sp>
    </p:spTree>
    <p:extLst>
      <p:ext uri="{BB962C8B-B14F-4D97-AF65-F5344CB8AC3E}">
        <p14:creationId xmlns:p14="http://schemas.microsoft.com/office/powerpoint/2010/main" val="820341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FAC24E-231B-4354-B3DE-23FA61685C81}"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824987-E3A2-42E4-B874-57B0AA86E03A}" type="slidenum">
              <a:rPr lang="en-IN" smtClean="0"/>
              <a:t>‹#›</a:t>
            </a:fld>
            <a:endParaRPr lang="en-IN"/>
          </a:p>
        </p:txBody>
      </p:sp>
    </p:spTree>
    <p:extLst>
      <p:ext uri="{BB962C8B-B14F-4D97-AF65-F5344CB8AC3E}">
        <p14:creationId xmlns:p14="http://schemas.microsoft.com/office/powerpoint/2010/main" val="3113306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FAC24E-231B-4354-B3DE-23FA61685C81}"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824987-E3A2-42E4-B874-57B0AA86E03A}" type="slidenum">
              <a:rPr lang="en-IN" smtClean="0"/>
              <a:t>‹#›</a:t>
            </a:fld>
            <a:endParaRPr lang="en-IN"/>
          </a:p>
        </p:txBody>
      </p:sp>
    </p:spTree>
    <p:extLst>
      <p:ext uri="{BB962C8B-B14F-4D97-AF65-F5344CB8AC3E}">
        <p14:creationId xmlns:p14="http://schemas.microsoft.com/office/powerpoint/2010/main" val="2689567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FAC24E-231B-4354-B3DE-23FA61685C81}"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824987-E3A2-42E4-B874-57B0AA86E03A}" type="slidenum">
              <a:rPr lang="en-IN" smtClean="0"/>
              <a:t>‹#›</a:t>
            </a:fld>
            <a:endParaRPr lang="en-IN"/>
          </a:p>
        </p:txBody>
      </p:sp>
    </p:spTree>
    <p:extLst>
      <p:ext uri="{BB962C8B-B14F-4D97-AF65-F5344CB8AC3E}">
        <p14:creationId xmlns:p14="http://schemas.microsoft.com/office/powerpoint/2010/main" val="3198375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FAC24E-231B-4354-B3DE-23FA61685C81}"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824987-E3A2-42E4-B874-57B0AA86E03A}" type="slidenum">
              <a:rPr lang="en-IN" smtClean="0"/>
              <a:t>‹#›</a:t>
            </a:fld>
            <a:endParaRPr lang="en-IN"/>
          </a:p>
        </p:txBody>
      </p:sp>
    </p:spTree>
    <p:extLst>
      <p:ext uri="{BB962C8B-B14F-4D97-AF65-F5344CB8AC3E}">
        <p14:creationId xmlns:p14="http://schemas.microsoft.com/office/powerpoint/2010/main" val="4129805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FAC24E-231B-4354-B3DE-23FA61685C81}"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FB824987-E3A2-42E4-B874-57B0AA86E03A}" type="slidenum">
              <a:rPr lang="en-IN" smtClean="0"/>
              <a:t>‹#›</a:t>
            </a:fld>
            <a:endParaRPr lang="en-IN"/>
          </a:p>
        </p:txBody>
      </p:sp>
    </p:spTree>
    <p:extLst>
      <p:ext uri="{BB962C8B-B14F-4D97-AF65-F5344CB8AC3E}">
        <p14:creationId xmlns:p14="http://schemas.microsoft.com/office/powerpoint/2010/main" val="3431465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FAC24E-231B-4354-B3DE-23FA61685C81}"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824987-E3A2-42E4-B874-57B0AA86E03A}" type="slidenum">
              <a:rPr lang="en-IN" smtClean="0"/>
              <a:t>‹#›</a:t>
            </a:fld>
            <a:endParaRPr lang="en-IN"/>
          </a:p>
        </p:txBody>
      </p:sp>
    </p:spTree>
    <p:extLst>
      <p:ext uri="{BB962C8B-B14F-4D97-AF65-F5344CB8AC3E}">
        <p14:creationId xmlns:p14="http://schemas.microsoft.com/office/powerpoint/2010/main" val="1610381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FAC24E-231B-4354-B3DE-23FA61685C81}" type="datetimeFigureOut">
              <a:rPr lang="en-IN" smtClean="0"/>
              <a:t>07-12-2020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824987-E3A2-42E4-B874-57B0AA86E03A}" type="slidenum">
              <a:rPr lang="en-IN" smtClean="0"/>
              <a:t>‹#›</a:t>
            </a:fld>
            <a:endParaRPr lang="en-IN"/>
          </a:p>
        </p:txBody>
      </p:sp>
    </p:spTree>
    <p:extLst>
      <p:ext uri="{BB962C8B-B14F-4D97-AF65-F5344CB8AC3E}">
        <p14:creationId xmlns:p14="http://schemas.microsoft.com/office/powerpoint/2010/main" val="2211056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FAC24E-231B-4354-B3DE-23FA61685C81}" type="datetimeFigureOut">
              <a:rPr lang="en-IN" smtClean="0"/>
              <a:t>07-12-2020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824987-E3A2-42E4-B874-57B0AA86E03A}" type="slidenum">
              <a:rPr lang="en-IN" smtClean="0"/>
              <a:t>‹#›</a:t>
            </a:fld>
            <a:endParaRPr lang="en-IN"/>
          </a:p>
        </p:txBody>
      </p:sp>
    </p:spTree>
    <p:extLst>
      <p:ext uri="{BB962C8B-B14F-4D97-AF65-F5344CB8AC3E}">
        <p14:creationId xmlns:p14="http://schemas.microsoft.com/office/powerpoint/2010/main" val="706359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FAC24E-231B-4354-B3DE-23FA61685C81}" type="datetimeFigureOut">
              <a:rPr lang="en-IN" smtClean="0"/>
              <a:t>07-12-2020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824987-E3A2-42E4-B874-57B0AA86E03A}" type="slidenum">
              <a:rPr lang="en-IN" smtClean="0"/>
              <a:t>‹#›</a:t>
            </a:fld>
            <a:endParaRPr lang="en-IN"/>
          </a:p>
        </p:txBody>
      </p:sp>
    </p:spTree>
    <p:extLst>
      <p:ext uri="{BB962C8B-B14F-4D97-AF65-F5344CB8AC3E}">
        <p14:creationId xmlns:p14="http://schemas.microsoft.com/office/powerpoint/2010/main" val="3263646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FAC24E-231B-4354-B3DE-23FA61685C81}" type="datetimeFigureOut">
              <a:rPr lang="en-IN" smtClean="0"/>
              <a:t>07-12-2020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824987-E3A2-42E4-B874-57B0AA86E03A}" type="slidenum">
              <a:rPr lang="en-IN" smtClean="0"/>
              <a:t>‹#›</a:t>
            </a:fld>
            <a:endParaRPr lang="en-IN"/>
          </a:p>
        </p:txBody>
      </p:sp>
    </p:spTree>
    <p:extLst>
      <p:ext uri="{BB962C8B-B14F-4D97-AF65-F5344CB8AC3E}">
        <p14:creationId xmlns:p14="http://schemas.microsoft.com/office/powerpoint/2010/main" val="2056174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FAC24E-231B-4354-B3DE-23FA61685C81}" type="datetimeFigureOut">
              <a:rPr lang="en-IN" smtClean="0"/>
              <a:t>07-12-2020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824987-E3A2-42E4-B874-57B0AA86E03A}" type="slidenum">
              <a:rPr lang="en-IN" smtClean="0"/>
              <a:t>‹#›</a:t>
            </a:fld>
            <a:endParaRPr lang="en-IN"/>
          </a:p>
        </p:txBody>
      </p:sp>
    </p:spTree>
    <p:extLst>
      <p:ext uri="{BB962C8B-B14F-4D97-AF65-F5344CB8AC3E}">
        <p14:creationId xmlns:p14="http://schemas.microsoft.com/office/powerpoint/2010/main" val="968101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FAC24E-231B-4354-B3DE-23FA61685C81}" type="datetimeFigureOut">
              <a:rPr lang="en-IN" smtClean="0"/>
              <a:t>07-12-2020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824987-E3A2-42E4-B874-57B0AA86E03A}" type="slidenum">
              <a:rPr lang="en-IN" smtClean="0"/>
              <a:t>‹#›</a:t>
            </a:fld>
            <a:endParaRPr lang="en-IN"/>
          </a:p>
        </p:txBody>
      </p:sp>
    </p:spTree>
    <p:extLst>
      <p:ext uri="{BB962C8B-B14F-4D97-AF65-F5344CB8AC3E}">
        <p14:creationId xmlns:p14="http://schemas.microsoft.com/office/powerpoint/2010/main" val="3651073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FAC24E-231B-4354-B3DE-23FA61685C81}" type="datetimeFigureOut">
              <a:rPr lang="en-IN" smtClean="0"/>
              <a:t>07-12-2020</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B824987-E3A2-42E4-B874-57B0AA86E03A}" type="slidenum">
              <a:rPr lang="en-IN" smtClean="0"/>
              <a:t>‹#›</a:t>
            </a:fld>
            <a:endParaRPr lang="en-IN"/>
          </a:p>
        </p:txBody>
      </p:sp>
    </p:spTree>
    <p:extLst>
      <p:ext uri="{BB962C8B-B14F-4D97-AF65-F5344CB8AC3E}">
        <p14:creationId xmlns:p14="http://schemas.microsoft.com/office/powerpoint/2010/main" val="6599364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biorxiv.org/content/10.1101/2020.11.23.393660v1"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academy.must.co.in/" TargetMode="External"/><Relationship Id="rId7" Type="http://schemas.openxmlformats.org/officeDocument/2006/relationships/hyperlink" Target="https://www.linkedin.com/in/aditya-bhattacharya-b59155b6/"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aditya-bhattacharya.net/" TargetMode="Externa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mailto:aditya.bhattacharya2016@gmail.com" TargetMode="External"/><Relationship Id="rId2" Type="http://schemas.openxmlformats.org/officeDocument/2006/relationships/hyperlink" Target="https://www.linkedin.com/in/aditya-bhattacharya-b59155b6/"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8.gif"/><Relationship Id="rId4" Type="http://schemas.openxmlformats.org/officeDocument/2006/relationships/hyperlink" Target="https://aditya-bhattacharya.ne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jpe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jpeg"/><Relationship Id="rId9"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E1F03-33FB-4CC1-9F9E-46A7448CCFEE}"/>
              </a:ext>
            </a:extLst>
          </p:cNvPr>
          <p:cNvSpPr>
            <a:spLocks noGrp="1"/>
          </p:cNvSpPr>
          <p:nvPr>
            <p:ph type="ctrTitle"/>
          </p:nvPr>
        </p:nvSpPr>
        <p:spPr>
          <a:xfrm>
            <a:off x="3245769" y="2384869"/>
            <a:ext cx="7988288" cy="1202267"/>
          </a:xfrm>
        </p:spPr>
        <p:txBody>
          <a:bodyPr>
            <a:noAutofit/>
          </a:bodyPr>
          <a:lstStyle/>
          <a:p>
            <a:r>
              <a:rPr lang="en-US" sz="3600" b="1" dirty="0"/>
              <a:t>Putting Deep Hybrid Learning to Work</a:t>
            </a:r>
            <a:endParaRPr lang="en-IN" sz="3600" b="1" dirty="0"/>
          </a:p>
        </p:txBody>
      </p:sp>
      <p:sp>
        <p:nvSpPr>
          <p:cNvPr id="3" name="Subtitle 2">
            <a:extLst>
              <a:ext uri="{FF2B5EF4-FFF2-40B4-BE49-F238E27FC236}">
                <a16:creationId xmlns:a16="http://schemas.microsoft.com/office/drawing/2014/main" id="{EFF052DD-20E6-464C-AFFA-53EF95D2EF89}"/>
              </a:ext>
            </a:extLst>
          </p:cNvPr>
          <p:cNvSpPr>
            <a:spLocks noGrp="1"/>
          </p:cNvSpPr>
          <p:nvPr>
            <p:ph type="subTitle" idx="1"/>
          </p:nvPr>
        </p:nvSpPr>
        <p:spPr>
          <a:xfrm>
            <a:off x="4748200" y="5101381"/>
            <a:ext cx="6987645" cy="1388534"/>
          </a:xfrm>
        </p:spPr>
        <p:txBody>
          <a:bodyPr>
            <a:normAutofit fontScale="92500" lnSpcReduction="20000"/>
          </a:bodyPr>
          <a:lstStyle/>
          <a:p>
            <a:r>
              <a:rPr lang="en-IN" sz="2800" b="1" dirty="0"/>
              <a:t>~ Aditya Bhattacharya</a:t>
            </a:r>
          </a:p>
          <a:p>
            <a:r>
              <a:rPr lang="en-IN" sz="2800" b="1" dirty="0"/>
              <a:t>Lead AI/ML Engineer,</a:t>
            </a:r>
          </a:p>
          <a:p>
            <a:r>
              <a:rPr lang="en-IN" sz="2800" b="1" dirty="0"/>
              <a:t>West Pharmaceutical Services</a:t>
            </a:r>
          </a:p>
        </p:txBody>
      </p:sp>
      <p:pic>
        <p:nvPicPr>
          <p:cNvPr id="10" name="Picture 9" descr="Text, logo&#10;&#10;Description automatically generated">
            <a:extLst>
              <a:ext uri="{FF2B5EF4-FFF2-40B4-BE49-F238E27FC236}">
                <a16:creationId xmlns:a16="http://schemas.microsoft.com/office/drawing/2014/main" id="{F54F6FB5-05F8-4ED1-9AB0-B8276019DC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4383" y="155641"/>
            <a:ext cx="5767617" cy="1857983"/>
          </a:xfrm>
          <a:prstGeom prst="rect">
            <a:avLst/>
          </a:prstGeom>
        </p:spPr>
      </p:pic>
    </p:spTree>
    <p:extLst>
      <p:ext uri="{BB962C8B-B14F-4D97-AF65-F5344CB8AC3E}">
        <p14:creationId xmlns:p14="http://schemas.microsoft.com/office/powerpoint/2010/main" val="1435203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F47A3-9262-4A1D-80AA-AA9CB120AD3A}"/>
              </a:ext>
            </a:extLst>
          </p:cNvPr>
          <p:cNvSpPr>
            <a:spLocks noGrp="1"/>
          </p:cNvSpPr>
          <p:nvPr>
            <p:ph type="title"/>
          </p:nvPr>
        </p:nvSpPr>
        <p:spPr>
          <a:xfrm>
            <a:off x="1441430" y="272920"/>
            <a:ext cx="10018713" cy="835090"/>
          </a:xfrm>
        </p:spPr>
        <p:txBody>
          <a:bodyPr>
            <a:normAutofit/>
          </a:bodyPr>
          <a:lstStyle/>
          <a:p>
            <a:r>
              <a:rPr lang="en-US" sz="3200" b="1" dirty="0"/>
              <a:t>Conventional DL vs Classical ML</a:t>
            </a:r>
          </a:p>
        </p:txBody>
      </p:sp>
      <p:sp>
        <p:nvSpPr>
          <p:cNvPr id="3" name="Content Placeholder 2">
            <a:extLst>
              <a:ext uri="{FF2B5EF4-FFF2-40B4-BE49-F238E27FC236}">
                <a16:creationId xmlns:a16="http://schemas.microsoft.com/office/drawing/2014/main" id="{F7923DE7-9BE0-4074-97BD-39F2F81EE485}"/>
              </a:ext>
            </a:extLst>
          </p:cNvPr>
          <p:cNvSpPr>
            <a:spLocks noGrp="1"/>
          </p:cNvSpPr>
          <p:nvPr>
            <p:ph idx="1"/>
          </p:nvPr>
        </p:nvSpPr>
        <p:spPr>
          <a:xfrm>
            <a:off x="1570197" y="1511559"/>
            <a:ext cx="5084441" cy="4460032"/>
          </a:xfrm>
        </p:spPr>
        <p:txBody>
          <a:bodyPr>
            <a:normAutofit fontScale="92500" lnSpcReduction="20000"/>
          </a:bodyPr>
          <a:lstStyle/>
          <a:p>
            <a:r>
              <a:rPr lang="en-US" dirty="0"/>
              <a:t>A conventional Deep Learning approach removes the need of manual feature engineering.</a:t>
            </a:r>
          </a:p>
          <a:p>
            <a:r>
              <a:rPr lang="en-US" dirty="0"/>
              <a:t>The auto feature extraction ability of DL makes it efficient especially with unstructured data like images, text or audio.</a:t>
            </a:r>
          </a:p>
          <a:p>
            <a:r>
              <a:rPr lang="en-US" dirty="0"/>
              <a:t>But DL can be prone to overfitting or underfitting is insufficient amount of unstructured data is used for training the model.</a:t>
            </a:r>
          </a:p>
          <a:p>
            <a:r>
              <a:rPr lang="en-US" dirty="0"/>
              <a:t>And availability large amount of unstructured data in certain domains can be expensive.</a:t>
            </a:r>
          </a:p>
        </p:txBody>
      </p:sp>
      <p:sp>
        <p:nvSpPr>
          <p:cNvPr id="4" name="Rectangle 3">
            <a:extLst>
              <a:ext uri="{FF2B5EF4-FFF2-40B4-BE49-F238E27FC236}">
                <a16:creationId xmlns:a16="http://schemas.microsoft.com/office/drawing/2014/main" id="{AC5A6126-0C8A-4BAA-BD93-D5BBEAD79AFD}"/>
              </a:ext>
            </a:extLst>
          </p:cNvPr>
          <p:cNvSpPr/>
          <p:nvPr/>
        </p:nvSpPr>
        <p:spPr>
          <a:xfrm>
            <a:off x="6885992" y="1315616"/>
            <a:ext cx="55984" cy="4851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FBAF8FAB-31B3-4579-AAE0-9A5A29249C2D}"/>
              </a:ext>
            </a:extLst>
          </p:cNvPr>
          <p:cNvSpPr txBox="1">
            <a:spLocks/>
          </p:cNvSpPr>
          <p:nvPr/>
        </p:nvSpPr>
        <p:spPr>
          <a:xfrm>
            <a:off x="7165910" y="1399593"/>
            <a:ext cx="4374435" cy="4525346"/>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t>A conventional Machine Learning requires manual feature engineering.</a:t>
            </a:r>
          </a:p>
          <a:p>
            <a:r>
              <a:rPr lang="en-US" dirty="0"/>
              <a:t>ML algorithms require less computational resources than DL algorithms</a:t>
            </a:r>
          </a:p>
          <a:p>
            <a:r>
              <a:rPr lang="en-US" dirty="0"/>
              <a:t>ML can give more efficient result with lesser data as compared to DL</a:t>
            </a:r>
          </a:p>
          <a:p>
            <a:r>
              <a:rPr lang="en-US" dirty="0"/>
              <a:t>A classical ML approach usually works better with structured data, than unstructured data.</a:t>
            </a:r>
          </a:p>
        </p:txBody>
      </p:sp>
      <p:pic>
        <p:nvPicPr>
          <p:cNvPr id="7" name="Picture 6" descr="Text, logo&#10;&#10;Description automatically generated">
            <a:extLst>
              <a:ext uri="{FF2B5EF4-FFF2-40B4-BE49-F238E27FC236}">
                <a16:creationId xmlns:a16="http://schemas.microsoft.com/office/drawing/2014/main" id="{119C8EAF-D414-4553-9633-AEF03D5ABD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449" y="6042962"/>
            <a:ext cx="2199122" cy="708426"/>
          </a:xfrm>
          <a:prstGeom prst="rect">
            <a:avLst/>
          </a:prstGeom>
        </p:spPr>
      </p:pic>
    </p:spTree>
    <p:extLst>
      <p:ext uri="{BB962C8B-B14F-4D97-AF65-F5344CB8AC3E}">
        <p14:creationId xmlns:p14="http://schemas.microsoft.com/office/powerpoint/2010/main" val="3832432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C5B33-8313-424B-BE39-696571B6F358}"/>
              </a:ext>
            </a:extLst>
          </p:cNvPr>
          <p:cNvSpPr>
            <a:spLocks noGrp="1"/>
          </p:cNvSpPr>
          <p:nvPr>
            <p:ph type="title"/>
          </p:nvPr>
        </p:nvSpPr>
        <p:spPr>
          <a:xfrm>
            <a:off x="1544213" y="431327"/>
            <a:ext cx="10018713" cy="844420"/>
          </a:xfrm>
        </p:spPr>
        <p:txBody>
          <a:bodyPr>
            <a:normAutofit fontScale="90000"/>
          </a:bodyPr>
          <a:lstStyle/>
          <a:p>
            <a:r>
              <a:rPr lang="en-US" sz="3600" b="1" dirty="0"/>
              <a:t>DHL – A fusion of benefits of conventional approaches</a:t>
            </a:r>
            <a:endParaRPr lang="en-US" sz="3600" dirty="0"/>
          </a:p>
        </p:txBody>
      </p:sp>
      <p:sp>
        <p:nvSpPr>
          <p:cNvPr id="3" name="Content Placeholder 2">
            <a:extLst>
              <a:ext uri="{FF2B5EF4-FFF2-40B4-BE49-F238E27FC236}">
                <a16:creationId xmlns:a16="http://schemas.microsoft.com/office/drawing/2014/main" id="{BA542CA4-E447-4B95-BFD9-BD8B50EACCB9}"/>
              </a:ext>
            </a:extLst>
          </p:cNvPr>
          <p:cNvSpPr>
            <a:spLocks noGrp="1"/>
          </p:cNvSpPr>
          <p:nvPr>
            <p:ph idx="1"/>
          </p:nvPr>
        </p:nvSpPr>
        <p:spPr>
          <a:xfrm>
            <a:off x="1692691" y="1975411"/>
            <a:ext cx="9721755" cy="3981061"/>
          </a:xfrm>
        </p:spPr>
        <p:txBody>
          <a:bodyPr>
            <a:normAutofit lnSpcReduction="10000"/>
          </a:bodyPr>
          <a:lstStyle/>
          <a:p>
            <a:r>
              <a:rPr lang="en-US" dirty="0"/>
              <a:t>DHL performs auto-feature extraction using DL methods.</a:t>
            </a:r>
          </a:p>
          <a:p>
            <a:r>
              <a:rPr lang="en-US" dirty="0"/>
              <a:t>DHL works well for problems where less data is available, example Medical Image analysis.</a:t>
            </a:r>
          </a:p>
          <a:p>
            <a:r>
              <a:rPr lang="en-US" dirty="0"/>
              <a:t>DHL (particularly the ML variant) is faster, more efficient and less computationally expensive.</a:t>
            </a:r>
          </a:p>
          <a:p>
            <a:r>
              <a:rPr lang="en-US" dirty="0"/>
              <a:t>DHL works well when other advanced approaches like transfer learning is not successful.</a:t>
            </a:r>
          </a:p>
          <a:p>
            <a:r>
              <a:rPr lang="en-US" dirty="0"/>
              <a:t>DHL is better in most cases than individual DL or classical ML approaches and combines the benefits of traditional DL and ML algorithms.</a:t>
            </a:r>
          </a:p>
          <a:p>
            <a:endParaRPr lang="en-US" dirty="0"/>
          </a:p>
        </p:txBody>
      </p:sp>
      <p:pic>
        <p:nvPicPr>
          <p:cNvPr id="5" name="Picture 4" descr="Text, logo&#10;&#10;Description automatically generated">
            <a:extLst>
              <a:ext uri="{FF2B5EF4-FFF2-40B4-BE49-F238E27FC236}">
                <a16:creationId xmlns:a16="http://schemas.microsoft.com/office/drawing/2014/main" id="{E54B1CCE-8C86-47C0-B609-F98608F895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8546" y="5956472"/>
            <a:ext cx="2420674" cy="779797"/>
          </a:xfrm>
          <a:prstGeom prst="rect">
            <a:avLst/>
          </a:prstGeom>
        </p:spPr>
      </p:pic>
    </p:spTree>
    <p:extLst>
      <p:ext uri="{BB962C8B-B14F-4D97-AF65-F5344CB8AC3E}">
        <p14:creationId xmlns:p14="http://schemas.microsoft.com/office/powerpoint/2010/main" val="2033077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50"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51"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52"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53"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54"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55"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57" name="Rectangle 56">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1" name="Group 60">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62"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63"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64"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65"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66"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67"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25EADB48-67F6-4E8D-802A-56D1C764BD6A}"/>
              </a:ext>
            </a:extLst>
          </p:cNvPr>
          <p:cNvSpPr>
            <a:spLocks noGrp="1"/>
          </p:cNvSpPr>
          <p:nvPr>
            <p:ph type="title"/>
          </p:nvPr>
        </p:nvSpPr>
        <p:spPr>
          <a:xfrm>
            <a:off x="5561012" y="1235673"/>
            <a:ext cx="6106554" cy="2193326"/>
          </a:xfrm>
        </p:spPr>
        <p:txBody>
          <a:bodyPr vert="horz" lIns="91440" tIns="45720" rIns="91440" bIns="45720" rtlCol="0" anchor="ctr">
            <a:normAutofit/>
          </a:bodyPr>
          <a:lstStyle/>
          <a:p>
            <a:r>
              <a:rPr lang="en-US" sz="6000" dirty="0"/>
              <a:t>Different Flavors of DHL!</a:t>
            </a:r>
          </a:p>
        </p:txBody>
      </p:sp>
      <p:pic>
        <p:nvPicPr>
          <p:cNvPr id="32" name="Picture 31" descr="Text, logo&#10;&#10;Description automatically generated">
            <a:extLst>
              <a:ext uri="{FF2B5EF4-FFF2-40B4-BE49-F238E27FC236}">
                <a16:creationId xmlns:a16="http://schemas.microsoft.com/office/drawing/2014/main" id="{859625BF-CCFE-4F9C-A2C4-D44FF37F2F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1106" y="5905891"/>
            <a:ext cx="2719134" cy="875943"/>
          </a:xfrm>
          <a:prstGeom prst="rect">
            <a:avLst/>
          </a:prstGeom>
        </p:spPr>
      </p:pic>
      <p:pic>
        <p:nvPicPr>
          <p:cNvPr id="45" name="Picture 44" descr="Related image">
            <a:extLst>
              <a:ext uri="{FF2B5EF4-FFF2-40B4-BE49-F238E27FC236}">
                <a16:creationId xmlns:a16="http://schemas.microsoft.com/office/drawing/2014/main" id="{87E43E33-8DC6-40B1-9D1F-D9FE62CFEC65}"/>
              </a:ext>
            </a:extLst>
          </p:cNvPr>
          <p:cNvPicPr>
            <a:picLocks noChangeAspect="1" noChangeArrowheads="1"/>
          </p:cNvPicPr>
          <p:nvPr/>
        </p:nvPicPr>
        <p:blipFill>
          <a:blip r:embed="rId4">
            <a:extLst>
              <a:ext uri="{BEBA8EAE-BF5A-486C-A8C5-ECC9F3942E4B}">
                <a14:imgProps xmlns:a14="http://schemas.microsoft.com/office/drawing/2010/main">
                  <a14:imgLayer>
                    <a14:imgEffect>
                      <a14:artisticPencilGrayscale pencilSize="5"/>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flipH="1">
            <a:off x="4544017" y="3186923"/>
            <a:ext cx="1848644" cy="2312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667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07BCEB-B4B9-45B4-B3B6-E446E0D8BA7D}"/>
              </a:ext>
            </a:extLst>
          </p:cNvPr>
          <p:cNvSpPr/>
          <p:nvPr/>
        </p:nvSpPr>
        <p:spPr>
          <a:xfrm flipH="1">
            <a:off x="6967924" y="437746"/>
            <a:ext cx="45719" cy="5972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D0B9551-65B7-4E7B-9852-38076889B261}"/>
              </a:ext>
            </a:extLst>
          </p:cNvPr>
          <p:cNvSpPr txBox="1"/>
          <p:nvPr/>
        </p:nvSpPr>
        <p:spPr>
          <a:xfrm>
            <a:off x="2104742" y="437746"/>
            <a:ext cx="3845343" cy="461665"/>
          </a:xfrm>
          <a:prstGeom prst="rect">
            <a:avLst/>
          </a:prstGeom>
          <a:noFill/>
        </p:spPr>
        <p:txBody>
          <a:bodyPr wrap="square" rtlCol="0">
            <a:spAutoFit/>
          </a:bodyPr>
          <a:lstStyle/>
          <a:p>
            <a:r>
              <a:rPr lang="en-US" sz="2400" b="1" dirty="0"/>
              <a:t>Machine Learning Variant</a:t>
            </a:r>
          </a:p>
        </p:txBody>
      </p:sp>
      <p:sp>
        <p:nvSpPr>
          <p:cNvPr id="6" name="TextBox 5">
            <a:extLst>
              <a:ext uri="{FF2B5EF4-FFF2-40B4-BE49-F238E27FC236}">
                <a16:creationId xmlns:a16="http://schemas.microsoft.com/office/drawing/2014/main" id="{2FBCF82C-267C-4CF1-895C-A1569473E4F0}"/>
              </a:ext>
            </a:extLst>
          </p:cNvPr>
          <p:cNvSpPr txBox="1"/>
          <p:nvPr/>
        </p:nvSpPr>
        <p:spPr>
          <a:xfrm>
            <a:off x="7738515" y="479288"/>
            <a:ext cx="3258444" cy="461665"/>
          </a:xfrm>
          <a:prstGeom prst="rect">
            <a:avLst/>
          </a:prstGeom>
          <a:noFill/>
        </p:spPr>
        <p:txBody>
          <a:bodyPr wrap="square" rtlCol="0">
            <a:spAutoFit/>
          </a:bodyPr>
          <a:lstStyle/>
          <a:p>
            <a:r>
              <a:rPr lang="en-US" sz="2400" b="1" dirty="0"/>
              <a:t>Deep Learning Variant</a:t>
            </a:r>
          </a:p>
        </p:txBody>
      </p:sp>
      <p:sp>
        <p:nvSpPr>
          <p:cNvPr id="7" name="Rectangle 6">
            <a:extLst>
              <a:ext uri="{FF2B5EF4-FFF2-40B4-BE49-F238E27FC236}">
                <a16:creationId xmlns:a16="http://schemas.microsoft.com/office/drawing/2014/main" id="{0FD17972-3D53-4B97-AD5E-E04FE4C291E7}"/>
              </a:ext>
            </a:extLst>
          </p:cNvPr>
          <p:cNvSpPr/>
          <p:nvPr/>
        </p:nvSpPr>
        <p:spPr>
          <a:xfrm>
            <a:off x="1955260" y="1050588"/>
            <a:ext cx="4572000" cy="2402732"/>
          </a:xfrm>
          <a:prstGeom prst="rect">
            <a:avLst/>
          </a:prstGeom>
          <a:noFill/>
          <a:ln w="28575">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4C936B5-3BA1-4052-9690-D6E23CF7B050}"/>
              </a:ext>
            </a:extLst>
          </p:cNvPr>
          <p:cNvSpPr/>
          <p:nvPr/>
        </p:nvSpPr>
        <p:spPr>
          <a:xfrm>
            <a:off x="7353948" y="1060316"/>
            <a:ext cx="4335294" cy="2402732"/>
          </a:xfrm>
          <a:prstGeom prst="rect">
            <a:avLst/>
          </a:prstGeom>
          <a:noFill/>
          <a:ln w="28575">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B35A07C-78F3-4229-AF9B-DC7A3CD7269F}"/>
              </a:ext>
            </a:extLst>
          </p:cNvPr>
          <p:cNvSpPr/>
          <p:nvPr/>
        </p:nvSpPr>
        <p:spPr>
          <a:xfrm>
            <a:off x="7353948" y="3701774"/>
            <a:ext cx="4335294" cy="2402732"/>
          </a:xfrm>
          <a:prstGeom prst="rect">
            <a:avLst/>
          </a:prstGeom>
          <a:noFill/>
          <a:ln w="28575">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1605A29-DF15-44A5-9554-FBAB4BD22090}"/>
              </a:ext>
            </a:extLst>
          </p:cNvPr>
          <p:cNvSpPr/>
          <p:nvPr/>
        </p:nvSpPr>
        <p:spPr>
          <a:xfrm>
            <a:off x="1955261" y="3701774"/>
            <a:ext cx="4571999" cy="2402732"/>
          </a:xfrm>
          <a:prstGeom prst="rect">
            <a:avLst/>
          </a:prstGeom>
          <a:noFill/>
          <a:ln w="28575">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CD4FF03-8F0F-4175-9E50-2C8AE6E46CC9}"/>
              </a:ext>
            </a:extLst>
          </p:cNvPr>
          <p:cNvSpPr txBox="1"/>
          <p:nvPr/>
        </p:nvSpPr>
        <p:spPr>
          <a:xfrm>
            <a:off x="1955260" y="3069716"/>
            <a:ext cx="1215958" cy="338554"/>
          </a:xfrm>
          <a:prstGeom prst="rect">
            <a:avLst/>
          </a:prstGeom>
          <a:noFill/>
        </p:spPr>
        <p:txBody>
          <a:bodyPr wrap="square" rtlCol="0">
            <a:spAutoFit/>
          </a:bodyPr>
          <a:lstStyle/>
          <a:p>
            <a:r>
              <a:rPr lang="en-US" sz="1600" b="1" dirty="0"/>
              <a:t>Late Fusion</a:t>
            </a:r>
          </a:p>
        </p:txBody>
      </p:sp>
      <p:sp>
        <p:nvSpPr>
          <p:cNvPr id="12" name="TextBox 11">
            <a:extLst>
              <a:ext uri="{FF2B5EF4-FFF2-40B4-BE49-F238E27FC236}">
                <a16:creationId xmlns:a16="http://schemas.microsoft.com/office/drawing/2014/main" id="{09527F97-66B5-4869-AF1F-2602BCD5945C}"/>
              </a:ext>
            </a:extLst>
          </p:cNvPr>
          <p:cNvSpPr txBox="1"/>
          <p:nvPr/>
        </p:nvSpPr>
        <p:spPr>
          <a:xfrm>
            <a:off x="7393024" y="3069716"/>
            <a:ext cx="1215958" cy="338554"/>
          </a:xfrm>
          <a:prstGeom prst="rect">
            <a:avLst/>
          </a:prstGeom>
          <a:noFill/>
        </p:spPr>
        <p:txBody>
          <a:bodyPr wrap="square" rtlCol="0">
            <a:spAutoFit/>
          </a:bodyPr>
          <a:lstStyle/>
          <a:p>
            <a:r>
              <a:rPr lang="en-US" sz="1600" b="1" dirty="0"/>
              <a:t>Late Fusion</a:t>
            </a:r>
          </a:p>
        </p:txBody>
      </p:sp>
      <p:sp>
        <p:nvSpPr>
          <p:cNvPr id="13" name="TextBox 12">
            <a:extLst>
              <a:ext uri="{FF2B5EF4-FFF2-40B4-BE49-F238E27FC236}">
                <a16:creationId xmlns:a16="http://schemas.microsoft.com/office/drawing/2014/main" id="{4A5AAD67-3182-4DB9-AFE1-0740F4640DB9}"/>
              </a:ext>
            </a:extLst>
          </p:cNvPr>
          <p:cNvSpPr txBox="1"/>
          <p:nvPr/>
        </p:nvSpPr>
        <p:spPr>
          <a:xfrm>
            <a:off x="1955259" y="5725685"/>
            <a:ext cx="1277241" cy="338554"/>
          </a:xfrm>
          <a:prstGeom prst="rect">
            <a:avLst/>
          </a:prstGeom>
          <a:noFill/>
        </p:spPr>
        <p:txBody>
          <a:bodyPr wrap="square" rtlCol="0">
            <a:spAutoFit/>
          </a:bodyPr>
          <a:lstStyle/>
          <a:p>
            <a:r>
              <a:rPr lang="en-US" sz="1600" b="1" dirty="0"/>
              <a:t>Early Fusion</a:t>
            </a:r>
          </a:p>
        </p:txBody>
      </p:sp>
      <p:sp>
        <p:nvSpPr>
          <p:cNvPr id="14" name="TextBox 13">
            <a:extLst>
              <a:ext uri="{FF2B5EF4-FFF2-40B4-BE49-F238E27FC236}">
                <a16:creationId xmlns:a16="http://schemas.microsoft.com/office/drawing/2014/main" id="{D1100BC0-7904-483C-B711-0D9FFB571A88}"/>
              </a:ext>
            </a:extLst>
          </p:cNvPr>
          <p:cNvSpPr txBox="1"/>
          <p:nvPr/>
        </p:nvSpPr>
        <p:spPr>
          <a:xfrm>
            <a:off x="7393024" y="5725685"/>
            <a:ext cx="1277241" cy="338554"/>
          </a:xfrm>
          <a:prstGeom prst="rect">
            <a:avLst/>
          </a:prstGeom>
          <a:noFill/>
        </p:spPr>
        <p:txBody>
          <a:bodyPr wrap="square" rtlCol="0">
            <a:spAutoFit/>
          </a:bodyPr>
          <a:lstStyle/>
          <a:p>
            <a:r>
              <a:rPr lang="en-US" sz="1600" b="1" dirty="0"/>
              <a:t>Early Fusion</a:t>
            </a:r>
          </a:p>
        </p:txBody>
      </p:sp>
      <p:sp>
        <p:nvSpPr>
          <p:cNvPr id="15" name="Rectangle 14">
            <a:extLst>
              <a:ext uri="{FF2B5EF4-FFF2-40B4-BE49-F238E27FC236}">
                <a16:creationId xmlns:a16="http://schemas.microsoft.com/office/drawing/2014/main" id="{ED7CAB34-4F33-4272-8A5B-CFFD4FA6D73C}"/>
              </a:ext>
            </a:extLst>
          </p:cNvPr>
          <p:cNvSpPr/>
          <p:nvPr/>
        </p:nvSpPr>
        <p:spPr>
          <a:xfrm>
            <a:off x="2328478" y="1522259"/>
            <a:ext cx="2253249" cy="116755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Deep Learning for feature extraction</a:t>
            </a:r>
          </a:p>
        </p:txBody>
      </p:sp>
      <p:sp>
        <p:nvSpPr>
          <p:cNvPr id="16" name="Rectangle 15">
            <a:extLst>
              <a:ext uri="{FF2B5EF4-FFF2-40B4-BE49-F238E27FC236}">
                <a16:creationId xmlns:a16="http://schemas.microsoft.com/office/drawing/2014/main" id="{C81666C9-B1ED-42DD-9D7E-9A99127183E4}"/>
              </a:ext>
            </a:extLst>
          </p:cNvPr>
          <p:cNvSpPr/>
          <p:nvPr/>
        </p:nvSpPr>
        <p:spPr>
          <a:xfrm>
            <a:off x="4669276" y="1522259"/>
            <a:ext cx="1504545" cy="1167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Classical ML Learner</a:t>
            </a:r>
          </a:p>
        </p:txBody>
      </p:sp>
      <p:sp>
        <p:nvSpPr>
          <p:cNvPr id="17" name="Rectangle 16">
            <a:extLst>
              <a:ext uri="{FF2B5EF4-FFF2-40B4-BE49-F238E27FC236}">
                <a16:creationId xmlns:a16="http://schemas.microsoft.com/office/drawing/2014/main" id="{A31149D2-631C-477E-9C7A-5C29E0D307CA}"/>
              </a:ext>
            </a:extLst>
          </p:cNvPr>
          <p:cNvSpPr/>
          <p:nvPr/>
        </p:nvSpPr>
        <p:spPr>
          <a:xfrm>
            <a:off x="2326860" y="4114561"/>
            <a:ext cx="2243196" cy="116755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  and ML for feature extraction</a:t>
            </a:r>
          </a:p>
        </p:txBody>
      </p:sp>
      <p:sp>
        <p:nvSpPr>
          <p:cNvPr id="18" name="Rectangle 17">
            <a:extLst>
              <a:ext uri="{FF2B5EF4-FFF2-40B4-BE49-F238E27FC236}">
                <a16:creationId xmlns:a16="http://schemas.microsoft.com/office/drawing/2014/main" id="{5517551B-1A7D-4823-BF20-51C4D39B7AA1}"/>
              </a:ext>
            </a:extLst>
          </p:cNvPr>
          <p:cNvSpPr/>
          <p:nvPr/>
        </p:nvSpPr>
        <p:spPr>
          <a:xfrm>
            <a:off x="4667657" y="4114561"/>
            <a:ext cx="1504545" cy="1167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or DL Learner</a:t>
            </a:r>
          </a:p>
        </p:txBody>
      </p:sp>
      <p:sp>
        <p:nvSpPr>
          <p:cNvPr id="21" name="Rectangle 20">
            <a:extLst>
              <a:ext uri="{FF2B5EF4-FFF2-40B4-BE49-F238E27FC236}">
                <a16:creationId xmlns:a16="http://schemas.microsoft.com/office/drawing/2014/main" id="{F261CECD-A3BD-4ED0-9FF0-D1AC0DDB6A91}"/>
              </a:ext>
            </a:extLst>
          </p:cNvPr>
          <p:cNvSpPr/>
          <p:nvPr/>
        </p:nvSpPr>
        <p:spPr>
          <a:xfrm>
            <a:off x="7587574" y="1522259"/>
            <a:ext cx="1614791" cy="116755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Encoder DL for initial feature extraction</a:t>
            </a:r>
          </a:p>
        </p:txBody>
      </p:sp>
      <p:sp>
        <p:nvSpPr>
          <p:cNvPr id="22" name="Rectangle 21">
            <a:extLst>
              <a:ext uri="{FF2B5EF4-FFF2-40B4-BE49-F238E27FC236}">
                <a16:creationId xmlns:a16="http://schemas.microsoft.com/office/drawing/2014/main" id="{214CCA6C-4337-4DAB-BC37-57EB9BBC1A1C}"/>
              </a:ext>
            </a:extLst>
          </p:cNvPr>
          <p:cNvSpPr/>
          <p:nvPr/>
        </p:nvSpPr>
        <p:spPr>
          <a:xfrm>
            <a:off x="9289915" y="1522259"/>
            <a:ext cx="2198451" cy="1167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 Classification with encoded features</a:t>
            </a:r>
          </a:p>
        </p:txBody>
      </p:sp>
      <p:sp>
        <p:nvSpPr>
          <p:cNvPr id="25" name="Rectangle 24">
            <a:extLst>
              <a:ext uri="{FF2B5EF4-FFF2-40B4-BE49-F238E27FC236}">
                <a16:creationId xmlns:a16="http://schemas.microsoft.com/office/drawing/2014/main" id="{271E5BEA-7321-43DC-B70E-9E70406DA269}"/>
              </a:ext>
            </a:extLst>
          </p:cNvPr>
          <p:cNvSpPr/>
          <p:nvPr/>
        </p:nvSpPr>
        <p:spPr>
          <a:xfrm>
            <a:off x="7587575" y="4114561"/>
            <a:ext cx="2198126" cy="51580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 Algorithm 1 for feature extraction</a:t>
            </a:r>
          </a:p>
        </p:txBody>
      </p:sp>
      <p:sp>
        <p:nvSpPr>
          <p:cNvPr id="26" name="Rectangle 25">
            <a:extLst>
              <a:ext uri="{FF2B5EF4-FFF2-40B4-BE49-F238E27FC236}">
                <a16:creationId xmlns:a16="http://schemas.microsoft.com/office/drawing/2014/main" id="{B1FA7FB8-63DB-4F72-A192-45B132C021E5}"/>
              </a:ext>
            </a:extLst>
          </p:cNvPr>
          <p:cNvSpPr/>
          <p:nvPr/>
        </p:nvSpPr>
        <p:spPr>
          <a:xfrm>
            <a:off x="9883302" y="4104593"/>
            <a:ext cx="1605064" cy="1167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Full Connected Layer for Classification</a:t>
            </a:r>
          </a:p>
        </p:txBody>
      </p:sp>
      <p:sp>
        <p:nvSpPr>
          <p:cNvPr id="27" name="Rectangle 26">
            <a:extLst>
              <a:ext uri="{FF2B5EF4-FFF2-40B4-BE49-F238E27FC236}">
                <a16:creationId xmlns:a16="http://schemas.microsoft.com/office/drawing/2014/main" id="{3F8A8DBA-3011-4A28-B2B9-9C607CC68F3B}"/>
              </a:ext>
            </a:extLst>
          </p:cNvPr>
          <p:cNvSpPr/>
          <p:nvPr/>
        </p:nvSpPr>
        <p:spPr>
          <a:xfrm>
            <a:off x="7587574" y="4692978"/>
            <a:ext cx="2198126" cy="58914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 Algorithm 2 for feature extraction</a:t>
            </a:r>
          </a:p>
        </p:txBody>
      </p:sp>
      <p:pic>
        <p:nvPicPr>
          <p:cNvPr id="28" name="Picture 27" descr="Text, logo&#10;&#10;Description automatically generated">
            <a:extLst>
              <a:ext uri="{FF2B5EF4-FFF2-40B4-BE49-F238E27FC236}">
                <a16:creationId xmlns:a16="http://schemas.microsoft.com/office/drawing/2014/main" id="{4C8A62DF-8B98-4270-AB99-B03FE2CD9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6075" y="6334224"/>
            <a:ext cx="1625925" cy="523776"/>
          </a:xfrm>
          <a:prstGeom prst="rect">
            <a:avLst/>
          </a:prstGeom>
        </p:spPr>
      </p:pic>
    </p:spTree>
    <p:extLst>
      <p:ext uri="{BB962C8B-B14F-4D97-AF65-F5344CB8AC3E}">
        <p14:creationId xmlns:p14="http://schemas.microsoft.com/office/powerpoint/2010/main" val="2923302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21"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2"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3"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4"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5"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6"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28" name="Rectangle 27">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tx2">
              <a:lumMod val="50000"/>
            </a:schemeClr>
          </a:solidFill>
          <a:ln>
            <a:noFill/>
          </a:ln>
        </p:spPr>
        <p:txBody>
          <a:bodyPr/>
          <a:lstStyle/>
          <a:p>
            <a:endParaRPr lang="en-US" dirty="0"/>
          </a:p>
        </p:txBody>
      </p:sp>
      <p:sp>
        <p:nvSpPr>
          <p:cNvPr id="32"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accent1"/>
          </a:solidFill>
          <a:ln>
            <a:noFill/>
          </a:ln>
        </p:spPr>
      </p:sp>
      <p:sp>
        <p:nvSpPr>
          <p:cNvPr id="34"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tx2">
              <a:lumMod val="25000"/>
              <a:alpha val="80000"/>
            </a:schemeClr>
          </a:solidFill>
          <a:ln>
            <a:noFill/>
          </a:ln>
        </p:spPr>
      </p:sp>
      <p:sp>
        <p:nvSpPr>
          <p:cNvPr id="36" name="Freeform: Shape 35">
            <a:extLst>
              <a:ext uri="{FF2B5EF4-FFF2-40B4-BE49-F238E27FC236}">
                <a16:creationId xmlns:a16="http://schemas.microsoft.com/office/drawing/2014/main" id="{0FC953F9-A744-406B-9DCA-1E7B5D471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5238750"/>
            <a:ext cx="1695450" cy="1619250"/>
          </a:xfrm>
          <a:custGeom>
            <a:avLst/>
            <a:gdLst>
              <a:gd name="connsiteX0" fmla="*/ 0 w 1695450"/>
              <a:gd name="connsiteY0" fmla="*/ 0 h 1619250"/>
              <a:gd name="connsiteX1" fmla="*/ 10414 w 1695450"/>
              <a:gd name="connsiteY1" fmla="*/ 1623 h 1619250"/>
              <a:gd name="connsiteX2" fmla="*/ 9236 w 1695450"/>
              <a:gd name="connsiteY2" fmla="*/ 0 h 1619250"/>
              <a:gd name="connsiteX3" fmla="*/ 10475 w 1695450"/>
              <a:gd name="connsiteY3" fmla="*/ 1633 h 1619250"/>
              <a:gd name="connsiteX4" fmla="*/ 244475 w 1695450"/>
              <a:gd name="connsiteY4" fmla="*/ 38100 h 1619250"/>
              <a:gd name="connsiteX5" fmla="*/ 249238 w 1695450"/>
              <a:gd name="connsiteY5" fmla="*/ 38100 h 1619250"/>
              <a:gd name="connsiteX6" fmla="*/ 249238 w 1695450"/>
              <a:gd name="connsiteY6" fmla="*/ 42863 h 1619250"/>
              <a:gd name="connsiteX7" fmla="*/ 244475 w 1695450"/>
              <a:gd name="connsiteY7" fmla="*/ 42863 h 1619250"/>
              <a:gd name="connsiteX8" fmla="*/ 292100 w 1695450"/>
              <a:gd name="connsiteY8" fmla="*/ 95250 h 1619250"/>
              <a:gd name="connsiteX9" fmla="*/ 1695450 w 1695450"/>
              <a:gd name="connsiteY9" fmla="*/ 1619250 h 1619250"/>
              <a:gd name="connsiteX10" fmla="*/ 1237961 w 1695450"/>
              <a:gd name="connsiteY10" fmla="*/ 1619250 h 1619250"/>
              <a:gd name="connsiteX11" fmla="*/ 1228725 w 1695450"/>
              <a:gd name="connsiteY11" fmla="*/ 1619250 h 1619250"/>
              <a:gd name="connsiteX12" fmla="*/ 1183986 w 1695450"/>
              <a:gd name="connsiteY12" fmla="*/ 1619250 h 1619250"/>
              <a:gd name="connsiteX13" fmla="*/ 210255 w 1695450"/>
              <a:gd name="connsiteY13" fmla="*/ 27708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5450" h="1619250">
                <a:moveTo>
                  <a:pt x="0" y="0"/>
                </a:moveTo>
                <a:lnTo>
                  <a:pt x="10414" y="1623"/>
                </a:lnTo>
                <a:lnTo>
                  <a:pt x="9236" y="0"/>
                </a:lnTo>
                <a:lnTo>
                  <a:pt x="10475" y="1633"/>
                </a:lnTo>
                <a:lnTo>
                  <a:pt x="244475" y="38100"/>
                </a:lnTo>
                <a:lnTo>
                  <a:pt x="249238" y="38100"/>
                </a:lnTo>
                <a:lnTo>
                  <a:pt x="249238" y="42863"/>
                </a:lnTo>
                <a:lnTo>
                  <a:pt x="244475" y="42863"/>
                </a:lnTo>
                <a:lnTo>
                  <a:pt x="292100" y="95250"/>
                </a:lnTo>
                <a:lnTo>
                  <a:pt x="1695450" y="1619250"/>
                </a:lnTo>
                <a:lnTo>
                  <a:pt x="1237961" y="1619250"/>
                </a:lnTo>
                <a:lnTo>
                  <a:pt x="1228725" y="1619250"/>
                </a:lnTo>
                <a:lnTo>
                  <a:pt x="1183986" y="1619250"/>
                </a:lnTo>
                <a:lnTo>
                  <a:pt x="210255" y="277080"/>
                </a:lnTo>
                <a:close/>
              </a:path>
            </a:pathLst>
          </a:custGeom>
          <a:solidFill>
            <a:schemeClr val="accent1">
              <a:lumMod val="75000"/>
              <a:alpha val="80000"/>
            </a:schemeClr>
          </a:solidFill>
          <a:ln>
            <a:noFill/>
          </a:ln>
        </p:spPr>
      </p:sp>
      <p:sp>
        <p:nvSpPr>
          <p:cNvPr id="38" name="Freeform: Shape 37">
            <a:extLst>
              <a:ext uri="{FF2B5EF4-FFF2-40B4-BE49-F238E27FC236}">
                <a16:creationId xmlns:a16="http://schemas.microsoft.com/office/drawing/2014/main" id="{859003D2-E7D2-4253-9EF1-1F513027A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8143384" cy="6858000"/>
          </a:xfrm>
          <a:custGeom>
            <a:avLst/>
            <a:gdLst>
              <a:gd name="connsiteX0" fmla="*/ 0 w 8143384"/>
              <a:gd name="connsiteY0" fmla="*/ 0 h 6858001"/>
              <a:gd name="connsiteX1" fmla="*/ 3861881 w 8143384"/>
              <a:gd name="connsiteY1" fmla="*/ 0 h 6858001"/>
              <a:gd name="connsiteX2" fmla="*/ 3861881 w 8143384"/>
              <a:gd name="connsiteY2" fmla="*/ 1 h 6858001"/>
              <a:gd name="connsiteX3" fmla="*/ 6963565 w 8143384"/>
              <a:gd name="connsiteY3" fmla="*/ 1 h 6858001"/>
              <a:gd name="connsiteX4" fmla="*/ 6963565 w 8143384"/>
              <a:gd name="connsiteY4" fmla="*/ 0 h 6858001"/>
              <a:gd name="connsiteX5" fmla="*/ 7841583 w 8143384"/>
              <a:gd name="connsiteY5" fmla="*/ 0 h 6858001"/>
              <a:gd name="connsiteX6" fmla="*/ 6994625 w 8143384"/>
              <a:gd name="connsiteY6" fmla="*/ 5258645 h 6858001"/>
              <a:gd name="connsiteX7" fmla="*/ 6994625 w 8143384"/>
              <a:gd name="connsiteY7" fmla="*/ 5263939 h 6858001"/>
              <a:gd name="connsiteX8" fmla="*/ 8143384 w 8143384"/>
              <a:gd name="connsiteY8" fmla="*/ 6858001 h 6858001"/>
              <a:gd name="connsiteX9" fmla="*/ 6994625 w 8143384"/>
              <a:gd name="connsiteY9" fmla="*/ 6858001 h 6858001"/>
              <a:gd name="connsiteX10" fmla="*/ 6643195 w 8143384"/>
              <a:gd name="connsiteY10" fmla="*/ 6858001 h 6858001"/>
              <a:gd name="connsiteX11" fmla="*/ 3861881 w 8143384"/>
              <a:gd name="connsiteY11" fmla="*/ 6858001 h 6858001"/>
              <a:gd name="connsiteX12" fmla="*/ 3739675 w 8143384"/>
              <a:gd name="connsiteY12" fmla="*/ 6858001 h 6858001"/>
              <a:gd name="connsiteX13" fmla="*/ 0 w 8143384"/>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384" h="6858001">
                <a:moveTo>
                  <a:pt x="0" y="0"/>
                </a:moveTo>
                <a:lnTo>
                  <a:pt x="3861881" y="0"/>
                </a:lnTo>
                <a:lnTo>
                  <a:pt x="3861881" y="1"/>
                </a:lnTo>
                <a:lnTo>
                  <a:pt x="6963565" y="1"/>
                </a:lnTo>
                <a:lnTo>
                  <a:pt x="6963565" y="0"/>
                </a:lnTo>
                <a:lnTo>
                  <a:pt x="7841583" y="0"/>
                </a:lnTo>
                <a:lnTo>
                  <a:pt x="6994625" y="5258645"/>
                </a:lnTo>
                <a:lnTo>
                  <a:pt x="6994625" y="5263939"/>
                </a:lnTo>
                <a:lnTo>
                  <a:pt x="8143384" y="6858001"/>
                </a:lnTo>
                <a:lnTo>
                  <a:pt x="6994625" y="6858001"/>
                </a:lnTo>
                <a:lnTo>
                  <a:pt x="6643195" y="6858001"/>
                </a:lnTo>
                <a:lnTo>
                  <a:pt x="3861881" y="6858001"/>
                </a:lnTo>
                <a:lnTo>
                  <a:pt x="3739675" y="6858001"/>
                </a:lnTo>
                <a:lnTo>
                  <a:pt x="0" y="6858001"/>
                </a:lnTo>
                <a:close/>
              </a:path>
            </a:pathLst>
          </a:custGeom>
          <a:solidFill>
            <a:schemeClr val="bg1">
              <a:lumMod val="75000"/>
              <a:lumOff val="2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5EADB48-67F6-4E8D-802A-56D1C764BD6A}"/>
              </a:ext>
            </a:extLst>
          </p:cNvPr>
          <p:cNvSpPr>
            <a:spLocks noGrp="1"/>
          </p:cNvSpPr>
          <p:nvPr>
            <p:ph type="title"/>
          </p:nvPr>
        </p:nvSpPr>
        <p:spPr>
          <a:xfrm>
            <a:off x="751893" y="1131358"/>
            <a:ext cx="6269128" cy="4595283"/>
          </a:xfrm>
        </p:spPr>
        <p:txBody>
          <a:bodyPr vert="horz" lIns="91440" tIns="45720" rIns="91440" bIns="45720" rtlCol="0" anchor="ctr">
            <a:normAutofit/>
          </a:bodyPr>
          <a:lstStyle/>
          <a:p>
            <a:pPr algn="l">
              <a:lnSpc>
                <a:spcPct val="90000"/>
              </a:lnSpc>
            </a:pPr>
            <a:r>
              <a:rPr lang="en-US" sz="4600" b="1" dirty="0"/>
              <a:t>Case Study</a:t>
            </a:r>
            <a:br>
              <a:rPr lang="en-US" sz="4600" b="1" dirty="0"/>
            </a:br>
            <a:br>
              <a:rPr lang="en-US" sz="4600" dirty="0"/>
            </a:br>
            <a:r>
              <a:rPr lang="en-US" sz="4600" dirty="0"/>
              <a:t>NUMODRIL - Nuclear Morphology  Optimized Deep Hybrid Learning</a:t>
            </a:r>
            <a:br>
              <a:rPr lang="en-US" sz="4600" dirty="0"/>
            </a:br>
            <a:endParaRPr lang="en-US" sz="4600" dirty="0"/>
          </a:p>
        </p:txBody>
      </p:sp>
      <p:pic>
        <p:nvPicPr>
          <p:cNvPr id="15" name="Picture 14" descr="Text, logo&#10;&#10;Description automatically generated">
            <a:extLst>
              <a:ext uri="{FF2B5EF4-FFF2-40B4-BE49-F238E27FC236}">
                <a16:creationId xmlns:a16="http://schemas.microsoft.com/office/drawing/2014/main" id="{D07E3591-E630-48C6-A30E-7110D3E617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7061" y="5826868"/>
            <a:ext cx="2191216" cy="804110"/>
          </a:xfrm>
          <a:prstGeom prst="rect">
            <a:avLst/>
          </a:prstGeom>
          <a:solidFill>
            <a:schemeClr val="tx1"/>
          </a:solidFill>
        </p:spPr>
      </p:pic>
      <p:sp>
        <p:nvSpPr>
          <p:cNvPr id="18" name="TextBox 17">
            <a:extLst>
              <a:ext uri="{FF2B5EF4-FFF2-40B4-BE49-F238E27FC236}">
                <a16:creationId xmlns:a16="http://schemas.microsoft.com/office/drawing/2014/main" id="{7C6FC517-3752-48A3-89ED-CA1B3117C245}"/>
              </a:ext>
            </a:extLst>
          </p:cNvPr>
          <p:cNvSpPr txBox="1"/>
          <p:nvPr/>
        </p:nvSpPr>
        <p:spPr>
          <a:xfrm>
            <a:off x="382845" y="6223541"/>
            <a:ext cx="7377693" cy="369332"/>
          </a:xfrm>
          <a:prstGeom prst="rect">
            <a:avLst/>
          </a:prstGeom>
          <a:noFill/>
        </p:spPr>
        <p:txBody>
          <a:bodyPr wrap="square">
            <a:spAutoFit/>
          </a:bodyPr>
          <a:lstStyle/>
          <a:p>
            <a:r>
              <a:rPr lang="en-IN" b="1" dirty="0"/>
              <a:t>Link - </a:t>
            </a:r>
            <a:r>
              <a:rPr lang="en-IN" b="1" dirty="0">
                <a:hlinkClick r:id="rId4"/>
              </a:rPr>
              <a:t>https://www.biorxiv.org/content/10.1101/2020.11.23.393660v1</a:t>
            </a:r>
            <a:r>
              <a:rPr lang="en-IN" b="1" dirty="0"/>
              <a:t> </a:t>
            </a:r>
          </a:p>
        </p:txBody>
      </p:sp>
    </p:spTree>
    <p:extLst>
      <p:ext uri="{BB962C8B-B14F-4D97-AF65-F5344CB8AC3E}">
        <p14:creationId xmlns:p14="http://schemas.microsoft.com/office/powerpoint/2010/main" val="58245225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3D0AA-99FF-4861-843A-FC14A7A3F7A4}"/>
              </a:ext>
            </a:extLst>
          </p:cNvPr>
          <p:cNvSpPr>
            <a:spLocks noGrp="1"/>
          </p:cNvSpPr>
          <p:nvPr>
            <p:ph type="title"/>
          </p:nvPr>
        </p:nvSpPr>
        <p:spPr>
          <a:xfrm>
            <a:off x="1400335" y="261853"/>
            <a:ext cx="10018713" cy="1031033"/>
          </a:xfrm>
        </p:spPr>
        <p:txBody>
          <a:bodyPr/>
          <a:lstStyle/>
          <a:p>
            <a:r>
              <a:rPr lang="en-US" dirty="0"/>
              <a:t>Problem Statement</a:t>
            </a:r>
          </a:p>
        </p:txBody>
      </p:sp>
      <p:sp>
        <p:nvSpPr>
          <p:cNvPr id="3" name="Content Placeholder 2">
            <a:extLst>
              <a:ext uri="{FF2B5EF4-FFF2-40B4-BE49-F238E27FC236}">
                <a16:creationId xmlns:a16="http://schemas.microsoft.com/office/drawing/2014/main" id="{175D4BFA-1035-4003-817D-763827E2AF6C}"/>
              </a:ext>
            </a:extLst>
          </p:cNvPr>
          <p:cNvSpPr>
            <a:spLocks noGrp="1"/>
          </p:cNvSpPr>
          <p:nvPr>
            <p:ph idx="1"/>
          </p:nvPr>
        </p:nvSpPr>
        <p:spPr>
          <a:xfrm>
            <a:off x="1540294" y="1470276"/>
            <a:ext cx="9647109" cy="2365631"/>
          </a:xfrm>
        </p:spPr>
        <p:txBody>
          <a:bodyPr>
            <a:normAutofit fontScale="92500" lnSpcReduction="10000"/>
          </a:bodyPr>
          <a:lstStyle/>
          <a:p>
            <a:r>
              <a:rPr lang="en-IN" dirty="0"/>
              <a:t>Automated detection of ovarian cancer cells from nuclear morphology images with highest possible accuracy and speed, but with a highly imbalanced and small dataset. </a:t>
            </a:r>
          </a:p>
          <a:p>
            <a:r>
              <a:rPr lang="en-IN" dirty="0"/>
              <a:t>Ovarian cancer cells can be easily distinguished from their enlarged nuclear morphology  and using a DHL model to predict malignant transformations of benign nuclei for diagnosis and prognosis of ovarian cancer and compare the results with conventional state of the art DL architectures.</a:t>
            </a:r>
            <a:endParaRPr lang="en-US" dirty="0"/>
          </a:p>
        </p:txBody>
      </p:sp>
      <p:pic>
        <p:nvPicPr>
          <p:cNvPr id="4" name="Picture 3" descr="Text, logo&#10;&#10;Description automatically generated">
            <a:extLst>
              <a:ext uri="{FF2B5EF4-FFF2-40B4-BE49-F238E27FC236}">
                <a16:creationId xmlns:a16="http://schemas.microsoft.com/office/drawing/2014/main" id="{01356A22-BC42-4436-990D-0FD1FD6AA8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5040" y="5997358"/>
            <a:ext cx="2435199" cy="784476"/>
          </a:xfrm>
          <a:prstGeom prst="rect">
            <a:avLst/>
          </a:prstGeom>
        </p:spPr>
      </p:pic>
      <p:pic>
        <p:nvPicPr>
          <p:cNvPr id="5" name="Picture 4">
            <a:extLst>
              <a:ext uri="{FF2B5EF4-FFF2-40B4-BE49-F238E27FC236}">
                <a16:creationId xmlns:a16="http://schemas.microsoft.com/office/drawing/2014/main" id="{AD4F6C93-3783-4157-AC1A-DE7FB4FBB99D}"/>
              </a:ext>
            </a:extLst>
          </p:cNvPr>
          <p:cNvPicPr>
            <a:picLocks noChangeAspect="1"/>
          </p:cNvPicPr>
          <p:nvPr/>
        </p:nvPicPr>
        <p:blipFill>
          <a:blip r:embed="rId4"/>
          <a:stretch>
            <a:fillRect/>
          </a:stretch>
        </p:blipFill>
        <p:spPr>
          <a:xfrm>
            <a:off x="2761861" y="4189445"/>
            <a:ext cx="2334028" cy="2325712"/>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62FFCEFC-B8E4-464F-8C0B-D87A000A4087}"/>
              </a:ext>
            </a:extLst>
          </p:cNvPr>
          <p:cNvPicPr>
            <a:picLocks noChangeAspect="1"/>
          </p:cNvPicPr>
          <p:nvPr/>
        </p:nvPicPr>
        <p:blipFill>
          <a:blip r:embed="rId5"/>
          <a:stretch>
            <a:fillRect/>
          </a:stretch>
        </p:blipFill>
        <p:spPr>
          <a:xfrm>
            <a:off x="6096000" y="4189444"/>
            <a:ext cx="2184213" cy="2279179"/>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8E8F087F-2E57-44B9-A2C3-E2CE18A11CA4}"/>
              </a:ext>
            </a:extLst>
          </p:cNvPr>
          <p:cNvSpPr txBox="1"/>
          <p:nvPr/>
        </p:nvSpPr>
        <p:spPr>
          <a:xfrm>
            <a:off x="7081215" y="5406385"/>
            <a:ext cx="578498" cy="369332"/>
          </a:xfrm>
          <a:prstGeom prst="rect">
            <a:avLst/>
          </a:prstGeom>
          <a:noFill/>
        </p:spPr>
        <p:txBody>
          <a:bodyPr wrap="square" rtlCol="0">
            <a:spAutoFit/>
          </a:bodyPr>
          <a:lstStyle/>
          <a:p>
            <a:r>
              <a:rPr lang="en-US" b="1" dirty="0">
                <a:solidFill>
                  <a:schemeClr val="bg1"/>
                </a:solidFill>
                <a:latin typeface="Aharoni" panose="020B0604020202020204" pitchFamily="2" charset="-79"/>
                <a:cs typeface="Aharoni" panose="020B0604020202020204" pitchFamily="2" charset="-79"/>
              </a:rPr>
              <a:t>262</a:t>
            </a:r>
          </a:p>
        </p:txBody>
      </p:sp>
      <p:sp>
        <p:nvSpPr>
          <p:cNvPr id="8" name="TextBox 7">
            <a:extLst>
              <a:ext uri="{FF2B5EF4-FFF2-40B4-BE49-F238E27FC236}">
                <a16:creationId xmlns:a16="http://schemas.microsoft.com/office/drawing/2014/main" id="{0D85311C-758E-444F-BE36-2CB88DF495A2}"/>
              </a:ext>
            </a:extLst>
          </p:cNvPr>
          <p:cNvSpPr txBox="1"/>
          <p:nvPr/>
        </p:nvSpPr>
        <p:spPr>
          <a:xfrm>
            <a:off x="6791246" y="4528813"/>
            <a:ext cx="578498" cy="369332"/>
          </a:xfrm>
          <a:prstGeom prst="rect">
            <a:avLst/>
          </a:prstGeom>
          <a:noFill/>
        </p:spPr>
        <p:txBody>
          <a:bodyPr wrap="square" rtlCol="0">
            <a:spAutoFit/>
          </a:bodyPr>
          <a:lstStyle/>
          <a:p>
            <a:r>
              <a:rPr lang="en-US" b="1" dirty="0">
                <a:solidFill>
                  <a:schemeClr val="bg1"/>
                </a:solidFill>
                <a:latin typeface="Aharoni" panose="020B0604020202020204" pitchFamily="2" charset="-79"/>
                <a:cs typeface="Aharoni" panose="020B0604020202020204" pitchFamily="2" charset="-79"/>
              </a:rPr>
              <a:t>52</a:t>
            </a:r>
          </a:p>
        </p:txBody>
      </p:sp>
    </p:spTree>
    <p:extLst>
      <p:ext uri="{BB962C8B-B14F-4D97-AF65-F5344CB8AC3E}">
        <p14:creationId xmlns:p14="http://schemas.microsoft.com/office/powerpoint/2010/main" val="504700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481F-4F21-4573-92F4-321ED4D48666}"/>
              </a:ext>
            </a:extLst>
          </p:cNvPr>
          <p:cNvSpPr>
            <a:spLocks noGrp="1"/>
          </p:cNvSpPr>
          <p:nvPr>
            <p:ph type="title"/>
          </p:nvPr>
        </p:nvSpPr>
        <p:spPr>
          <a:xfrm>
            <a:off x="1086643" y="487470"/>
            <a:ext cx="10018713" cy="588523"/>
          </a:xfrm>
        </p:spPr>
        <p:txBody>
          <a:bodyPr>
            <a:normAutofit fontScale="90000"/>
          </a:bodyPr>
          <a:lstStyle/>
          <a:p>
            <a:r>
              <a:rPr lang="en-US" dirty="0"/>
              <a:t>Data Pre-processing and Up-sampling</a:t>
            </a:r>
          </a:p>
        </p:txBody>
      </p:sp>
      <p:pic>
        <p:nvPicPr>
          <p:cNvPr id="4" name="Picture 3" descr="Text, logo&#10;&#10;Description automatically generated">
            <a:extLst>
              <a:ext uri="{FF2B5EF4-FFF2-40B4-BE49-F238E27FC236}">
                <a16:creationId xmlns:a16="http://schemas.microsoft.com/office/drawing/2014/main" id="{51F3817D-F2C6-40D3-8D4F-E649F40720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7462" y="5985253"/>
            <a:ext cx="2472777" cy="796581"/>
          </a:xfrm>
          <a:prstGeom prst="rect">
            <a:avLst/>
          </a:prstGeom>
        </p:spPr>
      </p:pic>
      <p:pic>
        <p:nvPicPr>
          <p:cNvPr id="1026" name="image74.png">
            <a:extLst>
              <a:ext uri="{FF2B5EF4-FFF2-40B4-BE49-F238E27FC236}">
                <a16:creationId xmlns:a16="http://schemas.microsoft.com/office/drawing/2014/main" id="{9F1AFA09-BD1A-4DAF-BC13-E2891F0132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084" y="3213828"/>
            <a:ext cx="7456967" cy="237970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2F46D23D-1F9C-4855-A3F7-892A9D917DDB}"/>
              </a:ext>
            </a:extLst>
          </p:cNvPr>
          <p:cNvSpPr txBox="1"/>
          <p:nvPr/>
        </p:nvSpPr>
        <p:spPr>
          <a:xfrm>
            <a:off x="2398322" y="1898778"/>
            <a:ext cx="8035046" cy="923330"/>
          </a:xfrm>
          <a:prstGeom prst="rect">
            <a:avLst/>
          </a:prstGeom>
          <a:noFill/>
        </p:spPr>
        <p:txBody>
          <a:bodyPr wrap="square" rtlCol="0">
            <a:spAutoFit/>
          </a:bodyPr>
          <a:lstStyle/>
          <a:p>
            <a:r>
              <a:rPr lang="en-US" dirty="0"/>
              <a:t>- When the image dataset is small </a:t>
            </a:r>
            <a:r>
              <a:rPr lang="en-US"/>
              <a:t>and imbalanced</a:t>
            </a:r>
            <a:r>
              <a:rPr lang="en-US" dirty="0"/>
              <a:t>, image processing and data up-sampling using Synthetic Minority Oversampling Technique (SMOTE), makes it easier for the models for auto feature extraction using DL</a:t>
            </a:r>
          </a:p>
        </p:txBody>
      </p:sp>
    </p:spTree>
    <p:extLst>
      <p:ext uri="{BB962C8B-B14F-4D97-AF65-F5344CB8AC3E}">
        <p14:creationId xmlns:p14="http://schemas.microsoft.com/office/powerpoint/2010/main" val="4014415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53C23-52B5-43B1-91D6-AAF6293A4D9E}"/>
              </a:ext>
            </a:extLst>
          </p:cNvPr>
          <p:cNvSpPr>
            <a:spLocks noGrp="1"/>
          </p:cNvSpPr>
          <p:nvPr>
            <p:ph type="title"/>
          </p:nvPr>
        </p:nvSpPr>
        <p:spPr>
          <a:xfrm>
            <a:off x="1716831" y="270446"/>
            <a:ext cx="8614089" cy="909536"/>
          </a:xfrm>
        </p:spPr>
        <p:txBody>
          <a:bodyPr/>
          <a:lstStyle/>
          <a:p>
            <a:r>
              <a:rPr lang="en-US" dirty="0"/>
              <a:t>DHL Architecture</a:t>
            </a:r>
          </a:p>
        </p:txBody>
      </p:sp>
      <p:pic>
        <p:nvPicPr>
          <p:cNvPr id="4" name="Picture 3" descr="Text, logo&#10;&#10;Description automatically generated">
            <a:extLst>
              <a:ext uri="{FF2B5EF4-FFF2-40B4-BE49-F238E27FC236}">
                <a16:creationId xmlns:a16="http://schemas.microsoft.com/office/drawing/2014/main" id="{B88B3DF2-7D40-4ECD-9ADC-02FA5493D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2618" y="6009463"/>
            <a:ext cx="2397621" cy="772371"/>
          </a:xfrm>
          <a:prstGeom prst="rect">
            <a:avLst/>
          </a:prstGeom>
        </p:spPr>
      </p:pic>
      <p:pic>
        <p:nvPicPr>
          <p:cNvPr id="5" name="Picture 4">
            <a:extLst>
              <a:ext uri="{FF2B5EF4-FFF2-40B4-BE49-F238E27FC236}">
                <a16:creationId xmlns:a16="http://schemas.microsoft.com/office/drawing/2014/main" id="{F7ECBD74-63C1-49B9-BCDD-0E0C8CBC67CD}"/>
              </a:ext>
            </a:extLst>
          </p:cNvPr>
          <p:cNvPicPr>
            <a:picLocks noChangeAspect="1"/>
          </p:cNvPicPr>
          <p:nvPr/>
        </p:nvPicPr>
        <p:blipFill>
          <a:blip r:embed="rId3"/>
          <a:stretch>
            <a:fillRect/>
          </a:stretch>
        </p:blipFill>
        <p:spPr>
          <a:xfrm>
            <a:off x="2881312" y="1576182"/>
            <a:ext cx="6429375" cy="3078602"/>
          </a:xfrm>
          <a:prstGeom prst="rect">
            <a:avLst/>
          </a:prstGeom>
          <a:ln>
            <a:noFill/>
          </a:ln>
          <a:effectLst>
            <a:outerShdw blurRad="292100" dist="139700" dir="2700000" algn="tl" rotWithShape="0">
              <a:srgbClr val="333333">
                <a:alpha val="65000"/>
              </a:srgbClr>
            </a:outerShdw>
          </a:effectLst>
        </p:spPr>
      </p:pic>
      <p:sp>
        <p:nvSpPr>
          <p:cNvPr id="6" name="Oval 5">
            <a:extLst>
              <a:ext uri="{FF2B5EF4-FFF2-40B4-BE49-F238E27FC236}">
                <a16:creationId xmlns:a16="http://schemas.microsoft.com/office/drawing/2014/main" id="{D511FF4B-7300-4F44-9BDC-4127175415C5}"/>
              </a:ext>
            </a:extLst>
          </p:cNvPr>
          <p:cNvSpPr/>
          <p:nvPr/>
        </p:nvSpPr>
        <p:spPr>
          <a:xfrm>
            <a:off x="6343426" y="4396799"/>
            <a:ext cx="2130357" cy="2217906"/>
          </a:xfrm>
          <a:prstGeom prst="ellipse">
            <a:avLst/>
          </a:prstGeom>
          <a:solidFill>
            <a:schemeClr val="bg1"/>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47C55CF3-407D-4B3F-B5E0-30DEEEB5C957}"/>
              </a:ext>
            </a:extLst>
          </p:cNvPr>
          <p:cNvCxnSpPr>
            <a:endCxn id="6" idx="2"/>
          </p:cNvCxnSpPr>
          <p:nvPr/>
        </p:nvCxnSpPr>
        <p:spPr>
          <a:xfrm>
            <a:off x="4805662" y="4264089"/>
            <a:ext cx="1537764" cy="1241663"/>
          </a:xfrm>
          <a:prstGeom prst="line">
            <a:avLst/>
          </a:prstGeom>
          <a:ln w="19050">
            <a:solidFill>
              <a:srgbClr val="FFBA8A"/>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ED8E8B-9AF4-4D0F-98E6-A2B4CF24AD3D}"/>
              </a:ext>
            </a:extLst>
          </p:cNvPr>
          <p:cNvCxnSpPr>
            <a:endCxn id="6" idx="2"/>
          </p:cNvCxnSpPr>
          <p:nvPr/>
        </p:nvCxnSpPr>
        <p:spPr>
          <a:xfrm>
            <a:off x="4805662" y="4534677"/>
            <a:ext cx="1537764" cy="971075"/>
          </a:xfrm>
          <a:prstGeom prst="line">
            <a:avLst/>
          </a:prstGeom>
          <a:ln w="19050">
            <a:solidFill>
              <a:srgbClr val="FFF2CC"/>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D1CEC55-FB3D-4B27-ACD6-05624EEFA217}"/>
              </a:ext>
            </a:extLst>
          </p:cNvPr>
          <p:cNvPicPr>
            <a:picLocks noChangeAspect="1"/>
          </p:cNvPicPr>
          <p:nvPr/>
        </p:nvPicPr>
        <p:blipFill>
          <a:blip r:embed="rId4"/>
          <a:stretch>
            <a:fillRect/>
          </a:stretch>
        </p:blipFill>
        <p:spPr>
          <a:xfrm>
            <a:off x="6625418" y="4787494"/>
            <a:ext cx="1577391" cy="1355326"/>
          </a:xfrm>
          <a:prstGeom prst="rect">
            <a:avLst/>
          </a:prstGeom>
        </p:spPr>
      </p:pic>
      <p:cxnSp>
        <p:nvCxnSpPr>
          <p:cNvPr id="16" name="Connector: Curved 15">
            <a:extLst>
              <a:ext uri="{FF2B5EF4-FFF2-40B4-BE49-F238E27FC236}">
                <a16:creationId xmlns:a16="http://schemas.microsoft.com/office/drawing/2014/main" id="{35F722EB-298E-49BB-8FA2-6DAE5BDFF813}"/>
              </a:ext>
            </a:extLst>
          </p:cNvPr>
          <p:cNvCxnSpPr/>
          <p:nvPr/>
        </p:nvCxnSpPr>
        <p:spPr>
          <a:xfrm flipV="1">
            <a:off x="8242437" y="1866122"/>
            <a:ext cx="556330" cy="550507"/>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8EDF41A-9750-4BE9-ACDF-9578559C90A0}"/>
              </a:ext>
            </a:extLst>
          </p:cNvPr>
          <p:cNvSpPr txBox="1"/>
          <p:nvPr/>
        </p:nvSpPr>
        <p:spPr>
          <a:xfrm>
            <a:off x="8473783" y="1675812"/>
            <a:ext cx="923731" cy="415498"/>
          </a:xfrm>
          <a:prstGeom prst="rect">
            <a:avLst/>
          </a:prstGeom>
          <a:noFill/>
        </p:spPr>
        <p:txBody>
          <a:bodyPr wrap="square" rtlCol="0">
            <a:spAutoFit/>
          </a:bodyPr>
          <a:lstStyle/>
          <a:p>
            <a:pPr algn="ctr"/>
            <a:r>
              <a:rPr lang="en-US" sz="700" b="1" dirty="0"/>
              <a:t>Random Forest</a:t>
            </a:r>
          </a:p>
          <a:p>
            <a:pPr algn="ctr"/>
            <a:r>
              <a:rPr lang="en-US" sz="700" b="1" dirty="0"/>
              <a:t> and </a:t>
            </a:r>
          </a:p>
          <a:p>
            <a:pPr algn="ctr"/>
            <a:r>
              <a:rPr lang="en-US" sz="700" b="1" dirty="0"/>
              <a:t>XG-Boost</a:t>
            </a:r>
          </a:p>
        </p:txBody>
      </p:sp>
    </p:spTree>
    <p:extLst>
      <p:ext uri="{BB962C8B-B14F-4D97-AF65-F5344CB8AC3E}">
        <p14:creationId xmlns:p14="http://schemas.microsoft.com/office/powerpoint/2010/main" val="3059502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0A9EC-4B20-452D-879C-D9402F7EF123}"/>
              </a:ext>
            </a:extLst>
          </p:cNvPr>
          <p:cNvSpPr>
            <a:spLocks noGrp="1"/>
          </p:cNvSpPr>
          <p:nvPr>
            <p:ph type="title"/>
          </p:nvPr>
        </p:nvSpPr>
        <p:spPr>
          <a:xfrm>
            <a:off x="1614195" y="281629"/>
            <a:ext cx="8722502" cy="701735"/>
          </a:xfrm>
        </p:spPr>
        <p:txBody>
          <a:bodyPr/>
          <a:lstStyle/>
          <a:p>
            <a:r>
              <a:rPr lang="en-US" dirty="0"/>
              <a:t>Model Results</a:t>
            </a:r>
          </a:p>
        </p:txBody>
      </p:sp>
      <p:pic>
        <p:nvPicPr>
          <p:cNvPr id="4" name="Picture 3" descr="Text, logo&#10;&#10;Description automatically generated">
            <a:extLst>
              <a:ext uri="{FF2B5EF4-FFF2-40B4-BE49-F238E27FC236}">
                <a16:creationId xmlns:a16="http://schemas.microsoft.com/office/drawing/2014/main" id="{A557A940-1846-4265-B345-0C87331FC4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8046" y="-32247"/>
            <a:ext cx="2322465" cy="748160"/>
          </a:xfrm>
          <a:prstGeom prst="rect">
            <a:avLst/>
          </a:prstGeom>
        </p:spPr>
      </p:pic>
      <p:pic>
        <p:nvPicPr>
          <p:cNvPr id="5" name="Picture 4">
            <a:extLst>
              <a:ext uri="{FF2B5EF4-FFF2-40B4-BE49-F238E27FC236}">
                <a16:creationId xmlns:a16="http://schemas.microsoft.com/office/drawing/2014/main" id="{FF040D17-3FC7-4EB8-9168-9A13730C5138}"/>
              </a:ext>
            </a:extLst>
          </p:cNvPr>
          <p:cNvPicPr>
            <a:picLocks noChangeAspect="1"/>
          </p:cNvPicPr>
          <p:nvPr/>
        </p:nvPicPr>
        <p:blipFill>
          <a:blip r:embed="rId3"/>
          <a:stretch>
            <a:fillRect/>
          </a:stretch>
        </p:blipFill>
        <p:spPr>
          <a:xfrm>
            <a:off x="2667712" y="1309780"/>
            <a:ext cx="3564376" cy="2413400"/>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65901C83-52AA-42A9-B59F-DBF54387C64A}"/>
              </a:ext>
            </a:extLst>
          </p:cNvPr>
          <p:cNvPicPr>
            <a:picLocks noChangeAspect="1"/>
          </p:cNvPicPr>
          <p:nvPr/>
        </p:nvPicPr>
        <p:blipFill>
          <a:blip r:embed="rId4"/>
          <a:stretch>
            <a:fillRect/>
          </a:stretch>
        </p:blipFill>
        <p:spPr>
          <a:xfrm>
            <a:off x="6439710" y="1309780"/>
            <a:ext cx="3564377" cy="241340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F7BCA57A-977D-4C64-9862-4AF6A7D81190}"/>
              </a:ext>
            </a:extLst>
          </p:cNvPr>
          <p:cNvPicPr>
            <a:picLocks noChangeAspect="1"/>
          </p:cNvPicPr>
          <p:nvPr/>
        </p:nvPicPr>
        <p:blipFill>
          <a:blip r:embed="rId5"/>
          <a:stretch>
            <a:fillRect/>
          </a:stretch>
        </p:blipFill>
        <p:spPr>
          <a:xfrm>
            <a:off x="2672851" y="4049596"/>
            <a:ext cx="2483395" cy="2331111"/>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96D03CC7-662E-4941-81E9-384FB9487258}"/>
              </a:ext>
            </a:extLst>
          </p:cNvPr>
          <p:cNvPicPr>
            <a:picLocks noChangeAspect="1"/>
          </p:cNvPicPr>
          <p:nvPr/>
        </p:nvPicPr>
        <p:blipFill>
          <a:blip r:embed="rId6"/>
          <a:stretch>
            <a:fillRect/>
          </a:stretch>
        </p:blipFill>
        <p:spPr>
          <a:xfrm>
            <a:off x="5292344" y="4037056"/>
            <a:ext cx="2322466" cy="2331111"/>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843631A5-948B-4F46-9D55-73BC289DA273}"/>
              </a:ext>
            </a:extLst>
          </p:cNvPr>
          <p:cNvPicPr>
            <a:picLocks noChangeAspect="1"/>
          </p:cNvPicPr>
          <p:nvPr/>
        </p:nvPicPr>
        <p:blipFill>
          <a:blip r:embed="rId7"/>
          <a:stretch>
            <a:fillRect/>
          </a:stretch>
        </p:blipFill>
        <p:spPr>
          <a:xfrm>
            <a:off x="7750909" y="4024517"/>
            <a:ext cx="2253178" cy="2356190"/>
          </a:xfrm>
          <a:prstGeom prst="rect">
            <a:avLst/>
          </a:prstGeom>
        </p:spPr>
      </p:pic>
      <p:sp>
        <p:nvSpPr>
          <p:cNvPr id="10" name="TextBox 9">
            <a:extLst>
              <a:ext uri="{FF2B5EF4-FFF2-40B4-BE49-F238E27FC236}">
                <a16:creationId xmlns:a16="http://schemas.microsoft.com/office/drawing/2014/main" id="{E91532F1-3133-4DFA-9073-9643A7D0A9E9}"/>
              </a:ext>
            </a:extLst>
          </p:cNvPr>
          <p:cNvSpPr txBox="1"/>
          <p:nvPr/>
        </p:nvSpPr>
        <p:spPr>
          <a:xfrm>
            <a:off x="3219855" y="6410363"/>
            <a:ext cx="1692613" cy="338554"/>
          </a:xfrm>
          <a:prstGeom prst="rect">
            <a:avLst/>
          </a:prstGeom>
          <a:noFill/>
        </p:spPr>
        <p:txBody>
          <a:bodyPr wrap="square" rtlCol="0">
            <a:spAutoFit/>
          </a:bodyPr>
          <a:lstStyle/>
          <a:p>
            <a:r>
              <a:rPr lang="en-US" sz="1600" b="1" dirty="0"/>
              <a:t>Train Set Results</a:t>
            </a:r>
          </a:p>
        </p:txBody>
      </p:sp>
      <p:sp>
        <p:nvSpPr>
          <p:cNvPr id="11" name="TextBox 10">
            <a:extLst>
              <a:ext uri="{FF2B5EF4-FFF2-40B4-BE49-F238E27FC236}">
                <a16:creationId xmlns:a16="http://schemas.microsoft.com/office/drawing/2014/main" id="{3AD4B9CE-9B7D-48F5-A549-746D4C7045A9}"/>
              </a:ext>
            </a:extLst>
          </p:cNvPr>
          <p:cNvSpPr txBox="1"/>
          <p:nvPr/>
        </p:nvSpPr>
        <p:spPr>
          <a:xfrm>
            <a:off x="5357716" y="6410363"/>
            <a:ext cx="2163988" cy="338554"/>
          </a:xfrm>
          <a:prstGeom prst="rect">
            <a:avLst/>
          </a:prstGeom>
          <a:noFill/>
        </p:spPr>
        <p:txBody>
          <a:bodyPr wrap="square" rtlCol="0">
            <a:spAutoFit/>
          </a:bodyPr>
          <a:lstStyle/>
          <a:p>
            <a:r>
              <a:rPr lang="en-US" sz="1600" b="1" dirty="0"/>
              <a:t>Validation Set Results</a:t>
            </a:r>
          </a:p>
        </p:txBody>
      </p:sp>
      <p:sp>
        <p:nvSpPr>
          <p:cNvPr id="12" name="TextBox 11">
            <a:extLst>
              <a:ext uri="{FF2B5EF4-FFF2-40B4-BE49-F238E27FC236}">
                <a16:creationId xmlns:a16="http://schemas.microsoft.com/office/drawing/2014/main" id="{FD788D71-341C-4E9F-B126-6A9309922A30}"/>
              </a:ext>
            </a:extLst>
          </p:cNvPr>
          <p:cNvSpPr txBox="1"/>
          <p:nvPr/>
        </p:nvSpPr>
        <p:spPr>
          <a:xfrm>
            <a:off x="8031191" y="6390908"/>
            <a:ext cx="1692613" cy="338554"/>
          </a:xfrm>
          <a:prstGeom prst="rect">
            <a:avLst/>
          </a:prstGeom>
          <a:noFill/>
        </p:spPr>
        <p:txBody>
          <a:bodyPr wrap="square" rtlCol="0">
            <a:spAutoFit/>
          </a:bodyPr>
          <a:lstStyle/>
          <a:p>
            <a:r>
              <a:rPr lang="en-US" sz="1600" b="1" dirty="0"/>
              <a:t>Test Set Results</a:t>
            </a:r>
          </a:p>
        </p:txBody>
      </p:sp>
    </p:spTree>
    <p:extLst>
      <p:ext uri="{BB962C8B-B14F-4D97-AF65-F5344CB8AC3E}">
        <p14:creationId xmlns:p14="http://schemas.microsoft.com/office/powerpoint/2010/main" val="2263946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4811B-DF96-4972-8FFE-E7D3C51C345F}"/>
              </a:ext>
            </a:extLst>
          </p:cNvPr>
          <p:cNvSpPr>
            <a:spLocks noGrp="1"/>
          </p:cNvSpPr>
          <p:nvPr>
            <p:ph type="title"/>
          </p:nvPr>
        </p:nvSpPr>
        <p:spPr>
          <a:xfrm>
            <a:off x="1847461" y="467671"/>
            <a:ext cx="8647857" cy="555170"/>
          </a:xfrm>
        </p:spPr>
        <p:txBody>
          <a:bodyPr>
            <a:normAutofit fontScale="90000"/>
          </a:bodyPr>
          <a:lstStyle/>
          <a:p>
            <a:r>
              <a:rPr lang="en-US" dirty="0"/>
              <a:t>Model Comparison</a:t>
            </a:r>
          </a:p>
        </p:txBody>
      </p:sp>
      <p:pic>
        <p:nvPicPr>
          <p:cNvPr id="4" name="Picture 3" descr="Text, logo&#10;&#10;Description automatically generated">
            <a:extLst>
              <a:ext uri="{FF2B5EF4-FFF2-40B4-BE49-F238E27FC236}">
                <a16:creationId xmlns:a16="http://schemas.microsoft.com/office/drawing/2014/main" id="{5711A944-8F91-4FF8-B992-547E45EC5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5144" y="6019800"/>
            <a:ext cx="2322465" cy="748160"/>
          </a:xfrm>
          <a:prstGeom prst="rect">
            <a:avLst/>
          </a:prstGeom>
        </p:spPr>
      </p:pic>
      <p:graphicFrame>
        <p:nvGraphicFramePr>
          <p:cNvPr id="5" name="Table 5">
            <a:extLst>
              <a:ext uri="{FF2B5EF4-FFF2-40B4-BE49-F238E27FC236}">
                <a16:creationId xmlns:a16="http://schemas.microsoft.com/office/drawing/2014/main" id="{6D4CCD49-4AC7-47A5-A62C-E3592C8902FE}"/>
              </a:ext>
            </a:extLst>
          </p:cNvPr>
          <p:cNvGraphicFramePr>
            <a:graphicFrameLocks noGrp="1"/>
          </p:cNvGraphicFramePr>
          <p:nvPr>
            <p:extLst>
              <p:ext uri="{D42A27DB-BD31-4B8C-83A1-F6EECF244321}">
                <p14:modId xmlns:p14="http://schemas.microsoft.com/office/powerpoint/2010/main" val="1400893301"/>
              </p:ext>
            </p:extLst>
          </p:nvPr>
        </p:nvGraphicFramePr>
        <p:xfrm>
          <a:off x="1595534" y="1541780"/>
          <a:ext cx="9572627" cy="3774440"/>
        </p:xfrm>
        <a:graphic>
          <a:graphicData uri="http://schemas.openxmlformats.org/drawingml/2006/table">
            <a:tbl>
              <a:tblPr firstRow="1" bandRow="1">
                <a:tableStyleId>{5C22544A-7EE6-4342-B048-85BDC9FD1C3A}</a:tableStyleId>
              </a:tblPr>
              <a:tblGrid>
                <a:gridCol w="2863916">
                  <a:extLst>
                    <a:ext uri="{9D8B030D-6E8A-4147-A177-3AD203B41FA5}">
                      <a16:colId xmlns:a16="http://schemas.microsoft.com/office/drawing/2014/main" val="605462943"/>
                    </a:ext>
                  </a:extLst>
                </a:gridCol>
                <a:gridCol w="2239347">
                  <a:extLst>
                    <a:ext uri="{9D8B030D-6E8A-4147-A177-3AD203B41FA5}">
                      <a16:colId xmlns:a16="http://schemas.microsoft.com/office/drawing/2014/main" val="273818547"/>
                    </a:ext>
                  </a:extLst>
                </a:gridCol>
                <a:gridCol w="2404835">
                  <a:extLst>
                    <a:ext uri="{9D8B030D-6E8A-4147-A177-3AD203B41FA5}">
                      <a16:colId xmlns:a16="http://schemas.microsoft.com/office/drawing/2014/main" val="4103493485"/>
                    </a:ext>
                  </a:extLst>
                </a:gridCol>
                <a:gridCol w="2064529">
                  <a:extLst>
                    <a:ext uri="{9D8B030D-6E8A-4147-A177-3AD203B41FA5}">
                      <a16:colId xmlns:a16="http://schemas.microsoft.com/office/drawing/2014/main" val="507734319"/>
                    </a:ext>
                  </a:extLst>
                </a:gridCol>
              </a:tblGrid>
              <a:tr h="370840">
                <a:tc>
                  <a:txBody>
                    <a:bodyPr/>
                    <a:lstStyle/>
                    <a:p>
                      <a:pPr algn="ctr"/>
                      <a:r>
                        <a:rPr lang="en-US" sz="1600" dirty="0"/>
                        <a:t>Model Architecture</a:t>
                      </a:r>
                    </a:p>
                  </a:txBody>
                  <a:tcPr/>
                </a:tc>
                <a:tc>
                  <a:txBody>
                    <a:bodyPr/>
                    <a:lstStyle/>
                    <a:p>
                      <a:pPr algn="ctr"/>
                      <a:r>
                        <a:rPr lang="en-US" sz="1600" dirty="0"/>
                        <a:t>Training AUC Score</a:t>
                      </a:r>
                    </a:p>
                  </a:txBody>
                  <a:tcPr/>
                </a:tc>
                <a:tc>
                  <a:txBody>
                    <a:bodyPr/>
                    <a:lstStyle/>
                    <a:p>
                      <a:pPr algn="ctr"/>
                      <a:r>
                        <a:rPr lang="en-US" sz="1600" dirty="0"/>
                        <a:t>Validation AUC Score</a:t>
                      </a:r>
                    </a:p>
                  </a:txBody>
                  <a:tcPr/>
                </a:tc>
                <a:tc>
                  <a:txBody>
                    <a:bodyPr/>
                    <a:lstStyle/>
                    <a:p>
                      <a:pPr algn="ctr"/>
                      <a:r>
                        <a:rPr lang="en-US" sz="1600" dirty="0"/>
                        <a:t>Testing AUC Score</a:t>
                      </a:r>
                    </a:p>
                  </a:txBody>
                  <a:tcPr/>
                </a:tc>
                <a:extLst>
                  <a:ext uri="{0D108BD9-81ED-4DB2-BD59-A6C34878D82A}">
                    <a16:rowId xmlns:a16="http://schemas.microsoft.com/office/drawing/2014/main" val="707668798"/>
                  </a:ext>
                </a:extLst>
              </a:tr>
              <a:tr h="370840">
                <a:tc>
                  <a:txBody>
                    <a:bodyPr/>
                    <a:lstStyle/>
                    <a:p>
                      <a:pPr algn="ctr"/>
                      <a:r>
                        <a:rPr lang="en-US" sz="1800" dirty="0">
                          <a:latin typeface="Aparajita" panose="02020603050405020304" pitchFamily="18" charset="0"/>
                          <a:cs typeface="Aparajita" panose="02020603050405020304" pitchFamily="18" charset="0"/>
                        </a:rPr>
                        <a:t>DHL with Random Forest</a:t>
                      </a:r>
                    </a:p>
                  </a:txBody>
                  <a:tcPr/>
                </a:tc>
                <a:tc>
                  <a:txBody>
                    <a:bodyPr/>
                    <a:lstStyle/>
                    <a:p>
                      <a:pPr algn="ctr"/>
                      <a:r>
                        <a:rPr lang="en-US" sz="1800" dirty="0">
                          <a:latin typeface="Aparajita" panose="02020603050405020304" pitchFamily="18" charset="0"/>
                          <a:cs typeface="Aparajita" panose="02020603050405020304" pitchFamily="18" charset="0"/>
                        </a:rPr>
                        <a:t>0.99</a:t>
                      </a:r>
                    </a:p>
                  </a:txBody>
                  <a:tcPr/>
                </a:tc>
                <a:tc>
                  <a:txBody>
                    <a:bodyPr/>
                    <a:lstStyle/>
                    <a:p>
                      <a:pPr algn="ctr"/>
                      <a:r>
                        <a:rPr lang="en-US" sz="1800" dirty="0">
                          <a:latin typeface="Aparajita" panose="02020603050405020304" pitchFamily="18" charset="0"/>
                          <a:cs typeface="Aparajita" panose="02020603050405020304" pitchFamily="18" charset="0"/>
                        </a:rPr>
                        <a:t>0.96</a:t>
                      </a:r>
                    </a:p>
                  </a:txBody>
                  <a:tcPr/>
                </a:tc>
                <a:tc>
                  <a:txBody>
                    <a:bodyPr/>
                    <a:lstStyle/>
                    <a:p>
                      <a:pPr algn="ctr"/>
                      <a:r>
                        <a:rPr lang="en-US" sz="1800" dirty="0">
                          <a:latin typeface="Aparajita" panose="02020603050405020304" pitchFamily="18" charset="0"/>
                          <a:cs typeface="Aparajita" panose="02020603050405020304" pitchFamily="18" charset="0"/>
                        </a:rPr>
                        <a:t>1.0</a:t>
                      </a:r>
                    </a:p>
                  </a:txBody>
                  <a:tcPr/>
                </a:tc>
                <a:extLst>
                  <a:ext uri="{0D108BD9-81ED-4DB2-BD59-A6C34878D82A}">
                    <a16:rowId xmlns:a16="http://schemas.microsoft.com/office/drawing/2014/main" val="1365028942"/>
                  </a:ext>
                </a:extLst>
              </a:tr>
              <a:tr h="370840">
                <a:tc>
                  <a:txBody>
                    <a:bodyPr/>
                    <a:lstStyle/>
                    <a:p>
                      <a:pPr algn="ctr"/>
                      <a:r>
                        <a:rPr lang="en-US" sz="1800" dirty="0">
                          <a:latin typeface="Aparajita" panose="02020603050405020304" pitchFamily="18" charset="0"/>
                          <a:cs typeface="Aparajita" panose="02020603050405020304" pitchFamily="18" charset="0"/>
                        </a:rPr>
                        <a:t>DHL with </a:t>
                      </a:r>
                      <a:r>
                        <a:rPr lang="en-US" sz="1800" dirty="0" err="1">
                          <a:latin typeface="Aparajita" panose="02020603050405020304" pitchFamily="18" charset="0"/>
                          <a:cs typeface="Aparajita" panose="02020603050405020304" pitchFamily="18" charset="0"/>
                        </a:rPr>
                        <a:t>XGBoost</a:t>
                      </a:r>
                      <a:endParaRPr lang="en-US" sz="1800" dirty="0">
                        <a:latin typeface="Aparajita" panose="02020603050405020304" pitchFamily="18" charset="0"/>
                        <a:cs typeface="Aparajita" panose="02020603050405020304" pitchFamily="18" charset="0"/>
                      </a:endParaRPr>
                    </a:p>
                  </a:txBody>
                  <a:tcPr/>
                </a:tc>
                <a:tc>
                  <a:txBody>
                    <a:bodyPr/>
                    <a:lstStyle/>
                    <a:p>
                      <a:pPr algn="ctr"/>
                      <a:r>
                        <a:rPr lang="en-US" sz="1800" dirty="0">
                          <a:latin typeface="Aparajita" panose="02020603050405020304" pitchFamily="18" charset="0"/>
                          <a:cs typeface="Aparajita" panose="02020603050405020304" pitchFamily="18" charset="0"/>
                        </a:rPr>
                        <a:t>0.99</a:t>
                      </a:r>
                    </a:p>
                  </a:txBody>
                  <a:tcPr/>
                </a:tc>
                <a:tc>
                  <a:txBody>
                    <a:bodyPr/>
                    <a:lstStyle/>
                    <a:p>
                      <a:pPr algn="ctr"/>
                      <a:r>
                        <a:rPr lang="en-US" sz="1800" dirty="0">
                          <a:latin typeface="Aparajita" panose="02020603050405020304" pitchFamily="18" charset="0"/>
                          <a:cs typeface="Aparajita" panose="02020603050405020304" pitchFamily="18" charset="0"/>
                        </a:rPr>
                        <a:t>0.96</a:t>
                      </a:r>
                    </a:p>
                  </a:txBody>
                  <a:tcPr/>
                </a:tc>
                <a:tc>
                  <a:txBody>
                    <a:bodyPr/>
                    <a:lstStyle/>
                    <a:p>
                      <a:pPr algn="ctr"/>
                      <a:r>
                        <a:rPr lang="en-US" sz="1800" dirty="0">
                          <a:latin typeface="Aparajita" panose="02020603050405020304" pitchFamily="18" charset="0"/>
                          <a:cs typeface="Aparajita" panose="02020603050405020304" pitchFamily="18" charset="0"/>
                        </a:rPr>
                        <a:t>1.0</a:t>
                      </a:r>
                    </a:p>
                  </a:txBody>
                  <a:tcPr/>
                </a:tc>
                <a:extLst>
                  <a:ext uri="{0D108BD9-81ED-4DB2-BD59-A6C34878D82A}">
                    <a16:rowId xmlns:a16="http://schemas.microsoft.com/office/drawing/2014/main" val="3912120433"/>
                  </a:ext>
                </a:extLst>
              </a:tr>
              <a:tr h="370840">
                <a:tc>
                  <a:txBody>
                    <a:bodyPr/>
                    <a:lstStyle/>
                    <a:p>
                      <a:pPr algn="ctr"/>
                      <a:r>
                        <a:rPr lang="en-US" sz="1800" dirty="0">
                          <a:latin typeface="Aparajita" panose="02020603050405020304" pitchFamily="18" charset="0"/>
                          <a:cs typeface="Aparajita" panose="02020603050405020304" pitchFamily="18" charset="0"/>
                        </a:rPr>
                        <a:t>Conventional Deep Learning (without Transfer Learning)</a:t>
                      </a:r>
                    </a:p>
                  </a:txBody>
                  <a:tcPr/>
                </a:tc>
                <a:tc>
                  <a:txBody>
                    <a:bodyPr/>
                    <a:lstStyle/>
                    <a:p>
                      <a:pPr algn="ctr"/>
                      <a:r>
                        <a:rPr lang="en-US" sz="1800" dirty="0">
                          <a:latin typeface="Aparajita" panose="02020603050405020304" pitchFamily="18" charset="0"/>
                          <a:cs typeface="Aparajita" panose="02020603050405020304" pitchFamily="18" charset="0"/>
                        </a:rPr>
                        <a:t>0.99</a:t>
                      </a:r>
                    </a:p>
                  </a:txBody>
                  <a:tcPr/>
                </a:tc>
                <a:tc>
                  <a:txBody>
                    <a:bodyPr/>
                    <a:lstStyle/>
                    <a:p>
                      <a:pPr algn="ctr"/>
                      <a:r>
                        <a:rPr lang="en-US" sz="1800" dirty="0">
                          <a:latin typeface="Aparajita" panose="02020603050405020304" pitchFamily="18" charset="0"/>
                          <a:cs typeface="Aparajita" panose="02020603050405020304" pitchFamily="18" charset="0"/>
                        </a:rPr>
                        <a:t>0.88</a:t>
                      </a:r>
                    </a:p>
                  </a:txBody>
                  <a:tcPr/>
                </a:tc>
                <a:tc>
                  <a:txBody>
                    <a:bodyPr/>
                    <a:lstStyle/>
                    <a:p>
                      <a:pPr algn="ctr"/>
                      <a:r>
                        <a:rPr lang="en-US" sz="1800" dirty="0">
                          <a:latin typeface="Aparajita" panose="02020603050405020304" pitchFamily="18" charset="0"/>
                          <a:cs typeface="Aparajita" panose="02020603050405020304" pitchFamily="18" charset="0"/>
                        </a:rPr>
                        <a:t>0.88</a:t>
                      </a:r>
                    </a:p>
                  </a:txBody>
                  <a:tcPr/>
                </a:tc>
                <a:extLst>
                  <a:ext uri="{0D108BD9-81ED-4DB2-BD59-A6C34878D82A}">
                    <a16:rowId xmlns:a16="http://schemas.microsoft.com/office/drawing/2014/main" val="509783329"/>
                  </a:ext>
                </a:extLst>
              </a:tr>
              <a:tr h="370840">
                <a:tc>
                  <a:txBody>
                    <a:bodyPr/>
                    <a:lstStyle/>
                    <a:p>
                      <a:pPr algn="ctr"/>
                      <a:r>
                        <a:rPr lang="en-US" sz="1800" dirty="0">
                          <a:latin typeface="Aparajita" panose="02020603050405020304" pitchFamily="18" charset="0"/>
                          <a:cs typeface="Aparajita" panose="02020603050405020304" pitchFamily="18" charset="0"/>
                        </a:rPr>
                        <a:t>DenseNet201 with Transfer Learning</a:t>
                      </a:r>
                    </a:p>
                  </a:txBody>
                  <a:tcPr/>
                </a:tc>
                <a:tc>
                  <a:txBody>
                    <a:bodyPr/>
                    <a:lstStyle/>
                    <a:p>
                      <a:pPr algn="ctr"/>
                      <a:r>
                        <a:rPr lang="en-US" sz="1800" dirty="0">
                          <a:latin typeface="Aparajita" panose="02020603050405020304" pitchFamily="18" charset="0"/>
                          <a:cs typeface="Aparajita" panose="02020603050405020304" pitchFamily="18" charset="0"/>
                        </a:rPr>
                        <a:t>0.91</a:t>
                      </a:r>
                    </a:p>
                  </a:txBody>
                  <a:tcPr/>
                </a:tc>
                <a:tc>
                  <a:txBody>
                    <a:bodyPr/>
                    <a:lstStyle/>
                    <a:p>
                      <a:pPr algn="ctr"/>
                      <a:r>
                        <a:rPr lang="en-US" sz="1800" dirty="0">
                          <a:latin typeface="Aparajita" panose="02020603050405020304" pitchFamily="18" charset="0"/>
                          <a:cs typeface="Aparajita" panose="02020603050405020304" pitchFamily="18" charset="0"/>
                        </a:rPr>
                        <a:t>0.70</a:t>
                      </a:r>
                    </a:p>
                  </a:txBody>
                  <a:tcPr/>
                </a:tc>
                <a:tc>
                  <a:txBody>
                    <a:bodyPr/>
                    <a:lstStyle/>
                    <a:p>
                      <a:pPr algn="ctr"/>
                      <a:r>
                        <a:rPr lang="en-US" sz="1800" dirty="0">
                          <a:latin typeface="Aparajita" panose="02020603050405020304" pitchFamily="18" charset="0"/>
                          <a:cs typeface="Aparajita" panose="02020603050405020304" pitchFamily="18" charset="0"/>
                        </a:rPr>
                        <a:t>0.67</a:t>
                      </a:r>
                    </a:p>
                  </a:txBody>
                  <a:tcPr/>
                </a:tc>
                <a:extLst>
                  <a:ext uri="{0D108BD9-81ED-4DB2-BD59-A6C34878D82A}">
                    <a16:rowId xmlns:a16="http://schemas.microsoft.com/office/drawing/2014/main" val="562729231"/>
                  </a:ext>
                </a:extLst>
              </a:tr>
              <a:tr h="370840">
                <a:tc>
                  <a:txBody>
                    <a:bodyPr/>
                    <a:lstStyle/>
                    <a:p>
                      <a:pPr algn="ctr"/>
                      <a:r>
                        <a:rPr lang="en-US" sz="1800" dirty="0">
                          <a:latin typeface="Aparajita" panose="02020603050405020304" pitchFamily="18" charset="0"/>
                          <a:cs typeface="Aparajita" panose="02020603050405020304" pitchFamily="18" charset="0"/>
                        </a:rPr>
                        <a:t>ResNet50 with Transfer Learning</a:t>
                      </a:r>
                    </a:p>
                  </a:txBody>
                  <a:tcPr/>
                </a:tc>
                <a:tc>
                  <a:txBody>
                    <a:bodyPr/>
                    <a:lstStyle/>
                    <a:p>
                      <a:pPr algn="ctr"/>
                      <a:r>
                        <a:rPr lang="en-US" sz="1800" dirty="0">
                          <a:latin typeface="Aparajita" panose="02020603050405020304" pitchFamily="18" charset="0"/>
                          <a:cs typeface="Aparajita" panose="02020603050405020304" pitchFamily="18" charset="0"/>
                        </a:rPr>
                        <a:t>0.98</a:t>
                      </a:r>
                    </a:p>
                  </a:txBody>
                  <a:tcPr/>
                </a:tc>
                <a:tc>
                  <a:txBody>
                    <a:bodyPr/>
                    <a:lstStyle/>
                    <a:p>
                      <a:pPr algn="ctr"/>
                      <a:r>
                        <a:rPr lang="en-US" sz="1800" dirty="0">
                          <a:latin typeface="Aparajita" panose="02020603050405020304" pitchFamily="18" charset="0"/>
                          <a:cs typeface="Aparajita" panose="02020603050405020304" pitchFamily="18" charset="0"/>
                        </a:rPr>
                        <a:t>0.52</a:t>
                      </a:r>
                    </a:p>
                  </a:txBody>
                  <a:tcPr/>
                </a:tc>
                <a:tc>
                  <a:txBody>
                    <a:bodyPr/>
                    <a:lstStyle/>
                    <a:p>
                      <a:pPr algn="ctr"/>
                      <a:r>
                        <a:rPr lang="en-US" sz="1800" dirty="0">
                          <a:latin typeface="Aparajita" panose="02020603050405020304" pitchFamily="18" charset="0"/>
                          <a:cs typeface="Aparajita" panose="02020603050405020304" pitchFamily="18" charset="0"/>
                        </a:rPr>
                        <a:t>0.83</a:t>
                      </a:r>
                    </a:p>
                  </a:txBody>
                  <a:tcPr/>
                </a:tc>
                <a:extLst>
                  <a:ext uri="{0D108BD9-81ED-4DB2-BD59-A6C34878D82A}">
                    <a16:rowId xmlns:a16="http://schemas.microsoft.com/office/drawing/2014/main" val="2012418503"/>
                  </a:ext>
                </a:extLst>
              </a:tr>
              <a:tr h="370840">
                <a:tc>
                  <a:txBody>
                    <a:bodyPr/>
                    <a:lstStyle/>
                    <a:p>
                      <a:pPr algn="ctr"/>
                      <a:r>
                        <a:rPr lang="en-US" sz="1800" dirty="0" err="1">
                          <a:latin typeface="Aparajita" panose="02020603050405020304" pitchFamily="18" charset="0"/>
                          <a:cs typeface="Aparajita" panose="02020603050405020304" pitchFamily="18" charset="0"/>
                        </a:rPr>
                        <a:t>InceptionNet</a:t>
                      </a:r>
                      <a:r>
                        <a:rPr lang="en-US" sz="1800" dirty="0">
                          <a:latin typeface="Aparajita" panose="02020603050405020304" pitchFamily="18" charset="0"/>
                          <a:cs typeface="Aparajita" panose="02020603050405020304" pitchFamily="18" charset="0"/>
                        </a:rPr>
                        <a:t> v3 with Transfer Learning</a:t>
                      </a:r>
                    </a:p>
                  </a:txBody>
                  <a:tcPr/>
                </a:tc>
                <a:tc>
                  <a:txBody>
                    <a:bodyPr/>
                    <a:lstStyle/>
                    <a:p>
                      <a:pPr algn="ctr"/>
                      <a:r>
                        <a:rPr lang="en-US" sz="1800" dirty="0">
                          <a:latin typeface="Aparajita" panose="02020603050405020304" pitchFamily="18" charset="0"/>
                          <a:cs typeface="Aparajita" panose="02020603050405020304" pitchFamily="18" charset="0"/>
                        </a:rPr>
                        <a:t>0.90</a:t>
                      </a:r>
                    </a:p>
                  </a:txBody>
                  <a:tcPr/>
                </a:tc>
                <a:tc>
                  <a:txBody>
                    <a:bodyPr/>
                    <a:lstStyle/>
                    <a:p>
                      <a:pPr algn="ctr"/>
                      <a:r>
                        <a:rPr lang="en-US" sz="1800" dirty="0">
                          <a:latin typeface="Aparajita" panose="02020603050405020304" pitchFamily="18" charset="0"/>
                          <a:cs typeface="Aparajita" panose="02020603050405020304" pitchFamily="18" charset="0"/>
                        </a:rPr>
                        <a:t>0.50</a:t>
                      </a:r>
                    </a:p>
                  </a:txBody>
                  <a:tcPr/>
                </a:tc>
                <a:tc>
                  <a:txBody>
                    <a:bodyPr/>
                    <a:lstStyle/>
                    <a:p>
                      <a:pPr algn="ctr"/>
                      <a:r>
                        <a:rPr lang="en-US" sz="1800" dirty="0">
                          <a:latin typeface="Aparajita" panose="02020603050405020304" pitchFamily="18" charset="0"/>
                          <a:cs typeface="Aparajita" panose="02020603050405020304" pitchFamily="18" charset="0"/>
                        </a:rPr>
                        <a:t>0.50</a:t>
                      </a:r>
                    </a:p>
                  </a:txBody>
                  <a:tcPr/>
                </a:tc>
                <a:extLst>
                  <a:ext uri="{0D108BD9-81ED-4DB2-BD59-A6C34878D82A}">
                    <a16:rowId xmlns:a16="http://schemas.microsoft.com/office/drawing/2014/main" val="981125866"/>
                  </a:ext>
                </a:extLst>
              </a:tr>
              <a:tr h="370840">
                <a:tc>
                  <a:txBody>
                    <a:bodyPr/>
                    <a:lstStyle/>
                    <a:p>
                      <a:pPr algn="ctr"/>
                      <a:r>
                        <a:rPr lang="en-US" sz="1800" dirty="0">
                          <a:latin typeface="Aparajita" panose="02020603050405020304" pitchFamily="18" charset="0"/>
                          <a:cs typeface="Aparajita" panose="02020603050405020304" pitchFamily="18" charset="0"/>
                        </a:rPr>
                        <a:t>VGG16 with Transfer Learning</a:t>
                      </a:r>
                    </a:p>
                  </a:txBody>
                  <a:tcPr/>
                </a:tc>
                <a:tc>
                  <a:txBody>
                    <a:bodyPr/>
                    <a:lstStyle/>
                    <a:p>
                      <a:pPr algn="ctr"/>
                      <a:r>
                        <a:rPr lang="en-US" sz="1800" dirty="0">
                          <a:latin typeface="Aparajita" panose="02020603050405020304" pitchFamily="18" charset="0"/>
                          <a:cs typeface="Aparajita" panose="02020603050405020304" pitchFamily="18" charset="0"/>
                        </a:rPr>
                        <a:t>0.96</a:t>
                      </a:r>
                    </a:p>
                  </a:txBody>
                  <a:tcPr/>
                </a:tc>
                <a:tc>
                  <a:txBody>
                    <a:bodyPr/>
                    <a:lstStyle/>
                    <a:p>
                      <a:pPr algn="ctr"/>
                      <a:r>
                        <a:rPr lang="en-US" sz="1800" dirty="0">
                          <a:latin typeface="Aparajita" panose="02020603050405020304" pitchFamily="18" charset="0"/>
                          <a:cs typeface="Aparajita" panose="02020603050405020304" pitchFamily="18" charset="0"/>
                        </a:rPr>
                        <a:t>0.81</a:t>
                      </a:r>
                    </a:p>
                  </a:txBody>
                  <a:tcPr/>
                </a:tc>
                <a:tc>
                  <a:txBody>
                    <a:bodyPr/>
                    <a:lstStyle/>
                    <a:p>
                      <a:pPr algn="ctr"/>
                      <a:r>
                        <a:rPr lang="en-US" sz="1800" dirty="0">
                          <a:latin typeface="Aparajita" panose="02020603050405020304" pitchFamily="18" charset="0"/>
                          <a:cs typeface="Aparajita" panose="02020603050405020304" pitchFamily="18" charset="0"/>
                        </a:rPr>
                        <a:t>0.58</a:t>
                      </a:r>
                    </a:p>
                  </a:txBody>
                  <a:tcPr/>
                </a:tc>
                <a:extLst>
                  <a:ext uri="{0D108BD9-81ED-4DB2-BD59-A6C34878D82A}">
                    <a16:rowId xmlns:a16="http://schemas.microsoft.com/office/drawing/2014/main" val="1904834262"/>
                  </a:ext>
                </a:extLst>
              </a:tr>
            </a:tbl>
          </a:graphicData>
        </a:graphic>
      </p:graphicFrame>
    </p:spTree>
    <p:extLst>
      <p:ext uri="{BB962C8B-B14F-4D97-AF65-F5344CB8AC3E}">
        <p14:creationId xmlns:p14="http://schemas.microsoft.com/office/powerpoint/2010/main" val="1028548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96623-A8C3-4069-B4B0-585A5CC064E8}"/>
              </a:ext>
            </a:extLst>
          </p:cNvPr>
          <p:cNvSpPr>
            <a:spLocks noGrp="1"/>
          </p:cNvSpPr>
          <p:nvPr>
            <p:ph type="title"/>
          </p:nvPr>
        </p:nvSpPr>
        <p:spPr>
          <a:xfrm>
            <a:off x="834071" y="287607"/>
            <a:ext cx="10018713" cy="748040"/>
          </a:xfrm>
        </p:spPr>
        <p:txBody>
          <a:bodyPr/>
          <a:lstStyle/>
          <a:p>
            <a:r>
              <a:rPr lang="en-IN" sz="3600" dirty="0"/>
              <a:t>About Me</a:t>
            </a:r>
            <a:endParaRPr lang="en-IN" dirty="0"/>
          </a:p>
        </p:txBody>
      </p:sp>
      <p:pic>
        <p:nvPicPr>
          <p:cNvPr id="6" name="Picture 5">
            <a:extLst>
              <a:ext uri="{FF2B5EF4-FFF2-40B4-BE49-F238E27FC236}">
                <a16:creationId xmlns:a16="http://schemas.microsoft.com/office/drawing/2014/main" id="{146ADA81-46A8-480A-9665-CBB8DBE5D2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2080" y="1122777"/>
            <a:ext cx="2810788" cy="37567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a:extLst>
              <a:ext uri="{FF2B5EF4-FFF2-40B4-BE49-F238E27FC236}">
                <a16:creationId xmlns:a16="http://schemas.microsoft.com/office/drawing/2014/main" id="{9644276E-D7F7-4319-AE41-4EC25EFF448E}"/>
              </a:ext>
            </a:extLst>
          </p:cNvPr>
          <p:cNvSpPr/>
          <p:nvPr/>
        </p:nvSpPr>
        <p:spPr>
          <a:xfrm>
            <a:off x="1544320" y="1431474"/>
            <a:ext cx="7223760" cy="3139321"/>
          </a:xfrm>
          <a:prstGeom prst="rect">
            <a:avLst/>
          </a:prstGeom>
        </p:spPr>
        <p:txBody>
          <a:bodyPr wrap="square">
            <a:spAutoFit/>
          </a:bodyPr>
          <a:lstStyle/>
          <a:p>
            <a:pPr algn="just"/>
            <a:r>
              <a:rPr lang="en-US" dirty="0"/>
              <a:t>Currently, I am leading the Data Science and AI team at West Pharmaceutical Services and previously worked in Microsoft and well seasoned in domains such as Machine Learning, Deep Learning, Internet of Things (IoT), Robotics and Cloud Computing. In the Data Science domain,  I am well experienced with Computer Vision,  Time-Series Forecasting, NLP, Speech analysis. </a:t>
            </a:r>
          </a:p>
          <a:p>
            <a:pPr algn="just"/>
            <a:endParaRPr lang="en-US" dirty="0"/>
          </a:p>
          <a:p>
            <a:pPr algn="just"/>
            <a:r>
              <a:rPr lang="en-US" dirty="0"/>
              <a:t>Apart from my day job, I am an AI Researcher at an NGO called MUST Research, and I am one of the faculty members at MUST Research Academy. </a:t>
            </a:r>
            <a:r>
              <a:rPr lang="en-IN" dirty="0">
                <a:hlinkClick r:id="rId3"/>
              </a:rPr>
              <a:t>https://academy.must.co.in/</a:t>
            </a:r>
            <a:endParaRPr lang="en-IN" dirty="0"/>
          </a:p>
          <a:p>
            <a:pPr marL="285750" indent="-285750" algn="just">
              <a:buFont typeface="Arial" panose="020B0604020202020204" pitchFamily="34" charset="0"/>
              <a:buChar char="•"/>
            </a:pPr>
            <a:endParaRPr lang="en-US" dirty="0"/>
          </a:p>
        </p:txBody>
      </p:sp>
      <p:pic>
        <p:nvPicPr>
          <p:cNvPr id="2052" name="Picture 4" descr="Website Logo - LogoDix">
            <a:extLst>
              <a:ext uri="{FF2B5EF4-FFF2-40B4-BE49-F238E27FC236}">
                <a16:creationId xmlns:a16="http://schemas.microsoft.com/office/drawing/2014/main" id="{26D3C167-9F1C-4FCC-8B46-37B2D73B93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0471" y="4590702"/>
            <a:ext cx="773246" cy="75183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91316FC-66E0-4C3C-84B4-6C911C5CB796}"/>
              </a:ext>
            </a:extLst>
          </p:cNvPr>
          <p:cNvSpPr txBox="1"/>
          <p:nvPr/>
        </p:nvSpPr>
        <p:spPr>
          <a:xfrm>
            <a:off x="3415529" y="4734676"/>
            <a:ext cx="6096000" cy="400110"/>
          </a:xfrm>
          <a:prstGeom prst="rect">
            <a:avLst/>
          </a:prstGeom>
          <a:noFill/>
        </p:spPr>
        <p:txBody>
          <a:bodyPr wrap="square">
            <a:spAutoFit/>
          </a:bodyPr>
          <a:lstStyle/>
          <a:p>
            <a:r>
              <a:rPr lang="en-IN" sz="2000" b="1" dirty="0">
                <a:hlinkClick r:id="rId5"/>
              </a:rPr>
              <a:t>https://aditya-bhattacharya.net/</a:t>
            </a:r>
            <a:endParaRPr lang="en-IN" sz="2000" b="1" dirty="0"/>
          </a:p>
        </p:txBody>
      </p:sp>
      <p:pic>
        <p:nvPicPr>
          <p:cNvPr id="2054" name="Picture 6" descr="Circle, linkedin, logo, media, network, share, social icon">
            <a:extLst>
              <a:ext uri="{FF2B5EF4-FFF2-40B4-BE49-F238E27FC236}">
                <a16:creationId xmlns:a16="http://schemas.microsoft.com/office/drawing/2014/main" id="{0A33D450-4374-4144-91ED-B1A2601391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3162" y="5454193"/>
            <a:ext cx="627863" cy="6260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548A941-EAE4-4453-B7EA-51B741885A3B}"/>
              </a:ext>
            </a:extLst>
          </p:cNvPr>
          <p:cNvSpPr txBox="1"/>
          <p:nvPr/>
        </p:nvSpPr>
        <p:spPr>
          <a:xfrm>
            <a:off x="3415529" y="5567163"/>
            <a:ext cx="7071042" cy="400110"/>
          </a:xfrm>
          <a:prstGeom prst="rect">
            <a:avLst/>
          </a:prstGeom>
          <a:noFill/>
        </p:spPr>
        <p:txBody>
          <a:bodyPr wrap="square">
            <a:spAutoFit/>
          </a:bodyPr>
          <a:lstStyle/>
          <a:p>
            <a:r>
              <a:rPr lang="en-IN" sz="2000" b="1" dirty="0">
                <a:hlinkClick r:id="rId7"/>
              </a:rPr>
              <a:t>https://www.linkedin.com/in/aditya-bhattacharya-b59155b6/</a:t>
            </a:r>
            <a:endParaRPr lang="en-IN" sz="2000" b="1" dirty="0"/>
          </a:p>
        </p:txBody>
      </p:sp>
      <p:pic>
        <p:nvPicPr>
          <p:cNvPr id="10" name="Picture 9" descr="Text, logo&#10;&#10;Description automatically generated">
            <a:extLst>
              <a:ext uri="{FF2B5EF4-FFF2-40B4-BE49-F238E27FC236}">
                <a16:creationId xmlns:a16="http://schemas.microsoft.com/office/drawing/2014/main" id="{A70E32E7-8D6F-4643-91A5-8982515038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35682" y="6220102"/>
            <a:ext cx="1956318" cy="630209"/>
          </a:xfrm>
          <a:prstGeom prst="rect">
            <a:avLst/>
          </a:prstGeom>
        </p:spPr>
      </p:pic>
    </p:spTree>
    <p:extLst>
      <p:ext uri="{BB962C8B-B14F-4D97-AF65-F5344CB8AC3E}">
        <p14:creationId xmlns:p14="http://schemas.microsoft.com/office/powerpoint/2010/main" val="1736249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00E3793-3240-4DB5-9BB5-7A9E72520957}"/>
              </a:ext>
            </a:extLst>
          </p:cNvPr>
          <p:cNvSpPr>
            <a:spLocks noGrp="1"/>
          </p:cNvSpPr>
          <p:nvPr>
            <p:ph type="title"/>
          </p:nvPr>
        </p:nvSpPr>
        <p:spPr>
          <a:xfrm>
            <a:off x="496112" y="685801"/>
            <a:ext cx="2743200" cy="5105400"/>
          </a:xfrm>
        </p:spPr>
        <p:txBody>
          <a:bodyPr vert="horz" lIns="91440" tIns="45720" rIns="91440" bIns="45720" rtlCol="0" anchor="ctr">
            <a:normAutofit/>
          </a:bodyPr>
          <a:lstStyle/>
          <a:p>
            <a:pPr algn="l"/>
            <a:r>
              <a:rPr lang="en-US" sz="3200">
                <a:solidFill>
                  <a:srgbClr val="FFFFFF"/>
                </a:solidFill>
              </a:rPr>
              <a:t>Summary</a:t>
            </a:r>
          </a:p>
        </p:txBody>
      </p:sp>
      <p:grpSp>
        <p:nvGrpSpPr>
          <p:cNvPr id="33" name="Group 32">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34"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5"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6"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7"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8"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9"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4" name="Rectangle 3">
            <a:extLst>
              <a:ext uri="{FF2B5EF4-FFF2-40B4-BE49-F238E27FC236}">
                <a16:creationId xmlns:a16="http://schemas.microsoft.com/office/drawing/2014/main" id="{2085AD8E-9787-48BD-AADE-609F48DEE487}"/>
              </a:ext>
            </a:extLst>
          </p:cNvPr>
          <p:cNvSpPr/>
          <p:nvPr/>
        </p:nvSpPr>
        <p:spPr>
          <a:xfrm>
            <a:off x="5117105" y="876299"/>
            <a:ext cx="6385918" cy="5105400"/>
          </a:xfrm>
          <a:prstGeom prst="rect">
            <a:avLst/>
          </a:prstGeom>
        </p:spPr>
        <p:txBody>
          <a:bodyPr vert="horz" lIns="91440" tIns="45720" rIns="91440" bIns="45720" rtlCol="0" anchor="ctr">
            <a:normAutofit/>
          </a:bodyPr>
          <a:lstStyle/>
          <a:p>
            <a:pPr marL="457200" indent="-457200">
              <a:spcBef>
                <a:spcPct val="20000"/>
              </a:spcBef>
              <a:spcAft>
                <a:spcPts val="600"/>
              </a:spcAft>
              <a:buClr>
                <a:schemeClr val="accent1">
                  <a:lumMod val="75000"/>
                </a:schemeClr>
              </a:buClr>
              <a:buSzPct val="145000"/>
              <a:buFont typeface="Arial"/>
              <a:buChar char="•"/>
            </a:pPr>
            <a:endParaRPr lang="en-US" sz="2000" dirty="0"/>
          </a:p>
        </p:txBody>
      </p:sp>
      <p:pic>
        <p:nvPicPr>
          <p:cNvPr id="13" name="Picture 12" descr="Text, logo&#10;&#10;Description automatically generated">
            <a:extLst>
              <a:ext uri="{FF2B5EF4-FFF2-40B4-BE49-F238E27FC236}">
                <a16:creationId xmlns:a16="http://schemas.microsoft.com/office/drawing/2014/main" id="{9CFB69D5-1FC7-4FDF-872B-4B36E5B7A5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7600" y="5981699"/>
            <a:ext cx="2099776" cy="676423"/>
          </a:xfrm>
          <a:prstGeom prst="rect">
            <a:avLst/>
          </a:prstGeom>
        </p:spPr>
      </p:pic>
      <p:sp>
        <p:nvSpPr>
          <p:cNvPr id="14" name="Content Placeholder 2">
            <a:extLst>
              <a:ext uri="{FF2B5EF4-FFF2-40B4-BE49-F238E27FC236}">
                <a16:creationId xmlns:a16="http://schemas.microsoft.com/office/drawing/2014/main" id="{16D255ED-45AC-4C78-912E-C659B6950848}"/>
              </a:ext>
            </a:extLst>
          </p:cNvPr>
          <p:cNvSpPr>
            <a:spLocks noGrp="1"/>
          </p:cNvSpPr>
          <p:nvPr>
            <p:ph idx="1"/>
          </p:nvPr>
        </p:nvSpPr>
        <p:spPr>
          <a:xfrm>
            <a:off x="4590464" y="1118895"/>
            <a:ext cx="7601536" cy="5105400"/>
          </a:xfrm>
        </p:spPr>
        <p:txBody>
          <a:bodyPr>
            <a:normAutofit/>
          </a:bodyPr>
          <a:lstStyle/>
          <a:p>
            <a:pPr>
              <a:buFont typeface="Arial" panose="020B0604020202020204" pitchFamily="34" charset="0"/>
              <a:buChar char="−"/>
            </a:pPr>
            <a:r>
              <a:rPr lang="en-US" sz="2000" dirty="0">
                <a:latin typeface="Arial" panose="020B0604020202020204" pitchFamily="34" charset="0"/>
                <a:cs typeface="Arial" panose="020B0604020202020204" pitchFamily="34" charset="0"/>
              </a:rPr>
              <a:t> We learnt about Deep Hybrid Learning (DHL)</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 Benefits of DHL</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 Different types of DHL</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 Case Study on NUMODRIL - Nuclear Morphology  Optimized Deep Hybrid Learning and Code Walkthrough</a:t>
            </a:r>
            <a:endParaRPr lang="en-IN" sz="2000" dirty="0">
              <a:latin typeface="Arial" panose="020B0604020202020204" pitchFamily="34" charset="0"/>
              <a:cs typeface="Arial" panose="020B0604020202020204" pitchFamily="34" charset="0"/>
            </a:endParaRPr>
          </a:p>
          <a:p>
            <a:pPr marL="0" indent="0">
              <a:buNone/>
            </a:pPr>
            <a:endParaRPr lang="en-IN" sz="2000" dirty="0">
              <a:latin typeface="Arial Nova" panose="020B0604020202020204" pitchFamily="34" charset="0"/>
              <a:cs typeface="Aparajita" panose="020B0502040204020203" pitchFamily="18" charset="0"/>
            </a:endParaRPr>
          </a:p>
        </p:txBody>
      </p:sp>
    </p:spTree>
    <p:extLst>
      <p:ext uri="{BB962C8B-B14F-4D97-AF65-F5344CB8AC3E}">
        <p14:creationId xmlns:p14="http://schemas.microsoft.com/office/powerpoint/2010/main" val="1469333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8D121C6-1990-4628-B454-46C1577A8C22}"/>
              </a:ext>
            </a:extLst>
          </p:cNvPr>
          <p:cNvSpPr/>
          <p:nvPr/>
        </p:nvSpPr>
        <p:spPr>
          <a:xfrm>
            <a:off x="1131859" y="4737748"/>
            <a:ext cx="3817968" cy="461665"/>
          </a:xfrm>
          <a:prstGeom prst="rect">
            <a:avLst/>
          </a:prstGeom>
        </p:spPr>
        <p:txBody>
          <a:bodyPr wrap="none">
            <a:spAutoFit/>
          </a:bodyPr>
          <a:lstStyle/>
          <a:p>
            <a:r>
              <a:rPr lang="en-IN" sz="2400" b="1" dirty="0">
                <a:solidFill>
                  <a:srgbClr val="92278F"/>
                </a:solidFill>
              </a:rPr>
              <a:t>- ADITYA  BHATTACHARYA</a:t>
            </a:r>
          </a:p>
        </p:txBody>
      </p:sp>
      <p:sp>
        <p:nvSpPr>
          <p:cNvPr id="6" name="Rectangle 5">
            <a:extLst>
              <a:ext uri="{FF2B5EF4-FFF2-40B4-BE49-F238E27FC236}">
                <a16:creationId xmlns:a16="http://schemas.microsoft.com/office/drawing/2014/main" id="{213ED472-7769-4580-AB8B-893CFE24359C}"/>
              </a:ext>
            </a:extLst>
          </p:cNvPr>
          <p:cNvSpPr/>
          <p:nvPr/>
        </p:nvSpPr>
        <p:spPr>
          <a:xfrm>
            <a:off x="2468880" y="5199413"/>
            <a:ext cx="5638800" cy="1338828"/>
          </a:xfrm>
          <a:prstGeom prst="rect">
            <a:avLst/>
          </a:prstGeom>
        </p:spPr>
        <p:txBody>
          <a:bodyPr wrap="square">
            <a:spAutoFit/>
          </a:bodyPr>
          <a:lstStyle/>
          <a:p>
            <a:pPr>
              <a:lnSpc>
                <a:spcPct val="150000"/>
              </a:lnSpc>
            </a:pPr>
            <a:r>
              <a:rPr lang="en-US" b="1" dirty="0">
                <a:solidFill>
                  <a:srgbClr val="92278F"/>
                </a:solidFill>
                <a:effectLst>
                  <a:outerShdw blurRad="38100" dist="38100" dir="2700000" algn="tl">
                    <a:srgbClr val="000000">
                      <a:alpha val="43137"/>
                    </a:srgbClr>
                  </a:outerShdw>
                </a:effectLst>
              </a:rPr>
              <a:t>Questions</a:t>
            </a:r>
            <a:r>
              <a:rPr lang="en-US" b="1" dirty="0">
                <a:solidFill>
                  <a:srgbClr val="92278F"/>
                </a:solidFill>
              </a:rPr>
              <a:t>?</a:t>
            </a:r>
            <a:r>
              <a:rPr lang="en-US" dirty="0">
                <a:solidFill>
                  <a:srgbClr val="92278F"/>
                </a:solidFill>
              </a:rPr>
              <a:t> </a:t>
            </a:r>
          </a:p>
          <a:p>
            <a:r>
              <a:rPr lang="en-US" i="1" dirty="0">
                <a:solidFill>
                  <a:schemeClr val="tx1"/>
                </a:solidFill>
              </a:rPr>
              <a:t>- Want to connect over</a:t>
            </a:r>
            <a:r>
              <a:rPr lang="en-US" i="1" dirty="0">
                <a:solidFill>
                  <a:srgbClr val="92278F"/>
                </a:solidFill>
              </a:rPr>
              <a:t> </a:t>
            </a:r>
            <a:r>
              <a:rPr lang="en-US" i="1" dirty="0">
                <a:solidFill>
                  <a:srgbClr val="92278F"/>
                </a:solidFill>
                <a:hlinkClick r:id="rId2">
                  <a:extLst>
                    <a:ext uri="{A12FA001-AC4F-418D-AE19-62706E023703}">
                      <ahyp:hlinkClr xmlns:ahyp="http://schemas.microsoft.com/office/drawing/2018/hyperlinkcolor" val="tx"/>
                    </a:ext>
                  </a:extLst>
                </a:hlinkClick>
              </a:rPr>
              <a:t>LinkedIn</a:t>
            </a:r>
            <a:r>
              <a:rPr lang="en-US" i="1" dirty="0">
                <a:solidFill>
                  <a:srgbClr val="92278F"/>
                </a:solidFill>
              </a:rPr>
              <a:t> </a:t>
            </a:r>
            <a:r>
              <a:rPr lang="en-US" i="1" dirty="0">
                <a:solidFill>
                  <a:schemeClr val="tx1"/>
                </a:solidFill>
              </a:rPr>
              <a:t>?</a:t>
            </a:r>
          </a:p>
          <a:p>
            <a:pPr marL="285750" indent="-285750">
              <a:buFontTx/>
              <a:buChar char="-"/>
            </a:pPr>
            <a:r>
              <a:rPr lang="en-US" i="1" dirty="0">
                <a:solidFill>
                  <a:schemeClr val="tx1"/>
                </a:solidFill>
              </a:rPr>
              <a:t>Or email me at: </a:t>
            </a:r>
            <a:r>
              <a:rPr lang="en-US" i="1" dirty="0">
                <a:solidFill>
                  <a:srgbClr val="92278F"/>
                </a:solidFill>
                <a:hlinkClick r:id="rId3">
                  <a:extLst>
                    <a:ext uri="{A12FA001-AC4F-418D-AE19-62706E023703}">
                      <ahyp:hlinkClr xmlns:ahyp="http://schemas.microsoft.com/office/drawing/2018/hyperlinkcolor" val="tx"/>
                    </a:ext>
                  </a:extLst>
                </a:hlinkClick>
              </a:rPr>
              <a:t>aditya.bhattacharya2016@gmail.com</a:t>
            </a:r>
            <a:endParaRPr lang="en-US" i="1" dirty="0">
              <a:solidFill>
                <a:srgbClr val="92278F"/>
              </a:solidFill>
            </a:endParaRPr>
          </a:p>
          <a:p>
            <a:pPr marL="285750" indent="-285750">
              <a:buFontTx/>
              <a:buChar char="-"/>
            </a:pPr>
            <a:r>
              <a:rPr lang="en-US" i="1" dirty="0"/>
              <a:t>Follow me at: </a:t>
            </a:r>
            <a:r>
              <a:rPr lang="en-IN" dirty="0">
                <a:solidFill>
                  <a:srgbClr val="92278F"/>
                </a:solidFill>
                <a:hlinkClick r:id="rId4">
                  <a:extLst>
                    <a:ext uri="{A12FA001-AC4F-418D-AE19-62706E023703}">
                      <ahyp:hlinkClr xmlns:ahyp="http://schemas.microsoft.com/office/drawing/2018/hyperlinkcolor" val="tx"/>
                    </a:ext>
                  </a:extLst>
                </a:hlinkClick>
              </a:rPr>
              <a:t>https://aditya-bhattacharya.net/</a:t>
            </a:r>
            <a:endParaRPr lang="en-US" i="1" dirty="0">
              <a:solidFill>
                <a:srgbClr val="92278F"/>
              </a:solidFill>
            </a:endParaRPr>
          </a:p>
        </p:txBody>
      </p:sp>
      <p:pic>
        <p:nvPicPr>
          <p:cNvPr id="7" name="Picture 2" descr="Image result for dilbert presentation comic strip didn't understand a work of it">
            <a:extLst>
              <a:ext uri="{FF2B5EF4-FFF2-40B4-BE49-F238E27FC236}">
                <a16:creationId xmlns:a16="http://schemas.microsoft.com/office/drawing/2014/main" id="{4926257C-1C6B-4DC2-A330-2B54CF8C6B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5338" y="1202930"/>
            <a:ext cx="8174374" cy="281750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F8F0073-D14F-437B-97E2-261B6A9FEA62}"/>
              </a:ext>
            </a:extLst>
          </p:cNvPr>
          <p:cNvSpPr/>
          <p:nvPr/>
        </p:nvSpPr>
        <p:spPr>
          <a:xfrm>
            <a:off x="1664216" y="349526"/>
            <a:ext cx="2753254" cy="461665"/>
          </a:xfrm>
          <a:prstGeom prst="rect">
            <a:avLst/>
          </a:prstGeom>
        </p:spPr>
        <p:txBody>
          <a:bodyPr wrap="none">
            <a:spAutoFit/>
          </a:bodyPr>
          <a:lstStyle/>
          <a:p>
            <a:r>
              <a:rPr lang="en-IN" sz="2400" b="1" dirty="0">
                <a:solidFill>
                  <a:srgbClr val="92278F"/>
                </a:solidFill>
              </a:rPr>
              <a:t>That’s all for today!</a:t>
            </a:r>
          </a:p>
        </p:txBody>
      </p:sp>
      <p:pic>
        <p:nvPicPr>
          <p:cNvPr id="9" name="Picture 8" descr="Text, logo&#10;&#10;Description automatically generated">
            <a:extLst>
              <a:ext uri="{FF2B5EF4-FFF2-40B4-BE49-F238E27FC236}">
                <a16:creationId xmlns:a16="http://schemas.microsoft.com/office/drawing/2014/main" id="{07E78B09-9C80-4AF1-8A3E-42C797940F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77120" y="6024283"/>
            <a:ext cx="2099776" cy="676423"/>
          </a:xfrm>
          <a:prstGeom prst="rect">
            <a:avLst/>
          </a:prstGeom>
        </p:spPr>
      </p:pic>
    </p:spTree>
    <p:extLst>
      <p:ext uri="{BB962C8B-B14F-4D97-AF65-F5344CB8AC3E}">
        <p14:creationId xmlns:p14="http://schemas.microsoft.com/office/powerpoint/2010/main" val="1151169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62" name="Rectangle 49">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51">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D628DBB-EB99-47B1-8660-BAF5FCEDB9D6}"/>
              </a:ext>
            </a:extLst>
          </p:cNvPr>
          <p:cNvSpPr>
            <a:spLocks noGrp="1"/>
          </p:cNvSpPr>
          <p:nvPr>
            <p:ph type="title"/>
          </p:nvPr>
        </p:nvSpPr>
        <p:spPr>
          <a:xfrm>
            <a:off x="496112" y="685801"/>
            <a:ext cx="2743200" cy="5105400"/>
          </a:xfrm>
        </p:spPr>
        <p:txBody>
          <a:bodyPr>
            <a:normAutofit/>
          </a:bodyPr>
          <a:lstStyle/>
          <a:p>
            <a:pPr algn="l"/>
            <a:r>
              <a:rPr lang="en-IN" sz="3200">
                <a:solidFill>
                  <a:srgbClr val="FFFFFF"/>
                </a:solidFill>
              </a:rPr>
              <a:t>Key topics for discussion</a:t>
            </a:r>
          </a:p>
        </p:txBody>
      </p:sp>
      <p:grpSp>
        <p:nvGrpSpPr>
          <p:cNvPr id="64" name="Group 53">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55"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6"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57"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58"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9"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60"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5781965F-99D2-4689-B844-57900474A405}"/>
              </a:ext>
            </a:extLst>
          </p:cNvPr>
          <p:cNvSpPr>
            <a:spLocks noGrp="1"/>
          </p:cNvSpPr>
          <p:nvPr>
            <p:ph idx="1"/>
          </p:nvPr>
        </p:nvSpPr>
        <p:spPr>
          <a:xfrm>
            <a:off x="4590464" y="1118895"/>
            <a:ext cx="7601536" cy="5105400"/>
          </a:xfrm>
        </p:spPr>
        <p:txBody>
          <a:bodyPr>
            <a:normAutofit/>
          </a:bodyPr>
          <a:lstStyle/>
          <a:p>
            <a:pPr>
              <a:buFont typeface="Arial" panose="020B0604020202020204" pitchFamily="34" charset="0"/>
              <a:buChar char="−"/>
            </a:pPr>
            <a:r>
              <a:rPr lang="en-US" sz="2000" dirty="0">
                <a:latin typeface="Arial" panose="020B0604020202020204" pitchFamily="34" charset="0"/>
                <a:cs typeface="Arial" panose="020B0604020202020204" pitchFamily="34" charset="0"/>
              </a:rPr>
              <a:t> Introducing the framework Deep Hybrid Learning (DHL)</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 Why to go for Deep Hybrid Learning? </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 Different flavors of DHL</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 Case Study on NUMODRIL - Nuclear Morphology  Optimized Deep Hybrid Learning</a:t>
            </a:r>
            <a:endParaRPr lang="en-IN" sz="2000" dirty="0">
              <a:latin typeface="Arial" panose="020B0604020202020204" pitchFamily="34" charset="0"/>
              <a:cs typeface="Arial" panose="020B0604020202020204" pitchFamily="34" charset="0"/>
            </a:endParaRPr>
          </a:p>
          <a:p>
            <a:pPr marL="0" indent="0">
              <a:buNone/>
            </a:pPr>
            <a:endParaRPr lang="en-IN" sz="2000" dirty="0">
              <a:latin typeface="Arial Nova" panose="020B0604020202020204" pitchFamily="34" charset="0"/>
              <a:cs typeface="Aparajita" panose="020B0502040204020203" pitchFamily="18" charset="0"/>
            </a:endParaRPr>
          </a:p>
        </p:txBody>
      </p:sp>
      <p:pic>
        <p:nvPicPr>
          <p:cNvPr id="61" name="Picture 60" descr="Text, logo&#10;&#10;Description automatically generated">
            <a:extLst>
              <a:ext uri="{FF2B5EF4-FFF2-40B4-BE49-F238E27FC236}">
                <a16:creationId xmlns:a16="http://schemas.microsoft.com/office/drawing/2014/main" id="{2EA7F221-3885-414E-B074-462D24314A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4817" y="5852424"/>
            <a:ext cx="2921439" cy="941114"/>
          </a:xfrm>
          <a:prstGeom prst="rect">
            <a:avLst/>
          </a:prstGeom>
        </p:spPr>
      </p:pic>
    </p:spTree>
    <p:extLst>
      <p:ext uri="{BB962C8B-B14F-4D97-AF65-F5344CB8AC3E}">
        <p14:creationId xmlns:p14="http://schemas.microsoft.com/office/powerpoint/2010/main" val="418254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ee the source image">
            <a:extLst>
              <a:ext uri="{FF2B5EF4-FFF2-40B4-BE49-F238E27FC236}">
                <a16:creationId xmlns:a16="http://schemas.microsoft.com/office/drawing/2014/main" id="{C478A1D3-F678-4E3A-8B29-A383EA1D3F3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8" b="21321"/>
          <a:stretch/>
        </p:blipFill>
        <p:spPr bwMode="auto">
          <a:xfrm>
            <a:off x="6791560" y="10"/>
            <a:ext cx="5400440"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a:noFill/>
          <a:extLst>
            <a:ext uri="{909E8E84-426E-40DD-AFC4-6F175D3DCCD1}">
              <a14:hiddenFill xmlns:a14="http://schemas.microsoft.com/office/drawing/2010/main">
                <a:solidFill>
                  <a:srgbClr val="FFFFFF"/>
                </a:solidFill>
              </a14:hiddenFill>
            </a:ext>
          </a:extLst>
        </p:spPr>
      </p:pic>
      <p:grpSp>
        <p:nvGrpSpPr>
          <p:cNvPr id="193" name="Group 192">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028"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29"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30"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031"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032"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033"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12FE2A3E-064A-4204-8BB1-203B089236B2}"/>
              </a:ext>
            </a:extLst>
          </p:cNvPr>
          <p:cNvSpPr>
            <a:spLocks noGrp="1"/>
          </p:cNvSpPr>
          <p:nvPr>
            <p:ph type="title"/>
          </p:nvPr>
        </p:nvSpPr>
        <p:spPr>
          <a:xfrm>
            <a:off x="337080" y="99939"/>
            <a:ext cx="5784555" cy="1752599"/>
          </a:xfrm>
        </p:spPr>
        <p:txBody>
          <a:bodyPr>
            <a:normAutofit/>
          </a:bodyPr>
          <a:lstStyle/>
          <a:p>
            <a:pPr algn="l"/>
            <a:r>
              <a:rPr lang="en-US" dirty="0">
                <a:latin typeface="Arial Nova" panose="020B0504020202020204" pitchFamily="34" charset="0"/>
              </a:rPr>
              <a:t>Deep Hybrid Learning</a:t>
            </a:r>
            <a:endParaRPr lang="en-IN" dirty="0">
              <a:latin typeface="Arial Nova" panose="020B0504020202020204" pitchFamily="34" charset="0"/>
            </a:endParaRPr>
          </a:p>
        </p:txBody>
      </p:sp>
      <p:sp>
        <p:nvSpPr>
          <p:cNvPr id="3" name="Content Placeholder 2">
            <a:extLst>
              <a:ext uri="{FF2B5EF4-FFF2-40B4-BE49-F238E27FC236}">
                <a16:creationId xmlns:a16="http://schemas.microsoft.com/office/drawing/2014/main" id="{758DC9BE-B4E7-426F-9675-EEE6A68EADBD}"/>
              </a:ext>
            </a:extLst>
          </p:cNvPr>
          <p:cNvSpPr>
            <a:spLocks noGrp="1"/>
          </p:cNvSpPr>
          <p:nvPr>
            <p:ph idx="1"/>
          </p:nvPr>
        </p:nvSpPr>
        <p:spPr>
          <a:xfrm>
            <a:off x="333300" y="1952477"/>
            <a:ext cx="5872549" cy="4553243"/>
          </a:xfrm>
        </p:spPr>
        <p:txBody>
          <a:bodyPr>
            <a:normAutofit/>
          </a:bodyPr>
          <a:lstStyle/>
          <a:p>
            <a:r>
              <a:rPr lang="en-US" sz="2000" dirty="0"/>
              <a:t>A fusion approach to combine a conventional Deep Learning model with other learning algorithms.</a:t>
            </a:r>
          </a:p>
          <a:p>
            <a:r>
              <a:rPr lang="en-US" sz="2000" dirty="0"/>
              <a:t>It is basically converting a standard Deep Neural Network architecture of one form and fusing with learning algorithm (typically a machine learning algorithm)</a:t>
            </a:r>
          </a:p>
          <a:p>
            <a:r>
              <a:rPr lang="en-US" sz="2000" dirty="0"/>
              <a:t>Deep Hybrid Learning can have multiple forms based on the fusion mechanism :</a:t>
            </a:r>
          </a:p>
          <a:p>
            <a:pPr marL="800100" lvl="1" indent="-342900">
              <a:buFont typeface="+mj-lt"/>
              <a:buAutoNum type="arabicPeriod"/>
            </a:pPr>
            <a:r>
              <a:rPr lang="en-US" sz="1600" b="1" dirty="0"/>
              <a:t>Early Fusion</a:t>
            </a:r>
            <a:r>
              <a:rPr lang="en-US" sz="1600" dirty="0"/>
              <a:t> – Typically when the fusion process happens before feature extraction.</a:t>
            </a:r>
          </a:p>
          <a:p>
            <a:pPr marL="800100" lvl="1" indent="-342900">
              <a:buFont typeface="+mj-lt"/>
              <a:buAutoNum type="arabicPeriod"/>
            </a:pPr>
            <a:r>
              <a:rPr lang="en-US" sz="1600" b="1" dirty="0"/>
              <a:t>Late Fusion </a:t>
            </a:r>
            <a:r>
              <a:rPr lang="en-US" sz="1600" dirty="0"/>
              <a:t>– Typically when the fusion process happens after the feature extraction.</a:t>
            </a:r>
          </a:p>
          <a:p>
            <a:endParaRPr lang="en-IN" sz="2000" dirty="0"/>
          </a:p>
        </p:txBody>
      </p:sp>
      <p:grpSp>
        <p:nvGrpSpPr>
          <p:cNvPr id="9" name="Group 8">
            <a:extLst>
              <a:ext uri="{FF2B5EF4-FFF2-40B4-BE49-F238E27FC236}">
                <a16:creationId xmlns:a16="http://schemas.microsoft.com/office/drawing/2014/main" id="{60039D3D-C12A-4DAB-B187-C22CA4752BE0}"/>
              </a:ext>
            </a:extLst>
          </p:cNvPr>
          <p:cNvGrpSpPr/>
          <p:nvPr/>
        </p:nvGrpSpPr>
        <p:grpSpPr>
          <a:xfrm>
            <a:off x="10628636" y="3821753"/>
            <a:ext cx="814690" cy="814690"/>
            <a:chOff x="10733842" y="3821754"/>
            <a:chExt cx="814690" cy="814690"/>
          </a:xfrm>
        </p:grpSpPr>
        <p:pic>
          <p:nvPicPr>
            <p:cNvPr id="6" name="Graphic 5" descr="Magnifying glass">
              <a:extLst>
                <a:ext uri="{FF2B5EF4-FFF2-40B4-BE49-F238E27FC236}">
                  <a16:creationId xmlns:a16="http://schemas.microsoft.com/office/drawing/2014/main" id="{06234794-B93A-4385-B380-61F4AC03F84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10733842" y="3821754"/>
              <a:ext cx="814690" cy="814690"/>
            </a:xfrm>
            <a:prstGeom prst="rect">
              <a:avLst/>
            </a:prstGeom>
          </p:spPr>
        </p:pic>
        <p:pic>
          <p:nvPicPr>
            <p:cNvPr id="8" name="Graphic 7" descr="Question mark">
              <a:extLst>
                <a:ext uri="{FF2B5EF4-FFF2-40B4-BE49-F238E27FC236}">
                  <a16:creationId xmlns:a16="http://schemas.microsoft.com/office/drawing/2014/main" id="{0A25A43F-0D1D-436F-B32C-AE901BEF7ED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035981" y="3959158"/>
              <a:ext cx="376946" cy="376946"/>
            </a:xfrm>
            <a:prstGeom prst="rect">
              <a:avLst/>
            </a:prstGeom>
          </p:spPr>
        </p:pic>
      </p:grpSp>
      <p:pic>
        <p:nvPicPr>
          <p:cNvPr id="34" name="Picture 33" descr="Text, logo&#10;&#10;Description automatically generated">
            <a:extLst>
              <a:ext uri="{FF2B5EF4-FFF2-40B4-BE49-F238E27FC236}">
                <a16:creationId xmlns:a16="http://schemas.microsoft.com/office/drawing/2014/main" id="{73464F27-A57B-44C4-94C7-0E4DB20F639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903141" y="-1"/>
            <a:ext cx="2265680" cy="729867"/>
          </a:xfrm>
          <a:prstGeom prst="rect">
            <a:avLst/>
          </a:prstGeom>
        </p:spPr>
      </p:pic>
    </p:spTree>
    <p:extLst>
      <p:ext uri="{BB962C8B-B14F-4D97-AF65-F5344CB8AC3E}">
        <p14:creationId xmlns:p14="http://schemas.microsoft.com/office/powerpoint/2010/main" val="315977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29"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0"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31"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2"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3"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4"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36" name="Rectangle 35">
            <a:extLst>
              <a:ext uri="{FF2B5EF4-FFF2-40B4-BE49-F238E27FC236}">
                <a16:creationId xmlns:a16="http://schemas.microsoft.com/office/drawing/2014/main" id="{15655827-B42D-4180-88D3-D83F25E4B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txBody>
          <a:bodyPr rtlCol="0" anchor="ctr"/>
          <a:lstStyle/>
          <a:p>
            <a:pPr algn="ctr"/>
            <a:endParaRPr lang="en-US"/>
          </a:p>
        </p:txBody>
      </p:sp>
      <p:sp>
        <p:nvSpPr>
          <p:cNvPr id="38" name="Freeform: Shape 37">
            <a:extLst>
              <a:ext uri="{FF2B5EF4-FFF2-40B4-BE49-F238E27FC236}">
                <a16:creationId xmlns:a16="http://schemas.microsoft.com/office/drawing/2014/main" id="{24ACCB06-563C-4ADE-B4D6-1FE9F723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955594"/>
            <a:ext cx="1828958" cy="2902407"/>
          </a:xfrm>
          <a:custGeom>
            <a:avLst/>
            <a:gdLst>
              <a:gd name="connsiteX0" fmla="*/ 0 w 1828958"/>
              <a:gd name="connsiteY0" fmla="*/ 0 h 2902407"/>
              <a:gd name="connsiteX1" fmla="*/ 1828958 w 1828958"/>
              <a:gd name="connsiteY1" fmla="*/ 2902407 h 2902407"/>
              <a:gd name="connsiteX2" fmla="*/ 1709896 w 1828958"/>
              <a:gd name="connsiteY2" fmla="*/ 2902407 h 2902407"/>
              <a:gd name="connsiteX3" fmla="*/ 0 w 1828958"/>
              <a:gd name="connsiteY3" fmla="*/ 63474 h 2902407"/>
            </a:gdLst>
            <a:ahLst/>
            <a:cxnLst>
              <a:cxn ang="0">
                <a:pos x="connsiteX0" y="connsiteY0"/>
              </a:cxn>
              <a:cxn ang="0">
                <a:pos x="connsiteX1" y="connsiteY1"/>
              </a:cxn>
              <a:cxn ang="0">
                <a:pos x="connsiteX2" y="connsiteY2"/>
              </a:cxn>
              <a:cxn ang="0">
                <a:pos x="connsiteX3" y="connsiteY3"/>
              </a:cxn>
            </a:cxnLst>
            <a:rect l="l" t="t" r="r" b="b"/>
            <a:pathLst>
              <a:path w="1828958" h="2902407">
                <a:moveTo>
                  <a:pt x="0" y="0"/>
                </a:moveTo>
                <a:lnTo>
                  <a:pt x="1828958" y="2902407"/>
                </a:lnTo>
                <a:lnTo>
                  <a:pt x="1709896" y="2902407"/>
                </a:lnTo>
                <a:lnTo>
                  <a:pt x="0" y="63474"/>
                </a:lnTo>
                <a:close/>
              </a:path>
            </a:pathLst>
          </a:custGeom>
          <a:solidFill>
            <a:srgbClr val="262626"/>
          </a:solidFill>
          <a:ln>
            <a:noFill/>
          </a:ln>
        </p:spPr>
      </p:sp>
      <p:sp>
        <p:nvSpPr>
          <p:cNvPr id="40" name="Freeform: Shape 39">
            <a:extLst>
              <a:ext uri="{FF2B5EF4-FFF2-40B4-BE49-F238E27FC236}">
                <a16:creationId xmlns:a16="http://schemas.microsoft.com/office/drawing/2014/main" id="{40761ECD-D92B-46AE-82CA-640023D28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3220098"/>
            <a:ext cx="2910045" cy="3637903"/>
          </a:xfrm>
          <a:custGeom>
            <a:avLst/>
            <a:gdLst>
              <a:gd name="connsiteX0" fmla="*/ 0 w 2910045"/>
              <a:gd name="connsiteY0" fmla="*/ 0 h 3637903"/>
              <a:gd name="connsiteX1" fmla="*/ 2910045 w 2910045"/>
              <a:gd name="connsiteY1" fmla="*/ 3637903 h 3637903"/>
              <a:gd name="connsiteX2" fmla="*/ 2786220 w 2910045"/>
              <a:gd name="connsiteY2" fmla="*/ 3637903 h 3637903"/>
              <a:gd name="connsiteX3" fmla="*/ 0 w 2910045"/>
              <a:gd name="connsiteY3" fmla="*/ 20366 h 3637903"/>
            </a:gdLst>
            <a:ahLst/>
            <a:cxnLst>
              <a:cxn ang="0">
                <a:pos x="connsiteX0" y="connsiteY0"/>
              </a:cxn>
              <a:cxn ang="0">
                <a:pos x="connsiteX1" y="connsiteY1"/>
              </a:cxn>
              <a:cxn ang="0">
                <a:pos x="connsiteX2" y="connsiteY2"/>
              </a:cxn>
              <a:cxn ang="0">
                <a:pos x="connsiteX3" y="connsiteY3"/>
              </a:cxn>
            </a:cxnLst>
            <a:rect l="l" t="t" r="r" b="b"/>
            <a:pathLst>
              <a:path w="2910045" h="3637903">
                <a:moveTo>
                  <a:pt x="0" y="0"/>
                </a:moveTo>
                <a:lnTo>
                  <a:pt x="2910045" y="3637903"/>
                </a:lnTo>
                <a:lnTo>
                  <a:pt x="2786220" y="3637903"/>
                </a:lnTo>
                <a:lnTo>
                  <a:pt x="0" y="20366"/>
                </a:lnTo>
                <a:close/>
              </a:path>
            </a:pathLst>
          </a:custGeom>
          <a:solidFill>
            <a:schemeClr val="accent1">
              <a:lumMod val="50000"/>
            </a:schemeClr>
          </a:solidFill>
          <a:ln>
            <a:noFill/>
          </a:ln>
        </p:spPr>
      </p:sp>
      <p:sp>
        <p:nvSpPr>
          <p:cNvPr id="42" name="Freeform: Shape 41">
            <a:extLst>
              <a:ext uri="{FF2B5EF4-FFF2-40B4-BE49-F238E27FC236}">
                <a16:creationId xmlns:a16="http://schemas.microsoft.com/office/drawing/2014/main" id="{9A928607-C55C-40FD-B2DF-6CD6A7226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2845509"/>
            <a:ext cx="4149883" cy="4012491"/>
          </a:xfrm>
          <a:custGeom>
            <a:avLst/>
            <a:gdLst>
              <a:gd name="connsiteX0" fmla="*/ 0 w 4149883"/>
              <a:gd name="connsiteY0" fmla="*/ 0 h 4012491"/>
              <a:gd name="connsiteX1" fmla="*/ 4149883 w 4149883"/>
              <a:gd name="connsiteY1" fmla="*/ 4012491 h 4012491"/>
              <a:gd name="connsiteX2" fmla="*/ 2910046 w 4149883"/>
              <a:gd name="connsiteY2" fmla="*/ 4012491 h 4012491"/>
              <a:gd name="connsiteX3" fmla="*/ 0 w 4149883"/>
              <a:gd name="connsiteY3" fmla="*/ 374587 h 4012491"/>
            </a:gdLst>
            <a:ahLst/>
            <a:cxnLst>
              <a:cxn ang="0">
                <a:pos x="connsiteX0" y="connsiteY0"/>
              </a:cxn>
              <a:cxn ang="0">
                <a:pos x="connsiteX1" y="connsiteY1"/>
              </a:cxn>
              <a:cxn ang="0">
                <a:pos x="connsiteX2" y="connsiteY2"/>
              </a:cxn>
              <a:cxn ang="0">
                <a:pos x="connsiteX3" y="connsiteY3"/>
              </a:cxn>
            </a:cxnLst>
            <a:rect l="l" t="t" r="r" b="b"/>
            <a:pathLst>
              <a:path w="4149883" h="4012491">
                <a:moveTo>
                  <a:pt x="0" y="0"/>
                </a:moveTo>
                <a:lnTo>
                  <a:pt x="4149883" y="4012491"/>
                </a:lnTo>
                <a:lnTo>
                  <a:pt x="2910046" y="4012491"/>
                </a:lnTo>
                <a:lnTo>
                  <a:pt x="0" y="374587"/>
                </a:lnTo>
                <a:close/>
              </a:path>
            </a:pathLst>
          </a:custGeom>
          <a:solidFill>
            <a:schemeClr val="accent1">
              <a:lumMod val="75000"/>
            </a:schemeClr>
          </a:solidFill>
          <a:ln>
            <a:noFill/>
          </a:ln>
        </p:spPr>
      </p:sp>
      <p:sp>
        <p:nvSpPr>
          <p:cNvPr id="44" name="Freeform: Shape 43">
            <a:extLst>
              <a:ext uri="{FF2B5EF4-FFF2-40B4-BE49-F238E27FC236}">
                <a16:creationId xmlns:a16="http://schemas.microsoft.com/office/drawing/2014/main" id="{400A20C1-29A4-43E0-AB15-7931F76F8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332410"/>
            <a:ext cx="2719546" cy="3525590"/>
          </a:xfrm>
          <a:custGeom>
            <a:avLst/>
            <a:gdLst>
              <a:gd name="connsiteX0" fmla="*/ 0 w 2719546"/>
              <a:gd name="connsiteY0" fmla="*/ 0 h 3525590"/>
              <a:gd name="connsiteX1" fmla="*/ 2719546 w 2719546"/>
              <a:gd name="connsiteY1" fmla="*/ 3525590 h 3525590"/>
              <a:gd name="connsiteX2" fmla="*/ 1828959 w 2719546"/>
              <a:gd name="connsiteY2" fmla="*/ 3525590 h 3525590"/>
              <a:gd name="connsiteX3" fmla="*/ 0 w 2719546"/>
              <a:gd name="connsiteY3" fmla="*/ 623183 h 3525590"/>
            </a:gdLst>
            <a:ahLst/>
            <a:cxnLst>
              <a:cxn ang="0">
                <a:pos x="connsiteX0" y="connsiteY0"/>
              </a:cxn>
              <a:cxn ang="0">
                <a:pos x="connsiteX1" y="connsiteY1"/>
              </a:cxn>
              <a:cxn ang="0">
                <a:pos x="connsiteX2" y="connsiteY2"/>
              </a:cxn>
              <a:cxn ang="0">
                <a:pos x="connsiteX3" y="connsiteY3"/>
              </a:cxn>
            </a:cxnLst>
            <a:rect l="l" t="t" r="r" b="b"/>
            <a:pathLst>
              <a:path w="2719546" h="3525590">
                <a:moveTo>
                  <a:pt x="0" y="0"/>
                </a:moveTo>
                <a:lnTo>
                  <a:pt x="2719546" y="3525590"/>
                </a:lnTo>
                <a:lnTo>
                  <a:pt x="1828959" y="3525590"/>
                </a:lnTo>
                <a:lnTo>
                  <a:pt x="0" y="623183"/>
                </a:lnTo>
                <a:close/>
              </a:path>
            </a:pathLst>
          </a:custGeom>
          <a:solidFill>
            <a:srgbClr val="404040"/>
          </a:solidFill>
          <a:ln>
            <a:noFill/>
          </a:ln>
        </p:spPr>
      </p:sp>
      <p:sp>
        <p:nvSpPr>
          <p:cNvPr id="2" name="Title 1">
            <a:extLst>
              <a:ext uri="{FF2B5EF4-FFF2-40B4-BE49-F238E27FC236}">
                <a16:creationId xmlns:a16="http://schemas.microsoft.com/office/drawing/2014/main" id="{25EADB48-67F6-4E8D-802A-56D1C764BD6A}"/>
              </a:ext>
            </a:extLst>
          </p:cNvPr>
          <p:cNvSpPr>
            <a:spLocks noGrp="1"/>
          </p:cNvSpPr>
          <p:nvPr>
            <p:ph type="title"/>
          </p:nvPr>
        </p:nvSpPr>
        <p:spPr>
          <a:xfrm>
            <a:off x="1893093" y="336696"/>
            <a:ext cx="9144000" cy="3618898"/>
          </a:xfrm>
        </p:spPr>
        <p:txBody>
          <a:bodyPr vert="horz" lIns="91440" tIns="45720" rIns="91440" bIns="45720" rtlCol="0" anchor="b">
            <a:normAutofit/>
          </a:bodyPr>
          <a:lstStyle/>
          <a:p>
            <a:r>
              <a:rPr lang="en-US" sz="4800" dirty="0"/>
              <a:t>How does a Deep Hybrid Learning architecture look like?</a:t>
            </a:r>
          </a:p>
        </p:txBody>
      </p:sp>
      <p:pic>
        <p:nvPicPr>
          <p:cNvPr id="35" name="Picture 34" descr="Related image">
            <a:extLst>
              <a:ext uri="{FF2B5EF4-FFF2-40B4-BE49-F238E27FC236}">
                <a16:creationId xmlns:a16="http://schemas.microsoft.com/office/drawing/2014/main" id="{6EBFCA08-A452-4DD0-A3A2-E460338D1EEF}"/>
              </a:ext>
            </a:extLst>
          </p:cNvPr>
          <p:cNvPicPr>
            <a:picLocks noChangeAspect="1" noChangeArrowheads="1"/>
          </p:cNvPicPr>
          <p:nvPr/>
        </p:nvPicPr>
        <p:blipFill>
          <a:blip r:embed="rId3">
            <a:extLst>
              <a:ext uri="{BEBA8EAE-BF5A-486C-A8C5-ECC9F3942E4B}">
                <a14:imgProps xmlns:a14="http://schemas.microsoft.com/office/drawing/2010/main">
                  <a14:imgLayer>
                    <a14:imgEffect>
                      <a14:artisticPencilGrayscale pencilSize="5"/>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0205392" y="4718050"/>
            <a:ext cx="1440508" cy="183490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Text, logo&#10;&#10;Description automatically generated">
            <a:extLst>
              <a:ext uri="{FF2B5EF4-FFF2-40B4-BE49-F238E27FC236}">
                <a16:creationId xmlns:a16="http://schemas.microsoft.com/office/drawing/2014/main" id="{486ACC39-7A3E-4A89-B07A-F4D0B4A4CB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34734" y="-4763"/>
            <a:ext cx="2204720" cy="710230"/>
          </a:xfrm>
          <a:prstGeom prst="rect">
            <a:avLst/>
          </a:prstGeom>
        </p:spPr>
      </p:pic>
    </p:spTree>
    <p:extLst>
      <p:ext uri="{BB962C8B-B14F-4D97-AF65-F5344CB8AC3E}">
        <p14:creationId xmlns:p14="http://schemas.microsoft.com/office/powerpoint/2010/main" val="210610788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descr="A picture containing text, X-ray film, blur&#10;&#10;Description automatically generated">
            <a:extLst>
              <a:ext uri="{FF2B5EF4-FFF2-40B4-BE49-F238E27FC236}">
                <a16:creationId xmlns:a16="http://schemas.microsoft.com/office/drawing/2014/main" id="{ED0718B4-2670-4686-8C7F-29926D6AA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7845" y="2319726"/>
            <a:ext cx="1645752" cy="1744722"/>
          </a:xfrm>
          <a:prstGeom prst="rect">
            <a:avLst/>
          </a:prstGeom>
        </p:spPr>
      </p:pic>
      <p:sp>
        <p:nvSpPr>
          <p:cNvPr id="2" name="Title 1">
            <a:extLst>
              <a:ext uri="{FF2B5EF4-FFF2-40B4-BE49-F238E27FC236}">
                <a16:creationId xmlns:a16="http://schemas.microsoft.com/office/drawing/2014/main" id="{9CCC3DFA-F8E8-4403-81FF-DFF7F4036F0B}"/>
              </a:ext>
            </a:extLst>
          </p:cNvPr>
          <p:cNvSpPr>
            <a:spLocks noGrp="1"/>
          </p:cNvSpPr>
          <p:nvPr>
            <p:ph type="title"/>
          </p:nvPr>
        </p:nvSpPr>
        <p:spPr>
          <a:xfrm>
            <a:off x="1519824" y="369595"/>
            <a:ext cx="10018713" cy="701874"/>
          </a:xfrm>
        </p:spPr>
        <p:txBody>
          <a:bodyPr>
            <a:normAutofit/>
          </a:bodyPr>
          <a:lstStyle/>
          <a:p>
            <a:r>
              <a:rPr lang="en-IN" sz="3600" dirty="0"/>
              <a:t>Typical Deep Learning Architecture</a:t>
            </a:r>
          </a:p>
        </p:txBody>
      </p:sp>
      <p:sp>
        <p:nvSpPr>
          <p:cNvPr id="3" name="Rectangle 2">
            <a:extLst>
              <a:ext uri="{FF2B5EF4-FFF2-40B4-BE49-F238E27FC236}">
                <a16:creationId xmlns:a16="http://schemas.microsoft.com/office/drawing/2014/main" id="{83DDFA0F-2B57-43D4-AAD5-436694200FF3}"/>
              </a:ext>
            </a:extLst>
          </p:cNvPr>
          <p:cNvSpPr/>
          <p:nvPr/>
        </p:nvSpPr>
        <p:spPr>
          <a:xfrm rot="39136">
            <a:off x="3607996" y="2548776"/>
            <a:ext cx="1513904" cy="1286623"/>
          </a:xfrm>
          <a:prstGeom prst="rect">
            <a:avLst/>
          </a:prstGeom>
          <a:solidFill>
            <a:schemeClr val="accent1">
              <a:lumMod val="20000"/>
              <a:lumOff val="80000"/>
              <a:alpha val="62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FF79823-B58F-4E29-BA15-30F44DFC8C86}"/>
              </a:ext>
            </a:extLst>
          </p:cNvPr>
          <p:cNvSpPr/>
          <p:nvPr/>
        </p:nvSpPr>
        <p:spPr>
          <a:xfrm rot="84978">
            <a:off x="4062278" y="2704211"/>
            <a:ext cx="1390379" cy="975753"/>
          </a:xfrm>
          <a:prstGeom prst="rect">
            <a:avLst/>
          </a:prstGeom>
          <a:solidFill>
            <a:schemeClr val="accent1">
              <a:lumMod val="60000"/>
              <a:lumOff val="40000"/>
              <a:alpha val="88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CAD33F4-27FB-4011-940C-F00456B39A56}"/>
              </a:ext>
            </a:extLst>
          </p:cNvPr>
          <p:cNvSpPr/>
          <p:nvPr/>
        </p:nvSpPr>
        <p:spPr>
          <a:xfrm rot="26631">
            <a:off x="4528994" y="2810100"/>
            <a:ext cx="1412651" cy="684960"/>
          </a:xfrm>
          <a:prstGeom prst="rect">
            <a:avLst/>
          </a:prstGeom>
          <a:solidFill>
            <a:schemeClr val="accent1">
              <a:lumMod val="75000"/>
              <a:alpha val="69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433FCC83-7344-4CFD-8D13-F8B9D163481A}"/>
              </a:ext>
            </a:extLst>
          </p:cNvPr>
          <p:cNvSpPr/>
          <p:nvPr/>
        </p:nvSpPr>
        <p:spPr>
          <a:xfrm rot="21595503">
            <a:off x="5027141" y="2924215"/>
            <a:ext cx="1359268" cy="394403"/>
          </a:xfrm>
          <a:prstGeom prst="rect">
            <a:avLst/>
          </a:prstGeom>
          <a:solidFill>
            <a:schemeClr val="accent1">
              <a:lumMod val="50000"/>
              <a:alpha val="78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0D5CD98-42C3-40F3-B70B-65C4C6F8E895}"/>
              </a:ext>
            </a:extLst>
          </p:cNvPr>
          <p:cNvSpPr/>
          <p:nvPr/>
        </p:nvSpPr>
        <p:spPr>
          <a:xfrm>
            <a:off x="6900246" y="2128588"/>
            <a:ext cx="139527" cy="1983879"/>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1CEFF2D-F683-414E-8F27-4EDBC0FDB330}"/>
              </a:ext>
            </a:extLst>
          </p:cNvPr>
          <p:cNvSpPr/>
          <p:nvPr/>
        </p:nvSpPr>
        <p:spPr>
          <a:xfrm>
            <a:off x="7606932" y="2273747"/>
            <a:ext cx="261257" cy="2519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10489E4-6708-4BB3-934D-EBB63AA3ACA3}"/>
              </a:ext>
            </a:extLst>
          </p:cNvPr>
          <p:cNvSpPr/>
          <p:nvPr/>
        </p:nvSpPr>
        <p:spPr>
          <a:xfrm>
            <a:off x="7606931" y="2960782"/>
            <a:ext cx="261257" cy="2519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3B58D09-F05B-43DF-BE2D-5EF415E9283A}"/>
              </a:ext>
            </a:extLst>
          </p:cNvPr>
          <p:cNvSpPr/>
          <p:nvPr/>
        </p:nvSpPr>
        <p:spPr>
          <a:xfrm>
            <a:off x="7637244" y="3783590"/>
            <a:ext cx="261257" cy="2519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A7EE47F5-E7FF-4C38-A54F-304D30691A48}"/>
              </a:ext>
            </a:extLst>
          </p:cNvPr>
          <p:cNvSpPr/>
          <p:nvPr/>
        </p:nvSpPr>
        <p:spPr>
          <a:xfrm>
            <a:off x="8646258" y="2472381"/>
            <a:ext cx="261257" cy="2519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D1FE7F6-298F-4579-908D-1D7AEE2B17F4}"/>
              </a:ext>
            </a:extLst>
          </p:cNvPr>
          <p:cNvSpPr/>
          <p:nvPr/>
        </p:nvSpPr>
        <p:spPr>
          <a:xfrm>
            <a:off x="8646258" y="3086745"/>
            <a:ext cx="261257" cy="2519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6C31F340-EC18-4C0B-8FBB-411FCDE2309C}"/>
              </a:ext>
            </a:extLst>
          </p:cNvPr>
          <p:cNvSpPr/>
          <p:nvPr/>
        </p:nvSpPr>
        <p:spPr>
          <a:xfrm>
            <a:off x="8646258" y="3692695"/>
            <a:ext cx="261257" cy="2519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108FE987-F2C0-4570-960B-F1C5A6BE1919}"/>
              </a:ext>
            </a:extLst>
          </p:cNvPr>
          <p:cNvSpPr/>
          <p:nvPr/>
        </p:nvSpPr>
        <p:spPr>
          <a:xfrm>
            <a:off x="9685585" y="2823420"/>
            <a:ext cx="504636" cy="466435"/>
          </a:xfrm>
          <a:prstGeom prst="ellipse">
            <a:avLst/>
          </a:prstGeom>
          <a:solidFill>
            <a:schemeClr val="accent3">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132BB8BF-8F07-472D-A3D7-984E59D1EE65}"/>
              </a:ext>
            </a:extLst>
          </p:cNvPr>
          <p:cNvCxnSpPr>
            <a:cxnSpLocks/>
            <a:stCxn id="45" idx="3"/>
            <a:endCxn id="5" idx="1"/>
          </p:cNvCxnSpPr>
          <p:nvPr/>
        </p:nvCxnSpPr>
        <p:spPr>
          <a:xfrm>
            <a:off x="6386408" y="3120528"/>
            <a:ext cx="5138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E52B411-4A8C-464D-8DF7-11A6CE612359}"/>
              </a:ext>
            </a:extLst>
          </p:cNvPr>
          <p:cNvCxnSpPr>
            <a:stCxn id="5" idx="3"/>
            <a:endCxn id="31" idx="3"/>
          </p:cNvCxnSpPr>
          <p:nvPr/>
        </p:nvCxnSpPr>
        <p:spPr>
          <a:xfrm flipV="1">
            <a:off x="7039773" y="2488780"/>
            <a:ext cx="605419" cy="631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512898D-A94E-4339-8E14-6CB37758E689}"/>
              </a:ext>
            </a:extLst>
          </p:cNvPr>
          <p:cNvCxnSpPr>
            <a:stCxn id="5" idx="3"/>
            <a:endCxn id="46" idx="2"/>
          </p:cNvCxnSpPr>
          <p:nvPr/>
        </p:nvCxnSpPr>
        <p:spPr>
          <a:xfrm flipV="1">
            <a:off x="7039773" y="3086746"/>
            <a:ext cx="567158" cy="3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A9200AB-C35D-471B-AD2B-F3A32C672D66}"/>
              </a:ext>
            </a:extLst>
          </p:cNvPr>
          <p:cNvCxnSpPr>
            <a:endCxn id="46" idx="2"/>
          </p:cNvCxnSpPr>
          <p:nvPr/>
        </p:nvCxnSpPr>
        <p:spPr>
          <a:xfrm>
            <a:off x="7040880" y="2488780"/>
            <a:ext cx="566051" cy="597966"/>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D514DC3F-E98C-48C4-956D-8B7EDB8802C4}"/>
              </a:ext>
            </a:extLst>
          </p:cNvPr>
          <p:cNvSpPr/>
          <p:nvPr/>
        </p:nvSpPr>
        <p:spPr>
          <a:xfrm>
            <a:off x="7726126" y="3310896"/>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4B5B8415-E624-4B96-8A4F-0A0AF6CB6BFB}"/>
              </a:ext>
            </a:extLst>
          </p:cNvPr>
          <p:cNvSpPr/>
          <p:nvPr/>
        </p:nvSpPr>
        <p:spPr>
          <a:xfrm>
            <a:off x="7725883" y="3472375"/>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8518CB8E-A28B-4B76-A69F-67F3A4E62B47}"/>
              </a:ext>
            </a:extLst>
          </p:cNvPr>
          <p:cNvSpPr/>
          <p:nvPr/>
        </p:nvSpPr>
        <p:spPr>
          <a:xfrm>
            <a:off x="7725883" y="362116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B07FEDB4-CE0F-429E-8FA0-1B6B43F7D87F}"/>
              </a:ext>
            </a:extLst>
          </p:cNvPr>
          <p:cNvSpPr/>
          <p:nvPr/>
        </p:nvSpPr>
        <p:spPr>
          <a:xfrm>
            <a:off x="8754026" y="340780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557ADEBA-52E0-4603-9031-1B5AFF61ACCE}"/>
              </a:ext>
            </a:extLst>
          </p:cNvPr>
          <p:cNvSpPr/>
          <p:nvPr/>
        </p:nvSpPr>
        <p:spPr>
          <a:xfrm>
            <a:off x="8754026" y="354859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6A5D9454-92F7-491E-86DE-ECCEB1AD17F5}"/>
              </a:ext>
            </a:extLst>
          </p:cNvPr>
          <p:cNvCxnSpPr>
            <a:endCxn id="31" idx="2"/>
          </p:cNvCxnSpPr>
          <p:nvPr/>
        </p:nvCxnSpPr>
        <p:spPr>
          <a:xfrm flipV="1">
            <a:off x="7040880" y="2399711"/>
            <a:ext cx="566052" cy="125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4D909E5-62DD-4F33-8FE5-B71E85700834}"/>
              </a:ext>
            </a:extLst>
          </p:cNvPr>
          <p:cNvCxnSpPr>
            <a:stCxn id="5" idx="3"/>
            <a:endCxn id="47" idx="2"/>
          </p:cNvCxnSpPr>
          <p:nvPr/>
        </p:nvCxnSpPr>
        <p:spPr>
          <a:xfrm>
            <a:off x="7039773" y="3120528"/>
            <a:ext cx="597471" cy="789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8441BF8-A26E-4A8A-9819-EA1CA6DF152D}"/>
              </a:ext>
            </a:extLst>
          </p:cNvPr>
          <p:cNvCxnSpPr>
            <a:endCxn id="47" idx="2"/>
          </p:cNvCxnSpPr>
          <p:nvPr/>
        </p:nvCxnSpPr>
        <p:spPr>
          <a:xfrm>
            <a:off x="7038666" y="2525674"/>
            <a:ext cx="598578" cy="1383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D58EFD0-F4A9-4D3C-9C9F-F05E15E23BFA}"/>
              </a:ext>
            </a:extLst>
          </p:cNvPr>
          <p:cNvCxnSpPr>
            <a:endCxn id="47" idx="2"/>
          </p:cNvCxnSpPr>
          <p:nvPr/>
        </p:nvCxnSpPr>
        <p:spPr>
          <a:xfrm>
            <a:off x="7052716" y="3909553"/>
            <a:ext cx="58452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B4A3E2F-8F62-42E8-81DA-4112E78FF1BE}"/>
              </a:ext>
            </a:extLst>
          </p:cNvPr>
          <p:cNvCxnSpPr>
            <a:endCxn id="46" idx="2"/>
          </p:cNvCxnSpPr>
          <p:nvPr/>
        </p:nvCxnSpPr>
        <p:spPr>
          <a:xfrm flipV="1">
            <a:off x="7046798" y="3086746"/>
            <a:ext cx="560133" cy="8228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BF70D7A-C4AD-4AC0-A260-7E2E4A1FBBC7}"/>
              </a:ext>
            </a:extLst>
          </p:cNvPr>
          <p:cNvCxnSpPr>
            <a:endCxn id="31" idx="2"/>
          </p:cNvCxnSpPr>
          <p:nvPr/>
        </p:nvCxnSpPr>
        <p:spPr>
          <a:xfrm flipV="1">
            <a:off x="7052716" y="2399711"/>
            <a:ext cx="554216" cy="1509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AC3DB94-7380-4D76-A9A6-FFE82B33B55C}"/>
              </a:ext>
            </a:extLst>
          </p:cNvPr>
          <p:cNvCxnSpPr>
            <a:stCxn id="31" idx="6"/>
            <a:endCxn id="48" idx="2"/>
          </p:cNvCxnSpPr>
          <p:nvPr/>
        </p:nvCxnSpPr>
        <p:spPr>
          <a:xfrm>
            <a:off x="7868189" y="2399711"/>
            <a:ext cx="778069" cy="198634"/>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B160B53-4ABD-4FD6-A3EC-31C8E50526C9}"/>
              </a:ext>
            </a:extLst>
          </p:cNvPr>
          <p:cNvCxnSpPr>
            <a:stCxn id="31" idx="6"/>
            <a:endCxn id="49" idx="2"/>
          </p:cNvCxnSpPr>
          <p:nvPr/>
        </p:nvCxnSpPr>
        <p:spPr>
          <a:xfrm>
            <a:off x="7868189" y="2399711"/>
            <a:ext cx="778069" cy="812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BA4CBE9-53B6-4566-8B27-EE093ABB2E99}"/>
              </a:ext>
            </a:extLst>
          </p:cNvPr>
          <p:cNvCxnSpPr>
            <a:cxnSpLocks/>
            <a:stCxn id="31" idx="6"/>
            <a:endCxn id="50" idx="2"/>
          </p:cNvCxnSpPr>
          <p:nvPr/>
        </p:nvCxnSpPr>
        <p:spPr>
          <a:xfrm>
            <a:off x="7868189" y="2399711"/>
            <a:ext cx="778069" cy="1418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AB75AF0-9F76-47C2-B812-8305B25FF25F}"/>
              </a:ext>
            </a:extLst>
          </p:cNvPr>
          <p:cNvCxnSpPr>
            <a:stCxn id="46" idx="6"/>
            <a:endCxn id="48" idx="2"/>
          </p:cNvCxnSpPr>
          <p:nvPr/>
        </p:nvCxnSpPr>
        <p:spPr>
          <a:xfrm flipV="1">
            <a:off x="7868188" y="2598345"/>
            <a:ext cx="778070" cy="488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721CA41-8620-48F1-AB0A-7EAF688D5719}"/>
              </a:ext>
            </a:extLst>
          </p:cNvPr>
          <p:cNvCxnSpPr>
            <a:stCxn id="46" idx="6"/>
            <a:endCxn id="49" idx="2"/>
          </p:cNvCxnSpPr>
          <p:nvPr/>
        </p:nvCxnSpPr>
        <p:spPr>
          <a:xfrm>
            <a:off x="7868188" y="3086746"/>
            <a:ext cx="778070" cy="125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FFF2B7B-DF12-4834-8A33-6D45194407AA}"/>
              </a:ext>
            </a:extLst>
          </p:cNvPr>
          <p:cNvCxnSpPr>
            <a:stCxn id="46" idx="6"/>
            <a:endCxn id="50" idx="2"/>
          </p:cNvCxnSpPr>
          <p:nvPr/>
        </p:nvCxnSpPr>
        <p:spPr>
          <a:xfrm>
            <a:off x="7868188" y="3086746"/>
            <a:ext cx="778070" cy="731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29AD395-DDE1-474E-BAE5-64CD174B6029}"/>
              </a:ext>
            </a:extLst>
          </p:cNvPr>
          <p:cNvCxnSpPr>
            <a:stCxn id="47" idx="6"/>
            <a:endCxn id="48" idx="2"/>
          </p:cNvCxnSpPr>
          <p:nvPr/>
        </p:nvCxnSpPr>
        <p:spPr>
          <a:xfrm flipV="1">
            <a:off x="7898501" y="2598345"/>
            <a:ext cx="747757" cy="1311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DF9F953-6ED5-49CA-96F3-91603A8E0FA8}"/>
              </a:ext>
            </a:extLst>
          </p:cNvPr>
          <p:cNvCxnSpPr>
            <a:stCxn id="47" idx="6"/>
            <a:endCxn id="49" idx="2"/>
          </p:cNvCxnSpPr>
          <p:nvPr/>
        </p:nvCxnSpPr>
        <p:spPr>
          <a:xfrm flipV="1">
            <a:off x="7898501" y="3212709"/>
            <a:ext cx="747757" cy="69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7FD34D2-23F4-47E6-A6CD-4D15A0262FD1}"/>
              </a:ext>
            </a:extLst>
          </p:cNvPr>
          <p:cNvCxnSpPr>
            <a:stCxn id="47" idx="6"/>
            <a:endCxn id="50" idx="2"/>
          </p:cNvCxnSpPr>
          <p:nvPr/>
        </p:nvCxnSpPr>
        <p:spPr>
          <a:xfrm flipV="1">
            <a:off x="7898501" y="3818659"/>
            <a:ext cx="747757" cy="90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B7EA30F-006D-4166-B7EF-CC1CA58AA3BE}"/>
              </a:ext>
            </a:extLst>
          </p:cNvPr>
          <p:cNvCxnSpPr>
            <a:stCxn id="48" idx="6"/>
            <a:endCxn id="51" idx="2"/>
          </p:cNvCxnSpPr>
          <p:nvPr/>
        </p:nvCxnSpPr>
        <p:spPr>
          <a:xfrm>
            <a:off x="8907515" y="2598345"/>
            <a:ext cx="778070" cy="4582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EEC026E-7C33-4225-99B7-787D7FA98A91}"/>
              </a:ext>
            </a:extLst>
          </p:cNvPr>
          <p:cNvCxnSpPr>
            <a:stCxn id="49" idx="6"/>
            <a:endCxn id="51" idx="2"/>
          </p:cNvCxnSpPr>
          <p:nvPr/>
        </p:nvCxnSpPr>
        <p:spPr>
          <a:xfrm flipV="1">
            <a:off x="8907515" y="3056638"/>
            <a:ext cx="778070" cy="1560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5002795F-811C-4D19-9C90-7EC5467874B5}"/>
              </a:ext>
            </a:extLst>
          </p:cNvPr>
          <p:cNvCxnSpPr>
            <a:stCxn id="50" idx="6"/>
            <a:endCxn id="51" idx="2"/>
          </p:cNvCxnSpPr>
          <p:nvPr/>
        </p:nvCxnSpPr>
        <p:spPr>
          <a:xfrm flipV="1">
            <a:off x="8907515" y="3056638"/>
            <a:ext cx="778070" cy="762021"/>
          </a:xfrm>
          <a:prstGeom prst="line">
            <a:avLst/>
          </a:prstGeom>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ED8AA7AC-D82E-454B-ADC0-0B65DE52EA76}"/>
              </a:ext>
            </a:extLst>
          </p:cNvPr>
          <p:cNvSpPr/>
          <p:nvPr/>
        </p:nvSpPr>
        <p:spPr>
          <a:xfrm>
            <a:off x="2556283" y="1986671"/>
            <a:ext cx="3972898" cy="271740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0EAF7742-A0BA-42B9-8074-D845C7B33D76}"/>
              </a:ext>
            </a:extLst>
          </p:cNvPr>
          <p:cNvSpPr/>
          <p:nvPr/>
        </p:nvSpPr>
        <p:spPr>
          <a:xfrm>
            <a:off x="6626368" y="1975050"/>
            <a:ext cx="594880" cy="271740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05D58898-E657-4C91-8676-B019826245DB}"/>
              </a:ext>
            </a:extLst>
          </p:cNvPr>
          <p:cNvSpPr/>
          <p:nvPr/>
        </p:nvSpPr>
        <p:spPr>
          <a:xfrm>
            <a:off x="7337955" y="1986670"/>
            <a:ext cx="2009245" cy="271740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E4609E67-F497-4525-A6E7-56E42835148B}"/>
              </a:ext>
            </a:extLst>
          </p:cNvPr>
          <p:cNvSpPr/>
          <p:nvPr/>
        </p:nvSpPr>
        <p:spPr>
          <a:xfrm>
            <a:off x="9455168" y="1976762"/>
            <a:ext cx="1369322" cy="271740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3" name="Straight Arrow Connector 122">
            <a:extLst>
              <a:ext uri="{FF2B5EF4-FFF2-40B4-BE49-F238E27FC236}">
                <a16:creationId xmlns:a16="http://schemas.microsoft.com/office/drawing/2014/main" id="{DE5A5E95-00F4-489B-834A-64D49039B3CD}"/>
              </a:ext>
            </a:extLst>
          </p:cNvPr>
          <p:cNvCxnSpPr>
            <a:cxnSpLocks/>
            <a:stCxn id="51" idx="7"/>
          </p:cNvCxnSpPr>
          <p:nvPr/>
        </p:nvCxnSpPr>
        <p:spPr>
          <a:xfrm flipV="1">
            <a:off x="10116319" y="2724308"/>
            <a:ext cx="297681" cy="167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F2194F43-507B-4047-A352-3AF833D67107}"/>
              </a:ext>
            </a:extLst>
          </p:cNvPr>
          <p:cNvCxnSpPr>
            <a:stCxn id="51" idx="6"/>
          </p:cNvCxnSpPr>
          <p:nvPr/>
        </p:nvCxnSpPr>
        <p:spPr>
          <a:xfrm>
            <a:off x="10190221" y="3056638"/>
            <a:ext cx="2908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C39D343-8AE8-4C93-A1DD-9D81094DAC11}"/>
              </a:ext>
            </a:extLst>
          </p:cNvPr>
          <p:cNvCxnSpPr>
            <a:stCxn id="51" idx="5"/>
          </p:cNvCxnSpPr>
          <p:nvPr/>
        </p:nvCxnSpPr>
        <p:spPr>
          <a:xfrm>
            <a:off x="10116319" y="3221547"/>
            <a:ext cx="297681" cy="135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CC9085BA-4955-4ADD-9ACE-7887FCAB73F9}"/>
              </a:ext>
            </a:extLst>
          </p:cNvPr>
          <p:cNvSpPr txBox="1"/>
          <p:nvPr/>
        </p:nvSpPr>
        <p:spPr>
          <a:xfrm>
            <a:off x="3351368" y="4397503"/>
            <a:ext cx="2812198" cy="314047"/>
          </a:xfrm>
          <a:prstGeom prst="rect">
            <a:avLst/>
          </a:prstGeom>
          <a:noFill/>
        </p:spPr>
        <p:txBody>
          <a:bodyPr wrap="square" rtlCol="0">
            <a:spAutoFit/>
          </a:bodyPr>
          <a:lstStyle/>
          <a:p>
            <a:r>
              <a:rPr lang="en-US" sz="1400" dirty="0"/>
              <a:t>Convolution Neural Network Layers</a:t>
            </a:r>
          </a:p>
        </p:txBody>
      </p:sp>
      <p:sp>
        <p:nvSpPr>
          <p:cNvPr id="131" name="TextBox 130">
            <a:extLst>
              <a:ext uri="{FF2B5EF4-FFF2-40B4-BE49-F238E27FC236}">
                <a16:creationId xmlns:a16="http://schemas.microsoft.com/office/drawing/2014/main" id="{2DA9CD3F-B5C1-4342-B0B5-8EEACC484CEF}"/>
              </a:ext>
            </a:extLst>
          </p:cNvPr>
          <p:cNvSpPr txBox="1"/>
          <p:nvPr/>
        </p:nvSpPr>
        <p:spPr>
          <a:xfrm>
            <a:off x="6637968" y="4433653"/>
            <a:ext cx="611546" cy="261610"/>
          </a:xfrm>
          <a:prstGeom prst="rect">
            <a:avLst/>
          </a:prstGeom>
          <a:noFill/>
        </p:spPr>
        <p:txBody>
          <a:bodyPr wrap="square" rtlCol="0">
            <a:spAutoFit/>
          </a:bodyPr>
          <a:lstStyle/>
          <a:p>
            <a:r>
              <a:rPr lang="en-US" sz="1100" dirty="0"/>
              <a:t>Flatten</a:t>
            </a:r>
          </a:p>
        </p:txBody>
      </p:sp>
      <p:sp>
        <p:nvSpPr>
          <p:cNvPr id="132" name="TextBox 131">
            <a:extLst>
              <a:ext uri="{FF2B5EF4-FFF2-40B4-BE49-F238E27FC236}">
                <a16:creationId xmlns:a16="http://schemas.microsoft.com/office/drawing/2014/main" id="{A4E7423B-EADD-4FBC-91C3-8B6EFE966430}"/>
              </a:ext>
            </a:extLst>
          </p:cNvPr>
          <p:cNvSpPr txBox="1"/>
          <p:nvPr/>
        </p:nvSpPr>
        <p:spPr>
          <a:xfrm>
            <a:off x="7426394" y="4367959"/>
            <a:ext cx="2009245" cy="307777"/>
          </a:xfrm>
          <a:prstGeom prst="rect">
            <a:avLst/>
          </a:prstGeom>
          <a:noFill/>
        </p:spPr>
        <p:txBody>
          <a:bodyPr wrap="square" rtlCol="0">
            <a:spAutoFit/>
          </a:bodyPr>
          <a:lstStyle/>
          <a:p>
            <a:r>
              <a:rPr lang="en-US" sz="1400" dirty="0"/>
              <a:t>Fully Connected Layers</a:t>
            </a:r>
          </a:p>
        </p:txBody>
      </p:sp>
      <p:sp>
        <p:nvSpPr>
          <p:cNvPr id="133" name="TextBox 132">
            <a:extLst>
              <a:ext uri="{FF2B5EF4-FFF2-40B4-BE49-F238E27FC236}">
                <a16:creationId xmlns:a16="http://schemas.microsoft.com/office/drawing/2014/main" id="{E0DABEC0-FC40-4DF4-831A-2A3DD511CD8C}"/>
              </a:ext>
            </a:extLst>
          </p:cNvPr>
          <p:cNvSpPr txBox="1"/>
          <p:nvPr/>
        </p:nvSpPr>
        <p:spPr>
          <a:xfrm>
            <a:off x="9463905" y="4362494"/>
            <a:ext cx="1369322" cy="307776"/>
          </a:xfrm>
          <a:prstGeom prst="rect">
            <a:avLst/>
          </a:prstGeom>
          <a:noFill/>
        </p:spPr>
        <p:txBody>
          <a:bodyPr wrap="square" rtlCol="0">
            <a:spAutoFit/>
          </a:bodyPr>
          <a:lstStyle/>
          <a:p>
            <a:r>
              <a:rPr lang="en-US" sz="1400" dirty="0"/>
              <a:t>Final Prediction</a:t>
            </a:r>
          </a:p>
        </p:txBody>
      </p:sp>
      <p:pic>
        <p:nvPicPr>
          <p:cNvPr id="134" name="Picture 133" descr="Text, logo&#10;&#10;Description automatically generated">
            <a:extLst>
              <a:ext uri="{FF2B5EF4-FFF2-40B4-BE49-F238E27FC236}">
                <a16:creationId xmlns:a16="http://schemas.microsoft.com/office/drawing/2014/main" id="{0BE9F7DC-7822-4A25-9B1C-4997A956FE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6480" y="6117114"/>
            <a:ext cx="2099776" cy="676423"/>
          </a:xfrm>
          <a:prstGeom prst="rect">
            <a:avLst/>
          </a:prstGeom>
        </p:spPr>
      </p:pic>
    </p:spTree>
    <p:extLst>
      <p:ext uri="{BB962C8B-B14F-4D97-AF65-F5344CB8AC3E}">
        <p14:creationId xmlns:p14="http://schemas.microsoft.com/office/powerpoint/2010/main" val="1902504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descr="A picture containing text, X-ray film, blur&#10;&#10;Description automatically generated">
            <a:extLst>
              <a:ext uri="{FF2B5EF4-FFF2-40B4-BE49-F238E27FC236}">
                <a16:creationId xmlns:a16="http://schemas.microsoft.com/office/drawing/2014/main" id="{ED0718B4-2670-4686-8C7F-29926D6AA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7845" y="2319726"/>
            <a:ext cx="1645752" cy="1744722"/>
          </a:xfrm>
          <a:prstGeom prst="rect">
            <a:avLst/>
          </a:prstGeom>
        </p:spPr>
      </p:pic>
      <p:sp>
        <p:nvSpPr>
          <p:cNvPr id="2" name="Title 1">
            <a:extLst>
              <a:ext uri="{FF2B5EF4-FFF2-40B4-BE49-F238E27FC236}">
                <a16:creationId xmlns:a16="http://schemas.microsoft.com/office/drawing/2014/main" id="{9CCC3DFA-F8E8-4403-81FF-DFF7F4036F0B}"/>
              </a:ext>
            </a:extLst>
          </p:cNvPr>
          <p:cNvSpPr>
            <a:spLocks noGrp="1"/>
          </p:cNvSpPr>
          <p:nvPr>
            <p:ph type="title"/>
          </p:nvPr>
        </p:nvSpPr>
        <p:spPr>
          <a:xfrm>
            <a:off x="1519824" y="369595"/>
            <a:ext cx="10018713" cy="701874"/>
          </a:xfrm>
        </p:spPr>
        <p:txBody>
          <a:bodyPr>
            <a:normAutofit/>
          </a:bodyPr>
          <a:lstStyle/>
          <a:p>
            <a:r>
              <a:rPr lang="en-IN" sz="3600" dirty="0"/>
              <a:t>Deep Hybrid Learning Architecture</a:t>
            </a:r>
          </a:p>
        </p:txBody>
      </p:sp>
      <p:sp>
        <p:nvSpPr>
          <p:cNvPr id="3" name="Rectangle 2">
            <a:extLst>
              <a:ext uri="{FF2B5EF4-FFF2-40B4-BE49-F238E27FC236}">
                <a16:creationId xmlns:a16="http://schemas.microsoft.com/office/drawing/2014/main" id="{83DDFA0F-2B57-43D4-AAD5-436694200FF3}"/>
              </a:ext>
            </a:extLst>
          </p:cNvPr>
          <p:cNvSpPr/>
          <p:nvPr/>
        </p:nvSpPr>
        <p:spPr>
          <a:xfrm rot="39136">
            <a:off x="3607996" y="2548776"/>
            <a:ext cx="1513904" cy="1286623"/>
          </a:xfrm>
          <a:prstGeom prst="rect">
            <a:avLst/>
          </a:prstGeom>
          <a:solidFill>
            <a:schemeClr val="accent1">
              <a:lumMod val="20000"/>
              <a:lumOff val="80000"/>
              <a:alpha val="62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FF79823-B58F-4E29-BA15-30F44DFC8C86}"/>
              </a:ext>
            </a:extLst>
          </p:cNvPr>
          <p:cNvSpPr/>
          <p:nvPr/>
        </p:nvSpPr>
        <p:spPr>
          <a:xfrm rot="84978">
            <a:off x="4062278" y="2704211"/>
            <a:ext cx="1390379" cy="975753"/>
          </a:xfrm>
          <a:prstGeom prst="rect">
            <a:avLst/>
          </a:prstGeom>
          <a:solidFill>
            <a:schemeClr val="accent1">
              <a:lumMod val="60000"/>
              <a:lumOff val="40000"/>
              <a:alpha val="88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CAD33F4-27FB-4011-940C-F00456B39A56}"/>
              </a:ext>
            </a:extLst>
          </p:cNvPr>
          <p:cNvSpPr/>
          <p:nvPr/>
        </p:nvSpPr>
        <p:spPr>
          <a:xfrm rot="26631">
            <a:off x="4528994" y="2810100"/>
            <a:ext cx="1412651" cy="684960"/>
          </a:xfrm>
          <a:prstGeom prst="rect">
            <a:avLst/>
          </a:prstGeom>
          <a:solidFill>
            <a:schemeClr val="accent1">
              <a:lumMod val="75000"/>
              <a:alpha val="69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433FCC83-7344-4CFD-8D13-F8B9D163481A}"/>
              </a:ext>
            </a:extLst>
          </p:cNvPr>
          <p:cNvSpPr/>
          <p:nvPr/>
        </p:nvSpPr>
        <p:spPr>
          <a:xfrm rot="21595503">
            <a:off x="5027141" y="2924215"/>
            <a:ext cx="1359268" cy="394403"/>
          </a:xfrm>
          <a:prstGeom prst="rect">
            <a:avLst/>
          </a:prstGeom>
          <a:solidFill>
            <a:schemeClr val="accent1">
              <a:lumMod val="50000"/>
              <a:alpha val="78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0D5CD98-42C3-40F3-B70B-65C4C6F8E895}"/>
              </a:ext>
            </a:extLst>
          </p:cNvPr>
          <p:cNvSpPr/>
          <p:nvPr/>
        </p:nvSpPr>
        <p:spPr>
          <a:xfrm>
            <a:off x="6900246" y="2128588"/>
            <a:ext cx="139527" cy="1983879"/>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108FE987-F2C0-4570-960B-F1C5A6BE1919}"/>
              </a:ext>
            </a:extLst>
          </p:cNvPr>
          <p:cNvSpPr/>
          <p:nvPr/>
        </p:nvSpPr>
        <p:spPr>
          <a:xfrm>
            <a:off x="9685585" y="2823420"/>
            <a:ext cx="504636" cy="466435"/>
          </a:xfrm>
          <a:prstGeom prst="ellipse">
            <a:avLst/>
          </a:prstGeom>
          <a:solidFill>
            <a:schemeClr val="accent3">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132BB8BF-8F07-472D-A3D7-984E59D1EE65}"/>
              </a:ext>
            </a:extLst>
          </p:cNvPr>
          <p:cNvCxnSpPr>
            <a:cxnSpLocks/>
            <a:stCxn id="45" idx="3"/>
            <a:endCxn id="5" idx="1"/>
          </p:cNvCxnSpPr>
          <p:nvPr/>
        </p:nvCxnSpPr>
        <p:spPr>
          <a:xfrm>
            <a:off x="6386408" y="3120528"/>
            <a:ext cx="5138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ED8AA7AC-D82E-454B-ADC0-0B65DE52EA76}"/>
              </a:ext>
            </a:extLst>
          </p:cNvPr>
          <p:cNvSpPr/>
          <p:nvPr/>
        </p:nvSpPr>
        <p:spPr>
          <a:xfrm>
            <a:off x="2556283" y="1986671"/>
            <a:ext cx="3972898" cy="271740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0EAF7742-A0BA-42B9-8074-D845C7B33D76}"/>
              </a:ext>
            </a:extLst>
          </p:cNvPr>
          <p:cNvSpPr/>
          <p:nvPr/>
        </p:nvSpPr>
        <p:spPr>
          <a:xfrm>
            <a:off x="6626368" y="1975050"/>
            <a:ext cx="594880" cy="271740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05D58898-E657-4C91-8676-B019826245DB}"/>
              </a:ext>
            </a:extLst>
          </p:cNvPr>
          <p:cNvSpPr/>
          <p:nvPr/>
        </p:nvSpPr>
        <p:spPr>
          <a:xfrm>
            <a:off x="7337955" y="1986670"/>
            <a:ext cx="2056812" cy="271740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E4609E67-F497-4525-A6E7-56E42835148B}"/>
              </a:ext>
            </a:extLst>
          </p:cNvPr>
          <p:cNvSpPr/>
          <p:nvPr/>
        </p:nvSpPr>
        <p:spPr>
          <a:xfrm>
            <a:off x="9455168" y="1976762"/>
            <a:ext cx="1369322" cy="271740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3" name="Straight Arrow Connector 122">
            <a:extLst>
              <a:ext uri="{FF2B5EF4-FFF2-40B4-BE49-F238E27FC236}">
                <a16:creationId xmlns:a16="http://schemas.microsoft.com/office/drawing/2014/main" id="{DE5A5E95-00F4-489B-834A-64D49039B3CD}"/>
              </a:ext>
            </a:extLst>
          </p:cNvPr>
          <p:cNvCxnSpPr>
            <a:cxnSpLocks/>
            <a:stCxn id="51" idx="7"/>
          </p:cNvCxnSpPr>
          <p:nvPr/>
        </p:nvCxnSpPr>
        <p:spPr>
          <a:xfrm flipV="1">
            <a:off x="10116319" y="2724308"/>
            <a:ext cx="297681" cy="167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F2194F43-507B-4047-A352-3AF833D67107}"/>
              </a:ext>
            </a:extLst>
          </p:cNvPr>
          <p:cNvCxnSpPr>
            <a:stCxn id="51" idx="6"/>
          </p:cNvCxnSpPr>
          <p:nvPr/>
        </p:nvCxnSpPr>
        <p:spPr>
          <a:xfrm>
            <a:off x="10190221" y="3056638"/>
            <a:ext cx="2908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C39D343-8AE8-4C93-A1DD-9D81094DAC11}"/>
              </a:ext>
            </a:extLst>
          </p:cNvPr>
          <p:cNvCxnSpPr>
            <a:stCxn id="51" idx="5"/>
          </p:cNvCxnSpPr>
          <p:nvPr/>
        </p:nvCxnSpPr>
        <p:spPr>
          <a:xfrm>
            <a:off x="10116319" y="3221547"/>
            <a:ext cx="297681" cy="135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CC9085BA-4955-4ADD-9ACE-7887FCAB73F9}"/>
              </a:ext>
            </a:extLst>
          </p:cNvPr>
          <p:cNvSpPr txBox="1"/>
          <p:nvPr/>
        </p:nvSpPr>
        <p:spPr>
          <a:xfrm>
            <a:off x="3351368" y="4397503"/>
            <a:ext cx="2812198" cy="314047"/>
          </a:xfrm>
          <a:prstGeom prst="rect">
            <a:avLst/>
          </a:prstGeom>
          <a:noFill/>
        </p:spPr>
        <p:txBody>
          <a:bodyPr wrap="square" rtlCol="0">
            <a:spAutoFit/>
          </a:bodyPr>
          <a:lstStyle/>
          <a:p>
            <a:r>
              <a:rPr lang="en-US" sz="1400" dirty="0"/>
              <a:t>Convolution Neural Network Layers</a:t>
            </a:r>
          </a:p>
        </p:txBody>
      </p:sp>
      <p:sp>
        <p:nvSpPr>
          <p:cNvPr id="131" name="TextBox 130">
            <a:extLst>
              <a:ext uri="{FF2B5EF4-FFF2-40B4-BE49-F238E27FC236}">
                <a16:creationId xmlns:a16="http://schemas.microsoft.com/office/drawing/2014/main" id="{2DA9CD3F-B5C1-4342-B0B5-8EEACC484CEF}"/>
              </a:ext>
            </a:extLst>
          </p:cNvPr>
          <p:cNvSpPr txBox="1"/>
          <p:nvPr/>
        </p:nvSpPr>
        <p:spPr>
          <a:xfrm>
            <a:off x="6637968" y="4433653"/>
            <a:ext cx="611546" cy="261610"/>
          </a:xfrm>
          <a:prstGeom prst="rect">
            <a:avLst/>
          </a:prstGeom>
          <a:noFill/>
        </p:spPr>
        <p:txBody>
          <a:bodyPr wrap="square" rtlCol="0">
            <a:spAutoFit/>
          </a:bodyPr>
          <a:lstStyle/>
          <a:p>
            <a:r>
              <a:rPr lang="en-US" sz="1100" dirty="0"/>
              <a:t>Flatten</a:t>
            </a:r>
          </a:p>
        </p:txBody>
      </p:sp>
      <p:sp>
        <p:nvSpPr>
          <p:cNvPr id="132" name="TextBox 131">
            <a:extLst>
              <a:ext uri="{FF2B5EF4-FFF2-40B4-BE49-F238E27FC236}">
                <a16:creationId xmlns:a16="http://schemas.microsoft.com/office/drawing/2014/main" id="{A4E7423B-EADD-4FBC-91C3-8B6EFE966430}"/>
              </a:ext>
            </a:extLst>
          </p:cNvPr>
          <p:cNvSpPr txBox="1"/>
          <p:nvPr/>
        </p:nvSpPr>
        <p:spPr>
          <a:xfrm>
            <a:off x="7133609" y="4196201"/>
            <a:ext cx="2306501" cy="523220"/>
          </a:xfrm>
          <a:prstGeom prst="rect">
            <a:avLst/>
          </a:prstGeom>
          <a:noFill/>
        </p:spPr>
        <p:txBody>
          <a:bodyPr wrap="square" rtlCol="0">
            <a:spAutoFit/>
          </a:bodyPr>
          <a:lstStyle/>
          <a:p>
            <a:pPr algn="ctr"/>
            <a:r>
              <a:rPr lang="en-US" sz="1400" b="1" dirty="0"/>
              <a:t> Machine Learning Classifier(s)</a:t>
            </a:r>
          </a:p>
        </p:txBody>
      </p:sp>
      <p:sp>
        <p:nvSpPr>
          <p:cNvPr id="133" name="TextBox 132">
            <a:extLst>
              <a:ext uri="{FF2B5EF4-FFF2-40B4-BE49-F238E27FC236}">
                <a16:creationId xmlns:a16="http://schemas.microsoft.com/office/drawing/2014/main" id="{E0DABEC0-FC40-4DF4-831A-2A3DD511CD8C}"/>
              </a:ext>
            </a:extLst>
          </p:cNvPr>
          <p:cNvSpPr txBox="1"/>
          <p:nvPr/>
        </p:nvSpPr>
        <p:spPr>
          <a:xfrm>
            <a:off x="9463905" y="4362494"/>
            <a:ext cx="1369322" cy="307776"/>
          </a:xfrm>
          <a:prstGeom prst="rect">
            <a:avLst/>
          </a:prstGeom>
          <a:noFill/>
        </p:spPr>
        <p:txBody>
          <a:bodyPr wrap="square" rtlCol="0">
            <a:spAutoFit/>
          </a:bodyPr>
          <a:lstStyle/>
          <a:p>
            <a:r>
              <a:rPr lang="en-US" sz="1400" dirty="0"/>
              <a:t>Final Prediction</a:t>
            </a:r>
          </a:p>
        </p:txBody>
      </p:sp>
      <p:pic>
        <p:nvPicPr>
          <p:cNvPr id="6" name="Graphic 5" descr="Gears">
            <a:extLst>
              <a:ext uri="{FF2B5EF4-FFF2-40B4-BE49-F238E27FC236}">
                <a16:creationId xmlns:a16="http://schemas.microsoft.com/office/drawing/2014/main" id="{DE255693-9ED2-4565-B050-0693375EC3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3135465">
            <a:off x="7831250" y="2386862"/>
            <a:ext cx="914400" cy="914400"/>
          </a:xfrm>
          <a:prstGeom prst="rect">
            <a:avLst/>
          </a:prstGeom>
        </p:spPr>
      </p:pic>
      <p:pic>
        <p:nvPicPr>
          <p:cNvPr id="8" name="Graphic 7" descr="Single gear">
            <a:extLst>
              <a:ext uri="{FF2B5EF4-FFF2-40B4-BE49-F238E27FC236}">
                <a16:creationId xmlns:a16="http://schemas.microsoft.com/office/drawing/2014/main" id="{7809CD96-2E22-414E-A49F-D57F4C714E0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393183">
            <a:off x="7829660" y="3356615"/>
            <a:ext cx="914400" cy="914400"/>
          </a:xfrm>
          <a:prstGeom prst="rect">
            <a:avLst/>
          </a:prstGeom>
        </p:spPr>
      </p:pic>
      <p:cxnSp>
        <p:nvCxnSpPr>
          <p:cNvPr id="10" name="Straight Connector 9">
            <a:extLst>
              <a:ext uri="{FF2B5EF4-FFF2-40B4-BE49-F238E27FC236}">
                <a16:creationId xmlns:a16="http://schemas.microsoft.com/office/drawing/2014/main" id="{BCEA1AC9-7758-48A7-A7BA-71660165D6A5}"/>
              </a:ext>
            </a:extLst>
          </p:cNvPr>
          <p:cNvCxnSpPr>
            <a:stCxn id="5" idx="3"/>
          </p:cNvCxnSpPr>
          <p:nvPr/>
        </p:nvCxnSpPr>
        <p:spPr>
          <a:xfrm flipV="1">
            <a:off x="7039773" y="2891728"/>
            <a:ext cx="905347" cy="228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60E4E1-8D8C-4C74-902B-3463A29BD8D8}"/>
              </a:ext>
            </a:extLst>
          </p:cNvPr>
          <p:cNvCxnSpPr>
            <a:endCxn id="51" idx="2"/>
          </p:cNvCxnSpPr>
          <p:nvPr/>
        </p:nvCxnSpPr>
        <p:spPr>
          <a:xfrm>
            <a:off x="8620587" y="2823420"/>
            <a:ext cx="1064998" cy="2332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6A89A2C-715D-4384-8F0B-AE6BCCEF7D84}"/>
              </a:ext>
            </a:extLst>
          </p:cNvPr>
          <p:cNvCxnSpPr>
            <a:stCxn id="5" idx="3"/>
          </p:cNvCxnSpPr>
          <p:nvPr/>
        </p:nvCxnSpPr>
        <p:spPr>
          <a:xfrm>
            <a:off x="7039773" y="3120528"/>
            <a:ext cx="961653" cy="723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AB8547D-63FB-49C3-B590-723C624F34AE}"/>
              </a:ext>
            </a:extLst>
          </p:cNvPr>
          <p:cNvCxnSpPr>
            <a:endCxn id="51" idx="2"/>
          </p:cNvCxnSpPr>
          <p:nvPr/>
        </p:nvCxnSpPr>
        <p:spPr>
          <a:xfrm flipV="1">
            <a:off x="8620587" y="3056638"/>
            <a:ext cx="1064998" cy="787336"/>
          </a:xfrm>
          <a:prstGeom prst="line">
            <a:avLst/>
          </a:prstGeom>
        </p:spPr>
        <p:style>
          <a:lnRef idx="1">
            <a:schemeClr val="accent1"/>
          </a:lnRef>
          <a:fillRef idx="0">
            <a:schemeClr val="accent1"/>
          </a:fillRef>
          <a:effectRef idx="0">
            <a:schemeClr val="accent1"/>
          </a:effectRef>
          <a:fontRef idx="minor">
            <a:schemeClr val="tx1"/>
          </a:fontRef>
        </p:style>
      </p:cxnSp>
      <p:pic>
        <p:nvPicPr>
          <p:cNvPr id="66" name="Picture 65" descr="Text, logo&#10;&#10;Description automatically generated">
            <a:extLst>
              <a:ext uri="{FF2B5EF4-FFF2-40B4-BE49-F238E27FC236}">
                <a16:creationId xmlns:a16="http://schemas.microsoft.com/office/drawing/2014/main" id="{3A8FA671-B12E-48D7-9A4F-6945270A34C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57477" y="6091664"/>
            <a:ext cx="2178780" cy="701874"/>
          </a:xfrm>
          <a:prstGeom prst="rect">
            <a:avLst/>
          </a:prstGeom>
        </p:spPr>
      </p:pic>
      <p:sp>
        <p:nvSpPr>
          <p:cNvPr id="17" name="TextBox 16">
            <a:extLst>
              <a:ext uri="{FF2B5EF4-FFF2-40B4-BE49-F238E27FC236}">
                <a16:creationId xmlns:a16="http://schemas.microsoft.com/office/drawing/2014/main" id="{AEFF4464-34F6-4E88-A488-0BB0492B2DB2}"/>
              </a:ext>
            </a:extLst>
          </p:cNvPr>
          <p:cNvSpPr txBox="1"/>
          <p:nvPr/>
        </p:nvSpPr>
        <p:spPr>
          <a:xfrm>
            <a:off x="5680847" y="4920073"/>
            <a:ext cx="2578323"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Late Fusion Method</a:t>
            </a:r>
          </a:p>
        </p:txBody>
      </p:sp>
    </p:spTree>
    <p:extLst>
      <p:ext uri="{BB962C8B-B14F-4D97-AF65-F5344CB8AC3E}">
        <p14:creationId xmlns:p14="http://schemas.microsoft.com/office/powerpoint/2010/main" val="2087348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C3DFA-F8E8-4403-81FF-DFF7F4036F0B}"/>
              </a:ext>
            </a:extLst>
          </p:cNvPr>
          <p:cNvSpPr>
            <a:spLocks noGrp="1"/>
          </p:cNvSpPr>
          <p:nvPr>
            <p:ph type="title"/>
          </p:nvPr>
        </p:nvSpPr>
        <p:spPr>
          <a:xfrm>
            <a:off x="1519824" y="369595"/>
            <a:ext cx="10018713" cy="701874"/>
          </a:xfrm>
        </p:spPr>
        <p:txBody>
          <a:bodyPr>
            <a:normAutofit/>
          </a:bodyPr>
          <a:lstStyle/>
          <a:p>
            <a:r>
              <a:rPr lang="en-IN" sz="3600" dirty="0"/>
              <a:t>Deep Hybrid Learning Architecture</a:t>
            </a:r>
          </a:p>
        </p:txBody>
      </p:sp>
      <p:sp>
        <p:nvSpPr>
          <p:cNvPr id="3" name="Rectangle 2">
            <a:extLst>
              <a:ext uri="{FF2B5EF4-FFF2-40B4-BE49-F238E27FC236}">
                <a16:creationId xmlns:a16="http://schemas.microsoft.com/office/drawing/2014/main" id="{83DDFA0F-2B57-43D4-AAD5-436694200FF3}"/>
              </a:ext>
            </a:extLst>
          </p:cNvPr>
          <p:cNvSpPr/>
          <p:nvPr/>
        </p:nvSpPr>
        <p:spPr>
          <a:xfrm rot="39136">
            <a:off x="3881295" y="2222738"/>
            <a:ext cx="998032" cy="989376"/>
          </a:xfrm>
          <a:prstGeom prst="rect">
            <a:avLst/>
          </a:prstGeom>
          <a:solidFill>
            <a:schemeClr val="accent1">
              <a:lumMod val="20000"/>
              <a:lumOff val="80000"/>
              <a:alpha val="62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FF79823-B58F-4E29-BA15-30F44DFC8C86}"/>
              </a:ext>
            </a:extLst>
          </p:cNvPr>
          <p:cNvSpPr/>
          <p:nvPr/>
        </p:nvSpPr>
        <p:spPr>
          <a:xfrm rot="84978">
            <a:off x="4163509" y="2326854"/>
            <a:ext cx="916599" cy="750106"/>
          </a:xfrm>
          <a:prstGeom prst="rect">
            <a:avLst/>
          </a:prstGeom>
          <a:solidFill>
            <a:schemeClr val="accent1">
              <a:lumMod val="60000"/>
              <a:lumOff val="40000"/>
              <a:alpha val="88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CAD33F4-27FB-4011-940C-F00456B39A56}"/>
              </a:ext>
            </a:extLst>
          </p:cNvPr>
          <p:cNvSpPr/>
          <p:nvPr/>
        </p:nvSpPr>
        <p:spPr>
          <a:xfrm rot="26631">
            <a:off x="4419285" y="2428081"/>
            <a:ext cx="931282" cy="524145"/>
          </a:xfrm>
          <a:prstGeom prst="rect">
            <a:avLst/>
          </a:prstGeom>
          <a:solidFill>
            <a:schemeClr val="accent1">
              <a:lumMod val="75000"/>
              <a:alpha val="69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433FCC83-7344-4CFD-8D13-F8B9D163481A}"/>
              </a:ext>
            </a:extLst>
          </p:cNvPr>
          <p:cNvSpPr/>
          <p:nvPr/>
        </p:nvSpPr>
        <p:spPr>
          <a:xfrm rot="21595503">
            <a:off x="4677393" y="2532025"/>
            <a:ext cx="896089" cy="339763"/>
          </a:xfrm>
          <a:prstGeom prst="rect">
            <a:avLst/>
          </a:prstGeom>
          <a:solidFill>
            <a:schemeClr val="accent1">
              <a:lumMod val="50000"/>
              <a:alpha val="78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1D CNN</a:t>
            </a:r>
          </a:p>
        </p:txBody>
      </p:sp>
      <p:sp>
        <p:nvSpPr>
          <p:cNvPr id="5" name="Rectangle 4">
            <a:extLst>
              <a:ext uri="{FF2B5EF4-FFF2-40B4-BE49-F238E27FC236}">
                <a16:creationId xmlns:a16="http://schemas.microsoft.com/office/drawing/2014/main" id="{D0D5CD98-42C3-40F3-B70B-65C4C6F8E895}"/>
              </a:ext>
            </a:extLst>
          </p:cNvPr>
          <p:cNvSpPr/>
          <p:nvPr/>
        </p:nvSpPr>
        <p:spPr>
          <a:xfrm>
            <a:off x="6929991" y="2187724"/>
            <a:ext cx="139527" cy="1983879"/>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1CEFF2D-F683-414E-8F27-4EDBC0FDB330}"/>
              </a:ext>
            </a:extLst>
          </p:cNvPr>
          <p:cNvSpPr/>
          <p:nvPr/>
        </p:nvSpPr>
        <p:spPr>
          <a:xfrm>
            <a:off x="7606932" y="2273747"/>
            <a:ext cx="261257" cy="2519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10489E4-6708-4BB3-934D-EBB63AA3ACA3}"/>
              </a:ext>
            </a:extLst>
          </p:cNvPr>
          <p:cNvSpPr/>
          <p:nvPr/>
        </p:nvSpPr>
        <p:spPr>
          <a:xfrm>
            <a:off x="7606931" y="2960782"/>
            <a:ext cx="261257" cy="2519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3B58D09-F05B-43DF-BE2D-5EF415E9283A}"/>
              </a:ext>
            </a:extLst>
          </p:cNvPr>
          <p:cNvSpPr/>
          <p:nvPr/>
        </p:nvSpPr>
        <p:spPr>
          <a:xfrm>
            <a:off x="7637244" y="3783590"/>
            <a:ext cx="261257" cy="2519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A7EE47F5-E7FF-4C38-A54F-304D30691A48}"/>
              </a:ext>
            </a:extLst>
          </p:cNvPr>
          <p:cNvSpPr/>
          <p:nvPr/>
        </p:nvSpPr>
        <p:spPr>
          <a:xfrm>
            <a:off x="8646258" y="2472381"/>
            <a:ext cx="261257" cy="2519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D1FE7F6-298F-4579-908D-1D7AEE2B17F4}"/>
              </a:ext>
            </a:extLst>
          </p:cNvPr>
          <p:cNvSpPr/>
          <p:nvPr/>
        </p:nvSpPr>
        <p:spPr>
          <a:xfrm>
            <a:off x="8646258" y="3086745"/>
            <a:ext cx="261257" cy="2519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6C31F340-EC18-4C0B-8FBB-411FCDE2309C}"/>
              </a:ext>
            </a:extLst>
          </p:cNvPr>
          <p:cNvSpPr/>
          <p:nvPr/>
        </p:nvSpPr>
        <p:spPr>
          <a:xfrm>
            <a:off x="8646258" y="3692695"/>
            <a:ext cx="261257" cy="2519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108FE987-F2C0-4570-960B-F1C5A6BE1919}"/>
              </a:ext>
            </a:extLst>
          </p:cNvPr>
          <p:cNvSpPr/>
          <p:nvPr/>
        </p:nvSpPr>
        <p:spPr>
          <a:xfrm>
            <a:off x="9685585" y="2823420"/>
            <a:ext cx="504636" cy="466435"/>
          </a:xfrm>
          <a:prstGeom prst="ellipse">
            <a:avLst/>
          </a:prstGeom>
          <a:solidFill>
            <a:schemeClr val="accent3">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9E52B411-4A8C-464D-8DF7-11A6CE612359}"/>
              </a:ext>
            </a:extLst>
          </p:cNvPr>
          <p:cNvCxnSpPr>
            <a:stCxn id="5" idx="3"/>
            <a:endCxn id="31" idx="3"/>
          </p:cNvCxnSpPr>
          <p:nvPr/>
        </p:nvCxnSpPr>
        <p:spPr>
          <a:xfrm flipV="1">
            <a:off x="7069518" y="2488780"/>
            <a:ext cx="575674" cy="690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512898D-A94E-4339-8E14-6CB37758E689}"/>
              </a:ext>
            </a:extLst>
          </p:cNvPr>
          <p:cNvCxnSpPr>
            <a:stCxn id="5" idx="3"/>
            <a:endCxn id="46" idx="2"/>
          </p:cNvCxnSpPr>
          <p:nvPr/>
        </p:nvCxnSpPr>
        <p:spPr>
          <a:xfrm flipV="1">
            <a:off x="7069518" y="3086746"/>
            <a:ext cx="537413" cy="92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A9200AB-C35D-471B-AD2B-F3A32C672D66}"/>
              </a:ext>
            </a:extLst>
          </p:cNvPr>
          <p:cNvCxnSpPr>
            <a:endCxn id="46" idx="2"/>
          </p:cNvCxnSpPr>
          <p:nvPr/>
        </p:nvCxnSpPr>
        <p:spPr>
          <a:xfrm>
            <a:off x="7040880" y="2488780"/>
            <a:ext cx="566051" cy="597966"/>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D514DC3F-E98C-48C4-956D-8B7EDB8802C4}"/>
              </a:ext>
            </a:extLst>
          </p:cNvPr>
          <p:cNvSpPr/>
          <p:nvPr/>
        </p:nvSpPr>
        <p:spPr>
          <a:xfrm>
            <a:off x="7726126" y="3310896"/>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4B5B8415-E624-4B96-8A4F-0A0AF6CB6BFB}"/>
              </a:ext>
            </a:extLst>
          </p:cNvPr>
          <p:cNvSpPr/>
          <p:nvPr/>
        </p:nvSpPr>
        <p:spPr>
          <a:xfrm>
            <a:off x="7725883" y="3472375"/>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8518CB8E-A28B-4B76-A69F-67F3A4E62B47}"/>
              </a:ext>
            </a:extLst>
          </p:cNvPr>
          <p:cNvSpPr/>
          <p:nvPr/>
        </p:nvSpPr>
        <p:spPr>
          <a:xfrm>
            <a:off x="7725883" y="362116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B07FEDB4-CE0F-429E-8FA0-1B6B43F7D87F}"/>
              </a:ext>
            </a:extLst>
          </p:cNvPr>
          <p:cNvSpPr/>
          <p:nvPr/>
        </p:nvSpPr>
        <p:spPr>
          <a:xfrm>
            <a:off x="8754026" y="340780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557ADEBA-52E0-4603-9031-1B5AFF61ACCE}"/>
              </a:ext>
            </a:extLst>
          </p:cNvPr>
          <p:cNvSpPr/>
          <p:nvPr/>
        </p:nvSpPr>
        <p:spPr>
          <a:xfrm>
            <a:off x="8754026" y="354859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6A5D9454-92F7-491E-86DE-ECCEB1AD17F5}"/>
              </a:ext>
            </a:extLst>
          </p:cNvPr>
          <p:cNvCxnSpPr>
            <a:endCxn id="31" idx="2"/>
          </p:cNvCxnSpPr>
          <p:nvPr/>
        </p:nvCxnSpPr>
        <p:spPr>
          <a:xfrm flipV="1">
            <a:off x="7040880" y="2399711"/>
            <a:ext cx="566052" cy="125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4D909E5-62DD-4F33-8FE5-B71E85700834}"/>
              </a:ext>
            </a:extLst>
          </p:cNvPr>
          <p:cNvCxnSpPr>
            <a:stCxn id="5" idx="3"/>
            <a:endCxn id="47" idx="2"/>
          </p:cNvCxnSpPr>
          <p:nvPr/>
        </p:nvCxnSpPr>
        <p:spPr>
          <a:xfrm>
            <a:off x="7069518" y="3179664"/>
            <a:ext cx="567726" cy="729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8441BF8-A26E-4A8A-9819-EA1CA6DF152D}"/>
              </a:ext>
            </a:extLst>
          </p:cNvPr>
          <p:cNvCxnSpPr>
            <a:endCxn id="47" idx="2"/>
          </p:cNvCxnSpPr>
          <p:nvPr/>
        </p:nvCxnSpPr>
        <p:spPr>
          <a:xfrm>
            <a:off x="7038666" y="2525674"/>
            <a:ext cx="598578" cy="1383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D58EFD0-F4A9-4D3C-9C9F-F05E15E23BFA}"/>
              </a:ext>
            </a:extLst>
          </p:cNvPr>
          <p:cNvCxnSpPr>
            <a:endCxn id="47" idx="2"/>
          </p:cNvCxnSpPr>
          <p:nvPr/>
        </p:nvCxnSpPr>
        <p:spPr>
          <a:xfrm>
            <a:off x="7052716" y="3909553"/>
            <a:ext cx="58452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B4A3E2F-8F62-42E8-81DA-4112E78FF1BE}"/>
              </a:ext>
            </a:extLst>
          </p:cNvPr>
          <p:cNvCxnSpPr>
            <a:endCxn id="46" idx="2"/>
          </p:cNvCxnSpPr>
          <p:nvPr/>
        </p:nvCxnSpPr>
        <p:spPr>
          <a:xfrm flipV="1">
            <a:off x="7046798" y="3086746"/>
            <a:ext cx="560133" cy="8228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BF70D7A-C4AD-4AC0-A260-7E2E4A1FBBC7}"/>
              </a:ext>
            </a:extLst>
          </p:cNvPr>
          <p:cNvCxnSpPr>
            <a:endCxn id="31" idx="2"/>
          </p:cNvCxnSpPr>
          <p:nvPr/>
        </p:nvCxnSpPr>
        <p:spPr>
          <a:xfrm flipV="1">
            <a:off x="7052716" y="2399711"/>
            <a:ext cx="554216" cy="1509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AC3DB94-7380-4D76-A9A6-FFE82B33B55C}"/>
              </a:ext>
            </a:extLst>
          </p:cNvPr>
          <p:cNvCxnSpPr>
            <a:stCxn id="31" idx="6"/>
            <a:endCxn id="48" idx="2"/>
          </p:cNvCxnSpPr>
          <p:nvPr/>
        </p:nvCxnSpPr>
        <p:spPr>
          <a:xfrm>
            <a:off x="7868189" y="2399711"/>
            <a:ext cx="778069" cy="198634"/>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B160B53-4ABD-4FD6-A3EC-31C8E50526C9}"/>
              </a:ext>
            </a:extLst>
          </p:cNvPr>
          <p:cNvCxnSpPr>
            <a:stCxn id="31" idx="6"/>
            <a:endCxn id="49" idx="2"/>
          </p:cNvCxnSpPr>
          <p:nvPr/>
        </p:nvCxnSpPr>
        <p:spPr>
          <a:xfrm>
            <a:off x="7868189" y="2399711"/>
            <a:ext cx="778069" cy="812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BA4CBE9-53B6-4566-8B27-EE093ABB2E99}"/>
              </a:ext>
            </a:extLst>
          </p:cNvPr>
          <p:cNvCxnSpPr>
            <a:cxnSpLocks/>
            <a:stCxn id="31" idx="6"/>
            <a:endCxn id="50" idx="2"/>
          </p:cNvCxnSpPr>
          <p:nvPr/>
        </p:nvCxnSpPr>
        <p:spPr>
          <a:xfrm>
            <a:off x="7868189" y="2399711"/>
            <a:ext cx="778069" cy="1418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AB75AF0-9F76-47C2-B812-8305B25FF25F}"/>
              </a:ext>
            </a:extLst>
          </p:cNvPr>
          <p:cNvCxnSpPr>
            <a:stCxn id="46" idx="6"/>
            <a:endCxn id="48" idx="2"/>
          </p:cNvCxnSpPr>
          <p:nvPr/>
        </p:nvCxnSpPr>
        <p:spPr>
          <a:xfrm flipV="1">
            <a:off x="7868188" y="2598345"/>
            <a:ext cx="778070" cy="488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721CA41-8620-48F1-AB0A-7EAF688D5719}"/>
              </a:ext>
            </a:extLst>
          </p:cNvPr>
          <p:cNvCxnSpPr>
            <a:stCxn id="46" idx="6"/>
            <a:endCxn id="49" idx="2"/>
          </p:cNvCxnSpPr>
          <p:nvPr/>
        </p:nvCxnSpPr>
        <p:spPr>
          <a:xfrm>
            <a:off x="7868188" y="3086746"/>
            <a:ext cx="778070" cy="125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FFF2B7B-DF12-4834-8A33-6D45194407AA}"/>
              </a:ext>
            </a:extLst>
          </p:cNvPr>
          <p:cNvCxnSpPr>
            <a:stCxn id="46" idx="6"/>
            <a:endCxn id="50" idx="2"/>
          </p:cNvCxnSpPr>
          <p:nvPr/>
        </p:nvCxnSpPr>
        <p:spPr>
          <a:xfrm>
            <a:off x="7868188" y="3086746"/>
            <a:ext cx="778070" cy="731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29AD395-DDE1-474E-BAE5-64CD174B6029}"/>
              </a:ext>
            </a:extLst>
          </p:cNvPr>
          <p:cNvCxnSpPr>
            <a:stCxn id="47" idx="6"/>
            <a:endCxn id="48" idx="2"/>
          </p:cNvCxnSpPr>
          <p:nvPr/>
        </p:nvCxnSpPr>
        <p:spPr>
          <a:xfrm flipV="1">
            <a:off x="7898501" y="2598345"/>
            <a:ext cx="747757" cy="1311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DF9F953-6ED5-49CA-96F3-91603A8E0FA8}"/>
              </a:ext>
            </a:extLst>
          </p:cNvPr>
          <p:cNvCxnSpPr>
            <a:stCxn id="47" idx="6"/>
            <a:endCxn id="49" idx="2"/>
          </p:cNvCxnSpPr>
          <p:nvPr/>
        </p:nvCxnSpPr>
        <p:spPr>
          <a:xfrm flipV="1">
            <a:off x="7898501" y="3212709"/>
            <a:ext cx="747757" cy="69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7FD34D2-23F4-47E6-A6CD-4D15A0262FD1}"/>
              </a:ext>
            </a:extLst>
          </p:cNvPr>
          <p:cNvCxnSpPr>
            <a:stCxn id="47" idx="6"/>
            <a:endCxn id="50" idx="2"/>
          </p:cNvCxnSpPr>
          <p:nvPr/>
        </p:nvCxnSpPr>
        <p:spPr>
          <a:xfrm flipV="1">
            <a:off x="7898501" y="3818659"/>
            <a:ext cx="747757" cy="90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B7EA30F-006D-4166-B7EF-CC1CA58AA3BE}"/>
              </a:ext>
            </a:extLst>
          </p:cNvPr>
          <p:cNvCxnSpPr>
            <a:stCxn id="48" idx="6"/>
            <a:endCxn id="51" idx="2"/>
          </p:cNvCxnSpPr>
          <p:nvPr/>
        </p:nvCxnSpPr>
        <p:spPr>
          <a:xfrm>
            <a:off x="8907515" y="2598345"/>
            <a:ext cx="778070" cy="4582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EEC026E-7C33-4225-99B7-787D7FA98A91}"/>
              </a:ext>
            </a:extLst>
          </p:cNvPr>
          <p:cNvCxnSpPr>
            <a:stCxn id="49" idx="6"/>
            <a:endCxn id="51" idx="2"/>
          </p:cNvCxnSpPr>
          <p:nvPr/>
        </p:nvCxnSpPr>
        <p:spPr>
          <a:xfrm flipV="1">
            <a:off x="8907515" y="3056638"/>
            <a:ext cx="778070" cy="1560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5002795F-811C-4D19-9C90-7EC5467874B5}"/>
              </a:ext>
            </a:extLst>
          </p:cNvPr>
          <p:cNvCxnSpPr>
            <a:stCxn id="50" idx="6"/>
            <a:endCxn id="51" idx="2"/>
          </p:cNvCxnSpPr>
          <p:nvPr/>
        </p:nvCxnSpPr>
        <p:spPr>
          <a:xfrm flipV="1">
            <a:off x="8907515" y="3056638"/>
            <a:ext cx="778070" cy="762021"/>
          </a:xfrm>
          <a:prstGeom prst="line">
            <a:avLst/>
          </a:prstGeom>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ED8AA7AC-D82E-454B-ADC0-0B65DE52EA76}"/>
              </a:ext>
            </a:extLst>
          </p:cNvPr>
          <p:cNvSpPr/>
          <p:nvPr/>
        </p:nvSpPr>
        <p:spPr>
          <a:xfrm>
            <a:off x="1778000" y="1986671"/>
            <a:ext cx="4751181" cy="271740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0EAF7742-A0BA-42B9-8074-D845C7B33D76}"/>
              </a:ext>
            </a:extLst>
          </p:cNvPr>
          <p:cNvSpPr/>
          <p:nvPr/>
        </p:nvSpPr>
        <p:spPr>
          <a:xfrm>
            <a:off x="6626368" y="1975050"/>
            <a:ext cx="594880" cy="271740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05D58898-E657-4C91-8676-B019826245DB}"/>
              </a:ext>
            </a:extLst>
          </p:cNvPr>
          <p:cNvSpPr/>
          <p:nvPr/>
        </p:nvSpPr>
        <p:spPr>
          <a:xfrm>
            <a:off x="7337955" y="1986670"/>
            <a:ext cx="2009245" cy="271740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E4609E67-F497-4525-A6E7-56E42835148B}"/>
              </a:ext>
            </a:extLst>
          </p:cNvPr>
          <p:cNvSpPr/>
          <p:nvPr/>
        </p:nvSpPr>
        <p:spPr>
          <a:xfrm>
            <a:off x="9455168" y="1976762"/>
            <a:ext cx="1369322" cy="271740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3" name="Straight Arrow Connector 122">
            <a:extLst>
              <a:ext uri="{FF2B5EF4-FFF2-40B4-BE49-F238E27FC236}">
                <a16:creationId xmlns:a16="http://schemas.microsoft.com/office/drawing/2014/main" id="{DE5A5E95-00F4-489B-834A-64D49039B3CD}"/>
              </a:ext>
            </a:extLst>
          </p:cNvPr>
          <p:cNvCxnSpPr>
            <a:cxnSpLocks/>
            <a:stCxn id="51" idx="7"/>
          </p:cNvCxnSpPr>
          <p:nvPr/>
        </p:nvCxnSpPr>
        <p:spPr>
          <a:xfrm flipV="1">
            <a:off x="10116319" y="2724308"/>
            <a:ext cx="297681" cy="167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F2194F43-507B-4047-A352-3AF833D67107}"/>
              </a:ext>
            </a:extLst>
          </p:cNvPr>
          <p:cNvCxnSpPr>
            <a:stCxn id="51" idx="6"/>
          </p:cNvCxnSpPr>
          <p:nvPr/>
        </p:nvCxnSpPr>
        <p:spPr>
          <a:xfrm>
            <a:off x="10190221" y="3056638"/>
            <a:ext cx="2908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C39D343-8AE8-4C93-A1DD-9D81094DAC11}"/>
              </a:ext>
            </a:extLst>
          </p:cNvPr>
          <p:cNvCxnSpPr>
            <a:cxnSpLocks/>
            <a:stCxn id="51" idx="5"/>
          </p:cNvCxnSpPr>
          <p:nvPr/>
        </p:nvCxnSpPr>
        <p:spPr>
          <a:xfrm>
            <a:off x="10116319" y="3221547"/>
            <a:ext cx="297681" cy="167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CC9085BA-4955-4ADD-9ACE-7887FCAB73F9}"/>
              </a:ext>
            </a:extLst>
          </p:cNvPr>
          <p:cNvSpPr txBox="1"/>
          <p:nvPr/>
        </p:nvSpPr>
        <p:spPr>
          <a:xfrm>
            <a:off x="2889970" y="4386845"/>
            <a:ext cx="3407205" cy="307777"/>
          </a:xfrm>
          <a:prstGeom prst="rect">
            <a:avLst/>
          </a:prstGeom>
          <a:noFill/>
        </p:spPr>
        <p:txBody>
          <a:bodyPr wrap="square" rtlCol="0">
            <a:spAutoFit/>
          </a:bodyPr>
          <a:lstStyle/>
          <a:p>
            <a:r>
              <a:rPr lang="en-US" sz="1400" dirty="0"/>
              <a:t>Feature Extraction using 1D CNN + LSTM</a:t>
            </a:r>
          </a:p>
        </p:txBody>
      </p:sp>
      <p:sp>
        <p:nvSpPr>
          <p:cNvPr id="131" name="TextBox 130">
            <a:extLst>
              <a:ext uri="{FF2B5EF4-FFF2-40B4-BE49-F238E27FC236}">
                <a16:creationId xmlns:a16="http://schemas.microsoft.com/office/drawing/2014/main" id="{2DA9CD3F-B5C1-4342-B0B5-8EEACC484CEF}"/>
              </a:ext>
            </a:extLst>
          </p:cNvPr>
          <p:cNvSpPr txBox="1"/>
          <p:nvPr/>
        </p:nvSpPr>
        <p:spPr>
          <a:xfrm>
            <a:off x="6637968" y="4433653"/>
            <a:ext cx="611546" cy="261610"/>
          </a:xfrm>
          <a:prstGeom prst="rect">
            <a:avLst/>
          </a:prstGeom>
          <a:noFill/>
        </p:spPr>
        <p:txBody>
          <a:bodyPr wrap="square" rtlCol="0">
            <a:spAutoFit/>
          </a:bodyPr>
          <a:lstStyle/>
          <a:p>
            <a:r>
              <a:rPr lang="en-US" sz="1100" dirty="0"/>
              <a:t>Flatten</a:t>
            </a:r>
          </a:p>
        </p:txBody>
      </p:sp>
      <p:sp>
        <p:nvSpPr>
          <p:cNvPr id="132" name="TextBox 131">
            <a:extLst>
              <a:ext uri="{FF2B5EF4-FFF2-40B4-BE49-F238E27FC236}">
                <a16:creationId xmlns:a16="http://schemas.microsoft.com/office/drawing/2014/main" id="{A4E7423B-EADD-4FBC-91C3-8B6EFE966430}"/>
              </a:ext>
            </a:extLst>
          </p:cNvPr>
          <p:cNvSpPr txBox="1"/>
          <p:nvPr/>
        </p:nvSpPr>
        <p:spPr>
          <a:xfrm>
            <a:off x="7366221" y="4410569"/>
            <a:ext cx="2009245" cy="307777"/>
          </a:xfrm>
          <a:prstGeom prst="rect">
            <a:avLst/>
          </a:prstGeom>
          <a:noFill/>
        </p:spPr>
        <p:txBody>
          <a:bodyPr wrap="square" rtlCol="0">
            <a:spAutoFit/>
          </a:bodyPr>
          <a:lstStyle/>
          <a:p>
            <a:r>
              <a:rPr lang="en-US" sz="1400" dirty="0"/>
              <a:t>Fully Connected Layers</a:t>
            </a:r>
          </a:p>
        </p:txBody>
      </p:sp>
      <p:sp>
        <p:nvSpPr>
          <p:cNvPr id="133" name="TextBox 132">
            <a:extLst>
              <a:ext uri="{FF2B5EF4-FFF2-40B4-BE49-F238E27FC236}">
                <a16:creationId xmlns:a16="http://schemas.microsoft.com/office/drawing/2014/main" id="{E0DABEC0-FC40-4DF4-831A-2A3DD511CD8C}"/>
              </a:ext>
            </a:extLst>
          </p:cNvPr>
          <p:cNvSpPr txBox="1"/>
          <p:nvPr/>
        </p:nvSpPr>
        <p:spPr>
          <a:xfrm>
            <a:off x="9463905" y="4362494"/>
            <a:ext cx="1369322" cy="307776"/>
          </a:xfrm>
          <a:prstGeom prst="rect">
            <a:avLst/>
          </a:prstGeom>
          <a:noFill/>
        </p:spPr>
        <p:txBody>
          <a:bodyPr wrap="square" rtlCol="0">
            <a:spAutoFit/>
          </a:bodyPr>
          <a:lstStyle/>
          <a:p>
            <a:r>
              <a:rPr lang="en-US" sz="1400" dirty="0"/>
              <a:t>Final Prediction</a:t>
            </a:r>
          </a:p>
        </p:txBody>
      </p:sp>
      <p:pic>
        <p:nvPicPr>
          <p:cNvPr id="134" name="Picture 133" descr="Text, logo&#10;&#10;Description automatically generated">
            <a:extLst>
              <a:ext uri="{FF2B5EF4-FFF2-40B4-BE49-F238E27FC236}">
                <a16:creationId xmlns:a16="http://schemas.microsoft.com/office/drawing/2014/main" id="{0BE9F7DC-7822-4A25-9B1C-4997A956FE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6480" y="6117114"/>
            <a:ext cx="2099776" cy="676423"/>
          </a:xfrm>
          <a:prstGeom prst="rect">
            <a:avLst/>
          </a:prstGeom>
        </p:spPr>
      </p:pic>
      <p:pic>
        <p:nvPicPr>
          <p:cNvPr id="2050" name="Picture 2" descr="See the source image">
            <a:extLst>
              <a:ext uri="{FF2B5EF4-FFF2-40B4-BE49-F238E27FC236}">
                <a16:creationId xmlns:a16="http://schemas.microsoft.com/office/drawing/2014/main" id="{02C8473C-9E7A-4403-96B2-A894BDB8E6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0520" y="2222575"/>
            <a:ext cx="1572895" cy="181294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D38E53E-C85E-407E-8087-E71BB4318E2A}"/>
              </a:ext>
            </a:extLst>
          </p:cNvPr>
          <p:cNvSpPr/>
          <p:nvPr/>
        </p:nvSpPr>
        <p:spPr>
          <a:xfrm>
            <a:off x="3846732" y="3496840"/>
            <a:ext cx="832824" cy="518151"/>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LSTM</a:t>
            </a:r>
          </a:p>
        </p:txBody>
      </p:sp>
      <p:sp>
        <p:nvSpPr>
          <p:cNvPr id="58" name="Rectangle 57">
            <a:extLst>
              <a:ext uri="{FF2B5EF4-FFF2-40B4-BE49-F238E27FC236}">
                <a16:creationId xmlns:a16="http://schemas.microsoft.com/office/drawing/2014/main" id="{3CB8DC04-FB81-4784-92F0-0705114F1CE3}"/>
              </a:ext>
            </a:extLst>
          </p:cNvPr>
          <p:cNvSpPr/>
          <p:nvPr/>
        </p:nvSpPr>
        <p:spPr>
          <a:xfrm>
            <a:off x="4791054" y="3510751"/>
            <a:ext cx="929985" cy="518151"/>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LSTM</a:t>
            </a:r>
          </a:p>
        </p:txBody>
      </p:sp>
      <p:sp>
        <p:nvSpPr>
          <p:cNvPr id="6" name="Rectangle 5">
            <a:extLst>
              <a:ext uri="{FF2B5EF4-FFF2-40B4-BE49-F238E27FC236}">
                <a16:creationId xmlns:a16="http://schemas.microsoft.com/office/drawing/2014/main" id="{BD02E0AB-78C2-45FD-810E-8673347051A8}"/>
              </a:ext>
            </a:extLst>
          </p:cNvPr>
          <p:cNvSpPr/>
          <p:nvPr/>
        </p:nvSpPr>
        <p:spPr>
          <a:xfrm>
            <a:off x="6104534" y="2282265"/>
            <a:ext cx="232923" cy="84678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98ADA41C-36D9-4E82-B01E-F025D9442AC8}"/>
              </a:ext>
            </a:extLst>
          </p:cNvPr>
          <p:cNvSpPr/>
          <p:nvPr/>
        </p:nvSpPr>
        <p:spPr>
          <a:xfrm>
            <a:off x="6116171" y="3346435"/>
            <a:ext cx="232923" cy="84678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CCB8546A-FCC2-4198-ABDC-36280EAF0EC4}"/>
              </a:ext>
            </a:extLst>
          </p:cNvPr>
          <p:cNvCxnSpPr>
            <a:endCxn id="3" idx="1"/>
          </p:cNvCxnSpPr>
          <p:nvPr/>
        </p:nvCxnSpPr>
        <p:spPr>
          <a:xfrm flipV="1">
            <a:off x="3351368" y="2711745"/>
            <a:ext cx="529959" cy="417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814D2AE-1D57-4D2A-95C5-8965F94BDC77}"/>
              </a:ext>
            </a:extLst>
          </p:cNvPr>
          <p:cNvCxnSpPr>
            <a:endCxn id="4" idx="1"/>
          </p:cNvCxnSpPr>
          <p:nvPr/>
        </p:nvCxnSpPr>
        <p:spPr>
          <a:xfrm>
            <a:off x="3351368" y="3212708"/>
            <a:ext cx="495364" cy="543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935A752-E613-46A7-811C-6F7F92D857D6}"/>
              </a:ext>
            </a:extLst>
          </p:cNvPr>
          <p:cNvCxnSpPr>
            <a:stCxn id="4" idx="3"/>
            <a:endCxn id="58" idx="1"/>
          </p:cNvCxnSpPr>
          <p:nvPr/>
        </p:nvCxnSpPr>
        <p:spPr>
          <a:xfrm>
            <a:off x="4679556" y="3755916"/>
            <a:ext cx="111498" cy="13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6BFB7D-4168-4A62-8D89-C806E1620291}"/>
              </a:ext>
            </a:extLst>
          </p:cNvPr>
          <p:cNvCxnSpPr>
            <a:stCxn id="45" idx="3"/>
            <a:endCxn id="6" idx="1"/>
          </p:cNvCxnSpPr>
          <p:nvPr/>
        </p:nvCxnSpPr>
        <p:spPr>
          <a:xfrm>
            <a:off x="5573482" y="2701321"/>
            <a:ext cx="531052" cy="4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BC98D33-0223-4B79-B4F6-7658BBCD773E}"/>
              </a:ext>
            </a:extLst>
          </p:cNvPr>
          <p:cNvCxnSpPr>
            <a:stCxn id="58" idx="3"/>
            <a:endCxn id="60" idx="1"/>
          </p:cNvCxnSpPr>
          <p:nvPr/>
        </p:nvCxnSpPr>
        <p:spPr>
          <a:xfrm flipV="1">
            <a:off x="5721039" y="3769826"/>
            <a:ext cx="39513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2215FB5-F4CE-4940-ACB9-30497BAF73AB}"/>
              </a:ext>
            </a:extLst>
          </p:cNvPr>
          <p:cNvCxnSpPr>
            <a:stCxn id="6" idx="3"/>
          </p:cNvCxnSpPr>
          <p:nvPr/>
        </p:nvCxnSpPr>
        <p:spPr>
          <a:xfrm>
            <a:off x="6337457" y="2705656"/>
            <a:ext cx="562789" cy="60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9538829-AD21-4C0C-9E5D-932DD1306674}"/>
              </a:ext>
            </a:extLst>
          </p:cNvPr>
          <p:cNvCxnSpPr>
            <a:cxnSpLocks/>
            <a:stCxn id="60" idx="3"/>
          </p:cNvCxnSpPr>
          <p:nvPr/>
        </p:nvCxnSpPr>
        <p:spPr>
          <a:xfrm>
            <a:off x="6349094" y="3769826"/>
            <a:ext cx="588033" cy="13764"/>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3F268A2-31FA-4031-AADF-72348296D43E}"/>
              </a:ext>
            </a:extLst>
          </p:cNvPr>
          <p:cNvSpPr txBox="1"/>
          <p:nvPr/>
        </p:nvSpPr>
        <p:spPr>
          <a:xfrm rot="16200000">
            <a:off x="5620518" y="3505441"/>
            <a:ext cx="1193171" cy="230832"/>
          </a:xfrm>
          <a:prstGeom prst="rect">
            <a:avLst/>
          </a:prstGeom>
          <a:noFill/>
        </p:spPr>
        <p:txBody>
          <a:bodyPr wrap="square" rtlCol="0">
            <a:spAutoFit/>
          </a:bodyPr>
          <a:lstStyle/>
          <a:p>
            <a:r>
              <a:rPr lang="en-US" sz="900" b="1" dirty="0"/>
              <a:t>Feature Vector</a:t>
            </a:r>
          </a:p>
        </p:txBody>
      </p:sp>
      <p:sp>
        <p:nvSpPr>
          <p:cNvPr id="85" name="TextBox 84">
            <a:extLst>
              <a:ext uri="{FF2B5EF4-FFF2-40B4-BE49-F238E27FC236}">
                <a16:creationId xmlns:a16="http://schemas.microsoft.com/office/drawing/2014/main" id="{8D1E680F-AD30-4564-B167-00DC322A777A}"/>
              </a:ext>
            </a:extLst>
          </p:cNvPr>
          <p:cNvSpPr txBox="1"/>
          <p:nvPr/>
        </p:nvSpPr>
        <p:spPr>
          <a:xfrm rot="16200000">
            <a:off x="5610244" y="2457931"/>
            <a:ext cx="1193171" cy="230832"/>
          </a:xfrm>
          <a:prstGeom prst="rect">
            <a:avLst/>
          </a:prstGeom>
          <a:noFill/>
        </p:spPr>
        <p:txBody>
          <a:bodyPr wrap="square" rtlCol="0">
            <a:spAutoFit/>
          </a:bodyPr>
          <a:lstStyle/>
          <a:p>
            <a:r>
              <a:rPr lang="en-US" sz="900" b="1" dirty="0"/>
              <a:t>Feature Vector</a:t>
            </a:r>
          </a:p>
        </p:txBody>
      </p:sp>
      <p:sp>
        <p:nvSpPr>
          <p:cNvPr id="87" name="TextBox 86">
            <a:extLst>
              <a:ext uri="{FF2B5EF4-FFF2-40B4-BE49-F238E27FC236}">
                <a16:creationId xmlns:a16="http://schemas.microsoft.com/office/drawing/2014/main" id="{BBDC8795-81AE-4C5F-B7F8-38E52033C808}"/>
              </a:ext>
            </a:extLst>
          </p:cNvPr>
          <p:cNvSpPr txBox="1"/>
          <p:nvPr/>
        </p:nvSpPr>
        <p:spPr>
          <a:xfrm>
            <a:off x="5526863" y="4901492"/>
            <a:ext cx="2578323"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Early Fusion Method</a:t>
            </a:r>
          </a:p>
        </p:txBody>
      </p:sp>
    </p:spTree>
    <p:extLst>
      <p:ext uri="{BB962C8B-B14F-4D97-AF65-F5344CB8AC3E}">
        <p14:creationId xmlns:p14="http://schemas.microsoft.com/office/powerpoint/2010/main" val="780995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5" name="Rectangle 14">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9" name="Group 18">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0"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1"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2"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3"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4"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5"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25EADB48-67F6-4E8D-802A-56D1C764BD6A}"/>
              </a:ext>
            </a:extLst>
          </p:cNvPr>
          <p:cNvSpPr>
            <a:spLocks noGrp="1"/>
          </p:cNvSpPr>
          <p:nvPr>
            <p:ph type="title"/>
          </p:nvPr>
        </p:nvSpPr>
        <p:spPr>
          <a:xfrm>
            <a:off x="4386415" y="2580998"/>
            <a:ext cx="7349824" cy="1299646"/>
          </a:xfrm>
        </p:spPr>
        <p:txBody>
          <a:bodyPr vert="horz" lIns="91440" tIns="45720" rIns="91440" bIns="45720" rtlCol="0" anchor="ctr">
            <a:normAutofit/>
          </a:bodyPr>
          <a:lstStyle/>
          <a:p>
            <a:pPr algn="l"/>
            <a:r>
              <a:rPr lang="en-US" sz="4800" dirty="0"/>
              <a:t>Why Deep Hybrid Learning?</a:t>
            </a:r>
          </a:p>
        </p:txBody>
      </p:sp>
      <p:pic>
        <p:nvPicPr>
          <p:cNvPr id="26" name="Picture 25" descr="Related image">
            <a:extLst>
              <a:ext uri="{FF2B5EF4-FFF2-40B4-BE49-F238E27FC236}">
                <a16:creationId xmlns:a16="http://schemas.microsoft.com/office/drawing/2014/main" id="{E30C6881-7822-440B-884D-09AFD1F41DD4}"/>
              </a:ext>
            </a:extLst>
          </p:cNvPr>
          <p:cNvPicPr>
            <a:picLocks noChangeAspect="1" noChangeArrowheads="1"/>
          </p:cNvPicPr>
          <p:nvPr/>
        </p:nvPicPr>
        <p:blipFill>
          <a:blip r:embed="rId3">
            <a:extLst>
              <a:ext uri="{BEBA8EAE-BF5A-486C-A8C5-ECC9F3942E4B}">
                <a14:imgProps xmlns:a14="http://schemas.microsoft.com/office/drawing/2010/main">
                  <a14:imgLayer>
                    <a14:imgEffect>
                      <a14:artisticPencilGrayscale pencilSize="5"/>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9838235" y="3894932"/>
            <a:ext cx="1841500" cy="234568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Text, logo&#10;&#10;Description automatically generated">
            <a:extLst>
              <a:ext uri="{FF2B5EF4-FFF2-40B4-BE49-F238E27FC236}">
                <a16:creationId xmlns:a16="http://schemas.microsoft.com/office/drawing/2014/main" id="{A27F3925-4078-4C5A-9AB1-30D260E4FB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7280" y="90843"/>
            <a:ext cx="2099776" cy="676423"/>
          </a:xfrm>
          <a:prstGeom prst="rect">
            <a:avLst/>
          </a:prstGeom>
        </p:spPr>
      </p:pic>
    </p:spTree>
    <p:extLst>
      <p:ext uri="{BB962C8B-B14F-4D97-AF65-F5344CB8AC3E}">
        <p14:creationId xmlns:p14="http://schemas.microsoft.com/office/powerpoint/2010/main" val="33418615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957</Words>
  <Application>Microsoft Office PowerPoint</Application>
  <PresentationFormat>Widescreen</PresentationFormat>
  <Paragraphs>142</Paragraphs>
  <Slides>21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Aharoni</vt:lpstr>
      <vt:lpstr>Aparajita</vt:lpstr>
      <vt:lpstr>Arial</vt:lpstr>
      <vt:lpstr>Arial Nova</vt:lpstr>
      <vt:lpstr>Calibri</vt:lpstr>
      <vt:lpstr>Corbel</vt:lpstr>
      <vt:lpstr>Times New Roman</vt:lpstr>
      <vt:lpstr>Parallax</vt:lpstr>
      <vt:lpstr>Putting Deep Hybrid Learning to Work</vt:lpstr>
      <vt:lpstr>About Me</vt:lpstr>
      <vt:lpstr>Key topics for discussion</vt:lpstr>
      <vt:lpstr>Deep Hybrid Learning</vt:lpstr>
      <vt:lpstr>How does a Deep Hybrid Learning architecture look like?</vt:lpstr>
      <vt:lpstr>Typical Deep Learning Architecture</vt:lpstr>
      <vt:lpstr>Deep Hybrid Learning Architecture</vt:lpstr>
      <vt:lpstr>Deep Hybrid Learning Architecture</vt:lpstr>
      <vt:lpstr>Why Deep Hybrid Learning?</vt:lpstr>
      <vt:lpstr>Conventional DL vs Classical ML</vt:lpstr>
      <vt:lpstr>DHL – A fusion of benefits of conventional approaches</vt:lpstr>
      <vt:lpstr>Different Flavors of DHL!</vt:lpstr>
      <vt:lpstr>PowerPoint Presentation</vt:lpstr>
      <vt:lpstr>Case Study  NUMODRIL - Nuclear Morphology  Optimized Deep Hybrid Learning </vt:lpstr>
      <vt:lpstr>Problem Statement</vt:lpstr>
      <vt:lpstr>Data Pre-processing and Up-sampling</vt:lpstr>
      <vt:lpstr>DHL Architecture</vt:lpstr>
      <vt:lpstr>Model Results</vt:lpstr>
      <vt:lpstr>Model Comparison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Putting Deep Hybrid Learning to Work</dc:title>
  <dc:creator>Bhattacharya, Aditya</dc:creator>
  <cp:lastModifiedBy>Aditya Bhattacharya</cp:lastModifiedBy>
  <cp:revision>42</cp:revision>
  <dcterms:created xsi:type="dcterms:W3CDTF">2020-11-23T07:16:39Z</dcterms:created>
  <dcterms:modified xsi:type="dcterms:W3CDTF">2020-12-07T04:35:59Z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8bbbad8-4010-40e2-99cc-0f76b4cc22ac_Enabled">
    <vt:lpwstr>True</vt:lpwstr>
  </property>
  <property fmtid="{D5CDD505-2E9C-101B-9397-08002B2CF9AE}" pid="3" name="MSIP_Label_18bbbad8-4010-40e2-99cc-0f76b4cc22ac_SiteId">
    <vt:lpwstr>61a70d37-ff63-45e3-bb68-f0edbf718ffd</vt:lpwstr>
  </property>
  <property fmtid="{D5CDD505-2E9C-101B-9397-08002B2CF9AE}" pid="4" name="MSIP_Label_18bbbad8-4010-40e2-99cc-0f76b4cc22ac_Owner">
    <vt:lpwstr>Aditya.Bhattacharya@westpharma.com</vt:lpwstr>
  </property>
  <property fmtid="{D5CDD505-2E9C-101B-9397-08002B2CF9AE}" pid="5" name="MSIP_Label_18bbbad8-4010-40e2-99cc-0f76b4cc22ac_SetDate">
    <vt:lpwstr>2020-11-23T07:18:30.6269941Z</vt:lpwstr>
  </property>
  <property fmtid="{D5CDD505-2E9C-101B-9397-08002B2CF9AE}" pid="6" name="MSIP_Label_18bbbad8-4010-40e2-99cc-0f76b4cc22ac_Name">
    <vt:lpwstr>Internal</vt:lpwstr>
  </property>
  <property fmtid="{D5CDD505-2E9C-101B-9397-08002B2CF9AE}" pid="7" name="MSIP_Label_18bbbad8-4010-40e2-99cc-0f76b4cc22ac_Application">
    <vt:lpwstr>Microsoft Azure Information Protection</vt:lpwstr>
  </property>
  <property fmtid="{D5CDD505-2E9C-101B-9397-08002B2CF9AE}" pid="8" name="MSIP_Label_18bbbad8-4010-40e2-99cc-0f76b4cc22ac_ActionId">
    <vt:lpwstr>86e6ea40-a8c8-4655-aa59-ae5e86e751c6</vt:lpwstr>
  </property>
  <property fmtid="{D5CDD505-2E9C-101B-9397-08002B2CF9AE}" pid="9" name="MSIP_Label_18bbbad8-4010-40e2-99cc-0f76b4cc22ac_Extended_MSFT_Method">
    <vt:lpwstr>Automatic</vt:lpwstr>
  </property>
  <property fmtid="{D5CDD505-2E9C-101B-9397-08002B2CF9AE}" pid="10" name="Sensitivity">
    <vt:lpwstr>Internal</vt:lpwstr>
  </property>
</Properties>
</file>