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0" r:id="rId4"/>
    <p:sldId id="288" r:id="rId5"/>
    <p:sldId id="289" r:id="rId6"/>
    <p:sldId id="268" r:id="rId7"/>
    <p:sldId id="302" r:id="rId8"/>
    <p:sldId id="303" r:id="rId9"/>
    <p:sldId id="290" r:id="rId10"/>
    <p:sldId id="305" r:id="rId11"/>
    <p:sldId id="306" r:id="rId12"/>
    <p:sldId id="293" r:id="rId13"/>
    <p:sldId id="307" r:id="rId14"/>
    <p:sldId id="304" r:id="rId15"/>
    <p:sldId id="308" r:id="rId16"/>
    <p:sldId id="309" r:id="rId17"/>
    <p:sldId id="310" r:id="rId18"/>
    <p:sldId id="311" r:id="rId19"/>
    <p:sldId id="312" r:id="rId20"/>
    <p:sldId id="27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BA8A"/>
    <a:srgbClr val="92278F"/>
    <a:srgbClr val="E09939"/>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AFF99-4152-4F27-A9C2-040B57B9D2AD}" type="datetimeFigureOut">
              <a:rPr lang="en-IN" smtClean="0"/>
              <a:t>01-12-2020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9F86E-8B1A-4382-AC3A-E34908A7E2E5}" type="slidenum">
              <a:rPr lang="en-IN" smtClean="0"/>
              <a:t>‹#›</a:t>
            </a:fld>
            <a:endParaRPr lang="en-IN"/>
          </a:p>
        </p:txBody>
      </p:sp>
    </p:spTree>
    <p:extLst>
      <p:ext uri="{BB962C8B-B14F-4D97-AF65-F5344CB8AC3E}">
        <p14:creationId xmlns:p14="http://schemas.microsoft.com/office/powerpoint/2010/main" val="219539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99F86E-8B1A-4382-AC3A-E34908A7E2E5}" type="slidenum">
              <a:rPr lang="en-IN" smtClean="0"/>
              <a:t>4</a:t>
            </a:fld>
            <a:endParaRPr lang="en-IN"/>
          </a:p>
        </p:txBody>
      </p:sp>
    </p:spTree>
    <p:extLst>
      <p:ext uri="{BB962C8B-B14F-4D97-AF65-F5344CB8AC3E}">
        <p14:creationId xmlns:p14="http://schemas.microsoft.com/office/powerpoint/2010/main" val="4018026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Joint research done by </a:t>
            </a:r>
            <a:r>
              <a:rPr lang="en-IN" sz="1800" b="1" dirty="0" err="1">
                <a:effectLst/>
                <a:latin typeface="Times New Roman" panose="02020603050405020304" pitchFamily="18" charset="0"/>
                <a:ea typeface="Times New Roman" panose="02020603050405020304" pitchFamily="18" charset="0"/>
              </a:rPr>
              <a:t>Duhita</a:t>
            </a:r>
            <a:r>
              <a:rPr lang="en-IN" sz="1800" b="1" dirty="0">
                <a:effectLst/>
                <a:latin typeface="Times New Roman" panose="02020603050405020304" pitchFamily="18" charset="0"/>
                <a:ea typeface="Times New Roman" panose="02020603050405020304" pitchFamily="18" charset="0"/>
              </a:rPr>
              <a:t> Sengupta</a:t>
            </a:r>
            <a:r>
              <a:rPr lang="en-IN" sz="1800" b="1" baseline="30000" dirty="0">
                <a:effectLst/>
                <a:latin typeface="Times New Roman" panose="02020603050405020304" pitchFamily="18" charset="0"/>
                <a:ea typeface="Times New Roman" panose="02020603050405020304" pitchFamily="18" charset="0"/>
              </a:rPr>
              <a:t>1#</a:t>
            </a:r>
            <a:r>
              <a:rPr lang="en-IN" sz="1800" b="1" dirty="0">
                <a:effectLst/>
                <a:latin typeface="Times New Roman" panose="02020603050405020304" pitchFamily="18" charset="0"/>
                <a:ea typeface="Times New Roman" panose="02020603050405020304" pitchFamily="18" charset="0"/>
              </a:rPr>
              <a:t>, </a:t>
            </a:r>
            <a:r>
              <a:rPr lang="en-IN" sz="1800" b="1" baseline="30000" dirty="0">
                <a:effectLst/>
                <a:latin typeface="Times New Roman" panose="02020603050405020304" pitchFamily="18" charset="0"/>
                <a:ea typeface="Times New Roman" panose="02020603050405020304" pitchFamily="18" charset="0"/>
              </a:rPr>
              <a:t>, 4#</a:t>
            </a: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Sk</a:t>
            </a:r>
            <a:r>
              <a:rPr lang="en-IN" sz="1800" b="1" dirty="0">
                <a:effectLst/>
                <a:latin typeface="Times New Roman" panose="02020603050405020304" pitchFamily="18" charset="0"/>
                <a:ea typeface="Times New Roman" panose="02020603050405020304" pitchFamily="18" charset="0"/>
              </a:rPr>
              <a:t> Nishan Ali</a:t>
            </a:r>
            <a:r>
              <a:rPr lang="en-IN" sz="1800" b="1" baseline="30000" dirty="0">
                <a:effectLst/>
                <a:latin typeface="Times New Roman" panose="02020603050405020304" pitchFamily="18" charset="0"/>
                <a:ea typeface="Times New Roman" panose="02020603050405020304" pitchFamily="18" charset="0"/>
              </a:rPr>
              <a:t>2#</a:t>
            </a:r>
            <a:r>
              <a:rPr lang="en-IN" sz="1800" b="1" dirty="0">
                <a:effectLst/>
                <a:latin typeface="Times New Roman" panose="02020603050405020304" pitchFamily="18" charset="0"/>
                <a:ea typeface="Times New Roman" panose="02020603050405020304" pitchFamily="18" charset="0"/>
              </a:rPr>
              <a:t>, Aditya Bhattacharya</a:t>
            </a:r>
            <a:r>
              <a:rPr lang="en-IN" sz="1800" b="1" baseline="30000" dirty="0">
                <a:effectLst/>
                <a:latin typeface="Times New Roman" panose="02020603050405020304" pitchFamily="18" charset="0"/>
                <a:ea typeface="Times New Roman" panose="02020603050405020304" pitchFamily="18" charset="0"/>
              </a:rPr>
              <a:t>2#</a:t>
            </a:r>
            <a:r>
              <a:rPr lang="en-IN" sz="1800" b="1" dirty="0">
                <a:effectLst/>
                <a:latin typeface="Times New Roman" panose="02020603050405020304" pitchFamily="18" charset="0"/>
                <a:ea typeface="Times New Roman" panose="02020603050405020304" pitchFamily="18" charset="0"/>
              </a:rPr>
              <a:t>, Joy Mustafi</a:t>
            </a:r>
            <a:r>
              <a:rPr lang="en-IN" sz="1800" b="1" baseline="30000" dirty="0">
                <a:effectLst/>
                <a:latin typeface="Times New Roman" panose="02020603050405020304" pitchFamily="18" charset="0"/>
                <a:ea typeface="Times New Roman" panose="02020603050405020304" pitchFamily="18" charset="0"/>
              </a:rPr>
              <a:t>2#</a:t>
            </a: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Asima</a:t>
            </a:r>
            <a:r>
              <a:rPr lang="en-IN" sz="1800" b="1" dirty="0">
                <a:effectLst/>
                <a:latin typeface="Times New Roman" panose="02020603050405020304" pitchFamily="18" charset="0"/>
                <a:ea typeface="Times New Roman" panose="02020603050405020304" pitchFamily="18" charset="0"/>
              </a:rPr>
              <a:t> Mukhopadhyay</a:t>
            </a:r>
            <a:r>
              <a:rPr lang="en-IN" sz="1800" b="1" baseline="30000" dirty="0">
                <a:effectLst/>
                <a:latin typeface="Times New Roman" panose="02020603050405020304" pitchFamily="18" charset="0"/>
                <a:ea typeface="Times New Roman" panose="02020603050405020304" pitchFamily="18" charset="0"/>
              </a:rPr>
              <a:t>3,4 </a:t>
            </a:r>
            <a:r>
              <a:rPr lang="en-IN" sz="1800" b="1" dirty="0">
                <a:effectLst/>
                <a:latin typeface="Times New Roman" panose="02020603050405020304" pitchFamily="18" charset="0"/>
                <a:ea typeface="Times New Roman" panose="02020603050405020304" pitchFamily="18" charset="0"/>
              </a:rPr>
              <a:t>&amp; Kaushik Sengupta</a:t>
            </a:r>
            <a:r>
              <a:rPr lang="en-IN" sz="1800" b="1" baseline="30000" dirty="0">
                <a:effectLst/>
                <a:latin typeface="Times New Roman" panose="02020603050405020304" pitchFamily="18" charset="0"/>
                <a:ea typeface="Times New Roman" panose="02020603050405020304" pitchFamily="18" charset="0"/>
              </a:rPr>
              <a:t>1</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p:cNvSpPr>
            <a:spLocks noGrp="1"/>
          </p:cNvSpPr>
          <p:nvPr>
            <p:ph type="sldNum" sz="quarter" idx="5"/>
          </p:nvPr>
        </p:nvSpPr>
        <p:spPr/>
        <p:txBody>
          <a:bodyPr/>
          <a:lstStyle/>
          <a:p>
            <a:fld id="{C899F86E-8B1A-4382-AC3A-E34908A7E2E5}" type="slidenum">
              <a:rPr lang="en-IN" smtClean="0"/>
              <a:t>14</a:t>
            </a:fld>
            <a:endParaRPr lang="en-IN"/>
          </a:p>
        </p:txBody>
      </p:sp>
    </p:spTree>
    <p:extLst>
      <p:ext uri="{BB962C8B-B14F-4D97-AF65-F5344CB8AC3E}">
        <p14:creationId xmlns:p14="http://schemas.microsoft.com/office/powerpoint/2010/main" val="398092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FAC24E-231B-4354-B3DE-23FA61685C81}" type="datetimeFigureOut">
              <a:rPr lang="en-IN" smtClean="0"/>
              <a:t>01-12-2020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204950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AC24E-231B-4354-B3DE-23FA61685C81}"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297276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C24E-231B-4354-B3DE-23FA61685C81}"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3049673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C24E-231B-4354-B3DE-23FA61685C81}"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1419993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C24E-231B-4354-B3DE-23FA61685C81}"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820341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C24E-231B-4354-B3DE-23FA61685C81}"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311330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C24E-231B-4354-B3DE-23FA61685C81}"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2689567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AC24E-231B-4354-B3DE-23FA61685C81}"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3198375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AC24E-231B-4354-B3DE-23FA61685C81}"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412980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AC24E-231B-4354-B3DE-23FA61685C81}"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3431465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C24E-231B-4354-B3DE-23FA61685C81}"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161038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AC24E-231B-4354-B3DE-23FA61685C81}"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221105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FAC24E-231B-4354-B3DE-23FA61685C81}" type="datetimeFigureOut">
              <a:rPr lang="en-IN" smtClean="0"/>
              <a:t>01-12-2020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70635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FAC24E-231B-4354-B3DE-23FA61685C81}" type="datetimeFigureOut">
              <a:rPr lang="en-IN" smtClean="0"/>
              <a:t>01-12-2020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3263646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AC24E-231B-4354-B3DE-23FA61685C81}" type="datetimeFigureOut">
              <a:rPr lang="en-IN" smtClean="0"/>
              <a:t>01-12-2020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205617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AC24E-231B-4354-B3DE-23FA61685C81}"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96810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AC24E-231B-4354-B3DE-23FA61685C81}"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365107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FAC24E-231B-4354-B3DE-23FA61685C81}" type="datetimeFigureOut">
              <a:rPr lang="en-IN" smtClean="0"/>
              <a:t>01-12-2020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824987-E3A2-42E4-B874-57B0AA86E03A}" type="slidenum">
              <a:rPr lang="en-IN" smtClean="0"/>
              <a:t>‹#›</a:t>
            </a:fld>
            <a:endParaRPr lang="en-IN"/>
          </a:p>
        </p:txBody>
      </p:sp>
    </p:spTree>
    <p:extLst>
      <p:ext uri="{BB962C8B-B14F-4D97-AF65-F5344CB8AC3E}">
        <p14:creationId xmlns:p14="http://schemas.microsoft.com/office/powerpoint/2010/main" val="659936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academy.must.co.in/" TargetMode="External"/><Relationship Id="rId7" Type="http://schemas.openxmlformats.org/officeDocument/2006/relationships/hyperlink" Target="https://www.linkedin.com/in/aditya-bhattacharya-b59155b6/"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aditya-bhattacharya.net/"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aditya.bhattacharya2016@gmail.com" TargetMode="External"/><Relationship Id="rId2" Type="http://schemas.openxmlformats.org/officeDocument/2006/relationships/hyperlink" Target="https://www.linkedin.com/in/aditya-bhattacharya-b59155b6/"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8.gif"/><Relationship Id="rId4" Type="http://schemas.openxmlformats.org/officeDocument/2006/relationships/hyperlink" Target="https://aditya-bhattacharya.n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1F03-33FB-4CC1-9F9E-46A7448CCFEE}"/>
              </a:ext>
            </a:extLst>
          </p:cNvPr>
          <p:cNvSpPr>
            <a:spLocks noGrp="1"/>
          </p:cNvSpPr>
          <p:nvPr>
            <p:ph type="ctrTitle"/>
          </p:nvPr>
        </p:nvSpPr>
        <p:spPr>
          <a:xfrm>
            <a:off x="3245769" y="2384869"/>
            <a:ext cx="7988288" cy="1202267"/>
          </a:xfrm>
        </p:spPr>
        <p:txBody>
          <a:bodyPr>
            <a:noAutofit/>
          </a:bodyPr>
          <a:lstStyle/>
          <a:p>
            <a:r>
              <a:rPr lang="en-US" sz="3600" b="1" dirty="0"/>
              <a:t>Putting Deep Hybrid Learning to Work</a:t>
            </a:r>
            <a:endParaRPr lang="en-IN" sz="3600" b="1" dirty="0"/>
          </a:p>
        </p:txBody>
      </p:sp>
      <p:sp>
        <p:nvSpPr>
          <p:cNvPr id="3" name="Subtitle 2">
            <a:extLst>
              <a:ext uri="{FF2B5EF4-FFF2-40B4-BE49-F238E27FC236}">
                <a16:creationId xmlns:a16="http://schemas.microsoft.com/office/drawing/2014/main" id="{EFF052DD-20E6-464C-AFFA-53EF95D2EF89}"/>
              </a:ext>
            </a:extLst>
          </p:cNvPr>
          <p:cNvSpPr>
            <a:spLocks noGrp="1"/>
          </p:cNvSpPr>
          <p:nvPr>
            <p:ph type="subTitle" idx="1"/>
          </p:nvPr>
        </p:nvSpPr>
        <p:spPr>
          <a:xfrm>
            <a:off x="4748200" y="5101381"/>
            <a:ext cx="6987645" cy="1388534"/>
          </a:xfrm>
        </p:spPr>
        <p:txBody>
          <a:bodyPr>
            <a:normAutofit fontScale="92500" lnSpcReduction="20000"/>
          </a:bodyPr>
          <a:lstStyle/>
          <a:p>
            <a:r>
              <a:rPr lang="en-IN" sz="2800" b="1" dirty="0"/>
              <a:t>~ Aditya Bhattacharya</a:t>
            </a:r>
          </a:p>
          <a:p>
            <a:r>
              <a:rPr lang="en-IN" sz="2800" b="1" dirty="0"/>
              <a:t>Lead AI/ML Engineer,</a:t>
            </a:r>
          </a:p>
          <a:p>
            <a:r>
              <a:rPr lang="en-IN" sz="2800" b="1" dirty="0"/>
              <a:t>West Pharmaceutical Services</a:t>
            </a:r>
          </a:p>
        </p:txBody>
      </p:sp>
      <p:pic>
        <p:nvPicPr>
          <p:cNvPr id="10" name="Picture 9" descr="Text, logo&#10;&#10;Description automatically generated">
            <a:extLst>
              <a:ext uri="{FF2B5EF4-FFF2-40B4-BE49-F238E27FC236}">
                <a16:creationId xmlns:a16="http://schemas.microsoft.com/office/drawing/2014/main" id="{F54F6FB5-05F8-4ED1-9AB0-B8276019D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383" y="155641"/>
            <a:ext cx="5767617" cy="1857983"/>
          </a:xfrm>
          <a:prstGeom prst="rect">
            <a:avLst/>
          </a:prstGeom>
        </p:spPr>
      </p:pic>
    </p:spTree>
    <p:extLst>
      <p:ext uri="{BB962C8B-B14F-4D97-AF65-F5344CB8AC3E}">
        <p14:creationId xmlns:p14="http://schemas.microsoft.com/office/powerpoint/2010/main" val="1435203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47A3-9262-4A1D-80AA-AA9CB120AD3A}"/>
              </a:ext>
            </a:extLst>
          </p:cNvPr>
          <p:cNvSpPr>
            <a:spLocks noGrp="1"/>
          </p:cNvSpPr>
          <p:nvPr>
            <p:ph type="title"/>
          </p:nvPr>
        </p:nvSpPr>
        <p:spPr>
          <a:xfrm>
            <a:off x="1441430" y="272920"/>
            <a:ext cx="10018713" cy="835090"/>
          </a:xfrm>
        </p:spPr>
        <p:txBody>
          <a:bodyPr>
            <a:normAutofit/>
          </a:bodyPr>
          <a:lstStyle/>
          <a:p>
            <a:r>
              <a:rPr lang="en-US" sz="3200" b="1" dirty="0"/>
              <a:t>Conventional DL vs Classical ML</a:t>
            </a:r>
          </a:p>
        </p:txBody>
      </p:sp>
      <p:sp>
        <p:nvSpPr>
          <p:cNvPr id="3" name="Content Placeholder 2">
            <a:extLst>
              <a:ext uri="{FF2B5EF4-FFF2-40B4-BE49-F238E27FC236}">
                <a16:creationId xmlns:a16="http://schemas.microsoft.com/office/drawing/2014/main" id="{F7923DE7-9BE0-4074-97BD-39F2F81EE485}"/>
              </a:ext>
            </a:extLst>
          </p:cNvPr>
          <p:cNvSpPr>
            <a:spLocks noGrp="1"/>
          </p:cNvSpPr>
          <p:nvPr>
            <p:ph idx="1"/>
          </p:nvPr>
        </p:nvSpPr>
        <p:spPr>
          <a:xfrm>
            <a:off x="1570197" y="1511559"/>
            <a:ext cx="5084441" cy="4460032"/>
          </a:xfrm>
        </p:spPr>
        <p:txBody>
          <a:bodyPr>
            <a:normAutofit fontScale="92500" lnSpcReduction="20000"/>
          </a:bodyPr>
          <a:lstStyle/>
          <a:p>
            <a:r>
              <a:rPr lang="en-US" dirty="0"/>
              <a:t>A conventional Deep Learning approach removes the need of manual feature engineering.</a:t>
            </a:r>
          </a:p>
          <a:p>
            <a:r>
              <a:rPr lang="en-US" dirty="0"/>
              <a:t>The auto feature extraction ability of DL makes it efficient especially with unstructured data like images, text or audio.</a:t>
            </a:r>
          </a:p>
          <a:p>
            <a:r>
              <a:rPr lang="en-US" dirty="0"/>
              <a:t>But DL can be prone to overfitting or underfitting is insufficient amount of unstructured data is used for training the model.</a:t>
            </a:r>
          </a:p>
          <a:p>
            <a:r>
              <a:rPr lang="en-US" dirty="0"/>
              <a:t>And availability large amount of unstructured data in certain domains can be expensive.</a:t>
            </a:r>
          </a:p>
        </p:txBody>
      </p:sp>
      <p:sp>
        <p:nvSpPr>
          <p:cNvPr id="4" name="Rectangle 3">
            <a:extLst>
              <a:ext uri="{FF2B5EF4-FFF2-40B4-BE49-F238E27FC236}">
                <a16:creationId xmlns:a16="http://schemas.microsoft.com/office/drawing/2014/main" id="{AC5A6126-0C8A-4BAA-BD93-D5BBEAD79AFD}"/>
              </a:ext>
            </a:extLst>
          </p:cNvPr>
          <p:cNvSpPr/>
          <p:nvPr/>
        </p:nvSpPr>
        <p:spPr>
          <a:xfrm>
            <a:off x="6885992" y="1315616"/>
            <a:ext cx="55984" cy="4851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FBAF8FAB-31B3-4579-AAE0-9A5A29249C2D}"/>
              </a:ext>
            </a:extLst>
          </p:cNvPr>
          <p:cNvSpPr txBox="1">
            <a:spLocks/>
          </p:cNvSpPr>
          <p:nvPr/>
        </p:nvSpPr>
        <p:spPr>
          <a:xfrm>
            <a:off x="7165910" y="1399593"/>
            <a:ext cx="4374435" cy="4525346"/>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A conventional Machine Learning requires manual feature engineering.</a:t>
            </a:r>
          </a:p>
          <a:p>
            <a:r>
              <a:rPr lang="en-US" dirty="0"/>
              <a:t>ML algorithms require less computational resources than DL algorithms</a:t>
            </a:r>
          </a:p>
          <a:p>
            <a:r>
              <a:rPr lang="en-US" dirty="0"/>
              <a:t>ML can give more efficient result with lesser data as compared to DL</a:t>
            </a:r>
          </a:p>
          <a:p>
            <a:r>
              <a:rPr lang="en-US" dirty="0"/>
              <a:t>A classical ML approach usually works better with structured data, than unstructured data.</a:t>
            </a:r>
          </a:p>
        </p:txBody>
      </p:sp>
      <p:pic>
        <p:nvPicPr>
          <p:cNvPr id="7" name="Picture 6" descr="Text, logo&#10;&#10;Description automatically generated">
            <a:extLst>
              <a:ext uri="{FF2B5EF4-FFF2-40B4-BE49-F238E27FC236}">
                <a16:creationId xmlns:a16="http://schemas.microsoft.com/office/drawing/2014/main" id="{119C8EAF-D414-4553-9633-AEF03D5AB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449" y="6042962"/>
            <a:ext cx="2199122" cy="708426"/>
          </a:xfrm>
          <a:prstGeom prst="rect">
            <a:avLst/>
          </a:prstGeom>
        </p:spPr>
      </p:pic>
    </p:spTree>
    <p:extLst>
      <p:ext uri="{BB962C8B-B14F-4D97-AF65-F5344CB8AC3E}">
        <p14:creationId xmlns:p14="http://schemas.microsoft.com/office/powerpoint/2010/main" val="383243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5B33-8313-424B-BE39-696571B6F358}"/>
              </a:ext>
            </a:extLst>
          </p:cNvPr>
          <p:cNvSpPr>
            <a:spLocks noGrp="1"/>
          </p:cNvSpPr>
          <p:nvPr>
            <p:ph type="title"/>
          </p:nvPr>
        </p:nvSpPr>
        <p:spPr>
          <a:xfrm>
            <a:off x="1544213" y="431327"/>
            <a:ext cx="10018713" cy="844420"/>
          </a:xfrm>
        </p:spPr>
        <p:txBody>
          <a:bodyPr>
            <a:normAutofit fontScale="90000"/>
          </a:bodyPr>
          <a:lstStyle/>
          <a:p>
            <a:r>
              <a:rPr lang="en-US" sz="3600" b="1" dirty="0"/>
              <a:t>DHL – A fusion of benefits of conventional approaches</a:t>
            </a:r>
            <a:endParaRPr lang="en-US" sz="3600" dirty="0"/>
          </a:p>
        </p:txBody>
      </p:sp>
      <p:sp>
        <p:nvSpPr>
          <p:cNvPr id="3" name="Content Placeholder 2">
            <a:extLst>
              <a:ext uri="{FF2B5EF4-FFF2-40B4-BE49-F238E27FC236}">
                <a16:creationId xmlns:a16="http://schemas.microsoft.com/office/drawing/2014/main" id="{BA542CA4-E447-4B95-BFD9-BD8B50EACCB9}"/>
              </a:ext>
            </a:extLst>
          </p:cNvPr>
          <p:cNvSpPr>
            <a:spLocks noGrp="1"/>
          </p:cNvSpPr>
          <p:nvPr>
            <p:ph idx="1"/>
          </p:nvPr>
        </p:nvSpPr>
        <p:spPr>
          <a:xfrm>
            <a:off x="1692691" y="1975411"/>
            <a:ext cx="9721755" cy="3981061"/>
          </a:xfrm>
        </p:spPr>
        <p:txBody>
          <a:bodyPr>
            <a:normAutofit lnSpcReduction="10000"/>
          </a:bodyPr>
          <a:lstStyle/>
          <a:p>
            <a:r>
              <a:rPr lang="en-US" dirty="0"/>
              <a:t>DHL performs auto-feature extraction using DL methods.</a:t>
            </a:r>
          </a:p>
          <a:p>
            <a:r>
              <a:rPr lang="en-US" dirty="0"/>
              <a:t>DHL works well for problems where less data is available, example Medical Image analysis.</a:t>
            </a:r>
          </a:p>
          <a:p>
            <a:r>
              <a:rPr lang="en-US" dirty="0"/>
              <a:t>DHL (particularly the ML variant) is faster, more efficient and less computational expensive.</a:t>
            </a:r>
          </a:p>
          <a:p>
            <a:r>
              <a:rPr lang="en-US" dirty="0"/>
              <a:t>DHL works well when other advanced approaches like transfer learning is not successful.</a:t>
            </a:r>
          </a:p>
          <a:p>
            <a:r>
              <a:rPr lang="en-US" dirty="0"/>
              <a:t>DHL is better in most cases than individual DL or classical ML approaches and combines the benefits of traditional DL and ML algorithms.</a:t>
            </a:r>
          </a:p>
          <a:p>
            <a:endParaRPr lang="en-US" dirty="0"/>
          </a:p>
        </p:txBody>
      </p:sp>
      <p:pic>
        <p:nvPicPr>
          <p:cNvPr id="5" name="Picture 4" descr="Text, logo&#10;&#10;Description automatically generated">
            <a:extLst>
              <a:ext uri="{FF2B5EF4-FFF2-40B4-BE49-F238E27FC236}">
                <a16:creationId xmlns:a16="http://schemas.microsoft.com/office/drawing/2014/main" id="{E54B1CCE-8C86-47C0-B609-F98608F89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8546" y="5956472"/>
            <a:ext cx="2420674" cy="779797"/>
          </a:xfrm>
          <a:prstGeom prst="rect">
            <a:avLst/>
          </a:prstGeom>
        </p:spPr>
      </p:pic>
    </p:spTree>
    <p:extLst>
      <p:ext uri="{BB962C8B-B14F-4D97-AF65-F5344CB8AC3E}">
        <p14:creationId xmlns:p14="http://schemas.microsoft.com/office/powerpoint/2010/main" val="203307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5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5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5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5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5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5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7" name="Rectangle 56">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1" name="Group 60">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62"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3"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4"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5"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6"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7"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5EADB48-67F6-4E8D-802A-56D1C764BD6A}"/>
              </a:ext>
            </a:extLst>
          </p:cNvPr>
          <p:cNvSpPr>
            <a:spLocks noGrp="1"/>
          </p:cNvSpPr>
          <p:nvPr>
            <p:ph type="title"/>
          </p:nvPr>
        </p:nvSpPr>
        <p:spPr>
          <a:xfrm>
            <a:off x="5561012" y="1235673"/>
            <a:ext cx="6106554" cy="2193326"/>
          </a:xfrm>
        </p:spPr>
        <p:txBody>
          <a:bodyPr vert="horz" lIns="91440" tIns="45720" rIns="91440" bIns="45720" rtlCol="0" anchor="ctr">
            <a:normAutofit/>
          </a:bodyPr>
          <a:lstStyle/>
          <a:p>
            <a:r>
              <a:rPr lang="en-US" sz="6000" dirty="0"/>
              <a:t>Different Flavors of DHL!</a:t>
            </a:r>
          </a:p>
        </p:txBody>
      </p:sp>
      <p:pic>
        <p:nvPicPr>
          <p:cNvPr id="32" name="Picture 31" descr="Text, logo&#10;&#10;Description automatically generated">
            <a:extLst>
              <a:ext uri="{FF2B5EF4-FFF2-40B4-BE49-F238E27FC236}">
                <a16:creationId xmlns:a16="http://schemas.microsoft.com/office/drawing/2014/main" id="{859625BF-CCFE-4F9C-A2C4-D44FF37F2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1106" y="5905891"/>
            <a:ext cx="2719134" cy="875943"/>
          </a:xfrm>
          <a:prstGeom prst="rect">
            <a:avLst/>
          </a:prstGeom>
        </p:spPr>
      </p:pic>
      <p:pic>
        <p:nvPicPr>
          <p:cNvPr id="45" name="Picture 44" descr="Related image">
            <a:extLst>
              <a:ext uri="{FF2B5EF4-FFF2-40B4-BE49-F238E27FC236}">
                <a16:creationId xmlns:a16="http://schemas.microsoft.com/office/drawing/2014/main" id="{87E43E33-8DC6-40B1-9D1F-D9FE62CFEC65}"/>
              </a:ext>
            </a:extLst>
          </p:cNvPr>
          <p:cNvPicPr>
            <a:picLocks noChangeAspect="1" noChangeArrowheads="1"/>
          </p:cNvPicPr>
          <p:nvPr/>
        </p:nvPicPr>
        <p:blipFill>
          <a:blip r:embed="rId4">
            <a:extLst>
              <a:ext uri="{BEBA8EAE-BF5A-486C-A8C5-ECC9F3942E4B}">
                <a14:imgProps xmlns:a14="http://schemas.microsoft.com/office/drawing/2010/main">
                  <a14:imgLayer>
                    <a14:imgEffect>
                      <a14:artisticPencilGrayscale pencilSize="5"/>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flipH="1">
            <a:off x="4544017" y="3186923"/>
            <a:ext cx="1848644" cy="231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66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07BCEB-B4B9-45B4-B3B6-E446E0D8BA7D}"/>
              </a:ext>
            </a:extLst>
          </p:cNvPr>
          <p:cNvSpPr/>
          <p:nvPr/>
        </p:nvSpPr>
        <p:spPr>
          <a:xfrm flipH="1">
            <a:off x="6967924" y="437746"/>
            <a:ext cx="45719" cy="5972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D0B9551-65B7-4E7B-9852-38076889B261}"/>
              </a:ext>
            </a:extLst>
          </p:cNvPr>
          <p:cNvSpPr txBox="1"/>
          <p:nvPr/>
        </p:nvSpPr>
        <p:spPr>
          <a:xfrm>
            <a:off x="2104742" y="437746"/>
            <a:ext cx="3845343" cy="461665"/>
          </a:xfrm>
          <a:prstGeom prst="rect">
            <a:avLst/>
          </a:prstGeom>
          <a:noFill/>
        </p:spPr>
        <p:txBody>
          <a:bodyPr wrap="square" rtlCol="0">
            <a:spAutoFit/>
          </a:bodyPr>
          <a:lstStyle/>
          <a:p>
            <a:r>
              <a:rPr lang="en-US" sz="2400" b="1" dirty="0"/>
              <a:t>Machine Learning Variant</a:t>
            </a:r>
          </a:p>
        </p:txBody>
      </p:sp>
      <p:sp>
        <p:nvSpPr>
          <p:cNvPr id="6" name="TextBox 5">
            <a:extLst>
              <a:ext uri="{FF2B5EF4-FFF2-40B4-BE49-F238E27FC236}">
                <a16:creationId xmlns:a16="http://schemas.microsoft.com/office/drawing/2014/main" id="{2FBCF82C-267C-4CF1-895C-A1569473E4F0}"/>
              </a:ext>
            </a:extLst>
          </p:cNvPr>
          <p:cNvSpPr txBox="1"/>
          <p:nvPr/>
        </p:nvSpPr>
        <p:spPr>
          <a:xfrm>
            <a:off x="7738515" y="479288"/>
            <a:ext cx="3258444" cy="461665"/>
          </a:xfrm>
          <a:prstGeom prst="rect">
            <a:avLst/>
          </a:prstGeom>
          <a:noFill/>
        </p:spPr>
        <p:txBody>
          <a:bodyPr wrap="square" rtlCol="0">
            <a:spAutoFit/>
          </a:bodyPr>
          <a:lstStyle/>
          <a:p>
            <a:r>
              <a:rPr lang="en-US" sz="2400" b="1" dirty="0"/>
              <a:t>Deep Learning Variant</a:t>
            </a:r>
          </a:p>
        </p:txBody>
      </p:sp>
      <p:sp>
        <p:nvSpPr>
          <p:cNvPr id="7" name="Rectangle 6">
            <a:extLst>
              <a:ext uri="{FF2B5EF4-FFF2-40B4-BE49-F238E27FC236}">
                <a16:creationId xmlns:a16="http://schemas.microsoft.com/office/drawing/2014/main" id="{0FD17972-3D53-4B97-AD5E-E04FE4C291E7}"/>
              </a:ext>
            </a:extLst>
          </p:cNvPr>
          <p:cNvSpPr/>
          <p:nvPr/>
        </p:nvSpPr>
        <p:spPr>
          <a:xfrm>
            <a:off x="1955260" y="1050588"/>
            <a:ext cx="4572000" cy="2402732"/>
          </a:xfrm>
          <a:prstGeom prst="rect">
            <a:avLst/>
          </a:prstGeom>
          <a:noFill/>
          <a:ln w="28575">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C936B5-3BA1-4052-9690-D6E23CF7B050}"/>
              </a:ext>
            </a:extLst>
          </p:cNvPr>
          <p:cNvSpPr/>
          <p:nvPr/>
        </p:nvSpPr>
        <p:spPr>
          <a:xfrm>
            <a:off x="7353948" y="1060316"/>
            <a:ext cx="4335294" cy="2402732"/>
          </a:xfrm>
          <a:prstGeom prst="rect">
            <a:avLst/>
          </a:prstGeom>
          <a:noFill/>
          <a:ln w="28575">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B35A07C-78F3-4229-AF9B-DC7A3CD7269F}"/>
              </a:ext>
            </a:extLst>
          </p:cNvPr>
          <p:cNvSpPr/>
          <p:nvPr/>
        </p:nvSpPr>
        <p:spPr>
          <a:xfrm>
            <a:off x="7353948" y="3701774"/>
            <a:ext cx="4335294" cy="2402732"/>
          </a:xfrm>
          <a:prstGeom prst="rect">
            <a:avLst/>
          </a:prstGeom>
          <a:noFill/>
          <a:ln w="28575">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605A29-DF15-44A5-9554-FBAB4BD22090}"/>
              </a:ext>
            </a:extLst>
          </p:cNvPr>
          <p:cNvSpPr/>
          <p:nvPr/>
        </p:nvSpPr>
        <p:spPr>
          <a:xfrm>
            <a:off x="1955261" y="3701774"/>
            <a:ext cx="4571999" cy="2402732"/>
          </a:xfrm>
          <a:prstGeom prst="rect">
            <a:avLst/>
          </a:prstGeom>
          <a:noFill/>
          <a:ln w="28575">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CD4FF03-8F0F-4175-9E50-2C8AE6E46CC9}"/>
              </a:ext>
            </a:extLst>
          </p:cNvPr>
          <p:cNvSpPr txBox="1"/>
          <p:nvPr/>
        </p:nvSpPr>
        <p:spPr>
          <a:xfrm>
            <a:off x="1955260" y="3069716"/>
            <a:ext cx="1215958" cy="338554"/>
          </a:xfrm>
          <a:prstGeom prst="rect">
            <a:avLst/>
          </a:prstGeom>
          <a:noFill/>
        </p:spPr>
        <p:txBody>
          <a:bodyPr wrap="square" rtlCol="0">
            <a:spAutoFit/>
          </a:bodyPr>
          <a:lstStyle/>
          <a:p>
            <a:r>
              <a:rPr lang="en-US" sz="1600" b="1" dirty="0"/>
              <a:t>Late Fusion</a:t>
            </a:r>
          </a:p>
        </p:txBody>
      </p:sp>
      <p:sp>
        <p:nvSpPr>
          <p:cNvPr id="12" name="TextBox 11">
            <a:extLst>
              <a:ext uri="{FF2B5EF4-FFF2-40B4-BE49-F238E27FC236}">
                <a16:creationId xmlns:a16="http://schemas.microsoft.com/office/drawing/2014/main" id="{09527F97-66B5-4869-AF1F-2602BCD5945C}"/>
              </a:ext>
            </a:extLst>
          </p:cNvPr>
          <p:cNvSpPr txBox="1"/>
          <p:nvPr/>
        </p:nvSpPr>
        <p:spPr>
          <a:xfrm>
            <a:off x="7393024" y="3069716"/>
            <a:ext cx="1215958" cy="338554"/>
          </a:xfrm>
          <a:prstGeom prst="rect">
            <a:avLst/>
          </a:prstGeom>
          <a:noFill/>
        </p:spPr>
        <p:txBody>
          <a:bodyPr wrap="square" rtlCol="0">
            <a:spAutoFit/>
          </a:bodyPr>
          <a:lstStyle/>
          <a:p>
            <a:r>
              <a:rPr lang="en-US" sz="1600" b="1" dirty="0"/>
              <a:t>Late Fusion</a:t>
            </a:r>
          </a:p>
        </p:txBody>
      </p:sp>
      <p:sp>
        <p:nvSpPr>
          <p:cNvPr id="13" name="TextBox 12">
            <a:extLst>
              <a:ext uri="{FF2B5EF4-FFF2-40B4-BE49-F238E27FC236}">
                <a16:creationId xmlns:a16="http://schemas.microsoft.com/office/drawing/2014/main" id="{4A5AAD67-3182-4DB9-AFE1-0740F4640DB9}"/>
              </a:ext>
            </a:extLst>
          </p:cNvPr>
          <p:cNvSpPr txBox="1"/>
          <p:nvPr/>
        </p:nvSpPr>
        <p:spPr>
          <a:xfrm>
            <a:off x="1955259" y="5725685"/>
            <a:ext cx="1277241" cy="338554"/>
          </a:xfrm>
          <a:prstGeom prst="rect">
            <a:avLst/>
          </a:prstGeom>
          <a:noFill/>
        </p:spPr>
        <p:txBody>
          <a:bodyPr wrap="square" rtlCol="0">
            <a:spAutoFit/>
          </a:bodyPr>
          <a:lstStyle/>
          <a:p>
            <a:r>
              <a:rPr lang="en-US" sz="1600" b="1" dirty="0"/>
              <a:t>Early Fusion</a:t>
            </a:r>
          </a:p>
        </p:txBody>
      </p:sp>
      <p:sp>
        <p:nvSpPr>
          <p:cNvPr id="14" name="TextBox 13">
            <a:extLst>
              <a:ext uri="{FF2B5EF4-FFF2-40B4-BE49-F238E27FC236}">
                <a16:creationId xmlns:a16="http://schemas.microsoft.com/office/drawing/2014/main" id="{D1100BC0-7904-483C-B711-0D9FFB571A88}"/>
              </a:ext>
            </a:extLst>
          </p:cNvPr>
          <p:cNvSpPr txBox="1"/>
          <p:nvPr/>
        </p:nvSpPr>
        <p:spPr>
          <a:xfrm>
            <a:off x="7393024" y="5725685"/>
            <a:ext cx="1277241" cy="338554"/>
          </a:xfrm>
          <a:prstGeom prst="rect">
            <a:avLst/>
          </a:prstGeom>
          <a:noFill/>
        </p:spPr>
        <p:txBody>
          <a:bodyPr wrap="square" rtlCol="0">
            <a:spAutoFit/>
          </a:bodyPr>
          <a:lstStyle/>
          <a:p>
            <a:r>
              <a:rPr lang="en-US" sz="1600" b="1" dirty="0"/>
              <a:t>Early Fusion</a:t>
            </a:r>
          </a:p>
        </p:txBody>
      </p:sp>
      <p:sp>
        <p:nvSpPr>
          <p:cNvPr id="15" name="Rectangle 14">
            <a:extLst>
              <a:ext uri="{FF2B5EF4-FFF2-40B4-BE49-F238E27FC236}">
                <a16:creationId xmlns:a16="http://schemas.microsoft.com/office/drawing/2014/main" id="{ED7CAB34-4F33-4272-8A5B-CFFD4FA6D73C}"/>
              </a:ext>
            </a:extLst>
          </p:cNvPr>
          <p:cNvSpPr/>
          <p:nvPr/>
        </p:nvSpPr>
        <p:spPr>
          <a:xfrm>
            <a:off x="2328478" y="1522259"/>
            <a:ext cx="2253249" cy="11675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 Learning for feature extraction</a:t>
            </a:r>
          </a:p>
        </p:txBody>
      </p:sp>
      <p:sp>
        <p:nvSpPr>
          <p:cNvPr id="16" name="Rectangle 15">
            <a:extLst>
              <a:ext uri="{FF2B5EF4-FFF2-40B4-BE49-F238E27FC236}">
                <a16:creationId xmlns:a16="http://schemas.microsoft.com/office/drawing/2014/main" id="{C81666C9-B1ED-42DD-9D7E-9A99127183E4}"/>
              </a:ext>
            </a:extLst>
          </p:cNvPr>
          <p:cNvSpPr/>
          <p:nvPr/>
        </p:nvSpPr>
        <p:spPr>
          <a:xfrm>
            <a:off x="4669276" y="1522259"/>
            <a:ext cx="1504545" cy="11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Classical ML Classifier</a:t>
            </a:r>
          </a:p>
        </p:txBody>
      </p:sp>
      <p:sp>
        <p:nvSpPr>
          <p:cNvPr id="17" name="Rectangle 16">
            <a:extLst>
              <a:ext uri="{FF2B5EF4-FFF2-40B4-BE49-F238E27FC236}">
                <a16:creationId xmlns:a16="http://schemas.microsoft.com/office/drawing/2014/main" id="{A31149D2-631C-477E-9C7A-5C29E0D307CA}"/>
              </a:ext>
            </a:extLst>
          </p:cNvPr>
          <p:cNvSpPr/>
          <p:nvPr/>
        </p:nvSpPr>
        <p:spPr>
          <a:xfrm>
            <a:off x="2326860" y="4114561"/>
            <a:ext cx="2243196" cy="11675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  and ML for feature extraction</a:t>
            </a:r>
          </a:p>
        </p:txBody>
      </p:sp>
      <p:sp>
        <p:nvSpPr>
          <p:cNvPr id="18" name="Rectangle 17">
            <a:extLst>
              <a:ext uri="{FF2B5EF4-FFF2-40B4-BE49-F238E27FC236}">
                <a16:creationId xmlns:a16="http://schemas.microsoft.com/office/drawing/2014/main" id="{5517551B-1A7D-4823-BF20-51C4D39B7AA1}"/>
              </a:ext>
            </a:extLst>
          </p:cNvPr>
          <p:cNvSpPr/>
          <p:nvPr/>
        </p:nvSpPr>
        <p:spPr>
          <a:xfrm>
            <a:off x="4667657" y="4114561"/>
            <a:ext cx="1504545" cy="11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or DL Classifier</a:t>
            </a:r>
          </a:p>
        </p:txBody>
      </p:sp>
      <p:sp>
        <p:nvSpPr>
          <p:cNvPr id="21" name="Rectangle 20">
            <a:extLst>
              <a:ext uri="{FF2B5EF4-FFF2-40B4-BE49-F238E27FC236}">
                <a16:creationId xmlns:a16="http://schemas.microsoft.com/office/drawing/2014/main" id="{F261CECD-A3BD-4ED0-9FF0-D1AC0DDB6A91}"/>
              </a:ext>
            </a:extLst>
          </p:cNvPr>
          <p:cNvSpPr/>
          <p:nvPr/>
        </p:nvSpPr>
        <p:spPr>
          <a:xfrm>
            <a:off x="7587574" y="1522259"/>
            <a:ext cx="1614791" cy="11675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Encoder DL for initial feature extraction</a:t>
            </a:r>
          </a:p>
        </p:txBody>
      </p:sp>
      <p:sp>
        <p:nvSpPr>
          <p:cNvPr id="22" name="Rectangle 21">
            <a:extLst>
              <a:ext uri="{FF2B5EF4-FFF2-40B4-BE49-F238E27FC236}">
                <a16:creationId xmlns:a16="http://schemas.microsoft.com/office/drawing/2014/main" id="{214CCA6C-4337-4DAB-BC37-57EB9BBC1A1C}"/>
              </a:ext>
            </a:extLst>
          </p:cNvPr>
          <p:cNvSpPr/>
          <p:nvPr/>
        </p:nvSpPr>
        <p:spPr>
          <a:xfrm>
            <a:off x="9289915" y="1522259"/>
            <a:ext cx="2198451" cy="11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 Classification with encoded features</a:t>
            </a:r>
          </a:p>
        </p:txBody>
      </p:sp>
      <p:sp>
        <p:nvSpPr>
          <p:cNvPr id="25" name="Rectangle 24">
            <a:extLst>
              <a:ext uri="{FF2B5EF4-FFF2-40B4-BE49-F238E27FC236}">
                <a16:creationId xmlns:a16="http://schemas.microsoft.com/office/drawing/2014/main" id="{271E5BEA-7321-43DC-B70E-9E70406DA269}"/>
              </a:ext>
            </a:extLst>
          </p:cNvPr>
          <p:cNvSpPr/>
          <p:nvPr/>
        </p:nvSpPr>
        <p:spPr>
          <a:xfrm>
            <a:off x="7587575" y="4114561"/>
            <a:ext cx="2198126" cy="51580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 Algorithm 1 for feature extraction</a:t>
            </a:r>
          </a:p>
        </p:txBody>
      </p:sp>
      <p:sp>
        <p:nvSpPr>
          <p:cNvPr id="26" name="Rectangle 25">
            <a:extLst>
              <a:ext uri="{FF2B5EF4-FFF2-40B4-BE49-F238E27FC236}">
                <a16:creationId xmlns:a16="http://schemas.microsoft.com/office/drawing/2014/main" id="{B1FA7FB8-63DB-4F72-A192-45B132C021E5}"/>
              </a:ext>
            </a:extLst>
          </p:cNvPr>
          <p:cNvSpPr/>
          <p:nvPr/>
        </p:nvSpPr>
        <p:spPr>
          <a:xfrm>
            <a:off x="9883302" y="4104593"/>
            <a:ext cx="1605064" cy="11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 Connected Layer for Classification</a:t>
            </a:r>
          </a:p>
        </p:txBody>
      </p:sp>
      <p:sp>
        <p:nvSpPr>
          <p:cNvPr id="27" name="Rectangle 26">
            <a:extLst>
              <a:ext uri="{FF2B5EF4-FFF2-40B4-BE49-F238E27FC236}">
                <a16:creationId xmlns:a16="http://schemas.microsoft.com/office/drawing/2014/main" id="{3F8A8DBA-3011-4A28-B2B9-9C607CC68F3B}"/>
              </a:ext>
            </a:extLst>
          </p:cNvPr>
          <p:cNvSpPr/>
          <p:nvPr/>
        </p:nvSpPr>
        <p:spPr>
          <a:xfrm>
            <a:off x="7587574" y="4692978"/>
            <a:ext cx="2198126" cy="58914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 Algorithm 2 for feature extraction</a:t>
            </a:r>
          </a:p>
        </p:txBody>
      </p:sp>
      <p:pic>
        <p:nvPicPr>
          <p:cNvPr id="28" name="Picture 27" descr="Text, logo&#10;&#10;Description automatically generated">
            <a:extLst>
              <a:ext uri="{FF2B5EF4-FFF2-40B4-BE49-F238E27FC236}">
                <a16:creationId xmlns:a16="http://schemas.microsoft.com/office/drawing/2014/main" id="{4C8A62DF-8B98-4270-AB99-B03FE2CD9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075" y="6334224"/>
            <a:ext cx="1625925" cy="523776"/>
          </a:xfrm>
          <a:prstGeom prst="rect">
            <a:avLst/>
          </a:prstGeom>
        </p:spPr>
      </p:pic>
    </p:spTree>
    <p:extLst>
      <p:ext uri="{BB962C8B-B14F-4D97-AF65-F5344CB8AC3E}">
        <p14:creationId xmlns:p14="http://schemas.microsoft.com/office/powerpoint/2010/main" val="292330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1"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8" name="Rectangle 27">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32"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3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36" name="Freeform: Shape 35">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38" name="Freeform: Shape 37">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143384" cy="6858000"/>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5EADB48-67F6-4E8D-802A-56D1C764BD6A}"/>
              </a:ext>
            </a:extLst>
          </p:cNvPr>
          <p:cNvSpPr>
            <a:spLocks noGrp="1"/>
          </p:cNvSpPr>
          <p:nvPr>
            <p:ph type="title"/>
          </p:nvPr>
        </p:nvSpPr>
        <p:spPr>
          <a:xfrm>
            <a:off x="751893" y="1131358"/>
            <a:ext cx="6269128" cy="4595283"/>
          </a:xfrm>
        </p:spPr>
        <p:txBody>
          <a:bodyPr vert="horz" lIns="91440" tIns="45720" rIns="91440" bIns="45720" rtlCol="0" anchor="ctr">
            <a:normAutofit/>
          </a:bodyPr>
          <a:lstStyle/>
          <a:p>
            <a:pPr algn="l">
              <a:lnSpc>
                <a:spcPct val="90000"/>
              </a:lnSpc>
            </a:pPr>
            <a:r>
              <a:rPr lang="en-US" sz="4600" b="1" dirty="0"/>
              <a:t>Case Study</a:t>
            </a:r>
            <a:br>
              <a:rPr lang="en-US" sz="4600" b="1" dirty="0"/>
            </a:br>
            <a:br>
              <a:rPr lang="en-US" sz="4600" dirty="0"/>
            </a:br>
            <a:r>
              <a:rPr lang="en-US" sz="4600" dirty="0"/>
              <a:t>NUMODRIL - Nuclear Morphology  Optimized Deep Hybrid Learning</a:t>
            </a:r>
            <a:br>
              <a:rPr lang="en-US" sz="4600" dirty="0"/>
            </a:br>
            <a:endParaRPr lang="en-US" sz="4600" dirty="0"/>
          </a:p>
        </p:txBody>
      </p:sp>
      <p:pic>
        <p:nvPicPr>
          <p:cNvPr id="15" name="Picture 14" descr="Text, logo&#10;&#10;Description automatically generated">
            <a:extLst>
              <a:ext uri="{FF2B5EF4-FFF2-40B4-BE49-F238E27FC236}">
                <a16:creationId xmlns:a16="http://schemas.microsoft.com/office/drawing/2014/main" id="{D07E3591-E630-48C6-A30E-7110D3E61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7061" y="5826868"/>
            <a:ext cx="2191216" cy="804110"/>
          </a:xfrm>
          <a:prstGeom prst="rect">
            <a:avLst/>
          </a:prstGeom>
          <a:solidFill>
            <a:schemeClr val="tx1"/>
          </a:solidFill>
        </p:spPr>
      </p:pic>
    </p:spTree>
    <p:extLst>
      <p:ext uri="{BB962C8B-B14F-4D97-AF65-F5344CB8AC3E}">
        <p14:creationId xmlns:p14="http://schemas.microsoft.com/office/powerpoint/2010/main" val="58245225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D0AA-99FF-4861-843A-FC14A7A3F7A4}"/>
              </a:ext>
            </a:extLst>
          </p:cNvPr>
          <p:cNvSpPr>
            <a:spLocks noGrp="1"/>
          </p:cNvSpPr>
          <p:nvPr>
            <p:ph type="title"/>
          </p:nvPr>
        </p:nvSpPr>
        <p:spPr>
          <a:xfrm>
            <a:off x="1400335" y="261853"/>
            <a:ext cx="10018713" cy="1031033"/>
          </a:xfrm>
        </p:spPr>
        <p:txBody>
          <a:bodyPr/>
          <a:lstStyle/>
          <a:p>
            <a:r>
              <a:rPr lang="en-US" dirty="0"/>
              <a:t>Problem Statement</a:t>
            </a:r>
          </a:p>
        </p:txBody>
      </p:sp>
      <p:sp>
        <p:nvSpPr>
          <p:cNvPr id="3" name="Content Placeholder 2">
            <a:extLst>
              <a:ext uri="{FF2B5EF4-FFF2-40B4-BE49-F238E27FC236}">
                <a16:creationId xmlns:a16="http://schemas.microsoft.com/office/drawing/2014/main" id="{175D4BFA-1035-4003-817D-763827E2AF6C}"/>
              </a:ext>
            </a:extLst>
          </p:cNvPr>
          <p:cNvSpPr>
            <a:spLocks noGrp="1"/>
          </p:cNvSpPr>
          <p:nvPr>
            <p:ph idx="1"/>
          </p:nvPr>
        </p:nvSpPr>
        <p:spPr>
          <a:xfrm>
            <a:off x="1540294" y="1470276"/>
            <a:ext cx="9647109" cy="2365631"/>
          </a:xfrm>
        </p:spPr>
        <p:txBody>
          <a:bodyPr>
            <a:normAutofit fontScale="92500" lnSpcReduction="10000"/>
          </a:bodyPr>
          <a:lstStyle/>
          <a:p>
            <a:r>
              <a:rPr lang="en-IN" dirty="0"/>
              <a:t>Automated detection of ovarian cancer cells from nuclear morphology images with highest possible accuracy and speed, but with a highly unbalanced and small dataset. </a:t>
            </a:r>
          </a:p>
          <a:p>
            <a:r>
              <a:rPr lang="en-IN" dirty="0"/>
              <a:t>Ovarian cancer cells can be easily distinguished from their enlarged nuclear morphology  and using a DHL model to predict malignant transformations of benign nuclei for diagnosis and prognosis of ovarian cancer and compare the results with conventional state of the art DL architectures.</a:t>
            </a:r>
            <a:endParaRPr lang="en-US" dirty="0"/>
          </a:p>
        </p:txBody>
      </p:sp>
      <p:pic>
        <p:nvPicPr>
          <p:cNvPr id="4" name="Picture 3" descr="Text, logo&#10;&#10;Description automatically generated">
            <a:extLst>
              <a:ext uri="{FF2B5EF4-FFF2-40B4-BE49-F238E27FC236}">
                <a16:creationId xmlns:a16="http://schemas.microsoft.com/office/drawing/2014/main" id="{01356A22-BC42-4436-990D-0FD1FD6AA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5040" y="5997358"/>
            <a:ext cx="2435199" cy="784476"/>
          </a:xfrm>
          <a:prstGeom prst="rect">
            <a:avLst/>
          </a:prstGeom>
        </p:spPr>
      </p:pic>
      <p:pic>
        <p:nvPicPr>
          <p:cNvPr id="5" name="Picture 4">
            <a:extLst>
              <a:ext uri="{FF2B5EF4-FFF2-40B4-BE49-F238E27FC236}">
                <a16:creationId xmlns:a16="http://schemas.microsoft.com/office/drawing/2014/main" id="{AD4F6C93-3783-4157-AC1A-DE7FB4FBB99D}"/>
              </a:ext>
            </a:extLst>
          </p:cNvPr>
          <p:cNvPicPr>
            <a:picLocks noChangeAspect="1"/>
          </p:cNvPicPr>
          <p:nvPr/>
        </p:nvPicPr>
        <p:blipFill>
          <a:blip r:embed="rId3"/>
          <a:stretch>
            <a:fillRect/>
          </a:stretch>
        </p:blipFill>
        <p:spPr>
          <a:xfrm>
            <a:off x="2761861" y="4189445"/>
            <a:ext cx="2334028" cy="232571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2FFCEFC-B8E4-464F-8C0B-D87A000A4087}"/>
              </a:ext>
            </a:extLst>
          </p:cNvPr>
          <p:cNvPicPr>
            <a:picLocks noChangeAspect="1"/>
          </p:cNvPicPr>
          <p:nvPr/>
        </p:nvPicPr>
        <p:blipFill>
          <a:blip r:embed="rId4"/>
          <a:stretch>
            <a:fillRect/>
          </a:stretch>
        </p:blipFill>
        <p:spPr>
          <a:xfrm>
            <a:off x="6096000" y="4189444"/>
            <a:ext cx="2184213" cy="227917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8E8F087F-2E57-44B9-A2C3-E2CE18A11CA4}"/>
              </a:ext>
            </a:extLst>
          </p:cNvPr>
          <p:cNvSpPr txBox="1"/>
          <p:nvPr/>
        </p:nvSpPr>
        <p:spPr>
          <a:xfrm>
            <a:off x="7081215" y="5406385"/>
            <a:ext cx="578498" cy="369332"/>
          </a:xfrm>
          <a:prstGeom prst="rect">
            <a:avLst/>
          </a:prstGeom>
          <a:noFill/>
        </p:spPr>
        <p:txBody>
          <a:bodyPr wrap="square" rtlCol="0">
            <a:spAutoFit/>
          </a:bodyPr>
          <a:lstStyle/>
          <a:p>
            <a:r>
              <a:rPr lang="en-US" b="1" dirty="0">
                <a:solidFill>
                  <a:schemeClr val="bg1"/>
                </a:solidFill>
                <a:latin typeface="Aharoni" panose="020B0604020202020204" pitchFamily="2" charset="-79"/>
                <a:cs typeface="Aharoni" panose="020B0604020202020204" pitchFamily="2" charset="-79"/>
              </a:rPr>
              <a:t>262</a:t>
            </a:r>
          </a:p>
        </p:txBody>
      </p:sp>
      <p:sp>
        <p:nvSpPr>
          <p:cNvPr id="8" name="TextBox 7">
            <a:extLst>
              <a:ext uri="{FF2B5EF4-FFF2-40B4-BE49-F238E27FC236}">
                <a16:creationId xmlns:a16="http://schemas.microsoft.com/office/drawing/2014/main" id="{0D85311C-758E-444F-BE36-2CB88DF495A2}"/>
              </a:ext>
            </a:extLst>
          </p:cNvPr>
          <p:cNvSpPr txBox="1"/>
          <p:nvPr/>
        </p:nvSpPr>
        <p:spPr>
          <a:xfrm>
            <a:off x="6791246" y="4528813"/>
            <a:ext cx="578498" cy="369332"/>
          </a:xfrm>
          <a:prstGeom prst="rect">
            <a:avLst/>
          </a:prstGeom>
          <a:noFill/>
        </p:spPr>
        <p:txBody>
          <a:bodyPr wrap="square" rtlCol="0">
            <a:spAutoFit/>
          </a:bodyPr>
          <a:lstStyle/>
          <a:p>
            <a:r>
              <a:rPr lang="en-US" b="1" dirty="0">
                <a:solidFill>
                  <a:schemeClr val="bg1"/>
                </a:solidFill>
                <a:latin typeface="Aharoni" panose="020B0604020202020204" pitchFamily="2" charset="-79"/>
                <a:cs typeface="Aharoni" panose="020B0604020202020204" pitchFamily="2" charset="-79"/>
              </a:rPr>
              <a:t>52</a:t>
            </a:r>
          </a:p>
        </p:txBody>
      </p:sp>
    </p:spTree>
    <p:extLst>
      <p:ext uri="{BB962C8B-B14F-4D97-AF65-F5344CB8AC3E}">
        <p14:creationId xmlns:p14="http://schemas.microsoft.com/office/powerpoint/2010/main" val="50470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81F-4F21-4573-92F4-321ED4D48666}"/>
              </a:ext>
            </a:extLst>
          </p:cNvPr>
          <p:cNvSpPr>
            <a:spLocks noGrp="1"/>
          </p:cNvSpPr>
          <p:nvPr>
            <p:ph type="title"/>
          </p:nvPr>
        </p:nvSpPr>
        <p:spPr>
          <a:xfrm>
            <a:off x="1086643" y="487470"/>
            <a:ext cx="10018713" cy="588523"/>
          </a:xfrm>
        </p:spPr>
        <p:txBody>
          <a:bodyPr>
            <a:normAutofit fontScale="90000"/>
          </a:bodyPr>
          <a:lstStyle/>
          <a:p>
            <a:r>
              <a:rPr lang="en-US" dirty="0"/>
              <a:t>Data Pre-processing and Up-sampling</a:t>
            </a:r>
          </a:p>
        </p:txBody>
      </p:sp>
      <p:pic>
        <p:nvPicPr>
          <p:cNvPr id="4" name="Picture 3" descr="Text, logo&#10;&#10;Description automatically generated">
            <a:extLst>
              <a:ext uri="{FF2B5EF4-FFF2-40B4-BE49-F238E27FC236}">
                <a16:creationId xmlns:a16="http://schemas.microsoft.com/office/drawing/2014/main" id="{51F3817D-F2C6-40D3-8D4F-E649F4072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462" y="5985253"/>
            <a:ext cx="2472777" cy="796581"/>
          </a:xfrm>
          <a:prstGeom prst="rect">
            <a:avLst/>
          </a:prstGeom>
        </p:spPr>
      </p:pic>
      <p:pic>
        <p:nvPicPr>
          <p:cNvPr id="1026" name="image74.png">
            <a:extLst>
              <a:ext uri="{FF2B5EF4-FFF2-40B4-BE49-F238E27FC236}">
                <a16:creationId xmlns:a16="http://schemas.microsoft.com/office/drawing/2014/main" id="{9F1AFA09-BD1A-4DAF-BC13-E2891F0132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084" y="3213828"/>
            <a:ext cx="7456967" cy="23797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F46D23D-1F9C-4855-A3F7-892A9D917DDB}"/>
              </a:ext>
            </a:extLst>
          </p:cNvPr>
          <p:cNvSpPr txBox="1"/>
          <p:nvPr/>
        </p:nvSpPr>
        <p:spPr>
          <a:xfrm>
            <a:off x="2398322" y="1898778"/>
            <a:ext cx="8035046" cy="923330"/>
          </a:xfrm>
          <a:prstGeom prst="rect">
            <a:avLst/>
          </a:prstGeom>
          <a:noFill/>
        </p:spPr>
        <p:txBody>
          <a:bodyPr wrap="square" rtlCol="0">
            <a:spAutoFit/>
          </a:bodyPr>
          <a:lstStyle/>
          <a:p>
            <a:r>
              <a:rPr lang="en-US" dirty="0"/>
              <a:t>- When the image dataset is small and unbalanced, image processing and data up-sampling using Synthetic Minority Oversampling Technique (SMOTE), makes it easier for the models for auto feature extraction using DL</a:t>
            </a:r>
          </a:p>
        </p:txBody>
      </p:sp>
    </p:spTree>
    <p:extLst>
      <p:ext uri="{BB962C8B-B14F-4D97-AF65-F5344CB8AC3E}">
        <p14:creationId xmlns:p14="http://schemas.microsoft.com/office/powerpoint/2010/main" val="4014415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3C23-52B5-43B1-91D6-AAF6293A4D9E}"/>
              </a:ext>
            </a:extLst>
          </p:cNvPr>
          <p:cNvSpPr>
            <a:spLocks noGrp="1"/>
          </p:cNvSpPr>
          <p:nvPr>
            <p:ph type="title"/>
          </p:nvPr>
        </p:nvSpPr>
        <p:spPr>
          <a:xfrm>
            <a:off x="1716831" y="270446"/>
            <a:ext cx="8614089" cy="909536"/>
          </a:xfrm>
        </p:spPr>
        <p:txBody>
          <a:bodyPr/>
          <a:lstStyle/>
          <a:p>
            <a:r>
              <a:rPr lang="en-US" dirty="0"/>
              <a:t>DHL Architecture</a:t>
            </a:r>
          </a:p>
        </p:txBody>
      </p:sp>
      <p:pic>
        <p:nvPicPr>
          <p:cNvPr id="4" name="Picture 3" descr="Text, logo&#10;&#10;Description automatically generated">
            <a:extLst>
              <a:ext uri="{FF2B5EF4-FFF2-40B4-BE49-F238E27FC236}">
                <a16:creationId xmlns:a16="http://schemas.microsoft.com/office/drawing/2014/main" id="{B88B3DF2-7D40-4ECD-9ADC-02FA5493D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2618" y="6009463"/>
            <a:ext cx="2397621" cy="772371"/>
          </a:xfrm>
          <a:prstGeom prst="rect">
            <a:avLst/>
          </a:prstGeom>
        </p:spPr>
      </p:pic>
      <p:pic>
        <p:nvPicPr>
          <p:cNvPr id="5" name="Picture 4">
            <a:extLst>
              <a:ext uri="{FF2B5EF4-FFF2-40B4-BE49-F238E27FC236}">
                <a16:creationId xmlns:a16="http://schemas.microsoft.com/office/drawing/2014/main" id="{F7ECBD74-63C1-49B9-BCDD-0E0C8CBC67CD}"/>
              </a:ext>
            </a:extLst>
          </p:cNvPr>
          <p:cNvPicPr>
            <a:picLocks noChangeAspect="1"/>
          </p:cNvPicPr>
          <p:nvPr/>
        </p:nvPicPr>
        <p:blipFill>
          <a:blip r:embed="rId3"/>
          <a:stretch>
            <a:fillRect/>
          </a:stretch>
        </p:blipFill>
        <p:spPr>
          <a:xfrm>
            <a:off x="2881312" y="1576182"/>
            <a:ext cx="6429375" cy="3078602"/>
          </a:xfrm>
          <a:prstGeom prst="rect">
            <a:avLst/>
          </a:prstGeom>
          <a:ln>
            <a:noFill/>
          </a:ln>
          <a:effectLst>
            <a:outerShdw blurRad="292100" dist="139700" dir="2700000" algn="tl" rotWithShape="0">
              <a:srgbClr val="333333">
                <a:alpha val="65000"/>
              </a:srgbClr>
            </a:outerShdw>
          </a:effectLst>
        </p:spPr>
      </p:pic>
      <p:sp>
        <p:nvSpPr>
          <p:cNvPr id="6" name="Oval 5">
            <a:extLst>
              <a:ext uri="{FF2B5EF4-FFF2-40B4-BE49-F238E27FC236}">
                <a16:creationId xmlns:a16="http://schemas.microsoft.com/office/drawing/2014/main" id="{D511FF4B-7300-4F44-9BDC-4127175415C5}"/>
              </a:ext>
            </a:extLst>
          </p:cNvPr>
          <p:cNvSpPr/>
          <p:nvPr/>
        </p:nvSpPr>
        <p:spPr>
          <a:xfrm>
            <a:off x="6343426" y="4396799"/>
            <a:ext cx="2130357" cy="2217906"/>
          </a:xfrm>
          <a:prstGeom prst="ellipse">
            <a:avLst/>
          </a:prstGeom>
          <a:solidFill>
            <a:schemeClr val="bg1"/>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47C55CF3-407D-4B3F-B5E0-30DEEEB5C957}"/>
              </a:ext>
            </a:extLst>
          </p:cNvPr>
          <p:cNvCxnSpPr>
            <a:endCxn id="6" idx="2"/>
          </p:cNvCxnSpPr>
          <p:nvPr/>
        </p:nvCxnSpPr>
        <p:spPr>
          <a:xfrm>
            <a:off x="4805662" y="4264089"/>
            <a:ext cx="1537764" cy="1241663"/>
          </a:xfrm>
          <a:prstGeom prst="line">
            <a:avLst/>
          </a:prstGeom>
          <a:ln w="19050">
            <a:solidFill>
              <a:srgbClr val="FFBA8A"/>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ED8E8B-9AF4-4D0F-98E6-A2B4CF24AD3D}"/>
              </a:ext>
            </a:extLst>
          </p:cNvPr>
          <p:cNvCxnSpPr>
            <a:endCxn id="6" idx="2"/>
          </p:cNvCxnSpPr>
          <p:nvPr/>
        </p:nvCxnSpPr>
        <p:spPr>
          <a:xfrm>
            <a:off x="4805662" y="4534677"/>
            <a:ext cx="1537764" cy="971075"/>
          </a:xfrm>
          <a:prstGeom prst="line">
            <a:avLst/>
          </a:prstGeom>
          <a:ln w="19050">
            <a:solidFill>
              <a:srgbClr val="FFF2CC"/>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D1CEC55-FB3D-4B27-ACD6-05624EEFA217}"/>
              </a:ext>
            </a:extLst>
          </p:cNvPr>
          <p:cNvPicPr>
            <a:picLocks noChangeAspect="1"/>
          </p:cNvPicPr>
          <p:nvPr/>
        </p:nvPicPr>
        <p:blipFill>
          <a:blip r:embed="rId4"/>
          <a:stretch>
            <a:fillRect/>
          </a:stretch>
        </p:blipFill>
        <p:spPr>
          <a:xfrm>
            <a:off x="6625418" y="4787494"/>
            <a:ext cx="1577391" cy="1355326"/>
          </a:xfrm>
          <a:prstGeom prst="rect">
            <a:avLst/>
          </a:prstGeom>
        </p:spPr>
      </p:pic>
      <p:cxnSp>
        <p:nvCxnSpPr>
          <p:cNvPr id="16" name="Connector: Curved 15">
            <a:extLst>
              <a:ext uri="{FF2B5EF4-FFF2-40B4-BE49-F238E27FC236}">
                <a16:creationId xmlns:a16="http://schemas.microsoft.com/office/drawing/2014/main" id="{35F722EB-298E-49BB-8FA2-6DAE5BDFF813}"/>
              </a:ext>
            </a:extLst>
          </p:cNvPr>
          <p:cNvCxnSpPr/>
          <p:nvPr/>
        </p:nvCxnSpPr>
        <p:spPr>
          <a:xfrm flipV="1">
            <a:off x="8242437" y="1866122"/>
            <a:ext cx="556330" cy="55050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8EDF41A-9750-4BE9-ACDF-9578559C90A0}"/>
              </a:ext>
            </a:extLst>
          </p:cNvPr>
          <p:cNvSpPr txBox="1"/>
          <p:nvPr/>
        </p:nvSpPr>
        <p:spPr>
          <a:xfrm>
            <a:off x="8473783" y="1675812"/>
            <a:ext cx="923731" cy="415498"/>
          </a:xfrm>
          <a:prstGeom prst="rect">
            <a:avLst/>
          </a:prstGeom>
          <a:noFill/>
        </p:spPr>
        <p:txBody>
          <a:bodyPr wrap="square" rtlCol="0">
            <a:spAutoFit/>
          </a:bodyPr>
          <a:lstStyle/>
          <a:p>
            <a:pPr algn="ctr"/>
            <a:r>
              <a:rPr lang="en-US" sz="700" b="1" dirty="0"/>
              <a:t>Random Forest</a:t>
            </a:r>
          </a:p>
          <a:p>
            <a:pPr algn="ctr"/>
            <a:r>
              <a:rPr lang="en-US" sz="700" b="1" dirty="0"/>
              <a:t> and </a:t>
            </a:r>
          </a:p>
          <a:p>
            <a:pPr algn="ctr"/>
            <a:r>
              <a:rPr lang="en-US" sz="700" b="1" dirty="0"/>
              <a:t>XG-Boost</a:t>
            </a:r>
          </a:p>
        </p:txBody>
      </p:sp>
    </p:spTree>
    <p:extLst>
      <p:ext uri="{BB962C8B-B14F-4D97-AF65-F5344CB8AC3E}">
        <p14:creationId xmlns:p14="http://schemas.microsoft.com/office/powerpoint/2010/main" val="305950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A9EC-4B20-452D-879C-D9402F7EF123}"/>
              </a:ext>
            </a:extLst>
          </p:cNvPr>
          <p:cNvSpPr>
            <a:spLocks noGrp="1"/>
          </p:cNvSpPr>
          <p:nvPr>
            <p:ph type="title"/>
          </p:nvPr>
        </p:nvSpPr>
        <p:spPr>
          <a:xfrm>
            <a:off x="1614195" y="281629"/>
            <a:ext cx="8722502" cy="701735"/>
          </a:xfrm>
        </p:spPr>
        <p:txBody>
          <a:bodyPr/>
          <a:lstStyle/>
          <a:p>
            <a:r>
              <a:rPr lang="en-US" dirty="0"/>
              <a:t>Model Results</a:t>
            </a:r>
          </a:p>
        </p:txBody>
      </p:sp>
      <p:pic>
        <p:nvPicPr>
          <p:cNvPr id="4" name="Picture 3" descr="Text, logo&#10;&#10;Description automatically generated">
            <a:extLst>
              <a:ext uri="{FF2B5EF4-FFF2-40B4-BE49-F238E27FC236}">
                <a16:creationId xmlns:a16="http://schemas.microsoft.com/office/drawing/2014/main" id="{A557A940-1846-4265-B345-0C87331FC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8046" y="-32247"/>
            <a:ext cx="2322465" cy="748160"/>
          </a:xfrm>
          <a:prstGeom prst="rect">
            <a:avLst/>
          </a:prstGeom>
        </p:spPr>
      </p:pic>
      <p:pic>
        <p:nvPicPr>
          <p:cNvPr id="5" name="Picture 4">
            <a:extLst>
              <a:ext uri="{FF2B5EF4-FFF2-40B4-BE49-F238E27FC236}">
                <a16:creationId xmlns:a16="http://schemas.microsoft.com/office/drawing/2014/main" id="{FF040D17-3FC7-4EB8-9168-9A13730C5138}"/>
              </a:ext>
            </a:extLst>
          </p:cNvPr>
          <p:cNvPicPr>
            <a:picLocks noChangeAspect="1"/>
          </p:cNvPicPr>
          <p:nvPr/>
        </p:nvPicPr>
        <p:blipFill>
          <a:blip r:embed="rId3"/>
          <a:stretch>
            <a:fillRect/>
          </a:stretch>
        </p:blipFill>
        <p:spPr>
          <a:xfrm>
            <a:off x="2667712" y="1309780"/>
            <a:ext cx="3564376" cy="241340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5901C83-52AA-42A9-B59F-DBF54387C64A}"/>
              </a:ext>
            </a:extLst>
          </p:cNvPr>
          <p:cNvPicPr>
            <a:picLocks noChangeAspect="1"/>
          </p:cNvPicPr>
          <p:nvPr/>
        </p:nvPicPr>
        <p:blipFill>
          <a:blip r:embed="rId4"/>
          <a:stretch>
            <a:fillRect/>
          </a:stretch>
        </p:blipFill>
        <p:spPr>
          <a:xfrm>
            <a:off x="6439710" y="1309780"/>
            <a:ext cx="3564377" cy="24134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7BCA57A-977D-4C64-9862-4AF6A7D81190}"/>
              </a:ext>
            </a:extLst>
          </p:cNvPr>
          <p:cNvPicPr>
            <a:picLocks noChangeAspect="1"/>
          </p:cNvPicPr>
          <p:nvPr/>
        </p:nvPicPr>
        <p:blipFill>
          <a:blip r:embed="rId5"/>
          <a:stretch>
            <a:fillRect/>
          </a:stretch>
        </p:blipFill>
        <p:spPr>
          <a:xfrm>
            <a:off x="2672851" y="4049596"/>
            <a:ext cx="2483395" cy="233111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96D03CC7-662E-4941-81E9-384FB9487258}"/>
              </a:ext>
            </a:extLst>
          </p:cNvPr>
          <p:cNvPicPr>
            <a:picLocks noChangeAspect="1"/>
          </p:cNvPicPr>
          <p:nvPr/>
        </p:nvPicPr>
        <p:blipFill>
          <a:blip r:embed="rId6"/>
          <a:stretch>
            <a:fillRect/>
          </a:stretch>
        </p:blipFill>
        <p:spPr>
          <a:xfrm>
            <a:off x="5292344" y="4037056"/>
            <a:ext cx="2322466" cy="233111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843631A5-948B-4F46-9D55-73BC289DA273}"/>
              </a:ext>
            </a:extLst>
          </p:cNvPr>
          <p:cNvPicPr>
            <a:picLocks noChangeAspect="1"/>
          </p:cNvPicPr>
          <p:nvPr/>
        </p:nvPicPr>
        <p:blipFill>
          <a:blip r:embed="rId7"/>
          <a:stretch>
            <a:fillRect/>
          </a:stretch>
        </p:blipFill>
        <p:spPr>
          <a:xfrm>
            <a:off x="7750909" y="4024517"/>
            <a:ext cx="2253178" cy="2356190"/>
          </a:xfrm>
          <a:prstGeom prst="rect">
            <a:avLst/>
          </a:prstGeom>
        </p:spPr>
      </p:pic>
      <p:sp>
        <p:nvSpPr>
          <p:cNvPr id="10" name="TextBox 9">
            <a:extLst>
              <a:ext uri="{FF2B5EF4-FFF2-40B4-BE49-F238E27FC236}">
                <a16:creationId xmlns:a16="http://schemas.microsoft.com/office/drawing/2014/main" id="{E91532F1-3133-4DFA-9073-9643A7D0A9E9}"/>
              </a:ext>
            </a:extLst>
          </p:cNvPr>
          <p:cNvSpPr txBox="1"/>
          <p:nvPr/>
        </p:nvSpPr>
        <p:spPr>
          <a:xfrm>
            <a:off x="3219855" y="6410363"/>
            <a:ext cx="1692613" cy="338554"/>
          </a:xfrm>
          <a:prstGeom prst="rect">
            <a:avLst/>
          </a:prstGeom>
          <a:noFill/>
        </p:spPr>
        <p:txBody>
          <a:bodyPr wrap="square" rtlCol="0">
            <a:spAutoFit/>
          </a:bodyPr>
          <a:lstStyle/>
          <a:p>
            <a:r>
              <a:rPr lang="en-US" sz="1600" b="1" dirty="0"/>
              <a:t>Train Set Results</a:t>
            </a:r>
          </a:p>
        </p:txBody>
      </p:sp>
      <p:sp>
        <p:nvSpPr>
          <p:cNvPr id="11" name="TextBox 10">
            <a:extLst>
              <a:ext uri="{FF2B5EF4-FFF2-40B4-BE49-F238E27FC236}">
                <a16:creationId xmlns:a16="http://schemas.microsoft.com/office/drawing/2014/main" id="{3AD4B9CE-9B7D-48F5-A549-746D4C7045A9}"/>
              </a:ext>
            </a:extLst>
          </p:cNvPr>
          <p:cNvSpPr txBox="1"/>
          <p:nvPr/>
        </p:nvSpPr>
        <p:spPr>
          <a:xfrm>
            <a:off x="5357716" y="6410363"/>
            <a:ext cx="2163988" cy="338554"/>
          </a:xfrm>
          <a:prstGeom prst="rect">
            <a:avLst/>
          </a:prstGeom>
          <a:noFill/>
        </p:spPr>
        <p:txBody>
          <a:bodyPr wrap="square" rtlCol="0">
            <a:spAutoFit/>
          </a:bodyPr>
          <a:lstStyle/>
          <a:p>
            <a:r>
              <a:rPr lang="en-US" sz="1600" b="1" dirty="0"/>
              <a:t>Validation Set Results</a:t>
            </a:r>
          </a:p>
        </p:txBody>
      </p:sp>
      <p:sp>
        <p:nvSpPr>
          <p:cNvPr id="12" name="TextBox 11">
            <a:extLst>
              <a:ext uri="{FF2B5EF4-FFF2-40B4-BE49-F238E27FC236}">
                <a16:creationId xmlns:a16="http://schemas.microsoft.com/office/drawing/2014/main" id="{FD788D71-341C-4E9F-B126-6A9309922A30}"/>
              </a:ext>
            </a:extLst>
          </p:cNvPr>
          <p:cNvSpPr txBox="1"/>
          <p:nvPr/>
        </p:nvSpPr>
        <p:spPr>
          <a:xfrm>
            <a:off x="8031191" y="6390908"/>
            <a:ext cx="1692613" cy="338554"/>
          </a:xfrm>
          <a:prstGeom prst="rect">
            <a:avLst/>
          </a:prstGeom>
          <a:noFill/>
        </p:spPr>
        <p:txBody>
          <a:bodyPr wrap="square" rtlCol="0">
            <a:spAutoFit/>
          </a:bodyPr>
          <a:lstStyle/>
          <a:p>
            <a:r>
              <a:rPr lang="en-US" sz="1600" b="1" dirty="0"/>
              <a:t>Test Set Results</a:t>
            </a:r>
          </a:p>
        </p:txBody>
      </p:sp>
    </p:spTree>
    <p:extLst>
      <p:ext uri="{BB962C8B-B14F-4D97-AF65-F5344CB8AC3E}">
        <p14:creationId xmlns:p14="http://schemas.microsoft.com/office/powerpoint/2010/main" val="226394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811B-DF96-4972-8FFE-E7D3C51C345F}"/>
              </a:ext>
            </a:extLst>
          </p:cNvPr>
          <p:cNvSpPr>
            <a:spLocks noGrp="1"/>
          </p:cNvSpPr>
          <p:nvPr>
            <p:ph type="title"/>
          </p:nvPr>
        </p:nvSpPr>
        <p:spPr>
          <a:xfrm>
            <a:off x="1847461" y="467671"/>
            <a:ext cx="8647857" cy="555170"/>
          </a:xfrm>
        </p:spPr>
        <p:txBody>
          <a:bodyPr>
            <a:normAutofit fontScale="90000"/>
          </a:bodyPr>
          <a:lstStyle/>
          <a:p>
            <a:r>
              <a:rPr lang="en-US" dirty="0"/>
              <a:t>Model Comparison</a:t>
            </a:r>
          </a:p>
        </p:txBody>
      </p:sp>
      <p:pic>
        <p:nvPicPr>
          <p:cNvPr id="4" name="Picture 3" descr="Text, logo&#10;&#10;Description automatically generated">
            <a:extLst>
              <a:ext uri="{FF2B5EF4-FFF2-40B4-BE49-F238E27FC236}">
                <a16:creationId xmlns:a16="http://schemas.microsoft.com/office/drawing/2014/main" id="{5711A944-8F91-4FF8-B992-547E45EC5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5144" y="6019800"/>
            <a:ext cx="2322465" cy="748160"/>
          </a:xfrm>
          <a:prstGeom prst="rect">
            <a:avLst/>
          </a:prstGeom>
        </p:spPr>
      </p:pic>
      <p:graphicFrame>
        <p:nvGraphicFramePr>
          <p:cNvPr id="5" name="Table 5">
            <a:extLst>
              <a:ext uri="{FF2B5EF4-FFF2-40B4-BE49-F238E27FC236}">
                <a16:creationId xmlns:a16="http://schemas.microsoft.com/office/drawing/2014/main" id="{6D4CCD49-4AC7-47A5-A62C-E3592C8902FE}"/>
              </a:ext>
            </a:extLst>
          </p:cNvPr>
          <p:cNvGraphicFramePr>
            <a:graphicFrameLocks noGrp="1"/>
          </p:cNvGraphicFramePr>
          <p:nvPr>
            <p:extLst>
              <p:ext uri="{D42A27DB-BD31-4B8C-83A1-F6EECF244321}">
                <p14:modId xmlns:p14="http://schemas.microsoft.com/office/powerpoint/2010/main" val="1374872750"/>
              </p:ext>
            </p:extLst>
          </p:nvPr>
        </p:nvGraphicFramePr>
        <p:xfrm>
          <a:off x="1595534" y="1541780"/>
          <a:ext cx="9572627" cy="3774440"/>
        </p:xfrm>
        <a:graphic>
          <a:graphicData uri="http://schemas.openxmlformats.org/drawingml/2006/table">
            <a:tbl>
              <a:tblPr firstRow="1" bandRow="1">
                <a:tableStyleId>{5C22544A-7EE6-4342-B048-85BDC9FD1C3A}</a:tableStyleId>
              </a:tblPr>
              <a:tblGrid>
                <a:gridCol w="2863916">
                  <a:extLst>
                    <a:ext uri="{9D8B030D-6E8A-4147-A177-3AD203B41FA5}">
                      <a16:colId xmlns:a16="http://schemas.microsoft.com/office/drawing/2014/main" val="605462943"/>
                    </a:ext>
                  </a:extLst>
                </a:gridCol>
                <a:gridCol w="2239347">
                  <a:extLst>
                    <a:ext uri="{9D8B030D-6E8A-4147-A177-3AD203B41FA5}">
                      <a16:colId xmlns:a16="http://schemas.microsoft.com/office/drawing/2014/main" val="273818547"/>
                    </a:ext>
                  </a:extLst>
                </a:gridCol>
                <a:gridCol w="2404835">
                  <a:extLst>
                    <a:ext uri="{9D8B030D-6E8A-4147-A177-3AD203B41FA5}">
                      <a16:colId xmlns:a16="http://schemas.microsoft.com/office/drawing/2014/main" val="4103493485"/>
                    </a:ext>
                  </a:extLst>
                </a:gridCol>
                <a:gridCol w="2064529">
                  <a:extLst>
                    <a:ext uri="{9D8B030D-6E8A-4147-A177-3AD203B41FA5}">
                      <a16:colId xmlns:a16="http://schemas.microsoft.com/office/drawing/2014/main" val="507734319"/>
                    </a:ext>
                  </a:extLst>
                </a:gridCol>
              </a:tblGrid>
              <a:tr h="370840">
                <a:tc>
                  <a:txBody>
                    <a:bodyPr/>
                    <a:lstStyle/>
                    <a:p>
                      <a:pPr algn="ctr"/>
                      <a:r>
                        <a:rPr lang="en-US" sz="1600" dirty="0"/>
                        <a:t>Model Architecture</a:t>
                      </a:r>
                    </a:p>
                  </a:txBody>
                  <a:tcPr/>
                </a:tc>
                <a:tc>
                  <a:txBody>
                    <a:bodyPr/>
                    <a:lstStyle/>
                    <a:p>
                      <a:pPr algn="ctr"/>
                      <a:r>
                        <a:rPr lang="en-US" sz="1600" dirty="0"/>
                        <a:t>Training AUC Score</a:t>
                      </a:r>
                    </a:p>
                  </a:txBody>
                  <a:tcPr/>
                </a:tc>
                <a:tc>
                  <a:txBody>
                    <a:bodyPr/>
                    <a:lstStyle/>
                    <a:p>
                      <a:pPr algn="ctr"/>
                      <a:r>
                        <a:rPr lang="en-US" sz="1600" dirty="0"/>
                        <a:t>Validation AUC Score</a:t>
                      </a:r>
                    </a:p>
                  </a:txBody>
                  <a:tcPr/>
                </a:tc>
                <a:tc>
                  <a:txBody>
                    <a:bodyPr/>
                    <a:lstStyle/>
                    <a:p>
                      <a:pPr algn="ctr"/>
                      <a:r>
                        <a:rPr lang="en-US" sz="1600" dirty="0"/>
                        <a:t>Testing AUC Score</a:t>
                      </a:r>
                    </a:p>
                  </a:txBody>
                  <a:tcPr/>
                </a:tc>
                <a:extLst>
                  <a:ext uri="{0D108BD9-81ED-4DB2-BD59-A6C34878D82A}">
                    <a16:rowId xmlns:a16="http://schemas.microsoft.com/office/drawing/2014/main" val="707668798"/>
                  </a:ext>
                </a:extLst>
              </a:tr>
              <a:tr h="370840">
                <a:tc>
                  <a:txBody>
                    <a:bodyPr/>
                    <a:lstStyle/>
                    <a:p>
                      <a:pPr algn="ctr"/>
                      <a:r>
                        <a:rPr lang="en-US" sz="1800" dirty="0">
                          <a:latin typeface="Aparajita" panose="02020603050405020304" pitchFamily="18" charset="0"/>
                          <a:cs typeface="Aparajita" panose="02020603050405020304" pitchFamily="18" charset="0"/>
                        </a:rPr>
                        <a:t>DHL with Random Forest</a:t>
                      </a:r>
                    </a:p>
                  </a:txBody>
                  <a:tcPr/>
                </a:tc>
                <a:tc>
                  <a:txBody>
                    <a:bodyPr/>
                    <a:lstStyle/>
                    <a:p>
                      <a:pPr algn="ctr"/>
                      <a:r>
                        <a:rPr lang="en-US" sz="1800" dirty="0">
                          <a:latin typeface="Aparajita" panose="02020603050405020304" pitchFamily="18" charset="0"/>
                          <a:cs typeface="Aparajita" panose="02020603050405020304" pitchFamily="18" charset="0"/>
                        </a:rPr>
                        <a:t>0.99</a:t>
                      </a:r>
                    </a:p>
                  </a:txBody>
                  <a:tcPr/>
                </a:tc>
                <a:tc>
                  <a:txBody>
                    <a:bodyPr/>
                    <a:lstStyle/>
                    <a:p>
                      <a:pPr algn="ctr"/>
                      <a:r>
                        <a:rPr lang="en-US" sz="1800" dirty="0">
                          <a:latin typeface="Aparajita" panose="02020603050405020304" pitchFamily="18" charset="0"/>
                          <a:cs typeface="Aparajita" panose="02020603050405020304" pitchFamily="18" charset="0"/>
                        </a:rPr>
                        <a:t>0.99</a:t>
                      </a:r>
                    </a:p>
                  </a:txBody>
                  <a:tcPr/>
                </a:tc>
                <a:tc>
                  <a:txBody>
                    <a:bodyPr/>
                    <a:lstStyle/>
                    <a:p>
                      <a:pPr algn="ctr"/>
                      <a:r>
                        <a:rPr lang="en-US" sz="1800" dirty="0">
                          <a:latin typeface="Aparajita" panose="02020603050405020304" pitchFamily="18" charset="0"/>
                          <a:cs typeface="Aparajita" panose="02020603050405020304" pitchFamily="18" charset="0"/>
                        </a:rPr>
                        <a:t>1.0</a:t>
                      </a:r>
                    </a:p>
                  </a:txBody>
                  <a:tcPr/>
                </a:tc>
                <a:extLst>
                  <a:ext uri="{0D108BD9-81ED-4DB2-BD59-A6C34878D82A}">
                    <a16:rowId xmlns:a16="http://schemas.microsoft.com/office/drawing/2014/main" val="1365028942"/>
                  </a:ext>
                </a:extLst>
              </a:tr>
              <a:tr h="370840">
                <a:tc>
                  <a:txBody>
                    <a:bodyPr/>
                    <a:lstStyle/>
                    <a:p>
                      <a:pPr algn="ctr"/>
                      <a:r>
                        <a:rPr lang="en-US" sz="1800" dirty="0">
                          <a:latin typeface="Aparajita" panose="02020603050405020304" pitchFamily="18" charset="0"/>
                          <a:cs typeface="Aparajita" panose="02020603050405020304" pitchFamily="18" charset="0"/>
                        </a:rPr>
                        <a:t>DHL with </a:t>
                      </a:r>
                      <a:r>
                        <a:rPr lang="en-US" sz="1800" dirty="0" err="1">
                          <a:latin typeface="Aparajita" panose="02020603050405020304" pitchFamily="18" charset="0"/>
                          <a:cs typeface="Aparajita" panose="02020603050405020304" pitchFamily="18" charset="0"/>
                        </a:rPr>
                        <a:t>XGBoost</a:t>
                      </a:r>
                      <a:endParaRPr lang="en-US" sz="1800" dirty="0">
                        <a:latin typeface="Aparajita" panose="02020603050405020304" pitchFamily="18" charset="0"/>
                        <a:cs typeface="Aparajita" panose="02020603050405020304" pitchFamily="18" charset="0"/>
                      </a:endParaRPr>
                    </a:p>
                  </a:txBody>
                  <a:tcPr/>
                </a:tc>
                <a:tc>
                  <a:txBody>
                    <a:bodyPr/>
                    <a:lstStyle/>
                    <a:p>
                      <a:pPr algn="ctr"/>
                      <a:r>
                        <a:rPr lang="en-US" sz="1800" dirty="0">
                          <a:latin typeface="Aparajita" panose="02020603050405020304" pitchFamily="18" charset="0"/>
                          <a:cs typeface="Aparajita" panose="02020603050405020304" pitchFamily="18" charset="0"/>
                        </a:rPr>
                        <a:t>0.99</a:t>
                      </a:r>
                    </a:p>
                  </a:txBody>
                  <a:tcPr/>
                </a:tc>
                <a:tc>
                  <a:txBody>
                    <a:bodyPr/>
                    <a:lstStyle/>
                    <a:p>
                      <a:pPr algn="ctr"/>
                      <a:r>
                        <a:rPr lang="en-US" sz="1800" dirty="0">
                          <a:latin typeface="Aparajita" panose="02020603050405020304" pitchFamily="18" charset="0"/>
                          <a:cs typeface="Aparajita" panose="02020603050405020304" pitchFamily="18" charset="0"/>
                        </a:rPr>
                        <a:t>0.99</a:t>
                      </a:r>
                    </a:p>
                  </a:txBody>
                  <a:tcPr/>
                </a:tc>
                <a:tc>
                  <a:txBody>
                    <a:bodyPr/>
                    <a:lstStyle/>
                    <a:p>
                      <a:pPr algn="ctr"/>
                      <a:r>
                        <a:rPr lang="en-US" sz="1800" dirty="0">
                          <a:latin typeface="Aparajita" panose="02020603050405020304" pitchFamily="18" charset="0"/>
                          <a:cs typeface="Aparajita" panose="02020603050405020304" pitchFamily="18" charset="0"/>
                        </a:rPr>
                        <a:t>1.0</a:t>
                      </a:r>
                    </a:p>
                  </a:txBody>
                  <a:tcPr/>
                </a:tc>
                <a:extLst>
                  <a:ext uri="{0D108BD9-81ED-4DB2-BD59-A6C34878D82A}">
                    <a16:rowId xmlns:a16="http://schemas.microsoft.com/office/drawing/2014/main" val="3912120433"/>
                  </a:ext>
                </a:extLst>
              </a:tr>
              <a:tr h="370840">
                <a:tc>
                  <a:txBody>
                    <a:bodyPr/>
                    <a:lstStyle/>
                    <a:p>
                      <a:pPr algn="ctr"/>
                      <a:r>
                        <a:rPr lang="en-US" sz="1800" dirty="0">
                          <a:latin typeface="Aparajita" panose="02020603050405020304" pitchFamily="18" charset="0"/>
                          <a:cs typeface="Aparajita" panose="02020603050405020304" pitchFamily="18" charset="0"/>
                        </a:rPr>
                        <a:t>Conventional Deep Learning (without Transfer Learning)</a:t>
                      </a:r>
                    </a:p>
                  </a:txBody>
                  <a:tcPr/>
                </a:tc>
                <a:tc>
                  <a:txBody>
                    <a:bodyPr/>
                    <a:lstStyle/>
                    <a:p>
                      <a:pPr algn="ctr"/>
                      <a:r>
                        <a:rPr lang="en-US" sz="1800" dirty="0">
                          <a:latin typeface="Aparajita" panose="02020603050405020304" pitchFamily="18" charset="0"/>
                          <a:cs typeface="Aparajita" panose="02020603050405020304" pitchFamily="18" charset="0"/>
                        </a:rPr>
                        <a:t>0.99</a:t>
                      </a:r>
                    </a:p>
                  </a:txBody>
                  <a:tcPr/>
                </a:tc>
                <a:tc>
                  <a:txBody>
                    <a:bodyPr/>
                    <a:lstStyle/>
                    <a:p>
                      <a:pPr algn="ctr"/>
                      <a:r>
                        <a:rPr lang="en-US" sz="1800" dirty="0">
                          <a:latin typeface="Aparajita" panose="02020603050405020304" pitchFamily="18" charset="0"/>
                          <a:cs typeface="Aparajita" panose="02020603050405020304" pitchFamily="18" charset="0"/>
                        </a:rPr>
                        <a:t>0.88</a:t>
                      </a:r>
                    </a:p>
                  </a:txBody>
                  <a:tcPr/>
                </a:tc>
                <a:tc>
                  <a:txBody>
                    <a:bodyPr/>
                    <a:lstStyle/>
                    <a:p>
                      <a:pPr algn="ctr"/>
                      <a:r>
                        <a:rPr lang="en-US" sz="1800" dirty="0">
                          <a:latin typeface="Aparajita" panose="02020603050405020304" pitchFamily="18" charset="0"/>
                          <a:cs typeface="Aparajita" panose="02020603050405020304" pitchFamily="18" charset="0"/>
                        </a:rPr>
                        <a:t>0.88</a:t>
                      </a:r>
                    </a:p>
                  </a:txBody>
                  <a:tcPr/>
                </a:tc>
                <a:extLst>
                  <a:ext uri="{0D108BD9-81ED-4DB2-BD59-A6C34878D82A}">
                    <a16:rowId xmlns:a16="http://schemas.microsoft.com/office/drawing/2014/main" val="509783329"/>
                  </a:ext>
                </a:extLst>
              </a:tr>
              <a:tr h="370840">
                <a:tc>
                  <a:txBody>
                    <a:bodyPr/>
                    <a:lstStyle/>
                    <a:p>
                      <a:pPr algn="ctr"/>
                      <a:r>
                        <a:rPr lang="en-US" sz="1800" dirty="0">
                          <a:latin typeface="Aparajita" panose="02020603050405020304" pitchFamily="18" charset="0"/>
                          <a:cs typeface="Aparajita" panose="02020603050405020304" pitchFamily="18" charset="0"/>
                        </a:rPr>
                        <a:t>DenseNet201 with Transfer Learning</a:t>
                      </a:r>
                    </a:p>
                  </a:txBody>
                  <a:tcPr/>
                </a:tc>
                <a:tc>
                  <a:txBody>
                    <a:bodyPr/>
                    <a:lstStyle/>
                    <a:p>
                      <a:pPr algn="ctr"/>
                      <a:r>
                        <a:rPr lang="en-US" sz="1800" dirty="0">
                          <a:latin typeface="Aparajita" panose="02020603050405020304" pitchFamily="18" charset="0"/>
                          <a:cs typeface="Aparajita" panose="02020603050405020304" pitchFamily="18" charset="0"/>
                        </a:rPr>
                        <a:t>0.91</a:t>
                      </a:r>
                    </a:p>
                  </a:txBody>
                  <a:tcPr/>
                </a:tc>
                <a:tc>
                  <a:txBody>
                    <a:bodyPr/>
                    <a:lstStyle/>
                    <a:p>
                      <a:pPr algn="ctr"/>
                      <a:r>
                        <a:rPr lang="en-US" sz="1800" dirty="0">
                          <a:latin typeface="Aparajita" panose="02020603050405020304" pitchFamily="18" charset="0"/>
                          <a:cs typeface="Aparajita" panose="02020603050405020304" pitchFamily="18" charset="0"/>
                        </a:rPr>
                        <a:t>0.70</a:t>
                      </a:r>
                    </a:p>
                  </a:txBody>
                  <a:tcPr/>
                </a:tc>
                <a:tc>
                  <a:txBody>
                    <a:bodyPr/>
                    <a:lstStyle/>
                    <a:p>
                      <a:pPr algn="ctr"/>
                      <a:r>
                        <a:rPr lang="en-US" sz="1800" dirty="0">
                          <a:latin typeface="Aparajita" panose="02020603050405020304" pitchFamily="18" charset="0"/>
                          <a:cs typeface="Aparajita" panose="02020603050405020304" pitchFamily="18" charset="0"/>
                        </a:rPr>
                        <a:t>0.67</a:t>
                      </a:r>
                    </a:p>
                  </a:txBody>
                  <a:tcPr/>
                </a:tc>
                <a:extLst>
                  <a:ext uri="{0D108BD9-81ED-4DB2-BD59-A6C34878D82A}">
                    <a16:rowId xmlns:a16="http://schemas.microsoft.com/office/drawing/2014/main" val="562729231"/>
                  </a:ext>
                </a:extLst>
              </a:tr>
              <a:tr h="370840">
                <a:tc>
                  <a:txBody>
                    <a:bodyPr/>
                    <a:lstStyle/>
                    <a:p>
                      <a:pPr algn="ctr"/>
                      <a:r>
                        <a:rPr lang="en-US" sz="1800" dirty="0">
                          <a:latin typeface="Aparajita" panose="02020603050405020304" pitchFamily="18" charset="0"/>
                          <a:cs typeface="Aparajita" panose="02020603050405020304" pitchFamily="18" charset="0"/>
                        </a:rPr>
                        <a:t>ResNet50 with Transfer Learning</a:t>
                      </a:r>
                    </a:p>
                  </a:txBody>
                  <a:tcPr/>
                </a:tc>
                <a:tc>
                  <a:txBody>
                    <a:bodyPr/>
                    <a:lstStyle/>
                    <a:p>
                      <a:pPr algn="ctr"/>
                      <a:r>
                        <a:rPr lang="en-US" sz="1800" dirty="0">
                          <a:latin typeface="Aparajita" panose="02020603050405020304" pitchFamily="18" charset="0"/>
                          <a:cs typeface="Aparajita" panose="02020603050405020304" pitchFamily="18" charset="0"/>
                        </a:rPr>
                        <a:t>0.98</a:t>
                      </a:r>
                    </a:p>
                  </a:txBody>
                  <a:tcPr/>
                </a:tc>
                <a:tc>
                  <a:txBody>
                    <a:bodyPr/>
                    <a:lstStyle/>
                    <a:p>
                      <a:pPr algn="ctr"/>
                      <a:r>
                        <a:rPr lang="en-US" sz="1800" dirty="0">
                          <a:latin typeface="Aparajita" panose="02020603050405020304" pitchFamily="18" charset="0"/>
                          <a:cs typeface="Aparajita" panose="02020603050405020304" pitchFamily="18" charset="0"/>
                        </a:rPr>
                        <a:t>0.52</a:t>
                      </a:r>
                    </a:p>
                  </a:txBody>
                  <a:tcPr/>
                </a:tc>
                <a:tc>
                  <a:txBody>
                    <a:bodyPr/>
                    <a:lstStyle/>
                    <a:p>
                      <a:pPr algn="ctr"/>
                      <a:r>
                        <a:rPr lang="en-US" sz="1800" dirty="0">
                          <a:latin typeface="Aparajita" panose="02020603050405020304" pitchFamily="18" charset="0"/>
                          <a:cs typeface="Aparajita" panose="02020603050405020304" pitchFamily="18" charset="0"/>
                        </a:rPr>
                        <a:t>0.83</a:t>
                      </a:r>
                    </a:p>
                  </a:txBody>
                  <a:tcPr/>
                </a:tc>
                <a:extLst>
                  <a:ext uri="{0D108BD9-81ED-4DB2-BD59-A6C34878D82A}">
                    <a16:rowId xmlns:a16="http://schemas.microsoft.com/office/drawing/2014/main" val="2012418503"/>
                  </a:ext>
                </a:extLst>
              </a:tr>
              <a:tr h="370840">
                <a:tc>
                  <a:txBody>
                    <a:bodyPr/>
                    <a:lstStyle/>
                    <a:p>
                      <a:pPr algn="ctr"/>
                      <a:r>
                        <a:rPr lang="en-US" sz="1800" dirty="0" err="1">
                          <a:latin typeface="Aparajita" panose="02020603050405020304" pitchFamily="18" charset="0"/>
                          <a:cs typeface="Aparajita" panose="02020603050405020304" pitchFamily="18" charset="0"/>
                        </a:rPr>
                        <a:t>InceptionNet</a:t>
                      </a:r>
                      <a:r>
                        <a:rPr lang="en-US" sz="1800" dirty="0">
                          <a:latin typeface="Aparajita" panose="02020603050405020304" pitchFamily="18" charset="0"/>
                          <a:cs typeface="Aparajita" panose="02020603050405020304" pitchFamily="18" charset="0"/>
                        </a:rPr>
                        <a:t> v3 with Transfer Learning</a:t>
                      </a:r>
                    </a:p>
                  </a:txBody>
                  <a:tcPr/>
                </a:tc>
                <a:tc>
                  <a:txBody>
                    <a:bodyPr/>
                    <a:lstStyle/>
                    <a:p>
                      <a:pPr algn="ctr"/>
                      <a:r>
                        <a:rPr lang="en-US" sz="1800" dirty="0">
                          <a:latin typeface="Aparajita" panose="02020603050405020304" pitchFamily="18" charset="0"/>
                          <a:cs typeface="Aparajita" panose="02020603050405020304" pitchFamily="18" charset="0"/>
                        </a:rPr>
                        <a:t>0.90</a:t>
                      </a:r>
                    </a:p>
                  </a:txBody>
                  <a:tcPr/>
                </a:tc>
                <a:tc>
                  <a:txBody>
                    <a:bodyPr/>
                    <a:lstStyle/>
                    <a:p>
                      <a:pPr algn="ctr"/>
                      <a:r>
                        <a:rPr lang="en-US" sz="1800" dirty="0">
                          <a:latin typeface="Aparajita" panose="02020603050405020304" pitchFamily="18" charset="0"/>
                          <a:cs typeface="Aparajita" panose="02020603050405020304" pitchFamily="18" charset="0"/>
                        </a:rPr>
                        <a:t>0.50</a:t>
                      </a:r>
                    </a:p>
                  </a:txBody>
                  <a:tcPr/>
                </a:tc>
                <a:tc>
                  <a:txBody>
                    <a:bodyPr/>
                    <a:lstStyle/>
                    <a:p>
                      <a:pPr algn="ctr"/>
                      <a:r>
                        <a:rPr lang="en-US" sz="1800" dirty="0">
                          <a:latin typeface="Aparajita" panose="02020603050405020304" pitchFamily="18" charset="0"/>
                          <a:cs typeface="Aparajita" panose="02020603050405020304" pitchFamily="18" charset="0"/>
                        </a:rPr>
                        <a:t>0.50</a:t>
                      </a:r>
                    </a:p>
                  </a:txBody>
                  <a:tcPr/>
                </a:tc>
                <a:extLst>
                  <a:ext uri="{0D108BD9-81ED-4DB2-BD59-A6C34878D82A}">
                    <a16:rowId xmlns:a16="http://schemas.microsoft.com/office/drawing/2014/main" val="981125866"/>
                  </a:ext>
                </a:extLst>
              </a:tr>
              <a:tr h="370840">
                <a:tc>
                  <a:txBody>
                    <a:bodyPr/>
                    <a:lstStyle/>
                    <a:p>
                      <a:pPr algn="ctr"/>
                      <a:r>
                        <a:rPr lang="en-US" sz="1800" dirty="0">
                          <a:latin typeface="Aparajita" panose="02020603050405020304" pitchFamily="18" charset="0"/>
                          <a:cs typeface="Aparajita" panose="02020603050405020304" pitchFamily="18" charset="0"/>
                        </a:rPr>
                        <a:t>VGG16 with Transfer Learning</a:t>
                      </a:r>
                    </a:p>
                  </a:txBody>
                  <a:tcPr/>
                </a:tc>
                <a:tc>
                  <a:txBody>
                    <a:bodyPr/>
                    <a:lstStyle/>
                    <a:p>
                      <a:pPr algn="ctr"/>
                      <a:r>
                        <a:rPr lang="en-US" sz="1800" dirty="0">
                          <a:latin typeface="Aparajita" panose="02020603050405020304" pitchFamily="18" charset="0"/>
                          <a:cs typeface="Aparajita" panose="02020603050405020304" pitchFamily="18" charset="0"/>
                        </a:rPr>
                        <a:t>0.96</a:t>
                      </a:r>
                    </a:p>
                  </a:txBody>
                  <a:tcPr/>
                </a:tc>
                <a:tc>
                  <a:txBody>
                    <a:bodyPr/>
                    <a:lstStyle/>
                    <a:p>
                      <a:pPr algn="ctr"/>
                      <a:r>
                        <a:rPr lang="en-US" sz="1800" dirty="0">
                          <a:latin typeface="Aparajita" panose="02020603050405020304" pitchFamily="18" charset="0"/>
                          <a:cs typeface="Aparajita" panose="02020603050405020304" pitchFamily="18" charset="0"/>
                        </a:rPr>
                        <a:t>0.81</a:t>
                      </a:r>
                    </a:p>
                  </a:txBody>
                  <a:tcPr/>
                </a:tc>
                <a:tc>
                  <a:txBody>
                    <a:bodyPr/>
                    <a:lstStyle/>
                    <a:p>
                      <a:pPr algn="ctr"/>
                      <a:r>
                        <a:rPr lang="en-US" sz="1800" dirty="0">
                          <a:latin typeface="Aparajita" panose="02020603050405020304" pitchFamily="18" charset="0"/>
                          <a:cs typeface="Aparajita" panose="02020603050405020304" pitchFamily="18" charset="0"/>
                        </a:rPr>
                        <a:t>0.58</a:t>
                      </a:r>
                    </a:p>
                  </a:txBody>
                  <a:tcPr/>
                </a:tc>
                <a:extLst>
                  <a:ext uri="{0D108BD9-81ED-4DB2-BD59-A6C34878D82A}">
                    <a16:rowId xmlns:a16="http://schemas.microsoft.com/office/drawing/2014/main" val="1904834262"/>
                  </a:ext>
                </a:extLst>
              </a:tr>
            </a:tbl>
          </a:graphicData>
        </a:graphic>
      </p:graphicFrame>
    </p:spTree>
    <p:extLst>
      <p:ext uri="{BB962C8B-B14F-4D97-AF65-F5344CB8AC3E}">
        <p14:creationId xmlns:p14="http://schemas.microsoft.com/office/powerpoint/2010/main" val="102854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6623-A8C3-4069-B4B0-585A5CC064E8}"/>
              </a:ext>
            </a:extLst>
          </p:cNvPr>
          <p:cNvSpPr>
            <a:spLocks noGrp="1"/>
          </p:cNvSpPr>
          <p:nvPr>
            <p:ph type="title"/>
          </p:nvPr>
        </p:nvSpPr>
        <p:spPr>
          <a:xfrm>
            <a:off x="834071" y="287607"/>
            <a:ext cx="10018713" cy="748040"/>
          </a:xfrm>
        </p:spPr>
        <p:txBody>
          <a:bodyPr/>
          <a:lstStyle/>
          <a:p>
            <a:r>
              <a:rPr lang="en-IN" sz="3600" dirty="0"/>
              <a:t>About Me</a:t>
            </a:r>
            <a:endParaRPr lang="en-IN" dirty="0"/>
          </a:p>
        </p:txBody>
      </p:sp>
      <p:pic>
        <p:nvPicPr>
          <p:cNvPr id="6" name="Picture 5">
            <a:extLst>
              <a:ext uri="{FF2B5EF4-FFF2-40B4-BE49-F238E27FC236}">
                <a16:creationId xmlns:a16="http://schemas.microsoft.com/office/drawing/2014/main" id="{146ADA81-46A8-480A-9665-CBB8DBE5D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2080" y="1122777"/>
            <a:ext cx="2810788" cy="3756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id="{9644276E-D7F7-4319-AE41-4EC25EFF448E}"/>
              </a:ext>
            </a:extLst>
          </p:cNvPr>
          <p:cNvSpPr/>
          <p:nvPr/>
        </p:nvSpPr>
        <p:spPr>
          <a:xfrm>
            <a:off x="1544320" y="1431474"/>
            <a:ext cx="7223760" cy="3139321"/>
          </a:xfrm>
          <a:prstGeom prst="rect">
            <a:avLst/>
          </a:prstGeom>
        </p:spPr>
        <p:txBody>
          <a:bodyPr wrap="square">
            <a:spAutoFit/>
          </a:bodyPr>
          <a:lstStyle/>
          <a:p>
            <a:pPr algn="just"/>
            <a:r>
              <a:rPr lang="en-US" dirty="0"/>
              <a:t>Currently, I am leading the Data Science team at West Pharmaceutical Services and previously worked in Microsoft and well seasoned in domains such as Machine Learning, Deep Learning, Internet of Things (IoT), Robotics and Cloud Computing. In the Data Science domain,  I am well experienced with Computer Vision,  Time-Series Forecasting, NLP, Speech analysis. </a:t>
            </a:r>
          </a:p>
          <a:p>
            <a:pPr algn="just"/>
            <a:endParaRPr lang="en-US" dirty="0"/>
          </a:p>
          <a:p>
            <a:pPr algn="just"/>
            <a:r>
              <a:rPr lang="en-US" dirty="0"/>
              <a:t>Apart from my day job, I am an AI Researcher at an NGO called MUST Research, and I am one of the faculty members at MUST Research Academy. </a:t>
            </a:r>
            <a:r>
              <a:rPr lang="en-IN" dirty="0">
                <a:hlinkClick r:id="rId3"/>
              </a:rPr>
              <a:t>https://academy.must.co.in/</a:t>
            </a:r>
            <a:endParaRPr lang="en-IN" dirty="0"/>
          </a:p>
          <a:p>
            <a:pPr marL="285750" indent="-285750" algn="just">
              <a:buFont typeface="Arial" panose="020B0604020202020204" pitchFamily="34" charset="0"/>
              <a:buChar char="•"/>
            </a:pPr>
            <a:endParaRPr lang="en-US" dirty="0"/>
          </a:p>
        </p:txBody>
      </p:sp>
      <p:pic>
        <p:nvPicPr>
          <p:cNvPr id="2052" name="Picture 4" descr="Website Logo - LogoDix">
            <a:extLst>
              <a:ext uri="{FF2B5EF4-FFF2-40B4-BE49-F238E27FC236}">
                <a16:creationId xmlns:a16="http://schemas.microsoft.com/office/drawing/2014/main" id="{26D3C167-9F1C-4FCC-8B46-37B2D73B93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471" y="4590702"/>
            <a:ext cx="773246" cy="75183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91316FC-66E0-4C3C-84B4-6C911C5CB796}"/>
              </a:ext>
            </a:extLst>
          </p:cNvPr>
          <p:cNvSpPr txBox="1"/>
          <p:nvPr/>
        </p:nvSpPr>
        <p:spPr>
          <a:xfrm>
            <a:off x="3415529" y="4734676"/>
            <a:ext cx="6096000" cy="400110"/>
          </a:xfrm>
          <a:prstGeom prst="rect">
            <a:avLst/>
          </a:prstGeom>
          <a:noFill/>
        </p:spPr>
        <p:txBody>
          <a:bodyPr wrap="square">
            <a:spAutoFit/>
          </a:bodyPr>
          <a:lstStyle/>
          <a:p>
            <a:r>
              <a:rPr lang="en-IN" sz="2000" b="1" dirty="0">
                <a:hlinkClick r:id="rId5"/>
              </a:rPr>
              <a:t>https://aditya-bhattacharya.net/</a:t>
            </a:r>
            <a:endParaRPr lang="en-IN" sz="2000" b="1" dirty="0"/>
          </a:p>
        </p:txBody>
      </p:sp>
      <p:pic>
        <p:nvPicPr>
          <p:cNvPr id="2054" name="Picture 6" descr="Circle, linkedin, logo, media, network, share, social icon">
            <a:extLst>
              <a:ext uri="{FF2B5EF4-FFF2-40B4-BE49-F238E27FC236}">
                <a16:creationId xmlns:a16="http://schemas.microsoft.com/office/drawing/2014/main" id="{0A33D450-4374-4144-91ED-B1A2601391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3162" y="5454193"/>
            <a:ext cx="627863" cy="6260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548A941-EAE4-4453-B7EA-51B741885A3B}"/>
              </a:ext>
            </a:extLst>
          </p:cNvPr>
          <p:cNvSpPr txBox="1"/>
          <p:nvPr/>
        </p:nvSpPr>
        <p:spPr>
          <a:xfrm>
            <a:off x="3415529" y="5567163"/>
            <a:ext cx="7071042" cy="400110"/>
          </a:xfrm>
          <a:prstGeom prst="rect">
            <a:avLst/>
          </a:prstGeom>
          <a:noFill/>
        </p:spPr>
        <p:txBody>
          <a:bodyPr wrap="square">
            <a:spAutoFit/>
          </a:bodyPr>
          <a:lstStyle/>
          <a:p>
            <a:r>
              <a:rPr lang="en-IN" sz="2000" b="1" dirty="0">
                <a:hlinkClick r:id="rId7"/>
              </a:rPr>
              <a:t>https://www.linkedin.com/in/aditya-bhattacharya-b59155b6/</a:t>
            </a:r>
            <a:endParaRPr lang="en-IN" sz="2000" b="1" dirty="0"/>
          </a:p>
        </p:txBody>
      </p:sp>
      <p:pic>
        <p:nvPicPr>
          <p:cNvPr id="10" name="Picture 9" descr="Text, logo&#10;&#10;Description automatically generated">
            <a:extLst>
              <a:ext uri="{FF2B5EF4-FFF2-40B4-BE49-F238E27FC236}">
                <a16:creationId xmlns:a16="http://schemas.microsoft.com/office/drawing/2014/main" id="{A70E32E7-8D6F-4643-91A5-8982515038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35682" y="6220102"/>
            <a:ext cx="1956318" cy="630209"/>
          </a:xfrm>
          <a:prstGeom prst="rect">
            <a:avLst/>
          </a:prstGeom>
        </p:spPr>
      </p:pic>
    </p:spTree>
    <p:extLst>
      <p:ext uri="{BB962C8B-B14F-4D97-AF65-F5344CB8AC3E}">
        <p14:creationId xmlns:p14="http://schemas.microsoft.com/office/powerpoint/2010/main" val="1736249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00E3793-3240-4DB5-9BB5-7A9E72520957}"/>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sz="3200">
                <a:solidFill>
                  <a:srgbClr val="FFFFFF"/>
                </a:solidFill>
              </a:rPr>
              <a:t>Summary</a:t>
            </a:r>
          </a:p>
        </p:txBody>
      </p:sp>
      <p:grpSp>
        <p:nvGrpSpPr>
          <p:cNvPr id="33" name="Group 32">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4"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5"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6"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7"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8"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9"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Rectangle 3">
            <a:extLst>
              <a:ext uri="{FF2B5EF4-FFF2-40B4-BE49-F238E27FC236}">
                <a16:creationId xmlns:a16="http://schemas.microsoft.com/office/drawing/2014/main" id="{2085AD8E-9787-48BD-AADE-609F48DEE487}"/>
              </a:ext>
            </a:extLst>
          </p:cNvPr>
          <p:cNvSpPr/>
          <p:nvPr/>
        </p:nvSpPr>
        <p:spPr>
          <a:xfrm>
            <a:off x="5117105" y="876299"/>
            <a:ext cx="6385918" cy="5105400"/>
          </a:xfrm>
          <a:prstGeom prst="rect">
            <a:avLst/>
          </a:prstGeom>
        </p:spPr>
        <p:txBody>
          <a:bodyPr vert="horz" lIns="91440" tIns="45720" rIns="91440" bIns="45720" rtlCol="0" anchor="ctr">
            <a:normAutofit/>
          </a:bodyPr>
          <a:lstStyle/>
          <a:p>
            <a:pPr marL="457200" indent="-457200">
              <a:spcBef>
                <a:spcPct val="20000"/>
              </a:spcBef>
              <a:spcAft>
                <a:spcPts val="600"/>
              </a:spcAft>
              <a:buClr>
                <a:schemeClr val="accent1">
                  <a:lumMod val="75000"/>
                </a:schemeClr>
              </a:buClr>
              <a:buSzPct val="145000"/>
              <a:buFont typeface="Arial"/>
              <a:buChar char="•"/>
            </a:pPr>
            <a:endParaRPr lang="en-US" sz="2000" dirty="0"/>
          </a:p>
        </p:txBody>
      </p:sp>
      <p:pic>
        <p:nvPicPr>
          <p:cNvPr id="13" name="Picture 12" descr="Text, logo&#10;&#10;Description automatically generated">
            <a:extLst>
              <a:ext uri="{FF2B5EF4-FFF2-40B4-BE49-F238E27FC236}">
                <a16:creationId xmlns:a16="http://schemas.microsoft.com/office/drawing/2014/main" id="{9CFB69D5-1FC7-4FDF-872B-4B36E5B7A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7600" y="5981699"/>
            <a:ext cx="2099776" cy="676423"/>
          </a:xfrm>
          <a:prstGeom prst="rect">
            <a:avLst/>
          </a:prstGeom>
        </p:spPr>
      </p:pic>
      <p:sp>
        <p:nvSpPr>
          <p:cNvPr id="14" name="Content Placeholder 2">
            <a:extLst>
              <a:ext uri="{FF2B5EF4-FFF2-40B4-BE49-F238E27FC236}">
                <a16:creationId xmlns:a16="http://schemas.microsoft.com/office/drawing/2014/main" id="{16D255ED-45AC-4C78-912E-C659B6950848}"/>
              </a:ext>
            </a:extLst>
          </p:cNvPr>
          <p:cNvSpPr>
            <a:spLocks noGrp="1"/>
          </p:cNvSpPr>
          <p:nvPr>
            <p:ph idx="1"/>
          </p:nvPr>
        </p:nvSpPr>
        <p:spPr>
          <a:xfrm>
            <a:off x="4590464" y="1118895"/>
            <a:ext cx="7601536" cy="5105400"/>
          </a:xfrm>
        </p:spPr>
        <p:txBody>
          <a:bodyPr>
            <a:normAutofit/>
          </a:bodyPr>
          <a:lstStyle/>
          <a:p>
            <a:pPr>
              <a:buFont typeface="Arial" panose="020B0604020202020204" pitchFamily="34" charset="0"/>
              <a:buChar char="−"/>
            </a:pPr>
            <a:r>
              <a:rPr lang="en-US" sz="2000" dirty="0">
                <a:latin typeface="Arial" panose="020B0604020202020204" pitchFamily="34" charset="0"/>
                <a:cs typeface="Arial" panose="020B0604020202020204" pitchFamily="34" charset="0"/>
              </a:rPr>
              <a:t> We learnt about Deep Hybrid Learning (DHL)</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Benefits of DHL</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Different types of DHL</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Case Study on NUMODRIL - Nuclear Morphology  Optimized Deep Hybrid Learning and Code Walkthrough</a:t>
            </a: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Nova" panose="020B0604020202020204" pitchFamily="34" charset="0"/>
              <a:cs typeface="Aparajita" panose="020B0502040204020203" pitchFamily="18" charset="0"/>
            </a:endParaRPr>
          </a:p>
        </p:txBody>
      </p:sp>
    </p:spTree>
    <p:extLst>
      <p:ext uri="{BB962C8B-B14F-4D97-AF65-F5344CB8AC3E}">
        <p14:creationId xmlns:p14="http://schemas.microsoft.com/office/powerpoint/2010/main" val="1469333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D121C6-1990-4628-B454-46C1577A8C22}"/>
              </a:ext>
            </a:extLst>
          </p:cNvPr>
          <p:cNvSpPr/>
          <p:nvPr/>
        </p:nvSpPr>
        <p:spPr>
          <a:xfrm>
            <a:off x="1131859" y="4737748"/>
            <a:ext cx="3817968" cy="461665"/>
          </a:xfrm>
          <a:prstGeom prst="rect">
            <a:avLst/>
          </a:prstGeom>
        </p:spPr>
        <p:txBody>
          <a:bodyPr wrap="none">
            <a:spAutoFit/>
          </a:bodyPr>
          <a:lstStyle/>
          <a:p>
            <a:r>
              <a:rPr lang="en-IN" sz="2400" b="1" dirty="0">
                <a:solidFill>
                  <a:srgbClr val="92278F"/>
                </a:solidFill>
              </a:rPr>
              <a:t>- ADITYA  BHATTACHARYA</a:t>
            </a:r>
          </a:p>
        </p:txBody>
      </p:sp>
      <p:sp>
        <p:nvSpPr>
          <p:cNvPr id="6" name="Rectangle 5">
            <a:extLst>
              <a:ext uri="{FF2B5EF4-FFF2-40B4-BE49-F238E27FC236}">
                <a16:creationId xmlns:a16="http://schemas.microsoft.com/office/drawing/2014/main" id="{213ED472-7769-4580-AB8B-893CFE24359C}"/>
              </a:ext>
            </a:extLst>
          </p:cNvPr>
          <p:cNvSpPr/>
          <p:nvPr/>
        </p:nvSpPr>
        <p:spPr>
          <a:xfrm>
            <a:off x="2468880" y="5199413"/>
            <a:ext cx="5638800" cy="1338828"/>
          </a:xfrm>
          <a:prstGeom prst="rect">
            <a:avLst/>
          </a:prstGeom>
        </p:spPr>
        <p:txBody>
          <a:bodyPr wrap="square">
            <a:spAutoFit/>
          </a:bodyPr>
          <a:lstStyle/>
          <a:p>
            <a:pPr>
              <a:lnSpc>
                <a:spcPct val="150000"/>
              </a:lnSpc>
            </a:pPr>
            <a:r>
              <a:rPr lang="en-US" b="1" dirty="0">
                <a:solidFill>
                  <a:srgbClr val="92278F"/>
                </a:solidFill>
                <a:effectLst>
                  <a:outerShdw blurRad="38100" dist="38100" dir="2700000" algn="tl">
                    <a:srgbClr val="000000">
                      <a:alpha val="43137"/>
                    </a:srgbClr>
                  </a:outerShdw>
                </a:effectLst>
              </a:rPr>
              <a:t>Questions</a:t>
            </a:r>
            <a:r>
              <a:rPr lang="en-US" b="1" dirty="0">
                <a:solidFill>
                  <a:srgbClr val="92278F"/>
                </a:solidFill>
              </a:rPr>
              <a:t>?</a:t>
            </a:r>
            <a:r>
              <a:rPr lang="en-US" dirty="0">
                <a:solidFill>
                  <a:srgbClr val="92278F"/>
                </a:solidFill>
              </a:rPr>
              <a:t> </a:t>
            </a:r>
          </a:p>
          <a:p>
            <a:r>
              <a:rPr lang="en-US" i="1" dirty="0">
                <a:solidFill>
                  <a:schemeClr val="tx1"/>
                </a:solidFill>
              </a:rPr>
              <a:t>- Want to connect over</a:t>
            </a:r>
            <a:r>
              <a:rPr lang="en-US" i="1" dirty="0">
                <a:solidFill>
                  <a:srgbClr val="92278F"/>
                </a:solidFill>
              </a:rPr>
              <a:t> </a:t>
            </a:r>
            <a:r>
              <a:rPr lang="en-US" i="1" dirty="0">
                <a:solidFill>
                  <a:srgbClr val="92278F"/>
                </a:solidFill>
                <a:hlinkClick r:id="rId2">
                  <a:extLst>
                    <a:ext uri="{A12FA001-AC4F-418D-AE19-62706E023703}">
                      <ahyp:hlinkClr xmlns:ahyp="http://schemas.microsoft.com/office/drawing/2018/hyperlinkcolor" val="tx"/>
                    </a:ext>
                  </a:extLst>
                </a:hlinkClick>
              </a:rPr>
              <a:t>LinkedIn</a:t>
            </a:r>
            <a:r>
              <a:rPr lang="en-US" i="1" dirty="0">
                <a:solidFill>
                  <a:srgbClr val="92278F"/>
                </a:solidFill>
              </a:rPr>
              <a:t> </a:t>
            </a:r>
            <a:r>
              <a:rPr lang="en-US" i="1" dirty="0">
                <a:solidFill>
                  <a:schemeClr val="tx1"/>
                </a:solidFill>
              </a:rPr>
              <a:t>?</a:t>
            </a:r>
          </a:p>
          <a:p>
            <a:pPr marL="285750" indent="-285750">
              <a:buFontTx/>
              <a:buChar char="-"/>
            </a:pPr>
            <a:r>
              <a:rPr lang="en-US" i="1" dirty="0">
                <a:solidFill>
                  <a:schemeClr val="tx1"/>
                </a:solidFill>
              </a:rPr>
              <a:t>Or email me at: </a:t>
            </a:r>
            <a:r>
              <a:rPr lang="en-US" i="1" dirty="0">
                <a:solidFill>
                  <a:srgbClr val="92278F"/>
                </a:solidFill>
                <a:hlinkClick r:id="rId3">
                  <a:extLst>
                    <a:ext uri="{A12FA001-AC4F-418D-AE19-62706E023703}">
                      <ahyp:hlinkClr xmlns:ahyp="http://schemas.microsoft.com/office/drawing/2018/hyperlinkcolor" val="tx"/>
                    </a:ext>
                  </a:extLst>
                </a:hlinkClick>
              </a:rPr>
              <a:t>aditya.bhattacharya2016@gmail.com</a:t>
            </a:r>
            <a:endParaRPr lang="en-US" i="1" dirty="0">
              <a:solidFill>
                <a:srgbClr val="92278F"/>
              </a:solidFill>
            </a:endParaRPr>
          </a:p>
          <a:p>
            <a:pPr marL="285750" indent="-285750">
              <a:buFontTx/>
              <a:buChar char="-"/>
            </a:pPr>
            <a:r>
              <a:rPr lang="en-US" i="1" dirty="0"/>
              <a:t>Follow me at: </a:t>
            </a:r>
            <a:r>
              <a:rPr lang="en-IN" dirty="0">
                <a:solidFill>
                  <a:srgbClr val="92278F"/>
                </a:solidFill>
                <a:hlinkClick r:id="rId4">
                  <a:extLst>
                    <a:ext uri="{A12FA001-AC4F-418D-AE19-62706E023703}">
                      <ahyp:hlinkClr xmlns:ahyp="http://schemas.microsoft.com/office/drawing/2018/hyperlinkcolor" val="tx"/>
                    </a:ext>
                  </a:extLst>
                </a:hlinkClick>
              </a:rPr>
              <a:t>https://aditya-bhattacharya.net/</a:t>
            </a:r>
            <a:endParaRPr lang="en-US" i="1" dirty="0">
              <a:solidFill>
                <a:srgbClr val="92278F"/>
              </a:solidFill>
            </a:endParaRPr>
          </a:p>
        </p:txBody>
      </p:sp>
      <p:pic>
        <p:nvPicPr>
          <p:cNvPr id="7" name="Picture 2" descr="Image result for dilbert presentation comic strip didn't understand a work of it">
            <a:extLst>
              <a:ext uri="{FF2B5EF4-FFF2-40B4-BE49-F238E27FC236}">
                <a16:creationId xmlns:a16="http://schemas.microsoft.com/office/drawing/2014/main" id="{4926257C-1C6B-4DC2-A330-2B54CF8C6B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5338" y="1202930"/>
            <a:ext cx="8174374" cy="28175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F8F0073-D14F-437B-97E2-261B6A9FEA62}"/>
              </a:ext>
            </a:extLst>
          </p:cNvPr>
          <p:cNvSpPr/>
          <p:nvPr/>
        </p:nvSpPr>
        <p:spPr>
          <a:xfrm>
            <a:off x="1664216" y="349526"/>
            <a:ext cx="2753254" cy="461665"/>
          </a:xfrm>
          <a:prstGeom prst="rect">
            <a:avLst/>
          </a:prstGeom>
        </p:spPr>
        <p:txBody>
          <a:bodyPr wrap="none">
            <a:spAutoFit/>
          </a:bodyPr>
          <a:lstStyle/>
          <a:p>
            <a:r>
              <a:rPr lang="en-IN" sz="2400" b="1" dirty="0">
                <a:solidFill>
                  <a:srgbClr val="92278F"/>
                </a:solidFill>
              </a:rPr>
              <a:t>That’s all for today!</a:t>
            </a:r>
          </a:p>
        </p:txBody>
      </p:sp>
      <p:pic>
        <p:nvPicPr>
          <p:cNvPr id="9" name="Picture 8" descr="Text, logo&#10;&#10;Description automatically generated">
            <a:extLst>
              <a:ext uri="{FF2B5EF4-FFF2-40B4-BE49-F238E27FC236}">
                <a16:creationId xmlns:a16="http://schemas.microsoft.com/office/drawing/2014/main" id="{07E78B09-9C80-4AF1-8A3E-42C797940F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7120" y="6024283"/>
            <a:ext cx="2099776" cy="676423"/>
          </a:xfrm>
          <a:prstGeom prst="rect">
            <a:avLst/>
          </a:prstGeom>
        </p:spPr>
      </p:pic>
    </p:spTree>
    <p:extLst>
      <p:ext uri="{BB962C8B-B14F-4D97-AF65-F5344CB8AC3E}">
        <p14:creationId xmlns:p14="http://schemas.microsoft.com/office/powerpoint/2010/main" val="115116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62" name="Rectangle 49">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51">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D628DBB-EB99-47B1-8660-BAF5FCEDB9D6}"/>
              </a:ext>
            </a:extLst>
          </p:cNvPr>
          <p:cNvSpPr>
            <a:spLocks noGrp="1"/>
          </p:cNvSpPr>
          <p:nvPr>
            <p:ph type="title"/>
          </p:nvPr>
        </p:nvSpPr>
        <p:spPr>
          <a:xfrm>
            <a:off x="496112" y="685801"/>
            <a:ext cx="2743200" cy="5105400"/>
          </a:xfrm>
        </p:spPr>
        <p:txBody>
          <a:bodyPr>
            <a:normAutofit/>
          </a:bodyPr>
          <a:lstStyle/>
          <a:p>
            <a:pPr algn="l"/>
            <a:r>
              <a:rPr lang="en-IN" sz="3200">
                <a:solidFill>
                  <a:srgbClr val="FFFFFF"/>
                </a:solidFill>
              </a:rPr>
              <a:t>Key topics for discussion</a:t>
            </a:r>
          </a:p>
        </p:txBody>
      </p:sp>
      <p:grpSp>
        <p:nvGrpSpPr>
          <p:cNvPr id="64" name="Group 53">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55"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6"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7"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8"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9"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0"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5781965F-99D2-4689-B844-57900474A405}"/>
              </a:ext>
            </a:extLst>
          </p:cNvPr>
          <p:cNvSpPr>
            <a:spLocks noGrp="1"/>
          </p:cNvSpPr>
          <p:nvPr>
            <p:ph idx="1"/>
          </p:nvPr>
        </p:nvSpPr>
        <p:spPr>
          <a:xfrm>
            <a:off x="4590464" y="1118895"/>
            <a:ext cx="7601536" cy="5105400"/>
          </a:xfrm>
        </p:spPr>
        <p:txBody>
          <a:bodyPr>
            <a:normAutofit/>
          </a:bodyPr>
          <a:lstStyle/>
          <a:p>
            <a:pPr>
              <a:buFont typeface="Arial" panose="020B0604020202020204" pitchFamily="34" charset="0"/>
              <a:buChar char="−"/>
            </a:pPr>
            <a:r>
              <a:rPr lang="en-US" sz="2000" dirty="0">
                <a:latin typeface="Arial" panose="020B0604020202020204" pitchFamily="34" charset="0"/>
                <a:cs typeface="Arial" panose="020B0604020202020204" pitchFamily="34" charset="0"/>
              </a:rPr>
              <a:t> Introducing the framework Deep Hybrid Learning (DHL)</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Why to go for Deep Hybrid Learning? </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Different flavors of DHL</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Case Study on NUMODRIL - Nuclear Morphology  Optimized Deep Hybrid Learning</a:t>
            </a: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Nova" panose="020B0604020202020204" pitchFamily="34" charset="0"/>
              <a:cs typeface="Aparajita" panose="020B0502040204020203" pitchFamily="18" charset="0"/>
            </a:endParaRPr>
          </a:p>
        </p:txBody>
      </p:sp>
      <p:pic>
        <p:nvPicPr>
          <p:cNvPr id="61" name="Picture 60" descr="Text, logo&#10;&#10;Description automatically generated">
            <a:extLst>
              <a:ext uri="{FF2B5EF4-FFF2-40B4-BE49-F238E27FC236}">
                <a16:creationId xmlns:a16="http://schemas.microsoft.com/office/drawing/2014/main" id="{2EA7F221-3885-414E-B074-462D24314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817" y="5852424"/>
            <a:ext cx="2921439" cy="941114"/>
          </a:xfrm>
          <a:prstGeom prst="rect">
            <a:avLst/>
          </a:prstGeom>
        </p:spPr>
      </p:pic>
    </p:spTree>
    <p:extLst>
      <p:ext uri="{BB962C8B-B14F-4D97-AF65-F5344CB8AC3E}">
        <p14:creationId xmlns:p14="http://schemas.microsoft.com/office/powerpoint/2010/main" val="41825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C478A1D3-F678-4E3A-8B29-A383EA1D3F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8" b="21321"/>
          <a:stretch/>
        </p:blipFill>
        <p:spPr bwMode="auto">
          <a:xfrm>
            <a:off x="6791560" y="10"/>
            <a:ext cx="5400440"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028"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29"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30"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31"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32"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33"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2FE2A3E-064A-4204-8BB1-203B089236B2}"/>
              </a:ext>
            </a:extLst>
          </p:cNvPr>
          <p:cNvSpPr>
            <a:spLocks noGrp="1"/>
          </p:cNvSpPr>
          <p:nvPr>
            <p:ph type="title"/>
          </p:nvPr>
        </p:nvSpPr>
        <p:spPr>
          <a:xfrm>
            <a:off x="337080" y="99939"/>
            <a:ext cx="5784555" cy="1752599"/>
          </a:xfrm>
        </p:spPr>
        <p:txBody>
          <a:bodyPr>
            <a:normAutofit/>
          </a:bodyPr>
          <a:lstStyle/>
          <a:p>
            <a:pPr algn="l"/>
            <a:r>
              <a:rPr lang="en-US" dirty="0">
                <a:latin typeface="Arial Nova" panose="020B0504020202020204" pitchFamily="34" charset="0"/>
              </a:rPr>
              <a:t>Deep Hybrid Learning</a:t>
            </a:r>
            <a:endParaRPr lang="en-IN" dirty="0">
              <a:latin typeface="Arial Nova" panose="020B0504020202020204" pitchFamily="34" charset="0"/>
            </a:endParaRPr>
          </a:p>
        </p:txBody>
      </p:sp>
      <p:sp>
        <p:nvSpPr>
          <p:cNvPr id="3" name="Content Placeholder 2">
            <a:extLst>
              <a:ext uri="{FF2B5EF4-FFF2-40B4-BE49-F238E27FC236}">
                <a16:creationId xmlns:a16="http://schemas.microsoft.com/office/drawing/2014/main" id="{758DC9BE-B4E7-426F-9675-EEE6A68EADBD}"/>
              </a:ext>
            </a:extLst>
          </p:cNvPr>
          <p:cNvSpPr>
            <a:spLocks noGrp="1"/>
          </p:cNvSpPr>
          <p:nvPr>
            <p:ph idx="1"/>
          </p:nvPr>
        </p:nvSpPr>
        <p:spPr>
          <a:xfrm>
            <a:off x="333300" y="1952477"/>
            <a:ext cx="5872549" cy="4553243"/>
          </a:xfrm>
        </p:spPr>
        <p:txBody>
          <a:bodyPr>
            <a:normAutofit/>
          </a:bodyPr>
          <a:lstStyle/>
          <a:p>
            <a:r>
              <a:rPr lang="en-US" sz="2000" dirty="0"/>
              <a:t>A fusion approach to combine a conventional Deep Learning model with other learning algorithms.</a:t>
            </a:r>
          </a:p>
          <a:p>
            <a:r>
              <a:rPr lang="en-US" sz="2000" dirty="0"/>
              <a:t>It is basically converting a standard Deep Neural Network architecture of one form and fusing with learning algorithm (typically a machine learning algorithm)</a:t>
            </a:r>
          </a:p>
          <a:p>
            <a:r>
              <a:rPr lang="en-US" sz="2000" dirty="0"/>
              <a:t>Deep Hybrid Learning can have multiple forms based on the fusion mechanism :</a:t>
            </a:r>
          </a:p>
          <a:p>
            <a:pPr marL="800100" lvl="1" indent="-342900">
              <a:buFont typeface="+mj-lt"/>
              <a:buAutoNum type="arabicPeriod"/>
            </a:pPr>
            <a:r>
              <a:rPr lang="en-US" sz="1600" b="1" dirty="0"/>
              <a:t>Early Fusion</a:t>
            </a:r>
            <a:r>
              <a:rPr lang="en-US" sz="1600" dirty="0"/>
              <a:t> – Typically when the fusion process happens before feature extraction.</a:t>
            </a:r>
          </a:p>
          <a:p>
            <a:pPr marL="800100" lvl="1" indent="-342900">
              <a:buFont typeface="+mj-lt"/>
              <a:buAutoNum type="arabicPeriod"/>
            </a:pPr>
            <a:r>
              <a:rPr lang="en-US" sz="1600" b="1" dirty="0"/>
              <a:t>Late Fusion </a:t>
            </a:r>
            <a:r>
              <a:rPr lang="en-US" sz="1600" dirty="0"/>
              <a:t>– Typically when the fusion process happens after the feature extraction.</a:t>
            </a:r>
          </a:p>
          <a:p>
            <a:endParaRPr lang="en-IN" sz="2000" dirty="0"/>
          </a:p>
        </p:txBody>
      </p:sp>
      <p:grpSp>
        <p:nvGrpSpPr>
          <p:cNvPr id="9" name="Group 8">
            <a:extLst>
              <a:ext uri="{FF2B5EF4-FFF2-40B4-BE49-F238E27FC236}">
                <a16:creationId xmlns:a16="http://schemas.microsoft.com/office/drawing/2014/main" id="{60039D3D-C12A-4DAB-B187-C22CA4752BE0}"/>
              </a:ext>
            </a:extLst>
          </p:cNvPr>
          <p:cNvGrpSpPr/>
          <p:nvPr/>
        </p:nvGrpSpPr>
        <p:grpSpPr>
          <a:xfrm>
            <a:off x="10628636" y="3821753"/>
            <a:ext cx="814690" cy="814690"/>
            <a:chOff x="10733842" y="3821754"/>
            <a:chExt cx="814690" cy="814690"/>
          </a:xfrm>
        </p:grpSpPr>
        <p:pic>
          <p:nvPicPr>
            <p:cNvPr id="6" name="Graphic 5" descr="Magnifying glass">
              <a:extLst>
                <a:ext uri="{FF2B5EF4-FFF2-40B4-BE49-F238E27FC236}">
                  <a16:creationId xmlns:a16="http://schemas.microsoft.com/office/drawing/2014/main" id="{06234794-B93A-4385-B380-61F4AC03F8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0733842" y="3821754"/>
              <a:ext cx="814690" cy="814690"/>
            </a:xfrm>
            <a:prstGeom prst="rect">
              <a:avLst/>
            </a:prstGeom>
          </p:spPr>
        </p:pic>
        <p:pic>
          <p:nvPicPr>
            <p:cNvPr id="8" name="Graphic 7" descr="Question mark">
              <a:extLst>
                <a:ext uri="{FF2B5EF4-FFF2-40B4-BE49-F238E27FC236}">
                  <a16:creationId xmlns:a16="http://schemas.microsoft.com/office/drawing/2014/main" id="{0A25A43F-0D1D-436F-B32C-AE901BEF7E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35981" y="3959158"/>
              <a:ext cx="376946" cy="376946"/>
            </a:xfrm>
            <a:prstGeom prst="rect">
              <a:avLst/>
            </a:prstGeom>
          </p:spPr>
        </p:pic>
      </p:grpSp>
      <p:pic>
        <p:nvPicPr>
          <p:cNvPr id="34" name="Picture 33" descr="Text, logo&#10;&#10;Description automatically generated">
            <a:extLst>
              <a:ext uri="{FF2B5EF4-FFF2-40B4-BE49-F238E27FC236}">
                <a16:creationId xmlns:a16="http://schemas.microsoft.com/office/drawing/2014/main" id="{73464F27-A57B-44C4-94C7-0E4DB20F63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03141" y="-1"/>
            <a:ext cx="2265680" cy="729867"/>
          </a:xfrm>
          <a:prstGeom prst="rect">
            <a:avLst/>
          </a:prstGeom>
        </p:spPr>
      </p:pic>
    </p:spTree>
    <p:extLst>
      <p:ext uri="{BB962C8B-B14F-4D97-AF65-F5344CB8AC3E}">
        <p14:creationId xmlns:p14="http://schemas.microsoft.com/office/powerpoint/2010/main" val="31597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6" name="Rectangle 35">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38" name="Freeform: Shape 37">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40" name="Freeform: Shape 39">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42" name="Freeform: Shape 41">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44" name="Freeform: Shape 43">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25EADB48-67F6-4E8D-802A-56D1C764BD6A}"/>
              </a:ext>
            </a:extLst>
          </p:cNvPr>
          <p:cNvSpPr>
            <a:spLocks noGrp="1"/>
          </p:cNvSpPr>
          <p:nvPr>
            <p:ph type="title"/>
          </p:nvPr>
        </p:nvSpPr>
        <p:spPr>
          <a:xfrm>
            <a:off x="1893093" y="336696"/>
            <a:ext cx="9144000" cy="3618898"/>
          </a:xfrm>
        </p:spPr>
        <p:txBody>
          <a:bodyPr vert="horz" lIns="91440" tIns="45720" rIns="91440" bIns="45720" rtlCol="0" anchor="b">
            <a:normAutofit/>
          </a:bodyPr>
          <a:lstStyle/>
          <a:p>
            <a:r>
              <a:rPr lang="en-US" sz="4800" dirty="0"/>
              <a:t>How does a Deep Hybrid Learning architecture look like?</a:t>
            </a:r>
          </a:p>
        </p:txBody>
      </p:sp>
      <p:pic>
        <p:nvPicPr>
          <p:cNvPr id="35" name="Picture 34" descr="Related image">
            <a:extLst>
              <a:ext uri="{FF2B5EF4-FFF2-40B4-BE49-F238E27FC236}">
                <a16:creationId xmlns:a16="http://schemas.microsoft.com/office/drawing/2014/main" id="{6EBFCA08-A452-4DD0-A3A2-E460338D1EEF}"/>
              </a:ext>
            </a:extLst>
          </p:cNvPr>
          <p:cNvPicPr>
            <a:picLocks noChangeAspect="1" noChangeArrowheads="1"/>
          </p:cNvPicPr>
          <p:nvPr/>
        </p:nvPicPr>
        <p:blipFill>
          <a:blip r:embed="rId3">
            <a:extLst>
              <a:ext uri="{BEBA8EAE-BF5A-486C-A8C5-ECC9F3942E4B}">
                <a14:imgProps xmlns:a14="http://schemas.microsoft.com/office/drawing/2010/main">
                  <a14:imgLayer>
                    <a14:imgEffect>
                      <a14:artisticPencilGrayscale pencilSize="5"/>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205392" y="4718050"/>
            <a:ext cx="1440508" cy="18349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Text, logo&#10;&#10;Description automatically generated">
            <a:extLst>
              <a:ext uri="{FF2B5EF4-FFF2-40B4-BE49-F238E27FC236}">
                <a16:creationId xmlns:a16="http://schemas.microsoft.com/office/drawing/2014/main" id="{486ACC39-7A3E-4A89-B07A-F4D0B4A4C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4734" y="-4763"/>
            <a:ext cx="2204720" cy="710230"/>
          </a:xfrm>
          <a:prstGeom prst="rect">
            <a:avLst/>
          </a:prstGeom>
        </p:spPr>
      </p:pic>
    </p:spTree>
    <p:extLst>
      <p:ext uri="{BB962C8B-B14F-4D97-AF65-F5344CB8AC3E}">
        <p14:creationId xmlns:p14="http://schemas.microsoft.com/office/powerpoint/2010/main" val="210610788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picture containing text, X-ray film, blur&#10;&#10;Description automatically generated">
            <a:extLst>
              <a:ext uri="{FF2B5EF4-FFF2-40B4-BE49-F238E27FC236}">
                <a16:creationId xmlns:a16="http://schemas.microsoft.com/office/drawing/2014/main" id="{ED0718B4-2670-4686-8C7F-29926D6AA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845" y="2319726"/>
            <a:ext cx="1645752" cy="1744722"/>
          </a:xfrm>
          <a:prstGeom prst="rect">
            <a:avLst/>
          </a:prstGeom>
        </p:spPr>
      </p:pic>
      <p:sp>
        <p:nvSpPr>
          <p:cNvPr id="2" name="Title 1">
            <a:extLst>
              <a:ext uri="{FF2B5EF4-FFF2-40B4-BE49-F238E27FC236}">
                <a16:creationId xmlns:a16="http://schemas.microsoft.com/office/drawing/2014/main" id="{9CCC3DFA-F8E8-4403-81FF-DFF7F4036F0B}"/>
              </a:ext>
            </a:extLst>
          </p:cNvPr>
          <p:cNvSpPr>
            <a:spLocks noGrp="1"/>
          </p:cNvSpPr>
          <p:nvPr>
            <p:ph type="title"/>
          </p:nvPr>
        </p:nvSpPr>
        <p:spPr>
          <a:xfrm>
            <a:off x="1519824" y="369595"/>
            <a:ext cx="10018713" cy="701874"/>
          </a:xfrm>
        </p:spPr>
        <p:txBody>
          <a:bodyPr>
            <a:normAutofit/>
          </a:bodyPr>
          <a:lstStyle/>
          <a:p>
            <a:r>
              <a:rPr lang="en-IN" sz="3600" dirty="0"/>
              <a:t>Typical Deep Learning Architecture</a:t>
            </a:r>
          </a:p>
        </p:txBody>
      </p:sp>
      <p:sp>
        <p:nvSpPr>
          <p:cNvPr id="3" name="Rectangle 2">
            <a:extLst>
              <a:ext uri="{FF2B5EF4-FFF2-40B4-BE49-F238E27FC236}">
                <a16:creationId xmlns:a16="http://schemas.microsoft.com/office/drawing/2014/main" id="{83DDFA0F-2B57-43D4-AAD5-436694200FF3}"/>
              </a:ext>
            </a:extLst>
          </p:cNvPr>
          <p:cNvSpPr/>
          <p:nvPr/>
        </p:nvSpPr>
        <p:spPr>
          <a:xfrm rot="39136">
            <a:off x="3607996" y="2548776"/>
            <a:ext cx="1513904" cy="1286623"/>
          </a:xfrm>
          <a:prstGeom prst="rect">
            <a:avLst/>
          </a:prstGeom>
          <a:solidFill>
            <a:schemeClr val="accent1">
              <a:lumMod val="20000"/>
              <a:lumOff val="80000"/>
              <a:alpha val="6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FF79823-B58F-4E29-BA15-30F44DFC8C86}"/>
              </a:ext>
            </a:extLst>
          </p:cNvPr>
          <p:cNvSpPr/>
          <p:nvPr/>
        </p:nvSpPr>
        <p:spPr>
          <a:xfrm rot="84978">
            <a:off x="4062278" y="2704211"/>
            <a:ext cx="1390379" cy="975753"/>
          </a:xfrm>
          <a:prstGeom prst="rect">
            <a:avLst/>
          </a:prstGeom>
          <a:solidFill>
            <a:schemeClr val="accent1">
              <a:lumMod val="60000"/>
              <a:lumOff val="40000"/>
              <a:alpha val="8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AD33F4-27FB-4011-940C-F00456B39A56}"/>
              </a:ext>
            </a:extLst>
          </p:cNvPr>
          <p:cNvSpPr/>
          <p:nvPr/>
        </p:nvSpPr>
        <p:spPr>
          <a:xfrm rot="26631">
            <a:off x="4528994" y="2810100"/>
            <a:ext cx="1412651" cy="684960"/>
          </a:xfrm>
          <a:prstGeom prst="rect">
            <a:avLst/>
          </a:prstGeom>
          <a:solidFill>
            <a:schemeClr val="accent1">
              <a:lumMod val="75000"/>
              <a:alpha val="6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433FCC83-7344-4CFD-8D13-F8B9D163481A}"/>
              </a:ext>
            </a:extLst>
          </p:cNvPr>
          <p:cNvSpPr/>
          <p:nvPr/>
        </p:nvSpPr>
        <p:spPr>
          <a:xfrm rot="21595503">
            <a:off x="5027141" y="2924215"/>
            <a:ext cx="1359268" cy="394403"/>
          </a:xfrm>
          <a:prstGeom prst="rect">
            <a:avLst/>
          </a:prstGeom>
          <a:solidFill>
            <a:schemeClr val="accent1">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D5CD98-42C3-40F3-B70B-65C4C6F8E895}"/>
              </a:ext>
            </a:extLst>
          </p:cNvPr>
          <p:cNvSpPr/>
          <p:nvPr/>
        </p:nvSpPr>
        <p:spPr>
          <a:xfrm>
            <a:off x="6900246" y="2128588"/>
            <a:ext cx="139527" cy="198387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1CEFF2D-F683-414E-8F27-4EDBC0FDB330}"/>
              </a:ext>
            </a:extLst>
          </p:cNvPr>
          <p:cNvSpPr/>
          <p:nvPr/>
        </p:nvSpPr>
        <p:spPr>
          <a:xfrm>
            <a:off x="7606932" y="2273747"/>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10489E4-6708-4BB3-934D-EBB63AA3ACA3}"/>
              </a:ext>
            </a:extLst>
          </p:cNvPr>
          <p:cNvSpPr/>
          <p:nvPr/>
        </p:nvSpPr>
        <p:spPr>
          <a:xfrm>
            <a:off x="7606931" y="2960782"/>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3B58D09-F05B-43DF-BE2D-5EF415E9283A}"/>
              </a:ext>
            </a:extLst>
          </p:cNvPr>
          <p:cNvSpPr/>
          <p:nvPr/>
        </p:nvSpPr>
        <p:spPr>
          <a:xfrm>
            <a:off x="7637244" y="3783590"/>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7EE47F5-E7FF-4C38-A54F-304D30691A48}"/>
              </a:ext>
            </a:extLst>
          </p:cNvPr>
          <p:cNvSpPr/>
          <p:nvPr/>
        </p:nvSpPr>
        <p:spPr>
          <a:xfrm>
            <a:off x="8646258" y="2472381"/>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D1FE7F6-298F-4579-908D-1D7AEE2B17F4}"/>
              </a:ext>
            </a:extLst>
          </p:cNvPr>
          <p:cNvSpPr/>
          <p:nvPr/>
        </p:nvSpPr>
        <p:spPr>
          <a:xfrm>
            <a:off x="8646258" y="3086745"/>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C31F340-EC18-4C0B-8FBB-411FCDE2309C}"/>
              </a:ext>
            </a:extLst>
          </p:cNvPr>
          <p:cNvSpPr/>
          <p:nvPr/>
        </p:nvSpPr>
        <p:spPr>
          <a:xfrm>
            <a:off x="8646258" y="3692695"/>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08FE987-F2C0-4570-960B-F1C5A6BE1919}"/>
              </a:ext>
            </a:extLst>
          </p:cNvPr>
          <p:cNvSpPr/>
          <p:nvPr/>
        </p:nvSpPr>
        <p:spPr>
          <a:xfrm>
            <a:off x="9685585" y="2823420"/>
            <a:ext cx="504636" cy="466435"/>
          </a:xfrm>
          <a:prstGeom prst="ellipse">
            <a:avLst/>
          </a:prstGeom>
          <a:solidFill>
            <a:schemeClr val="accent3">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132BB8BF-8F07-472D-A3D7-984E59D1EE65}"/>
              </a:ext>
            </a:extLst>
          </p:cNvPr>
          <p:cNvCxnSpPr>
            <a:cxnSpLocks/>
            <a:stCxn id="45" idx="3"/>
            <a:endCxn id="5" idx="1"/>
          </p:cNvCxnSpPr>
          <p:nvPr/>
        </p:nvCxnSpPr>
        <p:spPr>
          <a:xfrm>
            <a:off x="6386408" y="3120528"/>
            <a:ext cx="513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E52B411-4A8C-464D-8DF7-11A6CE612359}"/>
              </a:ext>
            </a:extLst>
          </p:cNvPr>
          <p:cNvCxnSpPr>
            <a:stCxn id="5" idx="3"/>
            <a:endCxn id="31" idx="3"/>
          </p:cNvCxnSpPr>
          <p:nvPr/>
        </p:nvCxnSpPr>
        <p:spPr>
          <a:xfrm flipV="1">
            <a:off x="7039773" y="2488780"/>
            <a:ext cx="605419" cy="631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512898D-A94E-4339-8E14-6CB37758E689}"/>
              </a:ext>
            </a:extLst>
          </p:cNvPr>
          <p:cNvCxnSpPr>
            <a:stCxn id="5" idx="3"/>
            <a:endCxn id="46" idx="2"/>
          </p:cNvCxnSpPr>
          <p:nvPr/>
        </p:nvCxnSpPr>
        <p:spPr>
          <a:xfrm flipV="1">
            <a:off x="7039773" y="3086746"/>
            <a:ext cx="567158" cy="3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A9200AB-C35D-471B-AD2B-F3A32C672D66}"/>
              </a:ext>
            </a:extLst>
          </p:cNvPr>
          <p:cNvCxnSpPr>
            <a:endCxn id="46" idx="2"/>
          </p:cNvCxnSpPr>
          <p:nvPr/>
        </p:nvCxnSpPr>
        <p:spPr>
          <a:xfrm>
            <a:off x="7040880" y="2488780"/>
            <a:ext cx="566051" cy="59796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D514DC3F-E98C-48C4-956D-8B7EDB8802C4}"/>
              </a:ext>
            </a:extLst>
          </p:cNvPr>
          <p:cNvSpPr/>
          <p:nvPr/>
        </p:nvSpPr>
        <p:spPr>
          <a:xfrm>
            <a:off x="7726126" y="331089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B5B8415-E624-4B96-8A4F-0A0AF6CB6BFB}"/>
              </a:ext>
            </a:extLst>
          </p:cNvPr>
          <p:cNvSpPr/>
          <p:nvPr/>
        </p:nvSpPr>
        <p:spPr>
          <a:xfrm>
            <a:off x="7725883" y="34723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518CB8E-A28B-4B76-A69F-67F3A4E62B47}"/>
              </a:ext>
            </a:extLst>
          </p:cNvPr>
          <p:cNvSpPr/>
          <p:nvPr/>
        </p:nvSpPr>
        <p:spPr>
          <a:xfrm>
            <a:off x="7725883" y="362116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07FEDB4-CE0F-429E-8FA0-1B6B43F7D87F}"/>
              </a:ext>
            </a:extLst>
          </p:cNvPr>
          <p:cNvSpPr/>
          <p:nvPr/>
        </p:nvSpPr>
        <p:spPr>
          <a:xfrm>
            <a:off x="8754026" y="340780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57ADEBA-52E0-4603-9031-1B5AFF61ACCE}"/>
              </a:ext>
            </a:extLst>
          </p:cNvPr>
          <p:cNvSpPr/>
          <p:nvPr/>
        </p:nvSpPr>
        <p:spPr>
          <a:xfrm>
            <a:off x="8754026" y="354859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6A5D9454-92F7-491E-86DE-ECCEB1AD17F5}"/>
              </a:ext>
            </a:extLst>
          </p:cNvPr>
          <p:cNvCxnSpPr>
            <a:endCxn id="31" idx="2"/>
          </p:cNvCxnSpPr>
          <p:nvPr/>
        </p:nvCxnSpPr>
        <p:spPr>
          <a:xfrm flipV="1">
            <a:off x="7040880" y="2399711"/>
            <a:ext cx="566052" cy="125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4D909E5-62DD-4F33-8FE5-B71E85700834}"/>
              </a:ext>
            </a:extLst>
          </p:cNvPr>
          <p:cNvCxnSpPr>
            <a:stCxn id="5" idx="3"/>
            <a:endCxn id="47" idx="2"/>
          </p:cNvCxnSpPr>
          <p:nvPr/>
        </p:nvCxnSpPr>
        <p:spPr>
          <a:xfrm>
            <a:off x="7039773" y="3120528"/>
            <a:ext cx="597471" cy="789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8441BF8-A26E-4A8A-9819-EA1CA6DF152D}"/>
              </a:ext>
            </a:extLst>
          </p:cNvPr>
          <p:cNvCxnSpPr>
            <a:endCxn id="47" idx="2"/>
          </p:cNvCxnSpPr>
          <p:nvPr/>
        </p:nvCxnSpPr>
        <p:spPr>
          <a:xfrm>
            <a:off x="7038666" y="2525674"/>
            <a:ext cx="598578" cy="1383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D58EFD0-F4A9-4D3C-9C9F-F05E15E23BFA}"/>
              </a:ext>
            </a:extLst>
          </p:cNvPr>
          <p:cNvCxnSpPr>
            <a:endCxn id="47" idx="2"/>
          </p:cNvCxnSpPr>
          <p:nvPr/>
        </p:nvCxnSpPr>
        <p:spPr>
          <a:xfrm>
            <a:off x="7052716" y="3909553"/>
            <a:ext cx="58452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B4A3E2F-8F62-42E8-81DA-4112E78FF1BE}"/>
              </a:ext>
            </a:extLst>
          </p:cNvPr>
          <p:cNvCxnSpPr>
            <a:endCxn id="46" idx="2"/>
          </p:cNvCxnSpPr>
          <p:nvPr/>
        </p:nvCxnSpPr>
        <p:spPr>
          <a:xfrm flipV="1">
            <a:off x="7046798" y="3086746"/>
            <a:ext cx="560133" cy="822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BF70D7A-C4AD-4AC0-A260-7E2E4A1FBBC7}"/>
              </a:ext>
            </a:extLst>
          </p:cNvPr>
          <p:cNvCxnSpPr>
            <a:endCxn id="31" idx="2"/>
          </p:cNvCxnSpPr>
          <p:nvPr/>
        </p:nvCxnSpPr>
        <p:spPr>
          <a:xfrm flipV="1">
            <a:off x="7052716" y="2399711"/>
            <a:ext cx="554216" cy="1509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AC3DB94-7380-4D76-A9A6-FFE82B33B55C}"/>
              </a:ext>
            </a:extLst>
          </p:cNvPr>
          <p:cNvCxnSpPr>
            <a:stCxn id="31" idx="6"/>
            <a:endCxn id="48" idx="2"/>
          </p:cNvCxnSpPr>
          <p:nvPr/>
        </p:nvCxnSpPr>
        <p:spPr>
          <a:xfrm>
            <a:off x="7868189" y="2399711"/>
            <a:ext cx="778069" cy="198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B160B53-4ABD-4FD6-A3EC-31C8E50526C9}"/>
              </a:ext>
            </a:extLst>
          </p:cNvPr>
          <p:cNvCxnSpPr>
            <a:stCxn id="31" idx="6"/>
            <a:endCxn id="49" idx="2"/>
          </p:cNvCxnSpPr>
          <p:nvPr/>
        </p:nvCxnSpPr>
        <p:spPr>
          <a:xfrm>
            <a:off x="7868189" y="2399711"/>
            <a:ext cx="778069" cy="812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BA4CBE9-53B6-4566-8B27-EE093ABB2E99}"/>
              </a:ext>
            </a:extLst>
          </p:cNvPr>
          <p:cNvCxnSpPr>
            <a:cxnSpLocks/>
            <a:stCxn id="31" idx="6"/>
            <a:endCxn id="50" idx="2"/>
          </p:cNvCxnSpPr>
          <p:nvPr/>
        </p:nvCxnSpPr>
        <p:spPr>
          <a:xfrm>
            <a:off x="7868189" y="2399711"/>
            <a:ext cx="778069" cy="1418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AB75AF0-9F76-47C2-B812-8305B25FF25F}"/>
              </a:ext>
            </a:extLst>
          </p:cNvPr>
          <p:cNvCxnSpPr>
            <a:stCxn id="46" idx="6"/>
            <a:endCxn id="48" idx="2"/>
          </p:cNvCxnSpPr>
          <p:nvPr/>
        </p:nvCxnSpPr>
        <p:spPr>
          <a:xfrm flipV="1">
            <a:off x="7868188" y="2598345"/>
            <a:ext cx="778070" cy="488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721CA41-8620-48F1-AB0A-7EAF688D5719}"/>
              </a:ext>
            </a:extLst>
          </p:cNvPr>
          <p:cNvCxnSpPr>
            <a:stCxn id="46" idx="6"/>
            <a:endCxn id="49" idx="2"/>
          </p:cNvCxnSpPr>
          <p:nvPr/>
        </p:nvCxnSpPr>
        <p:spPr>
          <a:xfrm>
            <a:off x="7868188" y="3086746"/>
            <a:ext cx="778070" cy="125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FFF2B7B-DF12-4834-8A33-6D45194407AA}"/>
              </a:ext>
            </a:extLst>
          </p:cNvPr>
          <p:cNvCxnSpPr>
            <a:stCxn id="46" idx="6"/>
            <a:endCxn id="50" idx="2"/>
          </p:cNvCxnSpPr>
          <p:nvPr/>
        </p:nvCxnSpPr>
        <p:spPr>
          <a:xfrm>
            <a:off x="7868188" y="3086746"/>
            <a:ext cx="778070" cy="731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29AD395-DDE1-474E-BAE5-64CD174B6029}"/>
              </a:ext>
            </a:extLst>
          </p:cNvPr>
          <p:cNvCxnSpPr>
            <a:stCxn id="47" idx="6"/>
            <a:endCxn id="48" idx="2"/>
          </p:cNvCxnSpPr>
          <p:nvPr/>
        </p:nvCxnSpPr>
        <p:spPr>
          <a:xfrm flipV="1">
            <a:off x="7898501" y="2598345"/>
            <a:ext cx="747757" cy="1311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F9F953-6ED5-49CA-96F3-91603A8E0FA8}"/>
              </a:ext>
            </a:extLst>
          </p:cNvPr>
          <p:cNvCxnSpPr>
            <a:stCxn id="47" idx="6"/>
            <a:endCxn id="49" idx="2"/>
          </p:cNvCxnSpPr>
          <p:nvPr/>
        </p:nvCxnSpPr>
        <p:spPr>
          <a:xfrm flipV="1">
            <a:off x="7898501" y="3212709"/>
            <a:ext cx="747757" cy="69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7FD34D2-23F4-47E6-A6CD-4D15A0262FD1}"/>
              </a:ext>
            </a:extLst>
          </p:cNvPr>
          <p:cNvCxnSpPr>
            <a:stCxn id="47" idx="6"/>
            <a:endCxn id="50" idx="2"/>
          </p:cNvCxnSpPr>
          <p:nvPr/>
        </p:nvCxnSpPr>
        <p:spPr>
          <a:xfrm flipV="1">
            <a:off x="7898501" y="3818659"/>
            <a:ext cx="747757" cy="90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B7EA30F-006D-4166-B7EF-CC1CA58AA3BE}"/>
              </a:ext>
            </a:extLst>
          </p:cNvPr>
          <p:cNvCxnSpPr>
            <a:stCxn id="48" idx="6"/>
            <a:endCxn id="51" idx="2"/>
          </p:cNvCxnSpPr>
          <p:nvPr/>
        </p:nvCxnSpPr>
        <p:spPr>
          <a:xfrm>
            <a:off x="8907515" y="2598345"/>
            <a:ext cx="778070" cy="458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EEC026E-7C33-4225-99B7-787D7FA98A91}"/>
              </a:ext>
            </a:extLst>
          </p:cNvPr>
          <p:cNvCxnSpPr>
            <a:stCxn id="49" idx="6"/>
            <a:endCxn id="51" idx="2"/>
          </p:cNvCxnSpPr>
          <p:nvPr/>
        </p:nvCxnSpPr>
        <p:spPr>
          <a:xfrm flipV="1">
            <a:off x="8907515" y="3056638"/>
            <a:ext cx="778070" cy="156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002795F-811C-4D19-9C90-7EC5467874B5}"/>
              </a:ext>
            </a:extLst>
          </p:cNvPr>
          <p:cNvCxnSpPr>
            <a:stCxn id="50" idx="6"/>
            <a:endCxn id="51" idx="2"/>
          </p:cNvCxnSpPr>
          <p:nvPr/>
        </p:nvCxnSpPr>
        <p:spPr>
          <a:xfrm flipV="1">
            <a:off x="8907515" y="3056638"/>
            <a:ext cx="778070" cy="762021"/>
          </a:xfrm>
          <a:prstGeom prst="line">
            <a:avLst/>
          </a:prstGeom>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D8AA7AC-D82E-454B-ADC0-0B65DE52EA76}"/>
              </a:ext>
            </a:extLst>
          </p:cNvPr>
          <p:cNvSpPr/>
          <p:nvPr/>
        </p:nvSpPr>
        <p:spPr>
          <a:xfrm>
            <a:off x="2556283" y="1986671"/>
            <a:ext cx="3972898"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EAF7742-A0BA-42B9-8074-D845C7B33D76}"/>
              </a:ext>
            </a:extLst>
          </p:cNvPr>
          <p:cNvSpPr/>
          <p:nvPr/>
        </p:nvSpPr>
        <p:spPr>
          <a:xfrm>
            <a:off x="6626368" y="1975050"/>
            <a:ext cx="594880"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5D58898-E657-4C91-8676-B019826245DB}"/>
              </a:ext>
            </a:extLst>
          </p:cNvPr>
          <p:cNvSpPr/>
          <p:nvPr/>
        </p:nvSpPr>
        <p:spPr>
          <a:xfrm>
            <a:off x="7337955" y="1986670"/>
            <a:ext cx="2009245"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4609E67-F497-4525-A6E7-56E42835148B}"/>
              </a:ext>
            </a:extLst>
          </p:cNvPr>
          <p:cNvSpPr/>
          <p:nvPr/>
        </p:nvSpPr>
        <p:spPr>
          <a:xfrm>
            <a:off x="9455168" y="1976762"/>
            <a:ext cx="1369322"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Arrow Connector 122">
            <a:extLst>
              <a:ext uri="{FF2B5EF4-FFF2-40B4-BE49-F238E27FC236}">
                <a16:creationId xmlns:a16="http://schemas.microsoft.com/office/drawing/2014/main" id="{DE5A5E95-00F4-489B-834A-64D49039B3CD}"/>
              </a:ext>
            </a:extLst>
          </p:cNvPr>
          <p:cNvCxnSpPr>
            <a:cxnSpLocks/>
            <a:stCxn id="51" idx="7"/>
          </p:cNvCxnSpPr>
          <p:nvPr/>
        </p:nvCxnSpPr>
        <p:spPr>
          <a:xfrm flipV="1">
            <a:off x="10116319" y="2724308"/>
            <a:ext cx="297681" cy="16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2194F43-507B-4047-A352-3AF833D67107}"/>
              </a:ext>
            </a:extLst>
          </p:cNvPr>
          <p:cNvCxnSpPr>
            <a:stCxn id="51" idx="6"/>
          </p:cNvCxnSpPr>
          <p:nvPr/>
        </p:nvCxnSpPr>
        <p:spPr>
          <a:xfrm>
            <a:off x="10190221" y="3056638"/>
            <a:ext cx="290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39D343-8AE8-4C93-A1DD-9D81094DAC11}"/>
              </a:ext>
            </a:extLst>
          </p:cNvPr>
          <p:cNvCxnSpPr>
            <a:stCxn id="51" idx="5"/>
          </p:cNvCxnSpPr>
          <p:nvPr/>
        </p:nvCxnSpPr>
        <p:spPr>
          <a:xfrm>
            <a:off x="10116319" y="3221547"/>
            <a:ext cx="297681" cy="13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CC9085BA-4955-4ADD-9ACE-7887FCAB73F9}"/>
              </a:ext>
            </a:extLst>
          </p:cNvPr>
          <p:cNvSpPr txBox="1"/>
          <p:nvPr/>
        </p:nvSpPr>
        <p:spPr>
          <a:xfrm>
            <a:off x="3351368" y="4397503"/>
            <a:ext cx="2812198" cy="314047"/>
          </a:xfrm>
          <a:prstGeom prst="rect">
            <a:avLst/>
          </a:prstGeom>
          <a:noFill/>
        </p:spPr>
        <p:txBody>
          <a:bodyPr wrap="square" rtlCol="0">
            <a:spAutoFit/>
          </a:bodyPr>
          <a:lstStyle/>
          <a:p>
            <a:r>
              <a:rPr lang="en-US" sz="1400" dirty="0"/>
              <a:t>Convolution Neural Network Layers</a:t>
            </a:r>
          </a:p>
        </p:txBody>
      </p:sp>
      <p:sp>
        <p:nvSpPr>
          <p:cNvPr id="131" name="TextBox 130">
            <a:extLst>
              <a:ext uri="{FF2B5EF4-FFF2-40B4-BE49-F238E27FC236}">
                <a16:creationId xmlns:a16="http://schemas.microsoft.com/office/drawing/2014/main" id="{2DA9CD3F-B5C1-4342-B0B5-8EEACC484CEF}"/>
              </a:ext>
            </a:extLst>
          </p:cNvPr>
          <p:cNvSpPr txBox="1"/>
          <p:nvPr/>
        </p:nvSpPr>
        <p:spPr>
          <a:xfrm>
            <a:off x="6637968" y="4433653"/>
            <a:ext cx="611546" cy="261610"/>
          </a:xfrm>
          <a:prstGeom prst="rect">
            <a:avLst/>
          </a:prstGeom>
          <a:noFill/>
        </p:spPr>
        <p:txBody>
          <a:bodyPr wrap="square" rtlCol="0">
            <a:spAutoFit/>
          </a:bodyPr>
          <a:lstStyle/>
          <a:p>
            <a:r>
              <a:rPr lang="en-US" sz="1100" dirty="0"/>
              <a:t>Flatten</a:t>
            </a:r>
          </a:p>
        </p:txBody>
      </p:sp>
      <p:sp>
        <p:nvSpPr>
          <p:cNvPr id="132" name="TextBox 131">
            <a:extLst>
              <a:ext uri="{FF2B5EF4-FFF2-40B4-BE49-F238E27FC236}">
                <a16:creationId xmlns:a16="http://schemas.microsoft.com/office/drawing/2014/main" id="{A4E7423B-EADD-4FBC-91C3-8B6EFE966430}"/>
              </a:ext>
            </a:extLst>
          </p:cNvPr>
          <p:cNvSpPr txBox="1"/>
          <p:nvPr/>
        </p:nvSpPr>
        <p:spPr>
          <a:xfrm>
            <a:off x="7426394" y="4367959"/>
            <a:ext cx="2009245" cy="307777"/>
          </a:xfrm>
          <a:prstGeom prst="rect">
            <a:avLst/>
          </a:prstGeom>
          <a:noFill/>
        </p:spPr>
        <p:txBody>
          <a:bodyPr wrap="square" rtlCol="0">
            <a:spAutoFit/>
          </a:bodyPr>
          <a:lstStyle/>
          <a:p>
            <a:r>
              <a:rPr lang="en-US" sz="1400" dirty="0"/>
              <a:t>Fully Connected Layers</a:t>
            </a:r>
          </a:p>
        </p:txBody>
      </p:sp>
      <p:sp>
        <p:nvSpPr>
          <p:cNvPr id="133" name="TextBox 132">
            <a:extLst>
              <a:ext uri="{FF2B5EF4-FFF2-40B4-BE49-F238E27FC236}">
                <a16:creationId xmlns:a16="http://schemas.microsoft.com/office/drawing/2014/main" id="{E0DABEC0-FC40-4DF4-831A-2A3DD511CD8C}"/>
              </a:ext>
            </a:extLst>
          </p:cNvPr>
          <p:cNvSpPr txBox="1"/>
          <p:nvPr/>
        </p:nvSpPr>
        <p:spPr>
          <a:xfrm>
            <a:off x="9463905" y="4362494"/>
            <a:ext cx="1369322" cy="307776"/>
          </a:xfrm>
          <a:prstGeom prst="rect">
            <a:avLst/>
          </a:prstGeom>
          <a:noFill/>
        </p:spPr>
        <p:txBody>
          <a:bodyPr wrap="square" rtlCol="0">
            <a:spAutoFit/>
          </a:bodyPr>
          <a:lstStyle/>
          <a:p>
            <a:r>
              <a:rPr lang="en-US" sz="1400" dirty="0"/>
              <a:t>Final Prediction</a:t>
            </a:r>
          </a:p>
        </p:txBody>
      </p:sp>
      <p:pic>
        <p:nvPicPr>
          <p:cNvPr id="134" name="Picture 133" descr="Text, logo&#10;&#10;Description automatically generated">
            <a:extLst>
              <a:ext uri="{FF2B5EF4-FFF2-40B4-BE49-F238E27FC236}">
                <a16:creationId xmlns:a16="http://schemas.microsoft.com/office/drawing/2014/main" id="{0BE9F7DC-7822-4A25-9B1C-4997A956F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6480" y="6117114"/>
            <a:ext cx="2099776" cy="676423"/>
          </a:xfrm>
          <a:prstGeom prst="rect">
            <a:avLst/>
          </a:prstGeom>
        </p:spPr>
      </p:pic>
    </p:spTree>
    <p:extLst>
      <p:ext uri="{BB962C8B-B14F-4D97-AF65-F5344CB8AC3E}">
        <p14:creationId xmlns:p14="http://schemas.microsoft.com/office/powerpoint/2010/main" val="190250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picture containing text, X-ray film, blur&#10;&#10;Description automatically generated">
            <a:extLst>
              <a:ext uri="{FF2B5EF4-FFF2-40B4-BE49-F238E27FC236}">
                <a16:creationId xmlns:a16="http://schemas.microsoft.com/office/drawing/2014/main" id="{ED0718B4-2670-4686-8C7F-29926D6AA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845" y="2319726"/>
            <a:ext cx="1645752" cy="1744722"/>
          </a:xfrm>
          <a:prstGeom prst="rect">
            <a:avLst/>
          </a:prstGeom>
        </p:spPr>
      </p:pic>
      <p:sp>
        <p:nvSpPr>
          <p:cNvPr id="2" name="Title 1">
            <a:extLst>
              <a:ext uri="{FF2B5EF4-FFF2-40B4-BE49-F238E27FC236}">
                <a16:creationId xmlns:a16="http://schemas.microsoft.com/office/drawing/2014/main" id="{9CCC3DFA-F8E8-4403-81FF-DFF7F4036F0B}"/>
              </a:ext>
            </a:extLst>
          </p:cNvPr>
          <p:cNvSpPr>
            <a:spLocks noGrp="1"/>
          </p:cNvSpPr>
          <p:nvPr>
            <p:ph type="title"/>
          </p:nvPr>
        </p:nvSpPr>
        <p:spPr>
          <a:xfrm>
            <a:off x="1519824" y="369595"/>
            <a:ext cx="10018713" cy="701874"/>
          </a:xfrm>
        </p:spPr>
        <p:txBody>
          <a:bodyPr>
            <a:normAutofit/>
          </a:bodyPr>
          <a:lstStyle/>
          <a:p>
            <a:r>
              <a:rPr lang="en-IN" sz="3600" dirty="0"/>
              <a:t>Deep Hybrid Learning Architecture</a:t>
            </a:r>
          </a:p>
        </p:txBody>
      </p:sp>
      <p:sp>
        <p:nvSpPr>
          <p:cNvPr id="3" name="Rectangle 2">
            <a:extLst>
              <a:ext uri="{FF2B5EF4-FFF2-40B4-BE49-F238E27FC236}">
                <a16:creationId xmlns:a16="http://schemas.microsoft.com/office/drawing/2014/main" id="{83DDFA0F-2B57-43D4-AAD5-436694200FF3}"/>
              </a:ext>
            </a:extLst>
          </p:cNvPr>
          <p:cNvSpPr/>
          <p:nvPr/>
        </p:nvSpPr>
        <p:spPr>
          <a:xfrm rot="39136">
            <a:off x="3607996" y="2548776"/>
            <a:ext cx="1513904" cy="1286623"/>
          </a:xfrm>
          <a:prstGeom prst="rect">
            <a:avLst/>
          </a:prstGeom>
          <a:solidFill>
            <a:schemeClr val="accent1">
              <a:lumMod val="20000"/>
              <a:lumOff val="80000"/>
              <a:alpha val="6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FF79823-B58F-4E29-BA15-30F44DFC8C86}"/>
              </a:ext>
            </a:extLst>
          </p:cNvPr>
          <p:cNvSpPr/>
          <p:nvPr/>
        </p:nvSpPr>
        <p:spPr>
          <a:xfrm rot="84978">
            <a:off x="4062278" y="2704211"/>
            <a:ext cx="1390379" cy="975753"/>
          </a:xfrm>
          <a:prstGeom prst="rect">
            <a:avLst/>
          </a:prstGeom>
          <a:solidFill>
            <a:schemeClr val="accent1">
              <a:lumMod val="60000"/>
              <a:lumOff val="40000"/>
              <a:alpha val="8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AD33F4-27FB-4011-940C-F00456B39A56}"/>
              </a:ext>
            </a:extLst>
          </p:cNvPr>
          <p:cNvSpPr/>
          <p:nvPr/>
        </p:nvSpPr>
        <p:spPr>
          <a:xfrm rot="26631">
            <a:off x="4528994" y="2810100"/>
            <a:ext cx="1412651" cy="684960"/>
          </a:xfrm>
          <a:prstGeom prst="rect">
            <a:avLst/>
          </a:prstGeom>
          <a:solidFill>
            <a:schemeClr val="accent1">
              <a:lumMod val="75000"/>
              <a:alpha val="6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433FCC83-7344-4CFD-8D13-F8B9D163481A}"/>
              </a:ext>
            </a:extLst>
          </p:cNvPr>
          <p:cNvSpPr/>
          <p:nvPr/>
        </p:nvSpPr>
        <p:spPr>
          <a:xfrm rot="21595503">
            <a:off x="5027141" y="2924215"/>
            <a:ext cx="1359268" cy="394403"/>
          </a:xfrm>
          <a:prstGeom prst="rect">
            <a:avLst/>
          </a:prstGeom>
          <a:solidFill>
            <a:schemeClr val="accent1">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D5CD98-42C3-40F3-B70B-65C4C6F8E895}"/>
              </a:ext>
            </a:extLst>
          </p:cNvPr>
          <p:cNvSpPr/>
          <p:nvPr/>
        </p:nvSpPr>
        <p:spPr>
          <a:xfrm>
            <a:off x="6900246" y="2128588"/>
            <a:ext cx="139527" cy="198387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08FE987-F2C0-4570-960B-F1C5A6BE1919}"/>
              </a:ext>
            </a:extLst>
          </p:cNvPr>
          <p:cNvSpPr/>
          <p:nvPr/>
        </p:nvSpPr>
        <p:spPr>
          <a:xfrm>
            <a:off x="9685585" y="2823420"/>
            <a:ext cx="504636" cy="466435"/>
          </a:xfrm>
          <a:prstGeom prst="ellipse">
            <a:avLst/>
          </a:prstGeom>
          <a:solidFill>
            <a:schemeClr val="accent3">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132BB8BF-8F07-472D-A3D7-984E59D1EE65}"/>
              </a:ext>
            </a:extLst>
          </p:cNvPr>
          <p:cNvCxnSpPr>
            <a:cxnSpLocks/>
            <a:stCxn id="45" idx="3"/>
            <a:endCxn id="5" idx="1"/>
          </p:cNvCxnSpPr>
          <p:nvPr/>
        </p:nvCxnSpPr>
        <p:spPr>
          <a:xfrm>
            <a:off x="6386408" y="3120528"/>
            <a:ext cx="513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D8AA7AC-D82E-454B-ADC0-0B65DE52EA76}"/>
              </a:ext>
            </a:extLst>
          </p:cNvPr>
          <p:cNvSpPr/>
          <p:nvPr/>
        </p:nvSpPr>
        <p:spPr>
          <a:xfrm>
            <a:off x="2556283" y="1986671"/>
            <a:ext cx="3972898"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EAF7742-A0BA-42B9-8074-D845C7B33D76}"/>
              </a:ext>
            </a:extLst>
          </p:cNvPr>
          <p:cNvSpPr/>
          <p:nvPr/>
        </p:nvSpPr>
        <p:spPr>
          <a:xfrm>
            <a:off x="6626368" y="1975050"/>
            <a:ext cx="594880"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5D58898-E657-4C91-8676-B019826245DB}"/>
              </a:ext>
            </a:extLst>
          </p:cNvPr>
          <p:cNvSpPr/>
          <p:nvPr/>
        </p:nvSpPr>
        <p:spPr>
          <a:xfrm>
            <a:off x="7337955" y="1986670"/>
            <a:ext cx="2056812"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4609E67-F497-4525-A6E7-56E42835148B}"/>
              </a:ext>
            </a:extLst>
          </p:cNvPr>
          <p:cNvSpPr/>
          <p:nvPr/>
        </p:nvSpPr>
        <p:spPr>
          <a:xfrm>
            <a:off x="9455168" y="1976762"/>
            <a:ext cx="1369322"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Arrow Connector 122">
            <a:extLst>
              <a:ext uri="{FF2B5EF4-FFF2-40B4-BE49-F238E27FC236}">
                <a16:creationId xmlns:a16="http://schemas.microsoft.com/office/drawing/2014/main" id="{DE5A5E95-00F4-489B-834A-64D49039B3CD}"/>
              </a:ext>
            </a:extLst>
          </p:cNvPr>
          <p:cNvCxnSpPr>
            <a:cxnSpLocks/>
            <a:stCxn id="51" idx="7"/>
          </p:cNvCxnSpPr>
          <p:nvPr/>
        </p:nvCxnSpPr>
        <p:spPr>
          <a:xfrm flipV="1">
            <a:off x="10116319" y="2724308"/>
            <a:ext cx="297681" cy="16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2194F43-507B-4047-A352-3AF833D67107}"/>
              </a:ext>
            </a:extLst>
          </p:cNvPr>
          <p:cNvCxnSpPr>
            <a:stCxn id="51" idx="6"/>
          </p:cNvCxnSpPr>
          <p:nvPr/>
        </p:nvCxnSpPr>
        <p:spPr>
          <a:xfrm>
            <a:off x="10190221" y="3056638"/>
            <a:ext cx="290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39D343-8AE8-4C93-A1DD-9D81094DAC11}"/>
              </a:ext>
            </a:extLst>
          </p:cNvPr>
          <p:cNvCxnSpPr>
            <a:stCxn id="51" idx="5"/>
          </p:cNvCxnSpPr>
          <p:nvPr/>
        </p:nvCxnSpPr>
        <p:spPr>
          <a:xfrm>
            <a:off x="10116319" y="3221547"/>
            <a:ext cx="297681" cy="13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CC9085BA-4955-4ADD-9ACE-7887FCAB73F9}"/>
              </a:ext>
            </a:extLst>
          </p:cNvPr>
          <p:cNvSpPr txBox="1"/>
          <p:nvPr/>
        </p:nvSpPr>
        <p:spPr>
          <a:xfrm>
            <a:off x="3351368" y="4397503"/>
            <a:ext cx="2812198" cy="314047"/>
          </a:xfrm>
          <a:prstGeom prst="rect">
            <a:avLst/>
          </a:prstGeom>
          <a:noFill/>
        </p:spPr>
        <p:txBody>
          <a:bodyPr wrap="square" rtlCol="0">
            <a:spAutoFit/>
          </a:bodyPr>
          <a:lstStyle/>
          <a:p>
            <a:r>
              <a:rPr lang="en-US" sz="1400" dirty="0"/>
              <a:t>Convolution Neural Network Layers</a:t>
            </a:r>
          </a:p>
        </p:txBody>
      </p:sp>
      <p:sp>
        <p:nvSpPr>
          <p:cNvPr id="131" name="TextBox 130">
            <a:extLst>
              <a:ext uri="{FF2B5EF4-FFF2-40B4-BE49-F238E27FC236}">
                <a16:creationId xmlns:a16="http://schemas.microsoft.com/office/drawing/2014/main" id="{2DA9CD3F-B5C1-4342-B0B5-8EEACC484CEF}"/>
              </a:ext>
            </a:extLst>
          </p:cNvPr>
          <p:cNvSpPr txBox="1"/>
          <p:nvPr/>
        </p:nvSpPr>
        <p:spPr>
          <a:xfrm>
            <a:off x="6637968" y="4433653"/>
            <a:ext cx="611546" cy="261610"/>
          </a:xfrm>
          <a:prstGeom prst="rect">
            <a:avLst/>
          </a:prstGeom>
          <a:noFill/>
        </p:spPr>
        <p:txBody>
          <a:bodyPr wrap="square" rtlCol="0">
            <a:spAutoFit/>
          </a:bodyPr>
          <a:lstStyle/>
          <a:p>
            <a:r>
              <a:rPr lang="en-US" sz="1100" dirty="0"/>
              <a:t>Flatten</a:t>
            </a:r>
          </a:p>
        </p:txBody>
      </p:sp>
      <p:sp>
        <p:nvSpPr>
          <p:cNvPr id="132" name="TextBox 131">
            <a:extLst>
              <a:ext uri="{FF2B5EF4-FFF2-40B4-BE49-F238E27FC236}">
                <a16:creationId xmlns:a16="http://schemas.microsoft.com/office/drawing/2014/main" id="{A4E7423B-EADD-4FBC-91C3-8B6EFE966430}"/>
              </a:ext>
            </a:extLst>
          </p:cNvPr>
          <p:cNvSpPr txBox="1"/>
          <p:nvPr/>
        </p:nvSpPr>
        <p:spPr>
          <a:xfrm>
            <a:off x="7133609" y="4196201"/>
            <a:ext cx="2306501" cy="523220"/>
          </a:xfrm>
          <a:prstGeom prst="rect">
            <a:avLst/>
          </a:prstGeom>
          <a:noFill/>
        </p:spPr>
        <p:txBody>
          <a:bodyPr wrap="square" rtlCol="0">
            <a:spAutoFit/>
          </a:bodyPr>
          <a:lstStyle/>
          <a:p>
            <a:pPr algn="ctr"/>
            <a:r>
              <a:rPr lang="en-US" sz="1400" b="1" dirty="0"/>
              <a:t> Machine Learning Classifier(s)</a:t>
            </a:r>
          </a:p>
        </p:txBody>
      </p:sp>
      <p:sp>
        <p:nvSpPr>
          <p:cNvPr id="133" name="TextBox 132">
            <a:extLst>
              <a:ext uri="{FF2B5EF4-FFF2-40B4-BE49-F238E27FC236}">
                <a16:creationId xmlns:a16="http://schemas.microsoft.com/office/drawing/2014/main" id="{E0DABEC0-FC40-4DF4-831A-2A3DD511CD8C}"/>
              </a:ext>
            </a:extLst>
          </p:cNvPr>
          <p:cNvSpPr txBox="1"/>
          <p:nvPr/>
        </p:nvSpPr>
        <p:spPr>
          <a:xfrm>
            <a:off x="9463905" y="4362494"/>
            <a:ext cx="1369322" cy="307776"/>
          </a:xfrm>
          <a:prstGeom prst="rect">
            <a:avLst/>
          </a:prstGeom>
          <a:noFill/>
        </p:spPr>
        <p:txBody>
          <a:bodyPr wrap="square" rtlCol="0">
            <a:spAutoFit/>
          </a:bodyPr>
          <a:lstStyle/>
          <a:p>
            <a:r>
              <a:rPr lang="en-US" sz="1400" dirty="0"/>
              <a:t>Final Prediction</a:t>
            </a:r>
          </a:p>
        </p:txBody>
      </p:sp>
      <p:pic>
        <p:nvPicPr>
          <p:cNvPr id="6" name="Graphic 5" descr="Gears">
            <a:extLst>
              <a:ext uri="{FF2B5EF4-FFF2-40B4-BE49-F238E27FC236}">
                <a16:creationId xmlns:a16="http://schemas.microsoft.com/office/drawing/2014/main" id="{DE255693-9ED2-4565-B050-0693375EC3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3135465">
            <a:off x="7831250" y="2386862"/>
            <a:ext cx="914400" cy="914400"/>
          </a:xfrm>
          <a:prstGeom prst="rect">
            <a:avLst/>
          </a:prstGeom>
        </p:spPr>
      </p:pic>
      <p:pic>
        <p:nvPicPr>
          <p:cNvPr id="8" name="Graphic 7" descr="Single gear">
            <a:extLst>
              <a:ext uri="{FF2B5EF4-FFF2-40B4-BE49-F238E27FC236}">
                <a16:creationId xmlns:a16="http://schemas.microsoft.com/office/drawing/2014/main" id="{7809CD96-2E22-414E-A49F-D57F4C714E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93183">
            <a:off x="7829660" y="3356615"/>
            <a:ext cx="914400" cy="914400"/>
          </a:xfrm>
          <a:prstGeom prst="rect">
            <a:avLst/>
          </a:prstGeom>
        </p:spPr>
      </p:pic>
      <p:cxnSp>
        <p:nvCxnSpPr>
          <p:cNvPr id="10" name="Straight Connector 9">
            <a:extLst>
              <a:ext uri="{FF2B5EF4-FFF2-40B4-BE49-F238E27FC236}">
                <a16:creationId xmlns:a16="http://schemas.microsoft.com/office/drawing/2014/main" id="{BCEA1AC9-7758-48A7-A7BA-71660165D6A5}"/>
              </a:ext>
            </a:extLst>
          </p:cNvPr>
          <p:cNvCxnSpPr>
            <a:stCxn id="5" idx="3"/>
          </p:cNvCxnSpPr>
          <p:nvPr/>
        </p:nvCxnSpPr>
        <p:spPr>
          <a:xfrm flipV="1">
            <a:off x="7039773" y="2891728"/>
            <a:ext cx="905347" cy="2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60E4E1-8D8C-4C74-902B-3463A29BD8D8}"/>
              </a:ext>
            </a:extLst>
          </p:cNvPr>
          <p:cNvCxnSpPr>
            <a:endCxn id="51" idx="2"/>
          </p:cNvCxnSpPr>
          <p:nvPr/>
        </p:nvCxnSpPr>
        <p:spPr>
          <a:xfrm>
            <a:off x="8620587" y="2823420"/>
            <a:ext cx="1064998" cy="233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A89A2C-715D-4384-8F0B-AE6BCCEF7D84}"/>
              </a:ext>
            </a:extLst>
          </p:cNvPr>
          <p:cNvCxnSpPr>
            <a:stCxn id="5" idx="3"/>
          </p:cNvCxnSpPr>
          <p:nvPr/>
        </p:nvCxnSpPr>
        <p:spPr>
          <a:xfrm>
            <a:off x="7039773" y="3120528"/>
            <a:ext cx="961653" cy="72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B8547D-63FB-49C3-B590-723C624F34AE}"/>
              </a:ext>
            </a:extLst>
          </p:cNvPr>
          <p:cNvCxnSpPr>
            <a:endCxn id="51" idx="2"/>
          </p:cNvCxnSpPr>
          <p:nvPr/>
        </p:nvCxnSpPr>
        <p:spPr>
          <a:xfrm flipV="1">
            <a:off x="8620587" y="3056638"/>
            <a:ext cx="1064998" cy="787336"/>
          </a:xfrm>
          <a:prstGeom prst="line">
            <a:avLst/>
          </a:prstGeom>
        </p:spPr>
        <p:style>
          <a:lnRef idx="1">
            <a:schemeClr val="accent1"/>
          </a:lnRef>
          <a:fillRef idx="0">
            <a:schemeClr val="accent1"/>
          </a:fillRef>
          <a:effectRef idx="0">
            <a:schemeClr val="accent1"/>
          </a:effectRef>
          <a:fontRef idx="minor">
            <a:schemeClr val="tx1"/>
          </a:fontRef>
        </p:style>
      </p:cxnSp>
      <p:pic>
        <p:nvPicPr>
          <p:cNvPr id="66" name="Picture 65" descr="Text, logo&#10;&#10;Description automatically generated">
            <a:extLst>
              <a:ext uri="{FF2B5EF4-FFF2-40B4-BE49-F238E27FC236}">
                <a16:creationId xmlns:a16="http://schemas.microsoft.com/office/drawing/2014/main" id="{3A8FA671-B12E-48D7-9A4F-6945270A34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57477" y="6091664"/>
            <a:ext cx="2178780" cy="701874"/>
          </a:xfrm>
          <a:prstGeom prst="rect">
            <a:avLst/>
          </a:prstGeom>
        </p:spPr>
      </p:pic>
      <p:sp>
        <p:nvSpPr>
          <p:cNvPr id="17" name="TextBox 16">
            <a:extLst>
              <a:ext uri="{FF2B5EF4-FFF2-40B4-BE49-F238E27FC236}">
                <a16:creationId xmlns:a16="http://schemas.microsoft.com/office/drawing/2014/main" id="{AEFF4464-34F6-4E88-A488-0BB0492B2DB2}"/>
              </a:ext>
            </a:extLst>
          </p:cNvPr>
          <p:cNvSpPr txBox="1"/>
          <p:nvPr/>
        </p:nvSpPr>
        <p:spPr>
          <a:xfrm>
            <a:off x="5680847" y="4920073"/>
            <a:ext cx="2578323"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Late Fusion Method</a:t>
            </a:r>
          </a:p>
        </p:txBody>
      </p:sp>
    </p:spTree>
    <p:extLst>
      <p:ext uri="{BB962C8B-B14F-4D97-AF65-F5344CB8AC3E}">
        <p14:creationId xmlns:p14="http://schemas.microsoft.com/office/powerpoint/2010/main" val="208734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3DFA-F8E8-4403-81FF-DFF7F4036F0B}"/>
              </a:ext>
            </a:extLst>
          </p:cNvPr>
          <p:cNvSpPr>
            <a:spLocks noGrp="1"/>
          </p:cNvSpPr>
          <p:nvPr>
            <p:ph type="title"/>
          </p:nvPr>
        </p:nvSpPr>
        <p:spPr>
          <a:xfrm>
            <a:off x="1519824" y="369595"/>
            <a:ext cx="10018713" cy="701874"/>
          </a:xfrm>
        </p:spPr>
        <p:txBody>
          <a:bodyPr>
            <a:normAutofit/>
          </a:bodyPr>
          <a:lstStyle/>
          <a:p>
            <a:r>
              <a:rPr lang="en-IN" sz="3600" dirty="0"/>
              <a:t>Deep Hybrid Learning Architecture</a:t>
            </a:r>
          </a:p>
        </p:txBody>
      </p:sp>
      <p:sp>
        <p:nvSpPr>
          <p:cNvPr id="3" name="Rectangle 2">
            <a:extLst>
              <a:ext uri="{FF2B5EF4-FFF2-40B4-BE49-F238E27FC236}">
                <a16:creationId xmlns:a16="http://schemas.microsoft.com/office/drawing/2014/main" id="{83DDFA0F-2B57-43D4-AAD5-436694200FF3}"/>
              </a:ext>
            </a:extLst>
          </p:cNvPr>
          <p:cNvSpPr/>
          <p:nvPr/>
        </p:nvSpPr>
        <p:spPr>
          <a:xfrm rot="39136">
            <a:off x="3881295" y="2222738"/>
            <a:ext cx="998032" cy="989376"/>
          </a:xfrm>
          <a:prstGeom prst="rect">
            <a:avLst/>
          </a:prstGeom>
          <a:solidFill>
            <a:schemeClr val="accent1">
              <a:lumMod val="20000"/>
              <a:lumOff val="80000"/>
              <a:alpha val="6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FF79823-B58F-4E29-BA15-30F44DFC8C86}"/>
              </a:ext>
            </a:extLst>
          </p:cNvPr>
          <p:cNvSpPr/>
          <p:nvPr/>
        </p:nvSpPr>
        <p:spPr>
          <a:xfrm rot="84978">
            <a:off x="4163509" y="2326854"/>
            <a:ext cx="916599" cy="750106"/>
          </a:xfrm>
          <a:prstGeom prst="rect">
            <a:avLst/>
          </a:prstGeom>
          <a:solidFill>
            <a:schemeClr val="accent1">
              <a:lumMod val="60000"/>
              <a:lumOff val="40000"/>
              <a:alpha val="8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AD33F4-27FB-4011-940C-F00456B39A56}"/>
              </a:ext>
            </a:extLst>
          </p:cNvPr>
          <p:cNvSpPr/>
          <p:nvPr/>
        </p:nvSpPr>
        <p:spPr>
          <a:xfrm rot="26631">
            <a:off x="4419285" y="2428081"/>
            <a:ext cx="931282" cy="524145"/>
          </a:xfrm>
          <a:prstGeom prst="rect">
            <a:avLst/>
          </a:prstGeom>
          <a:solidFill>
            <a:schemeClr val="accent1">
              <a:lumMod val="75000"/>
              <a:alpha val="6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433FCC83-7344-4CFD-8D13-F8B9D163481A}"/>
              </a:ext>
            </a:extLst>
          </p:cNvPr>
          <p:cNvSpPr/>
          <p:nvPr/>
        </p:nvSpPr>
        <p:spPr>
          <a:xfrm rot="21595503">
            <a:off x="4677393" y="2532025"/>
            <a:ext cx="896089" cy="339763"/>
          </a:xfrm>
          <a:prstGeom prst="rect">
            <a:avLst/>
          </a:prstGeom>
          <a:solidFill>
            <a:schemeClr val="accent1">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CNN</a:t>
            </a:r>
          </a:p>
        </p:txBody>
      </p:sp>
      <p:sp>
        <p:nvSpPr>
          <p:cNvPr id="5" name="Rectangle 4">
            <a:extLst>
              <a:ext uri="{FF2B5EF4-FFF2-40B4-BE49-F238E27FC236}">
                <a16:creationId xmlns:a16="http://schemas.microsoft.com/office/drawing/2014/main" id="{D0D5CD98-42C3-40F3-B70B-65C4C6F8E895}"/>
              </a:ext>
            </a:extLst>
          </p:cNvPr>
          <p:cNvSpPr/>
          <p:nvPr/>
        </p:nvSpPr>
        <p:spPr>
          <a:xfrm>
            <a:off x="6929991" y="2187724"/>
            <a:ext cx="139527" cy="198387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1CEFF2D-F683-414E-8F27-4EDBC0FDB330}"/>
              </a:ext>
            </a:extLst>
          </p:cNvPr>
          <p:cNvSpPr/>
          <p:nvPr/>
        </p:nvSpPr>
        <p:spPr>
          <a:xfrm>
            <a:off x="7606932" y="2273747"/>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10489E4-6708-4BB3-934D-EBB63AA3ACA3}"/>
              </a:ext>
            </a:extLst>
          </p:cNvPr>
          <p:cNvSpPr/>
          <p:nvPr/>
        </p:nvSpPr>
        <p:spPr>
          <a:xfrm>
            <a:off x="7606931" y="2960782"/>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3B58D09-F05B-43DF-BE2D-5EF415E9283A}"/>
              </a:ext>
            </a:extLst>
          </p:cNvPr>
          <p:cNvSpPr/>
          <p:nvPr/>
        </p:nvSpPr>
        <p:spPr>
          <a:xfrm>
            <a:off x="7637244" y="3783590"/>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7EE47F5-E7FF-4C38-A54F-304D30691A48}"/>
              </a:ext>
            </a:extLst>
          </p:cNvPr>
          <p:cNvSpPr/>
          <p:nvPr/>
        </p:nvSpPr>
        <p:spPr>
          <a:xfrm>
            <a:off x="8646258" y="2472381"/>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D1FE7F6-298F-4579-908D-1D7AEE2B17F4}"/>
              </a:ext>
            </a:extLst>
          </p:cNvPr>
          <p:cNvSpPr/>
          <p:nvPr/>
        </p:nvSpPr>
        <p:spPr>
          <a:xfrm>
            <a:off x="8646258" y="3086745"/>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C31F340-EC18-4C0B-8FBB-411FCDE2309C}"/>
              </a:ext>
            </a:extLst>
          </p:cNvPr>
          <p:cNvSpPr/>
          <p:nvPr/>
        </p:nvSpPr>
        <p:spPr>
          <a:xfrm>
            <a:off x="8646258" y="3692695"/>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08FE987-F2C0-4570-960B-F1C5A6BE1919}"/>
              </a:ext>
            </a:extLst>
          </p:cNvPr>
          <p:cNvSpPr/>
          <p:nvPr/>
        </p:nvSpPr>
        <p:spPr>
          <a:xfrm>
            <a:off x="9685585" y="2823420"/>
            <a:ext cx="504636" cy="466435"/>
          </a:xfrm>
          <a:prstGeom prst="ellipse">
            <a:avLst/>
          </a:prstGeom>
          <a:solidFill>
            <a:schemeClr val="accent3">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9E52B411-4A8C-464D-8DF7-11A6CE612359}"/>
              </a:ext>
            </a:extLst>
          </p:cNvPr>
          <p:cNvCxnSpPr>
            <a:stCxn id="5" idx="3"/>
            <a:endCxn id="31" idx="3"/>
          </p:cNvCxnSpPr>
          <p:nvPr/>
        </p:nvCxnSpPr>
        <p:spPr>
          <a:xfrm flipV="1">
            <a:off x="7069518" y="2488780"/>
            <a:ext cx="575674" cy="69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512898D-A94E-4339-8E14-6CB37758E689}"/>
              </a:ext>
            </a:extLst>
          </p:cNvPr>
          <p:cNvCxnSpPr>
            <a:stCxn id="5" idx="3"/>
            <a:endCxn id="46" idx="2"/>
          </p:cNvCxnSpPr>
          <p:nvPr/>
        </p:nvCxnSpPr>
        <p:spPr>
          <a:xfrm flipV="1">
            <a:off x="7069518" y="3086746"/>
            <a:ext cx="537413" cy="92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A9200AB-C35D-471B-AD2B-F3A32C672D66}"/>
              </a:ext>
            </a:extLst>
          </p:cNvPr>
          <p:cNvCxnSpPr>
            <a:endCxn id="46" idx="2"/>
          </p:cNvCxnSpPr>
          <p:nvPr/>
        </p:nvCxnSpPr>
        <p:spPr>
          <a:xfrm>
            <a:off x="7040880" y="2488780"/>
            <a:ext cx="566051" cy="59796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D514DC3F-E98C-48C4-956D-8B7EDB8802C4}"/>
              </a:ext>
            </a:extLst>
          </p:cNvPr>
          <p:cNvSpPr/>
          <p:nvPr/>
        </p:nvSpPr>
        <p:spPr>
          <a:xfrm>
            <a:off x="7726126" y="331089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B5B8415-E624-4B96-8A4F-0A0AF6CB6BFB}"/>
              </a:ext>
            </a:extLst>
          </p:cNvPr>
          <p:cNvSpPr/>
          <p:nvPr/>
        </p:nvSpPr>
        <p:spPr>
          <a:xfrm>
            <a:off x="7725883" y="34723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518CB8E-A28B-4B76-A69F-67F3A4E62B47}"/>
              </a:ext>
            </a:extLst>
          </p:cNvPr>
          <p:cNvSpPr/>
          <p:nvPr/>
        </p:nvSpPr>
        <p:spPr>
          <a:xfrm>
            <a:off x="7725883" y="362116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07FEDB4-CE0F-429E-8FA0-1B6B43F7D87F}"/>
              </a:ext>
            </a:extLst>
          </p:cNvPr>
          <p:cNvSpPr/>
          <p:nvPr/>
        </p:nvSpPr>
        <p:spPr>
          <a:xfrm>
            <a:off x="8754026" y="340780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57ADEBA-52E0-4603-9031-1B5AFF61ACCE}"/>
              </a:ext>
            </a:extLst>
          </p:cNvPr>
          <p:cNvSpPr/>
          <p:nvPr/>
        </p:nvSpPr>
        <p:spPr>
          <a:xfrm>
            <a:off x="8754026" y="354859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6A5D9454-92F7-491E-86DE-ECCEB1AD17F5}"/>
              </a:ext>
            </a:extLst>
          </p:cNvPr>
          <p:cNvCxnSpPr>
            <a:endCxn id="31" idx="2"/>
          </p:cNvCxnSpPr>
          <p:nvPr/>
        </p:nvCxnSpPr>
        <p:spPr>
          <a:xfrm flipV="1">
            <a:off x="7040880" y="2399711"/>
            <a:ext cx="566052" cy="125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4D909E5-62DD-4F33-8FE5-B71E85700834}"/>
              </a:ext>
            </a:extLst>
          </p:cNvPr>
          <p:cNvCxnSpPr>
            <a:stCxn id="5" idx="3"/>
            <a:endCxn id="47" idx="2"/>
          </p:cNvCxnSpPr>
          <p:nvPr/>
        </p:nvCxnSpPr>
        <p:spPr>
          <a:xfrm>
            <a:off x="7069518" y="3179664"/>
            <a:ext cx="567726" cy="72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8441BF8-A26E-4A8A-9819-EA1CA6DF152D}"/>
              </a:ext>
            </a:extLst>
          </p:cNvPr>
          <p:cNvCxnSpPr>
            <a:endCxn id="47" idx="2"/>
          </p:cNvCxnSpPr>
          <p:nvPr/>
        </p:nvCxnSpPr>
        <p:spPr>
          <a:xfrm>
            <a:off x="7038666" y="2525674"/>
            <a:ext cx="598578" cy="1383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D58EFD0-F4A9-4D3C-9C9F-F05E15E23BFA}"/>
              </a:ext>
            </a:extLst>
          </p:cNvPr>
          <p:cNvCxnSpPr>
            <a:endCxn id="47" idx="2"/>
          </p:cNvCxnSpPr>
          <p:nvPr/>
        </p:nvCxnSpPr>
        <p:spPr>
          <a:xfrm>
            <a:off x="7052716" y="3909553"/>
            <a:ext cx="58452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B4A3E2F-8F62-42E8-81DA-4112E78FF1BE}"/>
              </a:ext>
            </a:extLst>
          </p:cNvPr>
          <p:cNvCxnSpPr>
            <a:endCxn id="46" idx="2"/>
          </p:cNvCxnSpPr>
          <p:nvPr/>
        </p:nvCxnSpPr>
        <p:spPr>
          <a:xfrm flipV="1">
            <a:off x="7046798" y="3086746"/>
            <a:ext cx="560133" cy="822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BF70D7A-C4AD-4AC0-A260-7E2E4A1FBBC7}"/>
              </a:ext>
            </a:extLst>
          </p:cNvPr>
          <p:cNvCxnSpPr>
            <a:endCxn id="31" idx="2"/>
          </p:cNvCxnSpPr>
          <p:nvPr/>
        </p:nvCxnSpPr>
        <p:spPr>
          <a:xfrm flipV="1">
            <a:off x="7052716" y="2399711"/>
            <a:ext cx="554216" cy="1509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AC3DB94-7380-4D76-A9A6-FFE82B33B55C}"/>
              </a:ext>
            </a:extLst>
          </p:cNvPr>
          <p:cNvCxnSpPr>
            <a:stCxn id="31" idx="6"/>
            <a:endCxn id="48" idx="2"/>
          </p:cNvCxnSpPr>
          <p:nvPr/>
        </p:nvCxnSpPr>
        <p:spPr>
          <a:xfrm>
            <a:off x="7868189" y="2399711"/>
            <a:ext cx="778069" cy="198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B160B53-4ABD-4FD6-A3EC-31C8E50526C9}"/>
              </a:ext>
            </a:extLst>
          </p:cNvPr>
          <p:cNvCxnSpPr>
            <a:stCxn id="31" idx="6"/>
            <a:endCxn id="49" idx="2"/>
          </p:cNvCxnSpPr>
          <p:nvPr/>
        </p:nvCxnSpPr>
        <p:spPr>
          <a:xfrm>
            <a:off x="7868189" y="2399711"/>
            <a:ext cx="778069" cy="812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BA4CBE9-53B6-4566-8B27-EE093ABB2E99}"/>
              </a:ext>
            </a:extLst>
          </p:cNvPr>
          <p:cNvCxnSpPr>
            <a:cxnSpLocks/>
            <a:stCxn id="31" idx="6"/>
            <a:endCxn id="50" idx="2"/>
          </p:cNvCxnSpPr>
          <p:nvPr/>
        </p:nvCxnSpPr>
        <p:spPr>
          <a:xfrm>
            <a:off x="7868189" y="2399711"/>
            <a:ext cx="778069" cy="1418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AB75AF0-9F76-47C2-B812-8305B25FF25F}"/>
              </a:ext>
            </a:extLst>
          </p:cNvPr>
          <p:cNvCxnSpPr>
            <a:stCxn id="46" idx="6"/>
            <a:endCxn id="48" idx="2"/>
          </p:cNvCxnSpPr>
          <p:nvPr/>
        </p:nvCxnSpPr>
        <p:spPr>
          <a:xfrm flipV="1">
            <a:off x="7868188" y="2598345"/>
            <a:ext cx="778070" cy="488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721CA41-8620-48F1-AB0A-7EAF688D5719}"/>
              </a:ext>
            </a:extLst>
          </p:cNvPr>
          <p:cNvCxnSpPr>
            <a:stCxn id="46" idx="6"/>
            <a:endCxn id="49" idx="2"/>
          </p:cNvCxnSpPr>
          <p:nvPr/>
        </p:nvCxnSpPr>
        <p:spPr>
          <a:xfrm>
            <a:off x="7868188" y="3086746"/>
            <a:ext cx="778070" cy="125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FFF2B7B-DF12-4834-8A33-6D45194407AA}"/>
              </a:ext>
            </a:extLst>
          </p:cNvPr>
          <p:cNvCxnSpPr>
            <a:stCxn id="46" idx="6"/>
            <a:endCxn id="50" idx="2"/>
          </p:cNvCxnSpPr>
          <p:nvPr/>
        </p:nvCxnSpPr>
        <p:spPr>
          <a:xfrm>
            <a:off x="7868188" y="3086746"/>
            <a:ext cx="778070" cy="731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29AD395-DDE1-474E-BAE5-64CD174B6029}"/>
              </a:ext>
            </a:extLst>
          </p:cNvPr>
          <p:cNvCxnSpPr>
            <a:stCxn id="47" idx="6"/>
            <a:endCxn id="48" idx="2"/>
          </p:cNvCxnSpPr>
          <p:nvPr/>
        </p:nvCxnSpPr>
        <p:spPr>
          <a:xfrm flipV="1">
            <a:off x="7898501" y="2598345"/>
            <a:ext cx="747757" cy="1311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F9F953-6ED5-49CA-96F3-91603A8E0FA8}"/>
              </a:ext>
            </a:extLst>
          </p:cNvPr>
          <p:cNvCxnSpPr>
            <a:stCxn id="47" idx="6"/>
            <a:endCxn id="49" idx="2"/>
          </p:cNvCxnSpPr>
          <p:nvPr/>
        </p:nvCxnSpPr>
        <p:spPr>
          <a:xfrm flipV="1">
            <a:off x="7898501" y="3212709"/>
            <a:ext cx="747757" cy="69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7FD34D2-23F4-47E6-A6CD-4D15A0262FD1}"/>
              </a:ext>
            </a:extLst>
          </p:cNvPr>
          <p:cNvCxnSpPr>
            <a:stCxn id="47" idx="6"/>
            <a:endCxn id="50" idx="2"/>
          </p:cNvCxnSpPr>
          <p:nvPr/>
        </p:nvCxnSpPr>
        <p:spPr>
          <a:xfrm flipV="1">
            <a:off x="7898501" y="3818659"/>
            <a:ext cx="747757" cy="90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B7EA30F-006D-4166-B7EF-CC1CA58AA3BE}"/>
              </a:ext>
            </a:extLst>
          </p:cNvPr>
          <p:cNvCxnSpPr>
            <a:stCxn id="48" idx="6"/>
            <a:endCxn id="51" idx="2"/>
          </p:cNvCxnSpPr>
          <p:nvPr/>
        </p:nvCxnSpPr>
        <p:spPr>
          <a:xfrm>
            <a:off x="8907515" y="2598345"/>
            <a:ext cx="778070" cy="458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EEC026E-7C33-4225-99B7-787D7FA98A91}"/>
              </a:ext>
            </a:extLst>
          </p:cNvPr>
          <p:cNvCxnSpPr>
            <a:stCxn id="49" idx="6"/>
            <a:endCxn id="51" idx="2"/>
          </p:cNvCxnSpPr>
          <p:nvPr/>
        </p:nvCxnSpPr>
        <p:spPr>
          <a:xfrm flipV="1">
            <a:off x="8907515" y="3056638"/>
            <a:ext cx="778070" cy="156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002795F-811C-4D19-9C90-7EC5467874B5}"/>
              </a:ext>
            </a:extLst>
          </p:cNvPr>
          <p:cNvCxnSpPr>
            <a:stCxn id="50" idx="6"/>
            <a:endCxn id="51" idx="2"/>
          </p:cNvCxnSpPr>
          <p:nvPr/>
        </p:nvCxnSpPr>
        <p:spPr>
          <a:xfrm flipV="1">
            <a:off x="8907515" y="3056638"/>
            <a:ext cx="778070" cy="762021"/>
          </a:xfrm>
          <a:prstGeom prst="line">
            <a:avLst/>
          </a:prstGeom>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D8AA7AC-D82E-454B-ADC0-0B65DE52EA76}"/>
              </a:ext>
            </a:extLst>
          </p:cNvPr>
          <p:cNvSpPr/>
          <p:nvPr/>
        </p:nvSpPr>
        <p:spPr>
          <a:xfrm>
            <a:off x="1778000" y="1986671"/>
            <a:ext cx="4751181"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EAF7742-A0BA-42B9-8074-D845C7B33D76}"/>
              </a:ext>
            </a:extLst>
          </p:cNvPr>
          <p:cNvSpPr/>
          <p:nvPr/>
        </p:nvSpPr>
        <p:spPr>
          <a:xfrm>
            <a:off x="6626368" y="1975050"/>
            <a:ext cx="594880"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5D58898-E657-4C91-8676-B019826245DB}"/>
              </a:ext>
            </a:extLst>
          </p:cNvPr>
          <p:cNvSpPr/>
          <p:nvPr/>
        </p:nvSpPr>
        <p:spPr>
          <a:xfrm>
            <a:off x="7337955" y="1986670"/>
            <a:ext cx="2009245"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4609E67-F497-4525-A6E7-56E42835148B}"/>
              </a:ext>
            </a:extLst>
          </p:cNvPr>
          <p:cNvSpPr/>
          <p:nvPr/>
        </p:nvSpPr>
        <p:spPr>
          <a:xfrm>
            <a:off x="9455168" y="1976762"/>
            <a:ext cx="1369322"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Arrow Connector 122">
            <a:extLst>
              <a:ext uri="{FF2B5EF4-FFF2-40B4-BE49-F238E27FC236}">
                <a16:creationId xmlns:a16="http://schemas.microsoft.com/office/drawing/2014/main" id="{DE5A5E95-00F4-489B-834A-64D49039B3CD}"/>
              </a:ext>
            </a:extLst>
          </p:cNvPr>
          <p:cNvCxnSpPr>
            <a:cxnSpLocks/>
            <a:stCxn id="51" idx="7"/>
          </p:cNvCxnSpPr>
          <p:nvPr/>
        </p:nvCxnSpPr>
        <p:spPr>
          <a:xfrm flipV="1">
            <a:off x="10116319" y="2724308"/>
            <a:ext cx="297681" cy="16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2194F43-507B-4047-A352-3AF833D67107}"/>
              </a:ext>
            </a:extLst>
          </p:cNvPr>
          <p:cNvCxnSpPr>
            <a:stCxn id="51" idx="6"/>
          </p:cNvCxnSpPr>
          <p:nvPr/>
        </p:nvCxnSpPr>
        <p:spPr>
          <a:xfrm>
            <a:off x="10190221" y="3056638"/>
            <a:ext cx="290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39D343-8AE8-4C93-A1DD-9D81094DAC11}"/>
              </a:ext>
            </a:extLst>
          </p:cNvPr>
          <p:cNvCxnSpPr>
            <a:cxnSpLocks/>
            <a:stCxn id="51" idx="5"/>
          </p:cNvCxnSpPr>
          <p:nvPr/>
        </p:nvCxnSpPr>
        <p:spPr>
          <a:xfrm>
            <a:off x="10116319" y="3221547"/>
            <a:ext cx="297681" cy="16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CC9085BA-4955-4ADD-9ACE-7887FCAB73F9}"/>
              </a:ext>
            </a:extLst>
          </p:cNvPr>
          <p:cNvSpPr txBox="1"/>
          <p:nvPr/>
        </p:nvSpPr>
        <p:spPr>
          <a:xfrm>
            <a:off x="2889970" y="4386845"/>
            <a:ext cx="3407205" cy="307777"/>
          </a:xfrm>
          <a:prstGeom prst="rect">
            <a:avLst/>
          </a:prstGeom>
          <a:noFill/>
        </p:spPr>
        <p:txBody>
          <a:bodyPr wrap="square" rtlCol="0">
            <a:spAutoFit/>
          </a:bodyPr>
          <a:lstStyle/>
          <a:p>
            <a:r>
              <a:rPr lang="en-US" sz="1400" dirty="0"/>
              <a:t>Feature Extraction using CNN + LSTM</a:t>
            </a:r>
          </a:p>
        </p:txBody>
      </p:sp>
      <p:sp>
        <p:nvSpPr>
          <p:cNvPr id="131" name="TextBox 130">
            <a:extLst>
              <a:ext uri="{FF2B5EF4-FFF2-40B4-BE49-F238E27FC236}">
                <a16:creationId xmlns:a16="http://schemas.microsoft.com/office/drawing/2014/main" id="{2DA9CD3F-B5C1-4342-B0B5-8EEACC484CEF}"/>
              </a:ext>
            </a:extLst>
          </p:cNvPr>
          <p:cNvSpPr txBox="1"/>
          <p:nvPr/>
        </p:nvSpPr>
        <p:spPr>
          <a:xfrm>
            <a:off x="6637968" y="4433653"/>
            <a:ext cx="611546" cy="261610"/>
          </a:xfrm>
          <a:prstGeom prst="rect">
            <a:avLst/>
          </a:prstGeom>
          <a:noFill/>
        </p:spPr>
        <p:txBody>
          <a:bodyPr wrap="square" rtlCol="0">
            <a:spAutoFit/>
          </a:bodyPr>
          <a:lstStyle/>
          <a:p>
            <a:r>
              <a:rPr lang="en-US" sz="1100" dirty="0"/>
              <a:t>Flatten</a:t>
            </a:r>
          </a:p>
        </p:txBody>
      </p:sp>
      <p:sp>
        <p:nvSpPr>
          <p:cNvPr id="132" name="TextBox 131">
            <a:extLst>
              <a:ext uri="{FF2B5EF4-FFF2-40B4-BE49-F238E27FC236}">
                <a16:creationId xmlns:a16="http://schemas.microsoft.com/office/drawing/2014/main" id="{A4E7423B-EADD-4FBC-91C3-8B6EFE966430}"/>
              </a:ext>
            </a:extLst>
          </p:cNvPr>
          <p:cNvSpPr txBox="1"/>
          <p:nvPr/>
        </p:nvSpPr>
        <p:spPr>
          <a:xfrm>
            <a:off x="7366221" y="4410569"/>
            <a:ext cx="2009245" cy="307777"/>
          </a:xfrm>
          <a:prstGeom prst="rect">
            <a:avLst/>
          </a:prstGeom>
          <a:noFill/>
        </p:spPr>
        <p:txBody>
          <a:bodyPr wrap="square" rtlCol="0">
            <a:spAutoFit/>
          </a:bodyPr>
          <a:lstStyle/>
          <a:p>
            <a:r>
              <a:rPr lang="en-US" sz="1400" dirty="0"/>
              <a:t>Fully Connected Layers</a:t>
            </a:r>
          </a:p>
        </p:txBody>
      </p:sp>
      <p:sp>
        <p:nvSpPr>
          <p:cNvPr id="133" name="TextBox 132">
            <a:extLst>
              <a:ext uri="{FF2B5EF4-FFF2-40B4-BE49-F238E27FC236}">
                <a16:creationId xmlns:a16="http://schemas.microsoft.com/office/drawing/2014/main" id="{E0DABEC0-FC40-4DF4-831A-2A3DD511CD8C}"/>
              </a:ext>
            </a:extLst>
          </p:cNvPr>
          <p:cNvSpPr txBox="1"/>
          <p:nvPr/>
        </p:nvSpPr>
        <p:spPr>
          <a:xfrm>
            <a:off x="9463905" y="4362494"/>
            <a:ext cx="1369322" cy="307776"/>
          </a:xfrm>
          <a:prstGeom prst="rect">
            <a:avLst/>
          </a:prstGeom>
          <a:noFill/>
        </p:spPr>
        <p:txBody>
          <a:bodyPr wrap="square" rtlCol="0">
            <a:spAutoFit/>
          </a:bodyPr>
          <a:lstStyle/>
          <a:p>
            <a:r>
              <a:rPr lang="en-US" sz="1400" dirty="0"/>
              <a:t>Final Prediction</a:t>
            </a:r>
          </a:p>
        </p:txBody>
      </p:sp>
      <p:pic>
        <p:nvPicPr>
          <p:cNvPr id="134" name="Picture 133" descr="Text, logo&#10;&#10;Description automatically generated">
            <a:extLst>
              <a:ext uri="{FF2B5EF4-FFF2-40B4-BE49-F238E27FC236}">
                <a16:creationId xmlns:a16="http://schemas.microsoft.com/office/drawing/2014/main" id="{0BE9F7DC-7822-4A25-9B1C-4997A956F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6480" y="6117114"/>
            <a:ext cx="2099776" cy="676423"/>
          </a:xfrm>
          <a:prstGeom prst="rect">
            <a:avLst/>
          </a:prstGeom>
        </p:spPr>
      </p:pic>
      <p:pic>
        <p:nvPicPr>
          <p:cNvPr id="2050" name="Picture 2" descr="See the source image">
            <a:extLst>
              <a:ext uri="{FF2B5EF4-FFF2-40B4-BE49-F238E27FC236}">
                <a16:creationId xmlns:a16="http://schemas.microsoft.com/office/drawing/2014/main" id="{02C8473C-9E7A-4403-96B2-A894BDB8E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20" y="2222575"/>
            <a:ext cx="1572895" cy="18129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D38E53E-C85E-407E-8087-E71BB4318E2A}"/>
              </a:ext>
            </a:extLst>
          </p:cNvPr>
          <p:cNvSpPr/>
          <p:nvPr/>
        </p:nvSpPr>
        <p:spPr>
          <a:xfrm>
            <a:off x="3846732" y="3496840"/>
            <a:ext cx="832824" cy="518151"/>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a:t>
            </a:r>
          </a:p>
        </p:txBody>
      </p:sp>
      <p:sp>
        <p:nvSpPr>
          <p:cNvPr id="58" name="Rectangle 57">
            <a:extLst>
              <a:ext uri="{FF2B5EF4-FFF2-40B4-BE49-F238E27FC236}">
                <a16:creationId xmlns:a16="http://schemas.microsoft.com/office/drawing/2014/main" id="{3CB8DC04-FB81-4784-92F0-0705114F1CE3}"/>
              </a:ext>
            </a:extLst>
          </p:cNvPr>
          <p:cNvSpPr/>
          <p:nvPr/>
        </p:nvSpPr>
        <p:spPr>
          <a:xfrm>
            <a:off x="4791054" y="3510751"/>
            <a:ext cx="929985" cy="518151"/>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a:t>
            </a:r>
          </a:p>
        </p:txBody>
      </p:sp>
      <p:sp>
        <p:nvSpPr>
          <p:cNvPr id="6" name="Rectangle 5">
            <a:extLst>
              <a:ext uri="{FF2B5EF4-FFF2-40B4-BE49-F238E27FC236}">
                <a16:creationId xmlns:a16="http://schemas.microsoft.com/office/drawing/2014/main" id="{BD02E0AB-78C2-45FD-810E-8673347051A8}"/>
              </a:ext>
            </a:extLst>
          </p:cNvPr>
          <p:cNvSpPr/>
          <p:nvPr/>
        </p:nvSpPr>
        <p:spPr>
          <a:xfrm>
            <a:off x="6104534" y="2282265"/>
            <a:ext cx="232923" cy="84678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98ADA41C-36D9-4E82-B01E-F025D9442AC8}"/>
              </a:ext>
            </a:extLst>
          </p:cNvPr>
          <p:cNvSpPr/>
          <p:nvPr/>
        </p:nvSpPr>
        <p:spPr>
          <a:xfrm>
            <a:off x="6116171" y="3346435"/>
            <a:ext cx="232923" cy="84678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CCB8546A-FCC2-4198-ABDC-36280EAF0EC4}"/>
              </a:ext>
            </a:extLst>
          </p:cNvPr>
          <p:cNvCxnSpPr>
            <a:endCxn id="3" idx="1"/>
          </p:cNvCxnSpPr>
          <p:nvPr/>
        </p:nvCxnSpPr>
        <p:spPr>
          <a:xfrm flipV="1">
            <a:off x="3351368" y="2711745"/>
            <a:ext cx="529959" cy="417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814D2AE-1D57-4D2A-95C5-8965F94BDC77}"/>
              </a:ext>
            </a:extLst>
          </p:cNvPr>
          <p:cNvCxnSpPr>
            <a:endCxn id="4" idx="1"/>
          </p:cNvCxnSpPr>
          <p:nvPr/>
        </p:nvCxnSpPr>
        <p:spPr>
          <a:xfrm>
            <a:off x="3351368" y="3212708"/>
            <a:ext cx="495364" cy="54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935A752-E613-46A7-811C-6F7F92D857D6}"/>
              </a:ext>
            </a:extLst>
          </p:cNvPr>
          <p:cNvCxnSpPr>
            <a:stCxn id="4" idx="3"/>
            <a:endCxn id="58" idx="1"/>
          </p:cNvCxnSpPr>
          <p:nvPr/>
        </p:nvCxnSpPr>
        <p:spPr>
          <a:xfrm>
            <a:off x="4679556" y="3755916"/>
            <a:ext cx="111498" cy="13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BFB7D-4168-4A62-8D89-C806E1620291}"/>
              </a:ext>
            </a:extLst>
          </p:cNvPr>
          <p:cNvCxnSpPr>
            <a:stCxn id="45" idx="3"/>
            <a:endCxn id="6" idx="1"/>
          </p:cNvCxnSpPr>
          <p:nvPr/>
        </p:nvCxnSpPr>
        <p:spPr>
          <a:xfrm>
            <a:off x="5573482" y="2701321"/>
            <a:ext cx="531052" cy="4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8D33-0223-4B79-B4F6-7658BBCD773E}"/>
              </a:ext>
            </a:extLst>
          </p:cNvPr>
          <p:cNvCxnSpPr>
            <a:stCxn id="58" idx="3"/>
            <a:endCxn id="60" idx="1"/>
          </p:cNvCxnSpPr>
          <p:nvPr/>
        </p:nvCxnSpPr>
        <p:spPr>
          <a:xfrm flipV="1">
            <a:off x="5721039" y="3769826"/>
            <a:ext cx="39513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215FB5-F4CE-4940-ACB9-30497BAF73AB}"/>
              </a:ext>
            </a:extLst>
          </p:cNvPr>
          <p:cNvCxnSpPr>
            <a:stCxn id="6" idx="3"/>
          </p:cNvCxnSpPr>
          <p:nvPr/>
        </p:nvCxnSpPr>
        <p:spPr>
          <a:xfrm>
            <a:off x="6337457" y="2705656"/>
            <a:ext cx="562789" cy="6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9538829-AD21-4C0C-9E5D-932DD1306674}"/>
              </a:ext>
            </a:extLst>
          </p:cNvPr>
          <p:cNvCxnSpPr>
            <a:cxnSpLocks/>
            <a:stCxn id="60" idx="3"/>
          </p:cNvCxnSpPr>
          <p:nvPr/>
        </p:nvCxnSpPr>
        <p:spPr>
          <a:xfrm>
            <a:off x="6349094" y="3769826"/>
            <a:ext cx="588033" cy="1376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F268A2-31FA-4031-AADF-72348296D43E}"/>
              </a:ext>
            </a:extLst>
          </p:cNvPr>
          <p:cNvSpPr txBox="1"/>
          <p:nvPr/>
        </p:nvSpPr>
        <p:spPr>
          <a:xfrm rot="16200000">
            <a:off x="5620518" y="3505441"/>
            <a:ext cx="1193171" cy="230832"/>
          </a:xfrm>
          <a:prstGeom prst="rect">
            <a:avLst/>
          </a:prstGeom>
          <a:noFill/>
        </p:spPr>
        <p:txBody>
          <a:bodyPr wrap="square" rtlCol="0">
            <a:spAutoFit/>
          </a:bodyPr>
          <a:lstStyle/>
          <a:p>
            <a:r>
              <a:rPr lang="en-US" sz="900" b="1" dirty="0"/>
              <a:t>Feature Vector</a:t>
            </a:r>
          </a:p>
        </p:txBody>
      </p:sp>
      <p:sp>
        <p:nvSpPr>
          <p:cNvPr id="85" name="TextBox 84">
            <a:extLst>
              <a:ext uri="{FF2B5EF4-FFF2-40B4-BE49-F238E27FC236}">
                <a16:creationId xmlns:a16="http://schemas.microsoft.com/office/drawing/2014/main" id="{8D1E680F-AD30-4564-B167-00DC322A777A}"/>
              </a:ext>
            </a:extLst>
          </p:cNvPr>
          <p:cNvSpPr txBox="1"/>
          <p:nvPr/>
        </p:nvSpPr>
        <p:spPr>
          <a:xfrm rot="16200000">
            <a:off x="5610244" y="2457931"/>
            <a:ext cx="1193171" cy="230832"/>
          </a:xfrm>
          <a:prstGeom prst="rect">
            <a:avLst/>
          </a:prstGeom>
          <a:noFill/>
        </p:spPr>
        <p:txBody>
          <a:bodyPr wrap="square" rtlCol="0">
            <a:spAutoFit/>
          </a:bodyPr>
          <a:lstStyle/>
          <a:p>
            <a:r>
              <a:rPr lang="en-US" sz="900" b="1" dirty="0"/>
              <a:t>Feature Vector</a:t>
            </a:r>
          </a:p>
        </p:txBody>
      </p:sp>
      <p:sp>
        <p:nvSpPr>
          <p:cNvPr id="87" name="TextBox 86">
            <a:extLst>
              <a:ext uri="{FF2B5EF4-FFF2-40B4-BE49-F238E27FC236}">
                <a16:creationId xmlns:a16="http://schemas.microsoft.com/office/drawing/2014/main" id="{BBDC8795-81AE-4C5F-B7F8-38E52033C808}"/>
              </a:ext>
            </a:extLst>
          </p:cNvPr>
          <p:cNvSpPr txBox="1"/>
          <p:nvPr/>
        </p:nvSpPr>
        <p:spPr>
          <a:xfrm>
            <a:off x="5526863" y="4901492"/>
            <a:ext cx="2578323"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Early Fusion Method</a:t>
            </a:r>
          </a:p>
        </p:txBody>
      </p:sp>
    </p:spTree>
    <p:extLst>
      <p:ext uri="{BB962C8B-B14F-4D97-AF65-F5344CB8AC3E}">
        <p14:creationId xmlns:p14="http://schemas.microsoft.com/office/powerpoint/2010/main" val="78099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5EADB48-67F6-4E8D-802A-56D1C764BD6A}"/>
              </a:ext>
            </a:extLst>
          </p:cNvPr>
          <p:cNvSpPr>
            <a:spLocks noGrp="1"/>
          </p:cNvSpPr>
          <p:nvPr>
            <p:ph type="title"/>
          </p:nvPr>
        </p:nvSpPr>
        <p:spPr>
          <a:xfrm>
            <a:off x="4386415" y="2580998"/>
            <a:ext cx="7349824" cy="1299646"/>
          </a:xfrm>
        </p:spPr>
        <p:txBody>
          <a:bodyPr vert="horz" lIns="91440" tIns="45720" rIns="91440" bIns="45720" rtlCol="0" anchor="ctr">
            <a:normAutofit/>
          </a:bodyPr>
          <a:lstStyle/>
          <a:p>
            <a:pPr algn="l"/>
            <a:r>
              <a:rPr lang="en-US" sz="4800" dirty="0"/>
              <a:t>Why Deep Hybrid Learning?</a:t>
            </a:r>
          </a:p>
        </p:txBody>
      </p:sp>
      <p:pic>
        <p:nvPicPr>
          <p:cNvPr id="26" name="Picture 25" descr="Related image">
            <a:extLst>
              <a:ext uri="{FF2B5EF4-FFF2-40B4-BE49-F238E27FC236}">
                <a16:creationId xmlns:a16="http://schemas.microsoft.com/office/drawing/2014/main" id="{E30C6881-7822-440B-884D-09AFD1F41DD4}"/>
              </a:ext>
            </a:extLst>
          </p:cNvPr>
          <p:cNvPicPr>
            <a:picLocks noChangeAspect="1" noChangeArrowheads="1"/>
          </p:cNvPicPr>
          <p:nvPr/>
        </p:nvPicPr>
        <p:blipFill>
          <a:blip r:embed="rId3">
            <a:extLst>
              <a:ext uri="{BEBA8EAE-BF5A-486C-A8C5-ECC9F3942E4B}">
                <a14:imgProps xmlns:a14="http://schemas.microsoft.com/office/drawing/2010/main">
                  <a14:imgLayer>
                    <a14:imgEffect>
                      <a14:artisticPencilGrayscale pencilSize="5"/>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838235" y="3894932"/>
            <a:ext cx="1841500" cy="234568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Text, logo&#10;&#10;Description automatically generated">
            <a:extLst>
              <a:ext uri="{FF2B5EF4-FFF2-40B4-BE49-F238E27FC236}">
                <a16:creationId xmlns:a16="http://schemas.microsoft.com/office/drawing/2014/main" id="{A27F3925-4078-4C5A-9AB1-30D260E4F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7280" y="90843"/>
            <a:ext cx="2099776" cy="676423"/>
          </a:xfrm>
          <a:prstGeom prst="rect">
            <a:avLst/>
          </a:prstGeom>
        </p:spPr>
      </p:pic>
    </p:spTree>
    <p:extLst>
      <p:ext uri="{BB962C8B-B14F-4D97-AF65-F5344CB8AC3E}">
        <p14:creationId xmlns:p14="http://schemas.microsoft.com/office/powerpoint/2010/main" val="3341861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927</Words>
  <Application>Microsoft Office PowerPoint</Application>
  <PresentationFormat>Widescreen</PresentationFormat>
  <Paragraphs>139</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Aharoni</vt:lpstr>
      <vt:lpstr>Aparajita</vt:lpstr>
      <vt:lpstr>Arial</vt:lpstr>
      <vt:lpstr>Arial Nova</vt:lpstr>
      <vt:lpstr>Calibri</vt:lpstr>
      <vt:lpstr>Corbel</vt:lpstr>
      <vt:lpstr>Times New Roman</vt:lpstr>
      <vt:lpstr>Parallax</vt:lpstr>
      <vt:lpstr>Putting Deep Hybrid Learning to Work</vt:lpstr>
      <vt:lpstr>About Me</vt:lpstr>
      <vt:lpstr>Key topics for discussion</vt:lpstr>
      <vt:lpstr>Deep Hybrid Learning</vt:lpstr>
      <vt:lpstr>How does a Deep Hybrid Learning architecture look like?</vt:lpstr>
      <vt:lpstr>Typical Deep Learning Architecture</vt:lpstr>
      <vt:lpstr>Deep Hybrid Learning Architecture</vt:lpstr>
      <vt:lpstr>Deep Hybrid Learning Architecture</vt:lpstr>
      <vt:lpstr>Why Deep Hybrid Learning?</vt:lpstr>
      <vt:lpstr>Conventional DL vs Classical ML</vt:lpstr>
      <vt:lpstr>DHL – A fusion of benefits of conventional approaches</vt:lpstr>
      <vt:lpstr>Different Flavors of DHL!</vt:lpstr>
      <vt:lpstr>PowerPoint Presentation</vt:lpstr>
      <vt:lpstr>Case Study  NUMODRIL - Nuclear Morphology  Optimized Deep Hybrid Learning </vt:lpstr>
      <vt:lpstr>Problem Statement</vt:lpstr>
      <vt:lpstr>Data Pre-processing and Up-sampling</vt:lpstr>
      <vt:lpstr>DHL Architecture</vt:lpstr>
      <vt:lpstr>Model Results</vt:lpstr>
      <vt:lpstr>Model Comparison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Putting Deep Hybrid Learning to Work</dc:title>
  <dc:creator>Bhattacharya, Aditya</dc:creator>
  <cp:lastModifiedBy>Aditya Bhattacharya</cp:lastModifiedBy>
  <cp:revision>34</cp:revision>
  <dcterms:created xsi:type="dcterms:W3CDTF">2020-11-23T07:16:39Z</dcterms:created>
  <dcterms:modified xsi:type="dcterms:W3CDTF">2020-12-01T03:16:31Z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8bbbad8-4010-40e2-99cc-0f76b4cc22ac_Enabled">
    <vt:lpwstr>True</vt:lpwstr>
  </property>
  <property fmtid="{D5CDD505-2E9C-101B-9397-08002B2CF9AE}" pid="3" name="MSIP_Label_18bbbad8-4010-40e2-99cc-0f76b4cc22ac_SiteId">
    <vt:lpwstr>61a70d37-ff63-45e3-bb68-f0edbf718ffd</vt:lpwstr>
  </property>
  <property fmtid="{D5CDD505-2E9C-101B-9397-08002B2CF9AE}" pid="4" name="MSIP_Label_18bbbad8-4010-40e2-99cc-0f76b4cc22ac_Owner">
    <vt:lpwstr>Aditya.Bhattacharya@westpharma.com</vt:lpwstr>
  </property>
  <property fmtid="{D5CDD505-2E9C-101B-9397-08002B2CF9AE}" pid="5" name="MSIP_Label_18bbbad8-4010-40e2-99cc-0f76b4cc22ac_SetDate">
    <vt:lpwstr>2020-11-23T07:18:30.6269941Z</vt:lpwstr>
  </property>
  <property fmtid="{D5CDD505-2E9C-101B-9397-08002B2CF9AE}" pid="6" name="MSIP_Label_18bbbad8-4010-40e2-99cc-0f76b4cc22ac_Name">
    <vt:lpwstr>Internal</vt:lpwstr>
  </property>
  <property fmtid="{D5CDD505-2E9C-101B-9397-08002B2CF9AE}" pid="7" name="MSIP_Label_18bbbad8-4010-40e2-99cc-0f76b4cc22ac_Application">
    <vt:lpwstr>Microsoft Azure Information Protection</vt:lpwstr>
  </property>
  <property fmtid="{D5CDD505-2E9C-101B-9397-08002B2CF9AE}" pid="8" name="MSIP_Label_18bbbad8-4010-40e2-99cc-0f76b4cc22ac_ActionId">
    <vt:lpwstr>86e6ea40-a8c8-4655-aa59-ae5e86e751c6</vt:lpwstr>
  </property>
  <property fmtid="{D5CDD505-2E9C-101B-9397-08002B2CF9AE}" pid="9" name="MSIP_Label_18bbbad8-4010-40e2-99cc-0f76b4cc22ac_Extended_MSFT_Method">
    <vt:lpwstr>Automatic</vt:lpwstr>
  </property>
  <property fmtid="{D5CDD505-2E9C-101B-9397-08002B2CF9AE}" pid="10" name="Sensitivity">
    <vt:lpwstr>Internal</vt:lpwstr>
  </property>
</Properties>
</file>