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80" r:id="rId26"/>
    <p:sldId id="281" r:id="rId27"/>
    <p:sldId id="297" r:id="rId28"/>
    <p:sldId id="305" r:id="rId29"/>
    <p:sldId id="306" r:id="rId30"/>
    <p:sldId id="307" r:id="rId31"/>
    <p:sldId id="298" r:id="rId32"/>
    <p:sldId id="299" r:id="rId33"/>
    <p:sldId id="300" r:id="rId34"/>
    <p:sldId id="301" r:id="rId35"/>
    <p:sldId id="302" r:id="rId36"/>
    <p:sldId id="303"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sorterViewPr>
    <p:cViewPr>
      <p:scale>
        <a:sx n="80" d="100"/>
        <a:sy n="80" d="100"/>
      </p:scale>
      <p:origin x="0" y="-6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CB8627-55C9-441A-84C6-EC6FDA5118C9}"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8482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B8627-55C9-441A-84C6-EC6FDA5118C9}"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412219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B8627-55C9-441A-84C6-EC6FDA5118C9}"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410339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haroni" panose="02010803020104030203" pitchFamily="2" charset="-79"/>
                <a:cs typeface="Aharoni" panose="02010803020104030203" pitchFamily="2" charset="-79"/>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solidFill>
                  <a:schemeClr val="tx1"/>
                </a:solidFill>
              </a:defRPr>
            </a:lvl1pPr>
            <a:lvl2pPr>
              <a:defRPr>
                <a:solidFill>
                  <a:srgbClr val="00B050"/>
                </a:solidFill>
              </a:defRPr>
            </a:lvl2pPr>
            <a:lvl3pPr>
              <a:defRPr>
                <a:solidFill>
                  <a:srgbClr val="FF0000"/>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ECB8627-55C9-441A-84C6-EC6FDA5118C9}"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28396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B8627-55C9-441A-84C6-EC6FDA5118C9}" type="datetimeFigureOut">
              <a:rPr lang="en-US" smtClean="0"/>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28542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CB8627-55C9-441A-84C6-EC6FDA5118C9}"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73769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CB8627-55C9-441A-84C6-EC6FDA5118C9}" type="datetimeFigureOut">
              <a:rPr lang="en-US" smtClean="0"/>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91894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CB8627-55C9-441A-84C6-EC6FDA5118C9}" type="datetimeFigureOut">
              <a:rPr lang="en-US" smtClean="0"/>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297573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B8627-55C9-441A-84C6-EC6FDA5118C9}" type="datetimeFigureOut">
              <a:rPr lang="en-US" smtClean="0"/>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69755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B8627-55C9-441A-84C6-EC6FDA5118C9}"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60665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B8627-55C9-441A-84C6-EC6FDA5118C9}" type="datetimeFigureOut">
              <a:rPr lang="en-US" smtClean="0"/>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CF2F7-DF95-4752-8899-58DDABECF10A}" type="slidenum">
              <a:rPr lang="en-US" smtClean="0"/>
              <a:t>‹#›</a:t>
            </a:fld>
            <a:endParaRPr lang="en-US"/>
          </a:p>
        </p:txBody>
      </p:sp>
    </p:spTree>
    <p:extLst>
      <p:ext uri="{BB962C8B-B14F-4D97-AF65-F5344CB8AC3E}">
        <p14:creationId xmlns:p14="http://schemas.microsoft.com/office/powerpoint/2010/main" val="175038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B8627-55C9-441A-84C6-EC6FDA5118C9}" type="datetimeFigureOut">
              <a:rPr lang="en-US" smtClean="0"/>
              <a:t>3/30/2016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CF2F7-DF95-4752-8899-58DDABECF10A}" type="slidenum">
              <a:rPr lang="en-US" smtClean="0"/>
              <a:t>‹#›</a:t>
            </a:fld>
            <a:endParaRPr lang="en-US"/>
          </a:p>
        </p:txBody>
      </p:sp>
    </p:spTree>
    <p:extLst>
      <p:ext uri="{BB962C8B-B14F-4D97-AF65-F5344CB8AC3E}">
        <p14:creationId xmlns:p14="http://schemas.microsoft.com/office/powerpoint/2010/main" val="181539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designprinciplesftw.com/collections/shneidermans-eight-golden-rules-of-interface-design#250" TargetMode="External"/><Relationship Id="rId3" Type="http://schemas.openxmlformats.org/officeDocument/2006/relationships/hyperlink" Target="http://www.designprinciplesftw.com/collections/shneidermans-eight-golden-rules-of-interface-design#245" TargetMode="External"/><Relationship Id="rId7" Type="http://schemas.openxmlformats.org/officeDocument/2006/relationships/hyperlink" Target="http://www.designprinciplesftw.com/collections/shneidermans-eight-golden-rules-of-interface-design#249" TargetMode="External"/><Relationship Id="rId2" Type="http://schemas.openxmlformats.org/officeDocument/2006/relationships/hyperlink" Target="http://www.designprinciplesftw.com/collections/shneidermans-eight-golden-rules-of-interface-design#244" TargetMode="External"/><Relationship Id="rId1" Type="http://schemas.openxmlformats.org/officeDocument/2006/relationships/slideLayout" Target="../slideLayouts/slideLayout2.xml"/><Relationship Id="rId6" Type="http://schemas.openxmlformats.org/officeDocument/2006/relationships/hyperlink" Target="http://www.designprinciplesftw.com/collections/shneidermans-eight-golden-rules-of-interface-design#248" TargetMode="External"/><Relationship Id="rId5" Type="http://schemas.openxmlformats.org/officeDocument/2006/relationships/hyperlink" Target="http://www.designprinciplesftw.com/collections/shneidermans-eight-golden-rules-of-interface-design#247" TargetMode="External"/><Relationship Id="rId4" Type="http://schemas.openxmlformats.org/officeDocument/2006/relationships/hyperlink" Target="http://www.designprinciplesftw.com/collections/shneidermans-eight-golden-rules-of-interface-design#246" TargetMode="External"/><Relationship Id="rId9" Type="http://schemas.openxmlformats.org/officeDocument/2006/relationships/hyperlink" Target="http://www.designprinciplesftw.com/collections/shneidermans-eight-golden-rules-of-interface-design#25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youtu.be/hWc0Fd2AS3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designprinciplesftw.com/collections/10-usability-heuristics-for-user-interface-design#94" TargetMode="External"/><Relationship Id="rId3" Type="http://schemas.openxmlformats.org/officeDocument/2006/relationships/hyperlink" Target="http://www.designprinciplesftw.com/collections/10-usability-heuristics-for-user-interface-design#89" TargetMode="External"/><Relationship Id="rId7" Type="http://schemas.openxmlformats.org/officeDocument/2006/relationships/hyperlink" Target="http://www.designprinciplesftw.com/collections/10-usability-heuristics-for-user-interface-design#93" TargetMode="External"/><Relationship Id="rId2" Type="http://schemas.openxmlformats.org/officeDocument/2006/relationships/hyperlink" Target="http://www.designprinciplesftw.com/collections/10-usability-heuristics-for-user-interface-design#88" TargetMode="External"/><Relationship Id="rId1" Type="http://schemas.openxmlformats.org/officeDocument/2006/relationships/slideLayout" Target="../slideLayouts/slideLayout2.xml"/><Relationship Id="rId6" Type="http://schemas.openxmlformats.org/officeDocument/2006/relationships/hyperlink" Target="http://www.designprinciplesftw.com/collections/10-usability-heuristics-for-user-interface-design#92" TargetMode="External"/><Relationship Id="rId11" Type="http://schemas.openxmlformats.org/officeDocument/2006/relationships/hyperlink" Target="http://www.designprinciplesftw.com/collections/10-usability-heuristics-for-user-interface-design#97" TargetMode="External"/><Relationship Id="rId5" Type="http://schemas.openxmlformats.org/officeDocument/2006/relationships/hyperlink" Target="http://www.designprinciplesftw.com/collections/10-usability-heuristics-for-user-interface-design#91" TargetMode="External"/><Relationship Id="rId10" Type="http://schemas.openxmlformats.org/officeDocument/2006/relationships/hyperlink" Target="http://www.designprinciplesftw.com/collections/10-usability-heuristics-for-user-interface-design#96" TargetMode="External"/><Relationship Id="rId4" Type="http://schemas.openxmlformats.org/officeDocument/2006/relationships/hyperlink" Target="http://www.designprinciplesftw.com/collections/10-usability-heuristics-for-user-interface-design#90" TargetMode="External"/><Relationship Id="rId9" Type="http://schemas.openxmlformats.org/officeDocument/2006/relationships/hyperlink" Target="http://www.designprinciplesftw.com/collections/10-usability-heuristics-for-user-interface-design#9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youtu.be/s0HIP8Edl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designprinciplesftw.com/collections/android-design-principles#29" TargetMode="External"/><Relationship Id="rId13" Type="http://schemas.openxmlformats.org/officeDocument/2006/relationships/hyperlink" Target="http://www.designprinciplesftw.com/collections/android-design-principles#34" TargetMode="External"/><Relationship Id="rId18" Type="http://schemas.openxmlformats.org/officeDocument/2006/relationships/hyperlink" Target="http://www.designprinciplesftw.com/collections/android-design-principles#39" TargetMode="External"/><Relationship Id="rId3" Type="http://schemas.openxmlformats.org/officeDocument/2006/relationships/hyperlink" Target="http://www.designprinciplesftw.com/collections/android-design-principles#24" TargetMode="External"/><Relationship Id="rId7" Type="http://schemas.openxmlformats.org/officeDocument/2006/relationships/hyperlink" Target="http://www.designprinciplesftw.com/collections/android-design-principles#28" TargetMode="External"/><Relationship Id="rId12" Type="http://schemas.openxmlformats.org/officeDocument/2006/relationships/hyperlink" Target="http://www.designprinciplesftw.com/collections/android-design-principles#33" TargetMode="External"/><Relationship Id="rId17" Type="http://schemas.openxmlformats.org/officeDocument/2006/relationships/hyperlink" Target="http://www.designprinciplesftw.com/collections/android-design-principles#38" TargetMode="External"/><Relationship Id="rId2" Type="http://schemas.openxmlformats.org/officeDocument/2006/relationships/hyperlink" Target="http://www.designprinciplesftw.com/collections/android-design-principles#23" TargetMode="External"/><Relationship Id="rId16" Type="http://schemas.openxmlformats.org/officeDocument/2006/relationships/hyperlink" Target="http://www.designprinciplesftw.com/collections/android-design-principles#37" TargetMode="External"/><Relationship Id="rId1" Type="http://schemas.openxmlformats.org/officeDocument/2006/relationships/slideLayout" Target="../slideLayouts/slideLayout5.xml"/><Relationship Id="rId6" Type="http://schemas.openxmlformats.org/officeDocument/2006/relationships/hyperlink" Target="http://www.designprinciplesftw.com/collections/android-design-principles#27" TargetMode="External"/><Relationship Id="rId11" Type="http://schemas.openxmlformats.org/officeDocument/2006/relationships/hyperlink" Target="http://www.designprinciplesftw.com/collections/android-design-principles#32" TargetMode="External"/><Relationship Id="rId5" Type="http://schemas.openxmlformats.org/officeDocument/2006/relationships/hyperlink" Target="http://www.designprinciplesftw.com/collections/android-design-principles#26" TargetMode="External"/><Relationship Id="rId15" Type="http://schemas.openxmlformats.org/officeDocument/2006/relationships/hyperlink" Target="http://www.designprinciplesftw.com/collections/android-design-principles#36" TargetMode="External"/><Relationship Id="rId10" Type="http://schemas.openxmlformats.org/officeDocument/2006/relationships/hyperlink" Target="http://www.designprinciplesftw.com/collections/android-design-principles#31" TargetMode="External"/><Relationship Id="rId4" Type="http://schemas.openxmlformats.org/officeDocument/2006/relationships/hyperlink" Target="http://www.designprinciplesftw.com/collections/android-design-principles#25" TargetMode="External"/><Relationship Id="rId9" Type="http://schemas.openxmlformats.org/officeDocument/2006/relationships/hyperlink" Target="http://www.designprinciplesftw.com/collections/android-design-principles#30" TargetMode="External"/><Relationship Id="rId14" Type="http://schemas.openxmlformats.org/officeDocument/2006/relationships/hyperlink" Target="http://www.designprinciplesftw.com/collections/android-design-principles#3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designprinciplesftw.com/collections/ios-user-experience-guidelines#192" TargetMode="External"/><Relationship Id="rId13" Type="http://schemas.openxmlformats.org/officeDocument/2006/relationships/hyperlink" Target="http://www.designprinciplesftw.com/collections/ios-user-experience-guidelines#197" TargetMode="External"/><Relationship Id="rId18" Type="http://schemas.openxmlformats.org/officeDocument/2006/relationships/hyperlink" Target="http://www.designprinciplesftw.com/collections/ios-user-experience-guidelines#202" TargetMode="External"/><Relationship Id="rId3" Type="http://schemas.openxmlformats.org/officeDocument/2006/relationships/hyperlink" Target="http://www.designprinciplesftw.com/collections/ios-user-experience-guidelines#187" TargetMode="External"/><Relationship Id="rId7" Type="http://schemas.openxmlformats.org/officeDocument/2006/relationships/hyperlink" Target="http://www.designprinciplesftw.com/collections/ios-user-experience-guidelines#191" TargetMode="External"/><Relationship Id="rId12" Type="http://schemas.openxmlformats.org/officeDocument/2006/relationships/hyperlink" Target="http://www.designprinciplesftw.com/collections/ios-user-experience-guidelines#196" TargetMode="External"/><Relationship Id="rId17" Type="http://schemas.openxmlformats.org/officeDocument/2006/relationships/hyperlink" Target="http://www.designprinciplesftw.com/collections/ios-user-experience-guidelines#201" TargetMode="External"/><Relationship Id="rId2" Type="http://schemas.openxmlformats.org/officeDocument/2006/relationships/hyperlink" Target="http://www.designprinciplesftw.com/collections/ios-user-experience-guidelines#186" TargetMode="External"/><Relationship Id="rId16" Type="http://schemas.openxmlformats.org/officeDocument/2006/relationships/hyperlink" Target="http://www.designprinciplesftw.com/collections/ios-user-experience-guidelines#200" TargetMode="External"/><Relationship Id="rId1" Type="http://schemas.openxmlformats.org/officeDocument/2006/relationships/slideLayout" Target="../slideLayouts/slideLayout4.xml"/><Relationship Id="rId6" Type="http://schemas.openxmlformats.org/officeDocument/2006/relationships/hyperlink" Target="http://www.designprinciplesftw.com/collections/ios-user-experience-guidelines#190" TargetMode="External"/><Relationship Id="rId11" Type="http://schemas.openxmlformats.org/officeDocument/2006/relationships/hyperlink" Target="http://www.designprinciplesftw.com/collections/ios-user-experience-guidelines#195" TargetMode="External"/><Relationship Id="rId5" Type="http://schemas.openxmlformats.org/officeDocument/2006/relationships/hyperlink" Target="http://www.designprinciplesftw.com/collections/ios-user-experience-guidelines#189" TargetMode="External"/><Relationship Id="rId15" Type="http://schemas.openxmlformats.org/officeDocument/2006/relationships/hyperlink" Target="http://www.designprinciplesftw.com/collections/ios-user-experience-guidelines#199" TargetMode="External"/><Relationship Id="rId10" Type="http://schemas.openxmlformats.org/officeDocument/2006/relationships/hyperlink" Target="http://www.designprinciplesftw.com/collections/ios-user-experience-guidelines#194" TargetMode="External"/><Relationship Id="rId4" Type="http://schemas.openxmlformats.org/officeDocument/2006/relationships/hyperlink" Target="http://www.designprinciplesftw.com/collections/ios-user-experience-guidelines#188" TargetMode="External"/><Relationship Id="rId9" Type="http://schemas.openxmlformats.org/officeDocument/2006/relationships/hyperlink" Target="http://www.designprinciplesftw.com/collections/ios-user-experience-guidelines#193" TargetMode="External"/><Relationship Id="rId14" Type="http://schemas.openxmlformats.org/officeDocument/2006/relationships/hyperlink" Target="http://www.designprinciplesftw.com/collections/ios-user-experience-guidelines#19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designprinciplesftw.com/" TargetMode="External"/><Relationship Id="rId2" Type="http://schemas.openxmlformats.org/officeDocument/2006/relationships/hyperlink" Target="https://www.safaribooksonlin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designprinciplesftw.com/collections/android-design-principles#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signprinciplesftw.com/collections/don-normans-principles-of-design#18" TargetMode="External"/><Relationship Id="rId7" Type="http://schemas.openxmlformats.org/officeDocument/2006/relationships/hyperlink" Target="http://www.designprinciplesftw.com/collections/don-normans-principles-of-design#22" TargetMode="External"/><Relationship Id="rId2" Type="http://schemas.openxmlformats.org/officeDocument/2006/relationships/hyperlink" Target="http://www.designprinciplesftw.com/collections/don-normans-principles-of-design#17" TargetMode="External"/><Relationship Id="rId1" Type="http://schemas.openxmlformats.org/officeDocument/2006/relationships/slideLayout" Target="../slideLayouts/slideLayout2.xml"/><Relationship Id="rId6" Type="http://schemas.openxmlformats.org/officeDocument/2006/relationships/hyperlink" Target="http://www.designprinciplesftw.com/collections/don-normans-principles-of-design#21" TargetMode="External"/><Relationship Id="rId5" Type="http://schemas.openxmlformats.org/officeDocument/2006/relationships/hyperlink" Target="http://www.designprinciplesftw.com/collections/don-normans-principles-of-design#20" TargetMode="External"/><Relationship Id="rId4" Type="http://schemas.openxmlformats.org/officeDocument/2006/relationships/hyperlink" Target="http://www.designprinciplesftw.com/collections/don-normans-principles-of-design#1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designprinciplesftw.com/collections/ten-principles-for-good-design#7" TargetMode="External"/><Relationship Id="rId3" Type="http://schemas.openxmlformats.org/officeDocument/2006/relationships/hyperlink" Target="http://www.designprinciplesftw.com/collections/ten-principles-for-good-design#2" TargetMode="External"/><Relationship Id="rId7" Type="http://schemas.openxmlformats.org/officeDocument/2006/relationships/hyperlink" Target="http://www.designprinciplesftw.com/collections/ten-principles-for-good-design#6" TargetMode="External"/><Relationship Id="rId2" Type="http://schemas.openxmlformats.org/officeDocument/2006/relationships/hyperlink" Target="http://www.designprinciplesftw.com/collections/ten-principles-for-good-design#1" TargetMode="External"/><Relationship Id="rId1" Type="http://schemas.openxmlformats.org/officeDocument/2006/relationships/slideLayout" Target="../slideLayouts/slideLayout2.xml"/><Relationship Id="rId6" Type="http://schemas.openxmlformats.org/officeDocument/2006/relationships/hyperlink" Target="http://www.designprinciplesftw.com/collections/ten-principles-for-good-design#5" TargetMode="External"/><Relationship Id="rId11" Type="http://schemas.openxmlformats.org/officeDocument/2006/relationships/hyperlink" Target="http://www.designprinciplesftw.com/collections/ten-principles-for-good-design#10" TargetMode="External"/><Relationship Id="rId5" Type="http://schemas.openxmlformats.org/officeDocument/2006/relationships/hyperlink" Target="http://www.designprinciplesftw.com/collections/ten-principles-for-good-design#4" TargetMode="External"/><Relationship Id="rId10" Type="http://schemas.openxmlformats.org/officeDocument/2006/relationships/hyperlink" Target="http://www.designprinciplesftw.com/collections/ten-principles-for-good-design#9" TargetMode="External"/><Relationship Id="rId4" Type="http://schemas.openxmlformats.org/officeDocument/2006/relationships/hyperlink" Target="http://www.designprinciplesftw.com/collections/ten-principles-for-good-design#3" TargetMode="External"/><Relationship Id="rId9" Type="http://schemas.openxmlformats.org/officeDocument/2006/relationships/hyperlink" Target="http://www.designprinciplesftw.com/collections/ten-principles-for-good-design#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Principles</a:t>
            </a:r>
            <a:endParaRPr lang="en-US" dirty="0"/>
          </a:p>
        </p:txBody>
      </p:sp>
      <p:sp>
        <p:nvSpPr>
          <p:cNvPr id="3" name="Subtitle 2"/>
          <p:cNvSpPr>
            <a:spLocks noGrp="1"/>
          </p:cNvSpPr>
          <p:nvPr>
            <p:ph type="subTitle" idx="1"/>
          </p:nvPr>
        </p:nvSpPr>
        <p:spPr/>
        <p:txBody>
          <a:bodyPr/>
          <a:lstStyle/>
          <a:p>
            <a:r>
              <a:rPr lang="en-US" dirty="0" smtClean="0"/>
              <a:t>WKES2107: Human Computer Interaction</a:t>
            </a:r>
          </a:p>
          <a:p>
            <a:r>
              <a:rPr lang="en-US" dirty="0" err="1" smtClean="0"/>
              <a:t>Dr</a:t>
            </a:r>
            <a:r>
              <a:rPr lang="en-US" dirty="0" smtClean="0"/>
              <a:t> Raja </a:t>
            </a:r>
            <a:r>
              <a:rPr lang="en-US" dirty="0" err="1" smtClean="0"/>
              <a:t>Jamilah</a:t>
            </a:r>
            <a:r>
              <a:rPr lang="en-US" dirty="0" smtClean="0"/>
              <a:t> Raja </a:t>
            </a:r>
            <a:r>
              <a:rPr lang="en-US" dirty="0" err="1" smtClean="0"/>
              <a:t>Yusof</a:t>
            </a:r>
            <a:endParaRPr lang="en-US" dirty="0"/>
          </a:p>
        </p:txBody>
      </p:sp>
    </p:spTree>
    <p:extLst>
      <p:ext uri="{BB962C8B-B14F-4D97-AF65-F5344CB8AC3E}">
        <p14:creationId xmlns:p14="http://schemas.microsoft.com/office/powerpoint/2010/main" val="239934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a:t>
            </a:r>
            <a:r>
              <a:rPr lang="en-US" b="1" dirty="0" err="1" smtClean="0"/>
              <a:t>Shneiderman's</a:t>
            </a:r>
            <a:r>
              <a:rPr lang="en-US" b="1" dirty="0" smtClean="0"/>
              <a:t> "Eight Golden Rules of Interface Design"</a:t>
            </a:r>
            <a:endParaRPr lang="en-US" b="1" dirty="0"/>
          </a:p>
        </p:txBody>
      </p:sp>
      <p:sp>
        <p:nvSpPr>
          <p:cNvPr id="3" name="Content Placeholder 2"/>
          <p:cNvSpPr>
            <a:spLocks noGrp="1"/>
          </p:cNvSpPr>
          <p:nvPr>
            <p:ph idx="1"/>
          </p:nvPr>
        </p:nvSpPr>
        <p:spPr/>
        <p:txBody>
          <a:bodyPr/>
          <a:lstStyle/>
          <a:p>
            <a:r>
              <a:rPr lang="en-US" dirty="0" smtClean="0"/>
              <a:t>These </a:t>
            </a:r>
            <a:r>
              <a:rPr lang="en-US" dirty="0"/>
              <a:t>Golden Rules of Interface Design are taken from the book, Designing the User Interface, which Ben </a:t>
            </a:r>
            <a:r>
              <a:rPr lang="en-US" dirty="0" err="1"/>
              <a:t>Shneiderman</a:t>
            </a:r>
            <a:r>
              <a:rPr lang="en-US" dirty="0"/>
              <a:t> co-authored. They were originally created in 1987 from the research </a:t>
            </a:r>
            <a:r>
              <a:rPr lang="en-US" dirty="0" err="1"/>
              <a:t>Shneiderman</a:t>
            </a:r>
            <a:r>
              <a:rPr lang="en-US" dirty="0"/>
              <a:t> done in Human Computer Interaction. They are applicable for most interactive systems.</a:t>
            </a:r>
          </a:p>
          <a:p>
            <a:r>
              <a:rPr lang="en-US" dirty="0"/>
              <a:t>These principles can help you create a well designed User Interface and thereby improve the usability of the system.</a:t>
            </a:r>
          </a:p>
          <a:p>
            <a:endParaRPr lang="en-US" dirty="0"/>
          </a:p>
        </p:txBody>
      </p:sp>
    </p:spTree>
    <p:extLst>
      <p:ext uri="{BB962C8B-B14F-4D97-AF65-F5344CB8AC3E}">
        <p14:creationId xmlns:p14="http://schemas.microsoft.com/office/powerpoint/2010/main" val="23570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Shneiderman's</a:t>
            </a:r>
            <a:r>
              <a:rPr lang="en-US" b="1" dirty="0" smtClean="0"/>
              <a:t> principles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hlinkClick r:id="rId2"/>
              </a:rPr>
              <a:t>Strive </a:t>
            </a:r>
            <a:r>
              <a:rPr lang="en-US" dirty="0">
                <a:hlinkClick r:id="rId2"/>
              </a:rPr>
              <a:t>for consistency</a:t>
            </a:r>
            <a:endParaRPr lang="en-US" dirty="0"/>
          </a:p>
          <a:p>
            <a:r>
              <a:rPr lang="en-US" dirty="0">
                <a:hlinkClick r:id="rId3"/>
              </a:rPr>
              <a:t>Enable frequent users to use shortcuts</a:t>
            </a:r>
            <a:endParaRPr lang="en-US" dirty="0"/>
          </a:p>
          <a:p>
            <a:r>
              <a:rPr lang="en-US" dirty="0">
                <a:hlinkClick r:id="rId4"/>
              </a:rPr>
              <a:t>Offer informative feedback.</a:t>
            </a:r>
            <a:endParaRPr lang="en-US" dirty="0"/>
          </a:p>
          <a:p>
            <a:r>
              <a:rPr lang="en-US" dirty="0">
                <a:hlinkClick r:id="rId5"/>
              </a:rPr>
              <a:t>Design dialog to yield closure.</a:t>
            </a:r>
            <a:endParaRPr lang="en-US" dirty="0"/>
          </a:p>
          <a:p>
            <a:r>
              <a:rPr lang="en-US" dirty="0">
                <a:hlinkClick r:id="rId6"/>
              </a:rPr>
              <a:t>Offer simple error handling.</a:t>
            </a:r>
            <a:endParaRPr lang="en-US" dirty="0"/>
          </a:p>
          <a:p>
            <a:r>
              <a:rPr lang="en-US" dirty="0">
                <a:hlinkClick r:id="rId7"/>
              </a:rPr>
              <a:t>Permit easy reversal of actions</a:t>
            </a:r>
            <a:endParaRPr lang="en-US" dirty="0"/>
          </a:p>
          <a:p>
            <a:r>
              <a:rPr lang="en-US" dirty="0">
                <a:hlinkClick r:id="rId8"/>
              </a:rPr>
              <a:t>Support internal locus of control.</a:t>
            </a:r>
            <a:endParaRPr lang="en-US" dirty="0"/>
          </a:p>
          <a:p>
            <a:r>
              <a:rPr lang="en-US" dirty="0">
                <a:hlinkClick r:id="rId9"/>
              </a:rPr>
              <a:t>Reduce short-term memory load.</a:t>
            </a:r>
            <a:endParaRPr lang="en-US" dirty="0"/>
          </a:p>
          <a:p>
            <a:endParaRPr lang="en-US" dirty="0"/>
          </a:p>
        </p:txBody>
      </p:sp>
    </p:spTree>
    <p:extLst>
      <p:ext uri="{BB962C8B-B14F-4D97-AF65-F5344CB8AC3E}">
        <p14:creationId xmlns:p14="http://schemas.microsoft.com/office/powerpoint/2010/main" val="65042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Shneiderman's</a:t>
            </a:r>
            <a:r>
              <a:rPr lang="en-US" b="1" dirty="0" smtClean="0"/>
              <a:t> "Eight Golden Rules of Interface Design"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Strive for consistency</a:t>
            </a:r>
          </a:p>
          <a:p>
            <a:pPr lvl="1"/>
            <a:r>
              <a:rPr lang="en-US" dirty="0"/>
              <a:t>Consistent sequences of actions should be required in similar situations; identical terminology should be used in prompts, menus, and help screens; and consistent commands should be employed throughout.</a:t>
            </a:r>
          </a:p>
          <a:p>
            <a:r>
              <a:rPr lang="en-US" b="1" dirty="0"/>
              <a:t>Enable frequent users to use shortcuts</a:t>
            </a:r>
          </a:p>
          <a:p>
            <a:pPr lvl="1"/>
            <a:r>
              <a:rPr lang="en-US" dirty="0"/>
              <a:t>As the frequency of use increases, so do the user's desires to reduce the number of interactions and to increase the pace of interaction. Abbreviations, function keys, hidden commands, and macro facilities are very helpful to an expert user.</a:t>
            </a:r>
          </a:p>
          <a:p>
            <a:r>
              <a:rPr lang="en-US" b="1" dirty="0"/>
              <a:t>Offer informative feedback.</a:t>
            </a:r>
          </a:p>
          <a:p>
            <a:pPr lvl="1"/>
            <a:r>
              <a:rPr lang="en-US" dirty="0"/>
              <a:t>For every operator action, there should be some system feedback. For frequent and minor actions, the response can be modest, while for infrequent and major actions, the response should be more substantial.</a:t>
            </a:r>
          </a:p>
          <a:p>
            <a:r>
              <a:rPr lang="en-US" b="1" dirty="0"/>
              <a:t>Design dialog to yield closure.</a:t>
            </a:r>
          </a:p>
          <a:p>
            <a:pPr lvl="1"/>
            <a:r>
              <a:rPr lang="en-US" dirty="0"/>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a:t>
            </a:r>
          </a:p>
          <a:p>
            <a:endParaRPr lang="en-US" dirty="0"/>
          </a:p>
        </p:txBody>
      </p:sp>
    </p:spTree>
    <p:extLst>
      <p:ext uri="{BB962C8B-B14F-4D97-AF65-F5344CB8AC3E}">
        <p14:creationId xmlns:p14="http://schemas.microsoft.com/office/powerpoint/2010/main" val="77014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Shneiderman's</a:t>
            </a:r>
            <a:r>
              <a:rPr lang="en-US" b="1" dirty="0" smtClean="0"/>
              <a:t> "Eight Golden Rules of Interface Design"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Offer simple error handling.</a:t>
            </a:r>
          </a:p>
          <a:p>
            <a:pPr lvl="1"/>
            <a:r>
              <a:rPr lang="en-US" dirty="0" smtClean="0"/>
              <a:t>As much as possible, design the system so the user cannot make a serious error. If an error is made, the system should be able to detect the error and offer simple, comprehensible mechanisms for handling the error.</a:t>
            </a:r>
          </a:p>
          <a:p>
            <a:r>
              <a:rPr lang="en-US" b="1" dirty="0" smtClean="0"/>
              <a:t>Permit easy reversal of actions</a:t>
            </a:r>
          </a:p>
          <a:p>
            <a:pPr lvl="1"/>
            <a:r>
              <a:rPr lang="en-US" dirty="0" smtClean="0"/>
              <a:t>This feature relieves anxiety, since the user knows that errors can be undone; it thus encourages exploration of unfamiliar options. The units of reversibility may be a single action, a data entry, or a complete group of actions.</a:t>
            </a:r>
          </a:p>
          <a:p>
            <a:r>
              <a:rPr lang="en-US" b="1" dirty="0" smtClean="0"/>
              <a:t>Support internal locus of control.</a:t>
            </a:r>
          </a:p>
          <a:p>
            <a:pPr lvl="1"/>
            <a:r>
              <a:rPr lang="en-US" dirty="0" smtClean="0"/>
              <a:t>Experienced operators strongly desire the sense that they are in charge of the system and that the system responds to their actions. Design the system to make users the initiators of actions rather than the responders.</a:t>
            </a:r>
          </a:p>
          <a:p>
            <a:r>
              <a:rPr lang="en-US" b="1" dirty="0" smtClean="0"/>
              <a:t>Reduce short-term memory load.</a:t>
            </a:r>
          </a:p>
          <a:p>
            <a:pPr lvl="1"/>
            <a:r>
              <a:rPr lang="en-US" dirty="0" smtClean="0"/>
              <a:t>The limitation of human information processing in short-term memory requires that displays be kept simple, multiple page displays be consolidated, window-motion frequency be reduced, and sufficient training time be allotted for codes, mnemonics, and sequences of actions.</a:t>
            </a:r>
          </a:p>
          <a:p>
            <a:endParaRPr lang="en-US" dirty="0"/>
          </a:p>
        </p:txBody>
      </p:sp>
    </p:spTree>
    <p:extLst>
      <p:ext uri="{BB962C8B-B14F-4D97-AF65-F5344CB8AC3E}">
        <p14:creationId xmlns:p14="http://schemas.microsoft.com/office/powerpoint/2010/main" val="293604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a:t>
            </a:r>
            <a:r>
              <a:rPr lang="en-US" b="1" dirty="0" err="1" smtClean="0"/>
              <a:t>Jakob</a:t>
            </a:r>
            <a:r>
              <a:rPr lang="en-US" b="1" dirty="0" smtClean="0"/>
              <a:t> Nielsen 10 Usability Heuristics for User Interface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a:t>
            </a:r>
            <a:r>
              <a:rPr lang="en-US" dirty="0"/>
              <a:t>The 10 most general principles for interaction design. They are called 'heuristics' because they are more in the nature of rules of thumb than specific usability guidelines."</a:t>
            </a:r>
          </a:p>
          <a:p>
            <a:r>
              <a:rPr lang="en-US" dirty="0"/>
              <a:t>These are one of the most used heuristics for User Interface Design. They were developed by </a:t>
            </a:r>
            <a:r>
              <a:rPr lang="en-US" dirty="0" err="1"/>
              <a:t>Jakob</a:t>
            </a:r>
            <a:r>
              <a:rPr lang="en-US" dirty="0"/>
              <a:t> Nielsen together with Rolf </a:t>
            </a:r>
            <a:r>
              <a:rPr lang="en-US" dirty="0" err="1"/>
              <a:t>Molich</a:t>
            </a:r>
            <a:r>
              <a:rPr lang="en-US" dirty="0"/>
              <a:t> in the early 90's. The final set, which you see here, was released by Nielsen in 1994.</a:t>
            </a:r>
          </a:p>
          <a:p>
            <a:r>
              <a:rPr lang="en-US" dirty="0"/>
              <a:t>The heuristics are explained in greater depth in </a:t>
            </a:r>
            <a:r>
              <a:rPr lang="en-US" dirty="0">
                <a:hlinkClick r:id="rId2"/>
              </a:rPr>
              <a:t>this video on YouTube</a:t>
            </a:r>
            <a:r>
              <a:rPr lang="en-US" dirty="0"/>
              <a:t>.</a:t>
            </a:r>
          </a:p>
          <a:p>
            <a:endParaRPr lang="en-US" dirty="0"/>
          </a:p>
        </p:txBody>
      </p:sp>
    </p:spTree>
    <p:extLst>
      <p:ext uri="{BB962C8B-B14F-4D97-AF65-F5344CB8AC3E}">
        <p14:creationId xmlns:p14="http://schemas.microsoft.com/office/powerpoint/2010/main" val="93577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Jakob</a:t>
            </a:r>
            <a:r>
              <a:rPr lang="en-US" b="1" dirty="0" smtClean="0"/>
              <a:t> Nielsen Principles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Visibility </a:t>
            </a:r>
            <a:r>
              <a:rPr lang="en-US" dirty="0">
                <a:hlinkClick r:id="rId2"/>
              </a:rPr>
              <a:t>of system status</a:t>
            </a:r>
            <a:endParaRPr lang="en-US" dirty="0"/>
          </a:p>
          <a:p>
            <a:r>
              <a:rPr lang="en-US" dirty="0">
                <a:hlinkClick r:id="rId3"/>
              </a:rPr>
              <a:t>Match between system and the real world</a:t>
            </a:r>
            <a:endParaRPr lang="en-US" dirty="0"/>
          </a:p>
          <a:p>
            <a:r>
              <a:rPr lang="en-US" dirty="0">
                <a:hlinkClick r:id="rId4"/>
              </a:rPr>
              <a:t>User control and freedom</a:t>
            </a:r>
            <a:endParaRPr lang="en-US" dirty="0"/>
          </a:p>
          <a:p>
            <a:r>
              <a:rPr lang="en-US" dirty="0">
                <a:hlinkClick r:id="rId5"/>
              </a:rPr>
              <a:t>Consistency and standards</a:t>
            </a:r>
            <a:endParaRPr lang="en-US" dirty="0"/>
          </a:p>
          <a:p>
            <a:r>
              <a:rPr lang="en-US" dirty="0">
                <a:hlinkClick r:id="rId6"/>
              </a:rPr>
              <a:t>Error prevention</a:t>
            </a:r>
            <a:endParaRPr lang="en-US" dirty="0"/>
          </a:p>
          <a:p>
            <a:r>
              <a:rPr lang="en-US" dirty="0">
                <a:hlinkClick r:id="rId7"/>
              </a:rPr>
              <a:t>Recognition rather than recall</a:t>
            </a:r>
            <a:endParaRPr lang="en-US" dirty="0"/>
          </a:p>
          <a:p>
            <a:r>
              <a:rPr lang="en-US" dirty="0">
                <a:hlinkClick r:id="rId8"/>
              </a:rPr>
              <a:t>Flexibility and efficiency of use</a:t>
            </a:r>
            <a:endParaRPr lang="en-US" dirty="0"/>
          </a:p>
          <a:p>
            <a:r>
              <a:rPr lang="en-US" dirty="0">
                <a:hlinkClick r:id="rId9"/>
              </a:rPr>
              <a:t>Aesthetic and minimalist design</a:t>
            </a:r>
            <a:endParaRPr lang="en-US" dirty="0"/>
          </a:p>
          <a:p>
            <a:r>
              <a:rPr lang="en-US" dirty="0">
                <a:hlinkClick r:id="rId10"/>
              </a:rPr>
              <a:t>Help users recognize, diagnose, and recover from errors</a:t>
            </a:r>
            <a:endParaRPr lang="en-US" dirty="0"/>
          </a:p>
          <a:p>
            <a:r>
              <a:rPr lang="en-US" dirty="0">
                <a:hlinkClick r:id="rId11"/>
              </a:rPr>
              <a:t>Help and documentation</a:t>
            </a:r>
            <a:endParaRPr lang="en-US" dirty="0"/>
          </a:p>
          <a:p>
            <a:endParaRPr lang="en-US" dirty="0"/>
          </a:p>
        </p:txBody>
      </p:sp>
    </p:spTree>
    <p:extLst>
      <p:ext uri="{BB962C8B-B14F-4D97-AF65-F5344CB8AC3E}">
        <p14:creationId xmlns:p14="http://schemas.microsoft.com/office/powerpoint/2010/main" val="8751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Jakob</a:t>
            </a:r>
            <a:r>
              <a:rPr lang="en-US" b="1" dirty="0" smtClean="0"/>
              <a:t> Nielsen 10 Usability Heuristics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Visibility of system status</a:t>
            </a:r>
          </a:p>
          <a:p>
            <a:pPr lvl="1"/>
            <a:r>
              <a:rPr lang="en-US" dirty="0"/>
              <a:t>The system should always keep users informed about what is going on, through appropriate feedback within reasonable time.</a:t>
            </a:r>
          </a:p>
          <a:p>
            <a:r>
              <a:rPr lang="en-US" b="1" dirty="0"/>
              <a:t>Match between system and the real world</a:t>
            </a:r>
          </a:p>
          <a:p>
            <a:pPr lvl="1"/>
            <a:r>
              <a:rPr lang="en-US" dirty="0"/>
              <a:t>The system should speak the users' language, with words, phrases and concepts familiar to the user, rather than system-oriented terms. Follow real-world conventions, making information appear in a natural and logical order.</a:t>
            </a:r>
          </a:p>
          <a:p>
            <a:r>
              <a:rPr lang="en-US" b="1" dirty="0"/>
              <a:t>User control and freedom</a:t>
            </a:r>
          </a:p>
          <a:p>
            <a:pPr lvl="1"/>
            <a:r>
              <a:rPr lang="en-US" dirty="0"/>
              <a:t>Users often choose system functions by mistake and will need a clearly marked "emergency exit" to leave the unwanted state without having to go through an extended dialogue. Support undo and redo.</a:t>
            </a:r>
          </a:p>
          <a:p>
            <a:r>
              <a:rPr lang="en-US" b="1" dirty="0"/>
              <a:t>Consistency and standards</a:t>
            </a:r>
          </a:p>
          <a:p>
            <a:pPr lvl="1"/>
            <a:r>
              <a:rPr lang="en-US" dirty="0"/>
              <a:t>Users should not have to wonder whether different words, situations, or actions mean the same thing. Follow platform conventions.</a:t>
            </a:r>
          </a:p>
          <a:p>
            <a:endParaRPr lang="en-US" dirty="0"/>
          </a:p>
        </p:txBody>
      </p:sp>
    </p:spTree>
    <p:extLst>
      <p:ext uri="{BB962C8B-B14F-4D97-AF65-F5344CB8AC3E}">
        <p14:creationId xmlns:p14="http://schemas.microsoft.com/office/powerpoint/2010/main" val="185055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Jakob</a:t>
            </a:r>
            <a:r>
              <a:rPr lang="en-US" b="1" dirty="0" smtClean="0"/>
              <a:t> Nielsen 10 Usability Heuristics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Error prevention</a:t>
            </a:r>
          </a:p>
          <a:p>
            <a:pPr lvl="1"/>
            <a:r>
              <a:rPr lang="en-US" dirty="0" smtClean="0"/>
              <a:t>Even better than good error messages is a careful design which prevents a problem from occurring in the first place. Either eliminate error-prone conditions or check for them and present users with a confirmation option before they commit to the action.</a:t>
            </a:r>
          </a:p>
          <a:p>
            <a:r>
              <a:rPr lang="en-US" b="1" dirty="0" smtClean="0"/>
              <a:t>Recognition rather than recall</a:t>
            </a:r>
          </a:p>
          <a:p>
            <a:pPr lvl="1"/>
            <a:r>
              <a:rPr lang="en-US" dirty="0" smtClean="0"/>
              <a:t>Minimize the user's memory load by making objects, actions, and options visible. The user should not have to remember information from one part of the dialogue to another. Instructions for use of the system should be visible or easily retrievable whenever appropriate.</a:t>
            </a:r>
          </a:p>
          <a:p>
            <a:r>
              <a:rPr lang="en-US" b="1" dirty="0" smtClean="0"/>
              <a:t>Flexibility and efficiency of use</a:t>
            </a:r>
          </a:p>
          <a:p>
            <a:pPr lvl="1"/>
            <a:r>
              <a:rPr lang="en-US" dirty="0" smtClean="0"/>
              <a:t>Accelerators -- unseen by the novice user -- may often speed up the interaction for the expert user such that the system can cater to both inexperienced and experienced users. Allow users to tailor frequent actions.</a:t>
            </a:r>
          </a:p>
          <a:p>
            <a:endParaRPr lang="en-US" dirty="0"/>
          </a:p>
        </p:txBody>
      </p:sp>
    </p:spTree>
    <p:extLst>
      <p:ext uri="{BB962C8B-B14F-4D97-AF65-F5344CB8AC3E}">
        <p14:creationId xmlns:p14="http://schemas.microsoft.com/office/powerpoint/2010/main" val="53318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Jakob</a:t>
            </a:r>
            <a:r>
              <a:rPr lang="en-US" b="1" dirty="0" smtClean="0"/>
              <a:t> Nielsen 10 Usability Heuristics</a:t>
            </a:r>
            <a:endParaRPr lang="en-US" dirty="0"/>
          </a:p>
        </p:txBody>
      </p:sp>
      <p:sp>
        <p:nvSpPr>
          <p:cNvPr id="3" name="Content Placeholder 2"/>
          <p:cNvSpPr>
            <a:spLocks noGrp="1"/>
          </p:cNvSpPr>
          <p:nvPr>
            <p:ph idx="1"/>
          </p:nvPr>
        </p:nvSpPr>
        <p:spPr/>
        <p:txBody>
          <a:bodyPr>
            <a:normAutofit lnSpcReduction="10000"/>
          </a:bodyPr>
          <a:lstStyle/>
          <a:p>
            <a:r>
              <a:rPr lang="en-US" b="1" dirty="0" smtClean="0"/>
              <a:t>Aesthetic and minimalist design</a:t>
            </a:r>
          </a:p>
          <a:p>
            <a:pPr lvl="1"/>
            <a:r>
              <a:rPr lang="en-US" dirty="0" smtClean="0"/>
              <a:t>Dialogues should not contain information which is irrelevant or rarely needed. Every extra unit of information in a dialogue competes with the relevant units of information and diminishes their relative visibility.</a:t>
            </a:r>
          </a:p>
          <a:p>
            <a:r>
              <a:rPr lang="en-US" b="1" dirty="0" smtClean="0"/>
              <a:t>Help users recognize, diagnose, and recover from errors</a:t>
            </a:r>
          </a:p>
          <a:p>
            <a:pPr lvl="1"/>
            <a:r>
              <a:rPr lang="en-US" dirty="0" smtClean="0"/>
              <a:t>Error messages should be expressed in plain language (no codes), precisely indicate the problem, and constructively suggest a solution.</a:t>
            </a:r>
          </a:p>
          <a:p>
            <a:r>
              <a:rPr lang="en-US" b="1" dirty="0" smtClean="0"/>
              <a:t>Help and documentation</a:t>
            </a:r>
          </a:p>
          <a:p>
            <a:pPr lvl="1"/>
            <a:r>
              <a:rPr lang="en-US" dirty="0" smtClean="0"/>
              <a:t>Even though it is better if the system can be used without documentation, it may be necessary to provide help and documentation. Any such information should be easy to search, focused on the user's task, list concrete steps to be carried out, and not be too large.</a:t>
            </a:r>
          </a:p>
          <a:p>
            <a:endParaRPr lang="en-US" dirty="0"/>
          </a:p>
        </p:txBody>
      </p:sp>
    </p:spTree>
    <p:extLst>
      <p:ext uri="{BB962C8B-B14F-4D97-AF65-F5344CB8AC3E}">
        <p14:creationId xmlns:p14="http://schemas.microsoft.com/office/powerpoint/2010/main" val="170445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5.Android Design Principles</a:t>
            </a:r>
            <a:br>
              <a:rPr lang="en-US" b="1" dirty="0" smtClean="0"/>
            </a:br>
            <a:endParaRPr lang="en-US" dirty="0"/>
          </a:p>
        </p:txBody>
      </p:sp>
      <p:sp>
        <p:nvSpPr>
          <p:cNvPr id="3" name="Content Placeholder 2"/>
          <p:cNvSpPr>
            <a:spLocks noGrp="1"/>
          </p:cNvSpPr>
          <p:nvPr>
            <p:ph idx="1"/>
          </p:nvPr>
        </p:nvSpPr>
        <p:spPr/>
        <p:txBody>
          <a:bodyPr/>
          <a:lstStyle/>
          <a:p>
            <a:r>
              <a:rPr lang="en-US" dirty="0" smtClean="0"/>
              <a:t>"</a:t>
            </a:r>
            <a:r>
              <a:rPr lang="en-US" dirty="0"/>
              <a:t>These design principles were developed by and for the Android User Experience Team to keep users' best interests in mind. Consider them as you apply your own creativity and design thinking. Deviate with purpose."</a:t>
            </a:r>
          </a:p>
          <a:p>
            <a:r>
              <a:rPr lang="en-US" dirty="0"/>
              <a:t>Also check out this talk called, </a:t>
            </a:r>
            <a:r>
              <a:rPr lang="en-US" dirty="0">
                <a:hlinkClick r:id="rId2"/>
              </a:rPr>
              <a:t>Enchant, Simplify, Amaze: Android's Design Principles</a:t>
            </a:r>
            <a:r>
              <a:rPr lang="en-US" dirty="0"/>
              <a:t> from Google I/O 2013, where Rachel </a:t>
            </a:r>
            <a:r>
              <a:rPr lang="en-US" dirty="0" err="1"/>
              <a:t>Gerb</a:t>
            </a:r>
            <a:r>
              <a:rPr lang="en-US" dirty="0"/>
              <a:t> and Helena </a:t>
            </a:r>
            <a:r>
              <a:rPr lang="en-US" dirty="0" err="1"/>
              <a:t>Roeber</a:t>
            </a:r>
            <a:r>
              <a:rPr lang="en-US" dirty="0"/>
              <a:t> introduce these principles and explains them in greater detail.</a:t>
            </a:r>
          </a:p>
          <a:p>
            <a:endParaRPr lang="en-US" dirty="0"/>
          </a:p>
        </p:txBody>
      </p:sp>
    </p:spTree>
    <p:extLst>
      <p:ext uri="{BB962C8B-B14F-4D97-AF65-F5344CB8AC3E}">
        <p14:creationId xmlns:p14="http://schemas.microsoft.com/office/powerpoint/2010/main" val="26148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1.Don Normans Principles</a:t>
            </a:r>
          </a:p>
          <a:p>
            <a:pPr marL="0" indent="0">
              <a:buNone/>
            </a:pPr>
            <a:r>
              <a:rPr lang="en-US" b="1" dirty="0" smtClean="0"/>
              <a:t>2. Dieter Rams ten principles for good design</a:t>
            </a:r>
          </a:p>
          <a:p>
            <a:pPr marL="0" indent="0">
              <a:buNone/>
            </a:pPr>
            <a:r>
              <a:rPr lang="en-US" b="1" dirty="0" smtClean="0"/>
              <a:t>3. </a:t>
            </a:r>
            <a:r>
              <a:rPr lang="en-US" b="1" dirty="0" err="1" smtClean="0"/>
              <a:t>Shneiderman's</a:t>
            </a:r>
            <a:r>
              <a:rPr lang="en-US" b="1" dirty="0" smtClean="0"/>
              <a:t> "Eight Golden Rules of Interface Design“</a:t>
            </a:r>
          </a:p>
          <a:p>
            <a:pPr marL="0" indent="0">
              <a:buNone/>
            </a:pPr>
            <a:r>
              <a:rPr lang="en-US" b="1" dirty="0" smtClean="0"/>
              <a:t>4. </a:t>
            </a:r>
            <a:r>
              <a:rPr lang="en-US" b="1" dirty="0" err="1" smtClean="0"/>
              <a:t>Jakob</a:t>
            </a:r>
            <a:r>
              <a:rPr lang="en-US" b="1" dirty="0" smtClean="0"/>
              <a:t> Nielsen 10 Usability Heuristics for User Interface Design</a:t>
            </a:r>
          </a:p>
          <a:p>
            <a:pPr marL="0" indent="0">
              <a:buNone/>
            </a:pPr>
            <a:r>
              <a:rPr lang="en-US" b="1" dirty="0" smtClean="0"/>
              <a:t>5. Android Design Principles</a:t>
            </a:r>
          </a:p>
          <a:p>
            <a:pPr marL="0" indent="0">
              <a:buNone/>
            </a:pPr>
            <a:r>
              <a:rPr lang="en-US" b="1" dirty="0" smtClean="0"/>
              <a:t>6. iOS Design Principles</a:t>
            </a:r>
          </a:p>
          <a:p>
            <a:pPr marL="0" indent="0">
              <a:buNone/>
            </a:pPr>
            <a:endParaRPr lang="en-US" b="1" dirty="0" smtClean="0"/>
          </a:p>
          <a:p>
            <a:pPr marL="0" indent="0">
              <a:buNone/>
            </a:pPr>
            <a:endParaRPr lang="en-US" b="1" dirty="0"/>
          </a:p>
          <a:p>
            <a:pPr marL="0" indent="0">
              <a:buNone/>
            </a:pPr>
            <a:r>
              <a:rPr lang="en-US" b="1" dirty="0" smtClean="0"/>
              <a:t>http://www.designprinciplesftw.com/</a:t>
            </a:r>
            <a:br>
              <a:rPr lang="en-US" b="1" dirty="0" smtClean="0"/>
            </a:br>
            <a:r>
              <a:rPr lang="en-US" b="1" dirty="0" smtClean="0"/>
              <a:t/>
            </a:r>
            <a:br>
              <a:rPr lang="en-US" b="1" dirty="0" smtClean="0"/>
            </a:br>
            <a:endParaRPr lang="en-US" dirty="0"/>
          </a:p>
        </p:txBody>
      </p:sp>
    </p:spTree>
    <p:extLst>
      <p:ext uri="{BB962C8B-B14F-4D97-AF65-F5344CB8AC3E}">
        <p14:creationId xmlns:p14="http://schemas.microsoft.com/office/powerpoint/2010/main" val="4079380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principles</a:t>
            </a:r>
            <a:br>
              <a:rPr lang="en-US" b="1" dirty="0" smtClean="0"/>
            </a:br>
            <a:endParaRPr lang="en-US" dirty="0"/>
          </a:p>
        </p:txBody>
      </p:sp>
      <p:sp>
        <p:nvSpPr>
          <p:cNvPr id="3" name="Content Placeholder 2"/>
          <p:cNvSpPr>
            <a:spLocks noGrp="1"/>
          </p:cNvSpPr>
          <p:nvPr>
            <p:ph sz="half" idx="2"/>
          </p:nvPr>
        </p:nvSpPr>
        <p:spPr>
          <a:xfrm>
            <a:off x="839788" y="1519707"/>
            <a:ext cx="5157787" cy="4669956"/>
          </a:xfrm>
        </p:spPr>
        <p:txBody>
          <a:bodyPr>
            <a:normAutofit fontScale="92500" lnSpcReduction="10000"/>
          </a:bodyPr>
          <a:lstStyle/>
          <a:p>
            <a:r>
              <a:rPr lang="en-US" dirty="0" smtClean="0">
                <a:hlinkClick r:id="rId2"/>
              </a:rPr>
              <a:t>Delight </a:t>
            </a:r>
            <a:r>
              <a:rPr lang="en-US" dirty="0">
                <a:hlinkClick r:id="rId2"/>
              </a:rPr>
              <a:t>me in surprising ways</a:t>
            </a:r>
            <a:endParaRPr lang="en-US" dirty="0"/>
          </a:p>
          <a:p>
            <a:r>
              <a:rPr lang="en-US" dirty="0">
                <a:hlinkClick r:id="rId3"/>
              </a:rPr>
              <a:t>Real objects are more fun than buttons and menus</a:t>
            </a:r>
            <a:endParaRPr lang="en-US" dirty="0"/>
          </a:p>
          <a:p>
            <a:r>
              <a:rPr lang="en-US" dirty="0">
                <a:hlinkClick r:id="rId4"/>
              </a:rPr>
              <a:t>Let me make it mine</a:t>
            </a:r>
            <a:endParaRPr lang="en-US" dirty="0"/>
          </a:p>
          <a:p>
            <a:r>
              <a:rPr lang="en-US" dirty="0">
                <a:hlinkClick r:id="rId5"/>
              </a:rPr>
              <a:t>Get to know me</a:t>
            </a:r>
            <a:endParaRPr lang="en-US" dirty="0"/>
          </a:p>
          <a:p>
            <a:r>
              <a:rPr lang="en-US" dirty="0">
                <a:hlinkClick r:id="rId6"/>
              </a:rPr>
              <a:t>Keep it brief</a:t>
            </a:r>
            <a:endParaRPr lang="en-US" dirty="0"/>
          </a:p>
          <a:p>
            <a:r>
              <a:rPr lang="en-US" dirty="0">
                <a:hlinkClick r:id="rId7"/>
              </a:rPr>
              <a:t>Pictures are faster than words</a:t>
            </a:r>
            <a:endParaRPr lang="en-US" dirty="0"/>
          </a:p>
          <a:p>
            <a:r>
              <a:rPr lang="en-US" dirty="0">
                <a:hlinkClick r:id="rId8"/>
              </a:rPr>
              <a:t>Decide for me but let me have the final say</a:t>
            </a:r>
            <a:endParaRPr lang="en-US" dirty="0"/>
          </a:p>
          <a:p>
            <a:r>
              <a:rPr lang="en-US" dirty="0">
                <a:hlinkClick r:id="rId9"/>
              </a:rPr>
              <a:t>Only show what I need when I need it</a:t>
            </a:r>
            <a:endParaRPr lang="en-US" dirty="0"/>
          </a:p>
          <a:p>
            <a:endParaRPr lang="en-US" dirty="0"/>
          </a:p>
        </p:txBody>
      </p:sp>
      <p:sp>
        <p:nvSpPr>
          <p:cNvPr id="6" name="Content Placeholder 5"/>
          <p:cNvSpPr>
            <a:spLocks noGrp="1"/>
          </p:cNvSpPr>
          <p:nvPr>
            <p:ph sz="quarter" idx="4"/>
          </p:nvPr>
        </p:nvSpPr>
        <p:spPr>
          <a:xfrm>
            <a:off x="6172200" y="1519707"/>
            <a:ext cx="5183188" cy="4669956"/>
          </a:xfrm>
        </p:spPr>
        <p:txBody>
          <a:bodyPr>
            <a:normAutofit fontScale="92500" lnSpcReduction="10000"/>
          </a:bodyPr>
          <a:lstStyle/>
          <a:p>
            <a:r>
              <a:rPr lang="en-US" dirty="0" smtClean="0">
                <a:hlinkClick r:id="rId10"/>
              </a:rPr>
              <a:t>I should always know where I am</a:t>
            </a:r>
            <a:endParaRPr lang="en-US" dirty="0" smtClean="0"/>
          </a:p>
          <a:p>
            <a:r>
              <a:rPr lang="en-US" dirty="0" smtClean="0">
                <a:hlinkClick r:id="rId11"/>
              </a:rPr>
              <a:t>Never lose my stuff</a:t>
            </a:r>
            <a:endParaRPr lang="en-US" dirty="0" smtClean="0"/>
          </a:p>
          <a:p>
            <a:r>
              <a:rPr lang="en-US" dirty="0" smtClean="0">
                <a:hlinkClick r:id="rId12"/>
              </a:rPr>
              <a:t>If it looks the same, it should act the same</a:t>
            </a:r>
            <a:endParaRPr lang="en-US" dirty="0" smtClean="0"/>
          </a:p>
          <a:p>
            <a:r>
              <a:rPr lang="en-US" dirty="0" smtClean="0">
                <a:hlinkClick r:id="rId13"/>
              </a:rPr>
              <a:t>Only interrupt me if it's important</a:t>
            </a:r>
            <a:endParaRPr lang="en-US" dirty="0" smtClean="0"/>
          </a:p>
          <a:p>
            <a:r>
              <a:rPr lang="en-US" dirty="0" smtClean="0">
                <a:hlinkClick r:id="rId14"/>
              </a:rPr>
              <a:t>Give me tricks that work everywhere</a:t>
            </a:r>
            <a:endParaRPr lang="en-US" dirty="0" smtClean="0"/>
          </a:p>
          <a:p>
            <a:r>
              <a:rPr lang="en-US" dirty="0" smtClean="0">
                <a:hlinkClick r:id="rId15"/>
              </a:rPr>
              <a:t>It's not my fault</a:t>
            </a:r>
            <a:endParaRPr lang="en-US" dirty="0" smtClean="0"/>
          </a:p>
          <a:p>
            <a:r>
              <a:rPr lang="en-US" dirty="0" smtClean="0">
                <a:hlinkClick r:id="rId16"/>
              </a:rPr>
              <a:t>Sprinkle encouragement</a:t>
            </a:r>
            <a:endParaRPr lang="en-US" dirty="0" smtClean="0"/>
          </a:p>
          <a:p>
            <a:r>
              <a:rPr lang="en-US" dirty="0" smtClean="0">
                <a:hlinkClick r:id="rId17"/>
              </a:rPr>
              <a:t>Do the heavy lifting for me</a:t>
            </a:r>
            <a:endParaRPr lang="en-US" dirty="0" smtClean="0"/>
          </a:p>
          <a:p>
            <a:r>
              <a:rPr lang="en-US" dirty="0" smtClean="0">
                <a:hlinkClick r:id="rId18"/>
              </a:rPr>
              <a:t>Make important things fast</a:t>
            </a:r>
            <a:endParaRPr lang="en-US" dirty="0" smtClean="0"/>
          </a:p>
          <a:p>
            <a:endParaRPr lang="en-US" dirty="0"/>
          </a:p>
        </p:txBody>
      </p:sp>
    </p:spTree>
    <p:extLst>
      <p:ext uri="{BB962C8B-B14F-4D97-AF65-F5344CB8AC3E}">
        <p14:creationId xmlns:p14="http://schemas.microsoft.com/office/powerpoint/2010/main" val="167601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Android Design Principles</a:t>
            </a:r>
            <a:br>
              <a:rPr lang="en-US" b="1" dirty="0" smtClean="0"/>
            </a:br>
            <a:endParaRPr lang="en-US" dirty="0"/>
          </a:p>
        </p:txBody>
      </p:sp>
      <p:sp>
        <p:nvSpPr>
          <p:cNvPr id="8" name="Content Placeholder 7"/>
          <p:cNvSpPr>
            <a:spLocks noGrp="1"/>
          </p:cNvSpPr>
          <p:nvPr>
            <p:ph idx="1"/>
          </p:nvPr>
        </p:nvSpPr>
        <p:spPr/>
        <p:txBody>
          <a:bodyPr>
            <a:normAutofit fontScale="77500" lnSpcReduction="20000"/>
          </a:bodyPr>
          <a:lstStyle/>
          <a:p>
            <a:r>
              <a:rPr lang="en-US" b="1" dirty="0"/>
              <a:t>Delight me in surprising ways</a:t>
            </a:r>
          </a:p>
          <a:p>
            <a:pPr lvl="1"/>
            <a:r>
              <a:rPr lang="en-US" dirty="0"/>
              <a:t>A beautiful surface, a carefully-placed animation, or a well-timed sound effect is a joy to experience. Subtle effects contribute to a feeling of effortlessness and a sense that a powerful force is at hand.</a:t>
            </a:r>
          </a:p>
          <a:p>
            <a:r>
              <a:rPr lang="en-US" b="1" dirty="0"/>
              <a:t>Real objects are more fun than buttons and menus</a:t>
            </a:r>
          </a:p>
          <a:p>
            <a:pPr lvl="1"/>
            <a:r>
              <a:rPr lang="en-US" dirty="0"/>
              <a:t>Allow people to directly touch and manipulate objects in your app. It reduces the cognitive effort needed to perform a task while making it more emotionally satisfying.</a:t>
            </a:r>
          </a:p>
          <a:p>
            <a:r>
              <a:rPr lang="en-US" b="1" dirty="0"/>
              <a:t>Let me make it mine</a:t>
            </a:r>
          </a:p>
          <a:p>
            <a:pPr lvl="1"/>
            <a:r>
              <a:rPr lang="en-US" dirty="0"/>
              <a:t>People love to add personal touches because it helps them feel at home and in control. Provide sensible, beautiful defaults, but also consider fun, optional customizations that don't hinder primary tasks.</a:t>
            </a:r>
          </a:p>
          <a:p>
            <a:r>
              <a:rPr lang="en-US" b="1" dirty="0"/>
              <a:t>Get to know me</a:t>
            </a:r>
          </a:p>
          <a:p>
            <a:pPr lvl="1"/>
            <a:r>
              <a:rPr lang="en-US" dirty="0"/>
              <a:t>Learn peoples' preferences over time. Rather than asking them to make the same choices over and over, place previous choices within easy reach.</a:t>
            </a:r>
          </a:p>
          <a:p>
            <a:r>
              <a:rPr lang="en-US" b="1" dirty="0"/>
              <a:t>Keep it brief</a:t>
            </a:r>
          </a:p>
          <a:p>
            <a:pPr lvl="1"/>
            <a:r>
              <a:rPr lang="en-US" dirty="0"/>
              <a:t>Use short phrases with simple words. People are likely to skip sentences if they're long.</a:t>
            </a:r>
          </a:p>
          <a:p>
            <a:endParaRPr lang="en-US" dirty="0"/>
          </a:p>
        </p:txBody>
      </p:sp>
    </p:spTree>
    <p:extLst>
      <p:ext uri="{BB962C8B-B14F-4D97-AF65-F5344CB8AC3E}">
        <p14:creationId xmlns:p14="http://schemas.microsoft.com/office/powerpoint/2010/main" val="220674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Design Principles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Pictures are faster than words</a:t>
            </a:r>
          </a:p>
          <a:p>
            <a:pPr lvl="1"/>
            <a:r>
              <a:rPr lang="en-US" dirty="0" smtClean="0"/>
              <a:t>Consider using pictures to explain ideas. They get people's attention and can be much more efficient than words.</a:t>
            </a:r>
          </a:p>
          <a:p>
            <a:r>
              <a:rPr lang="en-US" b="1" dirty="0" smtClean="0"/>
              <a:t>Decide for me but let me have the final say</a:t>
            </a:r>
          </a:p>
          <a:p>
            <a:pPr lvl="1"/>
            <a:r>
              <a:rPr lang="en-US" dirty="0" smtClean="0"/>
              <a:t>Take your best guess and act rather than asking first. Too many choices and decisions make people unhappy. Just in case you get it wrong, allow for 'undo'.</a:t>
            </a:r>
          </a:p>
          <a:p>
            <a:r>
              <a:rPr lang="en-US" b="1" dirty="0" smtClean="0"/>
              <a:t>Only show what I need when I need it</a:t>
            </a:r>
          </a:p>
          <a:p>
            <a:pPr lvl="1"/>
            <a:r>
              <a:rPr lang="en-US" dirty="0" smtClean="0"/>
              <a:t>People get overwhelmed when they see too much at once. Break tasks and information into small, digestible chunks. Hide options that aren't essential at the moment, and teach people as they go.</a:t>
            </a:r>
          </a:p>
          <a:p>
            <a:r>
              <a:rPr lang="en-US" b="1" dirty="0" smtClean="0"/>
              <a:t>I should always know where I am</a:t>
            </a:r>
          </a:p>
          <a:p>
            <a:pPr lvl="1"/>
            <a:r>
              <a:rPr lang="en-US" dirty="0" smtClean="0"/>
              <a:t>Give people confidence that they know their way around. Make places in your app look distinct and use transitions to show relationships among screens. Provide feedback on tasks in progress.</a:t>
            </a:r>
          </a:p>
          <a:p>
            <a:r>
              <a:rPr lang="en-US" b="1" dirty="0" smtClean="0"/>
              <a:t>Never lose my stuff</a:t>
            </a:r>
          </a:p>
          <a:p>
            <a:pPr lvl="1"/>
            <a:r>
              <a:rPr lang="en-US" dirty="0" smtClean="0"/>
              <a:t>Save what people took time to create and let them access it from anywhere. Remember settings, personal touches, and creations across phones, tablets, and computers. It makes upgrading the easiest thing in the world.</a:t>
            </a:r>
          </a:p>
          <a:p>
            <a:endParaRPr lang="en-US" dirty="0"/>
          </a:p>
        </p:txBody>
      </p:sp>
    </p:spTree>
    <p:extLst>
      <p:ext uri="{BB962C8B-B14F-4D97-AF65-F5344CB8AC3E}">
        <p14:creationId xmlns:p14="http://schemas.microsoft.com/office/powerpoint/2010/main" val="328814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Design Principles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b="1" dirty="0" smtClean="0"/>
              <a:t>If it looks the same, it should act the same</a:t>
            </a:r>
          </a:p>
          <a:p>
            <a:pPr lvl="1"/>
            <a:r>
              <a:rPr lang="en-US" dirty="0" smtClean="0"/>
              <a:t>Help people discern functional differences by making them visually distinct rather than subtle. Avoid modes, which are places that look similar but act differently on the same input.</a:t>
            </a:r>
          </a:p>
          <a:p>
            <a:r>
              <a:rPr lang="en-US" b="1" dirty="0" smtClean="0"/>
              <a:t>Only interrupt me if it's important</a:t>
            </a:r>
          </a:p>
          <a:p>
            <a:pPr lvl="1"/>
            <a:r>
              <a:rPr lang="en-US" dirty="0" smtClean="0"/>
              <a:t>Like a good personal assistant, shield people from unimportant minutiae. People want to stay focused, and unless it's critical and time-sensitive, an interruption can be taxing and frustrating.</a:t>
            </a:r>
          </a:p>
          <a:p>
            <a:r>
              <a:rPr lang="en-US" b="1" dirty="0" smtClean="0"/>
              <a:t>Give me tricks that work everywhere</a:t>
            </a:r>
          </a:p>
          <a:p>
            <a:pPr lvl="1"/>
            <a:r>
              <a:rPr lang="en-US" dirty="0" smtClean="0"/>
              <a:t>People feel great when they figure things out for themselves. Make your app easier to learn by leveraging visual patterns and muscle memory from other Android apps. For example, the swipe gesture may be a good navigational shortcut.</a:t>
            </a:r>
          </a:p>
          <a:p>
            <a:endParaRPr lang="en-US" dirty="0"/>
          </a:p>
        </p:txBody>
      </p:sp>
    </p:spTree>
    <p:extLst>
      <p:ext uri="{BB962C8B-B14F-4D97-AF65-F5344CB8AC3E}">
        <p14:creationId xmlns:p14="http://schemas.microsoft.com/office/powerpoint/2010/main" val="201007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Design Principles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It's not my fault</a:t>
            </a:r>
          </a:p>
          <a:p>
            <a:pPr lvl="1"/>
            <a:r>
              <a:rPr lang="en-US" dirty="0" smtClean="0"/>
              <a:t>Be gentle in how you prompt people to make corrections. They want to feel smart when they use your app. If something goes wrong, give clear recovery instructions but spare them the technical details. If you can fix it behind the scenes, even better.</a:t>
            </a:r>
          </a:p>
          <a:p>
            <a:r>
              <a:rPr lang="en-US" b="1" dirty="0" smtClean="0"/>
              <a:t>Sprinkle encouragement</a:t>
            </a:r>
          </a:p>
          <a:p>
            <a:pPr lvl="1"/>
            <a:r>
              <a:rPr lang="en-US" dirty="0" smtClean="0"/>
              <a:t>Break complex tasks into smaller steps that can be easily accomplished. Give feedback on actions, even if it's just a subtle glow.</a:t>
            </a:r>
          </a:p>
          <a:p>
            <a:r>
              <a:rPr lang="en-US" b="1" dirty="0" smtClean="0"/>
              <a:t>Do the heavy lifting for me</a:t>
            </a:r>
          </a:p>
          <a:p>
            <a:pPr lvl="1"/>
            <a:r>
              <a:rPr lang="en-US" dirty="0" smtClean="0"/>
              <a:t>Make novices feel like experts by enabling them to do things they never thought they could. For example, shortcuts that combine multiple photo effects can make amateur photographs look amazing in only a few steps.</a:t>
            </a:r>
          </a:p>
          <a:p>
            <a:r>
              <a:rPr lang="en-US" b="1" dirty="0" smtClean="0"/>
              <a:t>Make important things fast</a:t>
            </a:r>
          </a:p>
          <a:p>
            <a:pPr lvl="1"/>
            <a:r>
              <a:rPr lang="en-US" dirty="0" smtClean="0"/>
              <a:t>Not all actions are equal. Decide what's most important in your app and make it easy to find and fast to use, like the shutter button in a camera, or the pause button in a music player.</a:t>
            </a:r>
          </a:p>
          <a:p>
            <a:endParaRPr lang="en-US" dirty="0"/>
          </a:p>
        </p:txBody>
      </p:sp>
    </p:spTree>
    <p:extLst>
      <p:ext uri="{BB962C8B-B14F-4D97-AF65-F5344CB8AC3E}">
        <p14:creationId xmlns:p14="http://schemas.microsoft.com/office/powerpoint/2010/main" val="389431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iOS User Experience Guidelines</a:t>
            </a:r>
            <a:br>
              <a:rPr lang="en-US" b="1" dirty="0" smtClean="0"/>
            </a:br>
            <a:endParaRPr lang="en-US" dirty="0"/>
          </a:p>
        </p:txBody>
      </p:sp>
      <p:sp>
        <p:nvSpPr>
          <p:cNvPr id="3" name="Content Placeholder 2"/>
          <p:cNvSpPr>
            <a:spLocks noGrp="1"/>
          </p:cNvSpPr>
          <p:nvPr>
            <p:ph idx="1"/>
          </p:nvPr>
        </p:nvSpPr>
        <p:spPr/>
        <p:txBody>
          <a:bodyPr/>
          <a:lstStyle/>
          <a:p>
            <a:r>
              <a:rPr lang="en-US" dirty="0" smtClean="0"/>
              <a:t>These </a:t>
            </a:r>
            <a:r>
              <a:rPr lang="en-US" dirty="0"/>
              <a:t>are the Human Interface Guidelines for iOS, commonly referred to as the HIG. Please make sure to also check out the original source since it contains richer information with graphics showing examples of the principles applied as well as links to further resources.</a:t>
            </a:r>
          </a:p>
          <a:p>
            <a:endParaRPr lang="en-US" dirty="0"/>
          </a:p>
        </p:txBody>
      </p:sp>
    </p:spTree>
    <p:extLst>
      <p:ext uri="{BB962C8B-B14F-4D97-AF65-F5344CB8AC3E}">
        <p14:creationId xmlns:p14="http://schemas.microsoft.com/office/powerpoint/2010/main" val="338649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iOS principles</a:t>
            </a:r>
            <a:br>
              <a:rPr lang="en-US" b="1" dirty="0" smtClean="0"/>
            </a:b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hlinkClick r:id="rId2"/>
              </a:rPr>
              <a:t>Focus </a:t>
            </a:r>
            <a:r>
              <a:rPr lang="en-US" dirty="0">
                <a:hlinkClick r:id="rId2"/>
              </a:rPr>
              <a:t>on the Primary Task</a:t>
            </a:r>
            <a:endParaRPr lang="en-US" dirty="0"/>
          </a:p>
          <a:p>
            <a:r>
              <a:rPr lang="en-US" dirty="0">
                <a:hlinkClick r:id="rId3"/>
              </a:rPr>
              <a:t>Elevate the Content that People Care About</a:t>
            </a:r>
            <a:endParaRPr lang="en-US" dirty="0"/>
          </a:p>
          <a:p>
            <a:r>
              <a:rPr lang="en-US" dirty="0">
                <a:hlinkClick r:id="rId4"/>
              </a:rPr>
              <a:t>Think Top Down</a:t>
            </a:r>
            <a:endParaRPr lang="en-US" dirty="0"/>
          </a:p>
          <a:p>
            <a:r>
              <a:rPr lang="en-US" dirty="0">
                <a:hlinkClick r:id="rId5"/>
              </a:rPr>
              <a:t>Give People a Logical Path to Follow</a:t>
            </a:r>
            <a:endParaRPr lang="en-US" dirty="0"/>
          </a:p>
          <a:p>
            <a:r>
              <a:rPr lang="en-US" dirty="0">
                <a:hlinkClick r:id="rId6"/>
              </a:rPr>
              <a:t>Make Usage Easy and Obvious</a:t>
            </a:r>
            <a:endParaRPr lang="en-US" dirty="0"/>
          </a:p>
          <a:p>
            <a:r>
              <a:rPr lang="en-US" dirty="0">
                <a:hlinkClick r:id="rId7"/>
              </a:rPr>
              <a:t>Use User-Centric Terminology</a:t>
            </a:r>
            <a:endParaRPr lang="en-US" dirty="0"/>
          </a:p>
          <a:p>
            <a:r>
              <a:rPr lang="en-US" dirty="0">
                <a:hlinkClick r:id="rId8"/>
              </a:rPr>
              <a:t>Minimize the Effort Required for User Input</a:t>
            </a:r>
            <a:endParaRPr lang="en-US" dirty="0"/>
          </a:p>
          <a:p>
            <a:r>
              <a:rPr lang="en-US" dirty="0">
                <a:hlinkClick r:id="rId9"/>
              </a:rPr>
              <a:t>Downplay File-Handling Operations</a:t>
            </a:r>
            <a:endParaRPr lang="en-US" dirty="0"/>
          </a:p>
          <a:p>
            <a:r>
              <a:rPr lang="en-US" dirty="0" smtClean="0">
                <a:hlinkClick r:id="rId10"/>
              </a:rPr>
              <a:t>Enable Collaboration and Connectedness</a:t>
            </a:r>
            <a:endParaRPr lang="en-US" dirty="0" smtClean="0"/>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hlinkClick r:id="rId11"/>
              </a:rPr>
              <a:t>De-emphasize Settings</a:t>
            </a:r>
            <a:endParaRPr lang="en-US" dirty="0" smtClean="0"/>
          </a:p>
          <a:p>
            <a:r>
              <a:rPr lang="en-US" dirty="0" smtClean="0">
                <a:hlinkClick r:id="rId12"/>
              </a:rPr>
              <a:t>Brand Appropriately</a:t>
            </a:r>
            <a:endParaRPr lang="en-US" dirty="0" smtClean="0"/>
          </a:p>
          <a:p>
            <a:r>
              <a:rPr lang="en-US" dirty="0" smtClean="0">
                <a:hlinkClick r:id="rId13"/>
              </a:rPr>
              <a:t>Make Search Quick and Rewarding</a:t>
            </a:r>
            <a:endParaRPr lang="en-US" dirty="0" smtClean="0"/>
          </a:p>
          <a:p>
            <a:r>
              <a:rPr lang="en-US" dirty="0" smtClean="0">
                <a:hlinkClick r:id="rId14"/>
              </a:rPr>
              <a:t>Entice and Inform with a Well-Written Description</a:t>
            </a:r>
            <a:endParaRPr lang="en-US" dirty="0" smtClean="0"/>
          </a:p>
          <a:p>
            <a:r>
              <a:rPr lang="en-US" dirty="0" smtClean="0">
                <a:hlinkClick r:id="rId15"/>
              </a:rPr>
              <a:t>Be Succinct</a:t>
            </a:r>
            <a:endParaRPr lang="en-US" dirty="0" smtClean="0"/>
          </a:p>
          <a:p>
            <a:r>
              <a:rPr lang="en-US" dirty="0" smtClean="0">
                <a:hlinkClick r:id="rId16"/>
              </a:rPr>
              <a:t>Use UI Elements Consistently</a:t>
            </a:r>
            <a:endParaRPr lang="en-US" dirty="0" smtClean="0"/>
          </a:p>
          <a:p>
            <a:r>
              <a:rPr lang="en-US" dirty="0" smtClean="0">
                <a:hlinkClick r:id="rId17"/>
              </a:rPr>
              <a:t>Consider Adding Physicality and Realism</a:t>
            </a:r>
            <a:endParaRPr lang="en-US" dirty="0" smtClean="0"/>
          </a:p>
          <a:p>
            <a:r>
              <a:rPr lang="en-US" dirty="0" smtClean="0">
                <a:hlinkClick r:id="rId18"/>
              </a:rPr>
              <a:t>Delight People with Stunning Graphics</a:t>
            </a:r>
            <a:endParaRPr lang="en-US" dirty="0" smtClean="0"/>
          </a:p>
          <a:p>
            <a:endParaRPr lang="en-US" dirty="0"/>
          </a:p>
        </p:txBody>
      </p:sp>
    </p:spTree>
    <p:extLst>
      <p:ext uri="{BB962C8B-B14F-4D97-AF65-F5344CB8AC3E}">
        <p14:creationId xmlns:p14="http://schemas.microsoft.com/office/powerpoint/2010/main" val="407362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Website for iOS principles</a:t>
            </a:r>
            <a:endParaRPr lang="en-US" dirty="0"/>
          </a:p>
        </p:txBody>
      </p:sp>
      <p:sp>
        <p:nvSpPr>
          <p:cNvPr id="6" name="Content Placeholder 5"/>
          <p:cNvSpPr>
            <a:spLocks noGrp="1"/>
          </p:cNvSpPr>
          <p:nvPr>
            <p:ph idx="1"/>
          </p:nvPr>
        </p:nvSpPr>
        <p:spPr/>
        <p:txBody>
          <a:bodyPr/>
          <a:lstStyle/>
          <a:p>
            <a:r>
              <a:rPr lang="en-US" dirty="0" smtClean="0"/>
              <a:t>http://www.designprinciplesftw.com/collections/ios-user-experience-guidelines</a:t>
            </a:r>
            <a:endParaRPr lang="en-US" dirty="0"/>
          </a:p>
        </p:txBody>
      </p:sp>
    </p:spTree>
    <p:extLst>
      <p:ext uri="{BB962C8B-B14F-4D97-AF65-F5344CB8AC3E}">
        <p14:creationId xmlns:p14="http://schemas.microsoft.com/office/powerpoint/2010/main" val="234946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a:t>
            </a:r>
            <a:r>
              <a:rPr lang="en-US" dirty="0" smtClean="0"/>
              <a:t>6: Task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Read the Interaction Design book by </a:t>
            </a:r>
            <a:r>
              <a:rPr lang="en-US" dirty="0" err="1" smtClean="0"/>
              <a:t>Preece</a:t>
            </a:r>
            <a:r>
              <a:rPr lang="en-US" dirty="0" smtClean="0"/>
              <a:t>, Rogers and Sharp</a:t>
            </a:r>
          </a:p>
          <a:p>
            <a:pPr lvl="1"/>
            <a:r>
              <a:rPr lang="en-US" dirty="0" smtClean="0"/>
              <a:t>Section to read on</a:t>
            </a:r>
          </a:p>
          <a:p>
            <a:pPr lvl="2"/>
            <a:r>
              <a:rPr lang="en-US" dirty="0" smtClean="0"/>
              <a:t>Usability Goals</a:t>
            </a:r>
          </a:p>
          <a:p>
            <a:pPr lvl="2"/>
            <a:r>
              <a:rPr lang="en-US" dirty="0" smtClean="0"/>
              <a:t>User Experience Goal</a:t>
            </a:r>
          </a:p>
          <a:p>
            <a:pPr lvl="1"/>
            <a:r>
              <a:rPr lang="en-US" dirty="0" smtClean="0"/>
              <a:t>Get this book online at: </a:t>
            </a:r>
            <a:r>
              <a:rPr lang="en-US" dirty="0" smtClean="0">
                <a:hlinkClick r:id="rId2"/>
              </a:rPr>
              <a:t>https://www.safaribooksonline.com/</a:t>
            </a:r>
            <a:r>
              <a:rPr lang="en-US" dirty="0" smtClean="0"/>
              <a:t> OR any other places</a:t>
            </a:r>
          </a:p>
          <a:p>
            <a:pPr lvl="1"/>
            <a:endParaRPr lang="en-US" dirty="0"/>
          </a:p>
          <a:p>
            <a:r>
              <a:rPr lang="en-US" dirty="0" smtClean="0"/>
              <a:t>Choose 2 principles from</a:t>
            </a:r>
          </a:p>
          <a:p>
            <a:pPr lvl="1"/>
            <a:r>
              <a:rPr lang="en-US" dirty="0" smtClean="0"/>
              <a:t> the 6 principles  in this slide and</a:t>
            </a:r>
          </a:p>
          <a:p>
            <a:pPr lvl="1"/>
            <a:r>
              <a:rPr lang="en-US" dirty="0" smtClean="0"/>
              <a:t>Facebook design principle</a:t>
            </a:r>
          </a:p>
          <a:p>
            <a:pPr lvl="1"/>
            <a:r>
              <a:rPr lang="en-US" dirty="0" smtClean="0"/>
              <a:t>Ten Things we know to be true by Google</a:t>
            </a:r>
          </a:p>
          <a:p>
            <a:pPr lvl="1"/>
            <a:r>
              <a:rPr lang="en-US" dirty="0" smtClean="0"/>
              <a:t>Design Principal for Windows store apps and</a:t>
            </a:r>
          </a:p>
          <a:p>
            <a:pPr lvl="1"/>
            <a:r>
              <a:rPr lang="en-US" dirty="0" smtClean="0"/>
              <a:t> the other principles from </a:t>
            </a:r>
            <a:r>
              <a:rPr lang="en-US" b="1" dirty="0" smtClean="0">
                <a:hlinkClick r:id="rId3"/>
              </a:rPr>
              <a:t>http://www.designprinciplesftw.com/</a:t>
            </a:r>
            <a:endParaRPr lang="en-US" b="1" dirty="0" smtClean="0"/>
          </a:p>
          <a:p>
            <a:pPr lvl="1"/>
            <a:endParaRPr lang="en-US" b="1" dirty="0"/>
          </a:p>
          <a:p>
            <a:r>
              <a:rPr lang="en-US" b="1" dirty="0" smtClean="0"/>
              <a:t>Then, Map these principles to the appropriate Usability Goals and/ or as user experience goal (See table 1 and fill them up..) </a:t>
            </a:r>
            <a:endParaRPr lang="en-US" dirty="0"/>
          </a:p>
        </p:txBody>
      </p:sp>
    </p:spTree>
    <p:extLst>
      <p:ext uri="{BB962C8B-B14F-4D97-AF65-F5344CB8AC3E}">
        <p14:creationId xmlns:p14="http://schemas.microsoft.com/office/powerpoint/2010/main" val="281230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4118833"/>
              </p:ext>
            </p:extLst>
          </p:nvPr>
        </p:nvGraphicFramePr>
        <p:xfrm>
          <a:off x="838200" y="1825625"/>
          <a:ext cx="10515600" cy="3215640"/>
        </p:xfrm>
        <a:graphic>
          <a:graphicData uri="http://schemas.openxmlformats.org/drawingml/2006/table">
            <a:tbl>
              <a:tblPr firstRow="1" bandRow="1">
                <a:tableStyleId>{5C22544A-7EE6-4342-B048-85BDC9FD1C3A}</a:tableStyleId>
              </a:tblPr>
              <a:tblGrid>
                <a:gridCol w="1853485"/>
                <a:gridCol w="1223492"/>
                <a:gridCol w="1094705"/>
                <a:gridCol w="1171977"/>
                <a:gridCol w="1171978"/>
                <a:gridCol w="1326524"/>
                <a:gridCol w="1146219"/>
                <a:gridCol w="1527220"/>
              </a:tblGrid>
              <a:tr h="370840">
                <a:tc>
                  <a:txBody>
                    <a:bodyPr/>
                    <a:lstStyle/>
                    <a:p>
                      <a:r>
                        <a:rPr lang="en-US" dirty="0" smtClean="0"/>
                        <a:t>Principles</a:t>
                      </a:r>
                      <a:endParaRPr lang="en-US" dirty="0"/>
                    </a:p>
                  </a:txBody>
                  <a:tcPr/>
                </a:tc>
                <a:tc>
                  <a:txBody>
                    <a:bodyPr/>
                    <a:lstStyle/>
                    <a:p>
                      <a:r>
                        <a:rPr lang="en-US" dirty="0" smtClean="0"/>
                        <a:t>Effective</a:t>
                      </a:r>
                    </a:p>
                    <a:p>
                      <a:r>
                        <a:rPr lang="en-US" dirty="0" smtClean="0"/>
                        <a:t>To use</a:t>
                      </a:r>
                      <a:endParaRPr lang="en-US" dirty="0"/>
                    </a:p>
                  </a:txBody>
                  <a:tcPr/>
                </a:tc>
                <a:tc>
                  <a:txBody>
                    <a:bodyPr/>
                    <a:lstStyle/>
                    <a:p>
                      <a:r>
                        <a:rPr lang="en-US" dirty="0" smtClean="0"/>
                        <a:t>Efficient</a:t>
                      </a:r>
                    </a:p>
                    <a:p>
                      <a:r>
                        <a:rPr lang="en-US" dirty="0" smtClean="0"/>
                        <a:t>To use</a:t>
                      </a:r>
                      <a:endParaRPr lang="en-US" dirty="0"/>
                    </a:p>
                  </a:txBody>
                  <a:tcPr/>
                </a:tc>
                <a:tc>
                  <a:txBody>
                    <a:bodyPr/>
                    <a:lstStyle/>
                    <a:p>
                      <a:r>
                        <a:rPr lang="en-US" dirty="0" smtClean="0"/>
                        <a:t>Safe To</a:t>
                      </a:r>
                    </a:p>
                    <a:p>
                      <a:r>
                        <a:rPr lang="en-US" baseline="0" dirty="0" smtClean="0"/>
                        <a:t> Use</a:t>
                      </a:r>
                      <a:endParaRPr lang="en-US" dirty="0"/>
                    </a:p>
                  </a:txBody>
                  <a:tcPr/>
                </a:tc>
                <a:tc>
                  <a:txBody>
                    <a:bodyPr/>
                    <a:lstStyle/>
                    <a:p>
                      <a:r>
                        <a:rPr lang="en-US" dirty="0" smtClean="0"/>
                        <a:t>Have good</a:t>
                      </a:r>
                    </a:p>
                    <a:p>
                      <a:r>
                        <a:rPr lang="en-US" dirty="0" smtClean="0"/>
                        <a:t>Utility</a:t>
                      </a:r>
                      <a:endParaRPr lang="en-US" dirty="0"/>
                    </a:p>
                  </a:txBody>
                  <a:tcPr/>
                </a:tc>
                <a:tc>
                  <a:txBody>
                    <a:bodyPr/>
                    <a:lstStyle/>
                    <a:p>
                      <a:r>
                        <a:rPr lang="en-US" dirty="0" smtClean="0"/>
                        <a:t>Learnability</a:t>
                      </a:r>
                      <a:endParaRPr lang="en-US" dirty="0"/>
                    </a:p>
                  </a:txBody>
                  <a:tcPr/>
                </a:tc>
                <a:tc>
                  <a:txBody>
                    <a:bodyPr/>
                    <a:lstStyle/>
                    <a:p>
                      <a:r>
                        <a:rPr lang="en-US" dirty="0" err="1" smtClean="0"/>
                        <a:t>Memora</a:t>
                      </a:r>
                      <a:r>
                        <a:rPr lang="en-US" dirty="0" smtClean="0"/>
                        <a:t>-</a:t>
                      </a:r>
                    </a:p>
                    <a:p>
                      <a:r>
                        <a:rPr lang="en-US" dirty="0" err="1" smtClean="0"/>
                        <a:t>bility</a:t>
                      </a:r>
                      <a:endParaRPr lang="en-US" dirty="0"/>
                    </a:p>
                  </a:txBody>
                  <a:tcPr/>
                </a:tc>
                <a:tc>
                  <a:txBody>
                    <a:bodyPr/>
                    <a:lstStyle/>
                    <a:p>
                      <a:r>
                        <a:rPr lang="en-US" dirty="0" smtClean="0"/>
                        <a:t>User Experience</a:t>
                      </a:r>
                    </a:p>
                    <a:p>
                      <a:r>
                        <a:rPr lang="en-US" dirty="0" smtClean="0"/>
                        <a:t>Goal</a:t>
                      </a:r>
                      <a:endParaRPr lang="en-US" dirty="0"/>
                    </a:p>
                  </a:txBody>
                  <a:tcPr/>
                </a:tc>
              </a:tr>
              <a:tr h="370840">
                <a:tc>
                  <a:txBody>
                    <a:bodyPr/>
                    <a:lstStyle/>
                    <a:p>
                      <a:r>
                        <a:rPr lang="en-US" dirty="0" smtClean="0"/>
                        <a:t>Don Norman</a:t>
                      </a:r>
                      <a:endParaRPr lang="en-US" dirty="0"/>
                    </a:p>
                  </a:txBody>
                  <a:tcPr/>
                </a:tc>
                <a:tc>
                  <a:txBody>
                    <a:bodyPr/>
                    <a:lstStyle/>
                    <a:p>
                      <a:r>
                        <a:rPr lang="en-US" dirty="0" smtClean="0"/>
                        <a:t>Feedback</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Android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2"/>
                        </a:rPr>
                        <a:t>Delight me in surprising ways</a:t>
                      </a:r>
                      <a:endParaRPr lang="en-US" dirty="0" smtClean="0"/>
                    </a:p>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5" name="TextBox 4"/>
          <p:cNvSpPr txBox="1"/>
          <p:nvPr/>
        </p:nvSpPr>
        <p:spPr>
          <a:xfrm>
            <a:off x="1004552" y="5041265"/>
            <a:ext cx="9607640" cy="1692771"/>
          </a:xfrm>
          <a:prstGeom prst="rect">
            <a:avLst/>
          </a:prstGeom>
          <a:noFill/>
        </p:spPr>
        <p:txBody>
          <a:bodyPr wrap="square" rtlCol="0">
            <a:spAutoFit/>
          </a:bodyPr>
          <a:lstStyle/>
          <a:p>
            <a:r>
              <a:rPr lang="en-US" sz="3200" dirty="0" smtClean="0"/>
              <a:t>How to submit your report?</a:t>
            </a:r>
          </a:p>
          <a:p>
            <a:pPr marL="342900" indent="-342900">
              <a:buAutoNum type="arabicPeriod"/>
            </a:pPr>
            <a:r>
              <a:rPr lang="en-US" dirty="0" smtClean="0"/>
              <a:t>Combine these results in a table provided to you (in one of the PCs)</a:t>
            </a:r>
          </a:p>
          <a:p>
            <a:pPr marL="342900" indent="-342900">
              <a:buAutoNum type="arabicPeriod"/>
            </a:pPr>
            <a:r>
              <a:rPr lang="en-US" dirty="0" smtClean="0"/>
              <a:t>Comment on the result that you get. For example how many effective to use principle, how many efficient to use principles and </a:t>
            </a:r>
            <a:r>
              <a:rPr lang="en-US" dirty="0" err="1" smtClean="0"/>
              <a:t>ect</a:t>
            </a:r>
            <a:r>
              <a:rPr lang="en-US" dirty="0" smtClean="0"/>
              <a:t>.</a:t>
            </a:r>
          </a:p>
          <a:p>
            <a:pPr marL="342900" indent="-342900">
              <a:buAutoNum type="arabicPeriod"/>
            </a:pPr>
            <a:r>
              <a:rPr lang="en-US" dirty="0" smtClean="0"/>
              <a:t>Send in you work to Spectrum (don’t forget to write group member’s name)</a:t>
            </a:r>
            <a:endParaRPr lang="en-US" dirty="0"/>
          </a:p>
        </p:txBody>
      </p:sp>
    </p:spTree>
    <p:extLst>
      <p:ext uri="{BB962C8B-B14F-4D97-AF65-F5344CB8AC3E}">
        <p14:creationId xmlns:p14="http://schemas.microsoft.com/office/powerpoint/2010/main" val="84669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1.Don Normans Principles</a:t>
            </a:r>
            <a:br>
              <a:rPr lang="en-US" b="1" dirty="0" smtClean="0"/>
            </a:br>
            <a:endParaRPr lang="en-US" dirty="0"/>
          </a:p>
        </p:txBody>
      </p:sp>
      <p:sp>
        <p:nvSpPr>
          <p:cNvPr id="3" name="Content Placeholder 2"/>
          <p:cNvSpPr>
            <a:spLocks noGrp="1"/>
          </p:cNvSpPr>
          <p:nvPr>
            <p:ph idx="1"/>
          </p:nvPr>
        </p:nvSpPr>
        <p:spPr/>
        <p:txBody>
          <a:bodyPr/>
          <a:lstStyle/>
          <a:p>
            <a:r>
              <a:rPr lang="en-US" dirty="0" smtClean="0">
                <a:hlinkClick r:id="rId2"/>
              </a:rPr>
              <a:t>Visibility</a:t>
            </a:r>
            <a:endParaRPr lang="en-US" dirty="0"/>
          </a:p>
          <a:p>
            <a:r>
              <a:rPr lang="en-US" dirty="0">
                <a:hlinkClick r:id="rId3"/>
              </a:rPr>
              <a:t>Feedback</a:t>
            </a:r>
            <a:endParaRPr lang="en-US" dirty="0"/>
          </a:p>
          <a:p>
            <a:r>
              <a:rPr lang="en-US" dirty="0">
                <a:hlinkClick r:id="rId4"/>
              </a:rPr>
              <a:t>Constraints</a:t>
            </a:r>
            <a:endParaRPr lang="en-US" dirty="0"/>
          </a:p>
          <a:p>
            <a:r>
              <a:rPr lang="en-US" dirty="0">
                <a:hlinkClick r:id="rId5"/>
              </a:rPr>
              <a:t>Mapping</a:t>
            </a:r>
            <a:endParaRPr lang="en-US" dirty="0"/>
          </a:p>
          <a:p>
            <a:r>
              <a:rPr lang="en-US" dirty="0">
                <a:hlinkClick r:id="rId6"/>
              </a:rPr>
              <a:t>Consistency</a:t>
            </a:r>
            <a:endParaRPr lang="en-US" dirty="0"/>
          </a:p>
          <a:p>
            <a:r>
              <a:rPr lang="en-US" dirty="0">
                <a:hlinkClick r:id="rId7"/>
              </a:rPr>
              <a:t>Affordance</a:t>
            </a:r>
            <a:endParaRPr lang="en-US" dirty="0"/>
          </a:p>
          <a:p>
            <a:endParaRPr lang="en-US" dirty="0"/>
          </a:p>
        </p:txBody>
      </p:sp>
    </p:spTree>
    <p:extLst>
      <p:ext uri="{BB962C8B-B14F-4D97-AF65-F5344CB8AC3E}">
        <p14:creationId xmlns:p14="http://schemas.microsoft.com/office/powerpoint/2010/main" val="3634959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6: Task </a:t>
            </a:r>
            <a:r>
              <a:rPr lang="en-US" dirty="0" smtClean="0"/>
              <a:t>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Find a website or a mobile app or a desktop interface of your own choice</a:t>
            </a:r>
          </a:p>
          <a:p>
            <a:pPr marL="514350" indent="-514350">
              <a:buFont typeface="+mj-lt"/>
              <a:buAutoNum type="arabicPeriod"/>
            </a:pPr>
            <a:r>
              <a:rPr lang="en-US" dirty="0" smtClean="0"/>
              <a:t>Use one of the principles you have chosen </a:t>
            </a:r>
          </a:p>
          <a:p>
            <a:pPr marL="514350" indent="-514350">
              <a:buFont typeface="+mj-lt"/>
              <a:buAutoNum type="arabicPeriod"/>
            </a:pPr>
            <a:r>
              <a:rPr lang="en-US" dirty="0" smtClean="0"/>
              <a:t>Relate those principles with the interface you have chosen in 1) with principles no 2</a:t>
            </a:r>
          </a:p>
          <a:p>
            <a:pPr lvl="1"/>
            <a:r>
              <a:rPr lang="en-US" dirty="0" smtClean="0"/>
              <a:t>Show each principle relates to which interface structure </a:t>
            </a:r>
          </a:p>
          <a:p>
            <a:pPr lvl="1"/>
            <a:r>
              <a:rPr lang="en-US" dirty="0" smtClean="0"/>
              <a:t>Write a brief report</a:t>
            </a:r>
          </a:p>
          <a:p>
            <a:pPr lvl="1"/>
            <a:r>
              <a:rPr lang="en-US" dirty="0" smtClean="0"/>
              <a:t>Submit with the task no 1</a:t>
            </a:r>
          </a:p>
          <a:p>
            <a:pPr marL="514350" indent="-514350">
              <a:buFont typeface="+mj-lt"/>
              <a:buAutoNum type="arabicPeriod"/>
            </a:pPr>
            <a:endParaRPr lang="en-US" dirty="0"/>
          </a:p>
        </p:txBody>
      </p:sp>
    </p:spTree>
    <p:extLst>
      <p:ext uri="{BB962C8B-B14F-4D97-AF65-F5344CB8AC3E}">
        <p14:creationId xmlns:p14="http://schemas.microsoft.com/office/powerpoint/2010/main" val="1875052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92566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36349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659090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337736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3067399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695533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Design by </a:t>
            </a:r>
            <a:r>
              <a:rPr lang="en-US" dirty="0" err="1" smtClean="0"/>
              <a:t>Preece</a:t>
            </a:r>
            <a:r>
              <a:rPr lang="en-US" dirty="0" smtClean="0"/>
              <a:t>, Rogers, Sharp</a:t>
            </a:r>
            <a:endParaRPr lang="en-US" dirty="0"/>
          </a:p>
        </p:txBody>
      </p:sp>
      <p:sp>
        <p:nvSpPr>
          <p:cNvPr id="3" name="Content Placeholder 2"/>
          <p:cNvSpPr>
            <a:spLocks noGrp="1"/>
          </p:cNvSpPr>
          <p:nvPr>
            <p:ph idx="1"/>
          </p:nvPr>
        </p:nvSpPr>
        <p:spPr/>
        <p:txBody>
          <a:bodyPr/>
          <a:lstStyle/>
          <a:p>
            <a:r>
              <a:rPr lang="en-US" dirty="0" smtClean="0"/>
              <a:t>https://www.safaribooksonline.com/</a:t>
            </a:r>
            <a:endParaRPr lang="en-US" dirty="0"/>
          </a:p>
        </p:txBody>
      </p:sp>
    </p:spTree>
    <p:extLst>
      <p:ext uri="{BB962C8B-B14F-4D97-AF65-F5344CB8AC3E}">
        <p14:creationId xmlns:p14="http://schemas.microsoft.com/office/powerpoint/2010/main" val="33298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Don Normans Principles of Design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Visibility</a:t>
            </a:r>
          </a:p>
          <a:p>
            <a:pPr lvl="1"/>
            <a:r>
              <a:rPr lang="en-US" dirty="0"/>
              <a:t>The more visible functions are, the more likely users will be able to know what to do next. In contrast, when functions are out of sight, it makes them more difficult to find and know how to use.</a:t>
            </a:r>
          </a:p>
          <a:p>
            <a:r>
              <a:rPr lang="en-US" b="1" dirty="0"/>
              <a:t>Feedback</a:t>
            </a:r>
          </a:p>
          <a:p>
            <a:pPr lvl="1"/>
            <a:r>
              <a:rPr lang="en-US" dirty="0"/>
              <a:t>Feedback is about sending back information about what action has been done and what has been accomplished, allowing the person to continue with the activity. Various kinds of feedback are available for interaction design-audio, tactile, verbal, and combinations of these.</a:t>
            </a:r>
          </a:p>
          <a:p>
            <a:r>
              <a:rPr lang="en-US" b="1" dirty="0"/>
              <a:t>Constraints</a:t>
            </a:r>
          </a:p>
          <a:p>
            <a:pPr lvl="1"/>
            <a:r>
              <a:rPr lang="en-US" dirty="0"/>
              <a:t>The design concept of constraining refers to determining ways of restricting the kind of user interaction that can take place at a given moment. There are various ways this can be achieved.</a:t>
            </a:r>
          </a:p>
          <a:p>
            <a:endParaRPr lang="en-US" dirty="0"/>
          </a:p>
        </p:txBody>
      </p:sp>
    </p:spTree>
    <p:extLst>
      <p:ext uri="{BB962C8B-B14F-4D97-AF65-F5344CB8AC3E}">
        <p14:creationId xmlns:p14="http://schemas.microsoft.com/office/powerpoint/2010/main" val="75600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Don Normans Principles of Design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Mapping</a:t>
            </a:r>
          </a:p>
          <a:p>
            <a:pPr lvl="1"/>
            <a:r>
              <a:rPr lang="en-US" dirty="0" smtClean="0"/>
              <a:t>This refers to the relationship between controls and their effects in the world. Nearly all artifacts need some kind of mapping between controls and effects, whether it is a flashlight, car, power plant, or cockpit. An example of a good mapping between control and effect is the up and down arrows used to represent the up and down movement of the cursor, respectively, on a computer keyboard.</a:t>
            </a:r>
          </a:p>
          <a:p>
            <a:r>
              <a:rPr lang="en-US" b="1" dirty="0" smtClean="0"/>
              <a:t>Consistency</a:t>
            </a:r>
          </a:p>
          <a:p>
            <a:pPr lvl="1"/>
            <a:r>
              <a:rPr lang="en-US" dirty="0" smtClean="0"/>
              <a:t>This refers to designing interfaces to have similar operations and use similar elements for achieving similar tasks. In particular, a consistent interface is one that follows rules, such as using the same operation to select all objects. For example, a consistent operation is using the same input action to highlight any graphical object at the interface, such as always clicking the left mouse button. Inconsistent interfaces, on the other hand, allow exceptions to a rule.</a:t>
            </a:r>
          </a:p>
          <a:p>
            <a:r>
              <a:rPr lang="en-US" b="1" dirty="0" smtClean="0"/>
              <a:t>Affordance</a:t>
            </a:r>
          </a:p>
          <a:p>
            <a:pPr lvl="1"/>
            <a:r>
              <a:rPr lang="en-US" dirty="0" smtClean="0"/>
              <a:t>A term used to refer to an attribute of an object that allows people to know how to use it. For example, a mouse button invites pushing (in so doing acting clicking) by the way it is physically constrained in its plastic shell. At a very simple level, to afford means to give a clue (Norman, 1988). When the affordances of a physical object are perceptually obvious it is easy to know how to interact with it.</a:t>
            </a:r>
            <a:endParaRPr lang="en-US" dirty="0"/>
          </a:p>
        </p:txBody>
      </p:sp>
    </p:spTree>
    <p:extLst>
      <p:ext uri="{BB962C8B-B14F-4D97-AF65-F5344CB8AC3E}">
        <p14:creationId xmlns:p14="http://schemas.microsoft.com/office/powerpoint/2010/main" val="326672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Dieter Rams ten principles for good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These </a:t>
            </a:r>
            <a:r>
              <a:rPr lang="en-US" dirty="0"/>
              <a:t>design principles from the legendary product designer Dieter Rams has influenced not only the iconic product designs from Braun in the 1960s, but also the design of Apples products.</a:t>
            </a:r>
          </a:p>
          <a:p>
            <a:r>
              <a:rPr lang="en-US" dirty="0"/>
              <a:t>“My heart belongs to the details. I actually always found them to be more important than the big picture. Nothing works without details. They are everything, the baseline of quality”</a:t>
            </a:r>
            <a:br>
              <a:rPr lang="en-US" dirty="0"/>
            </a:br>
            <a:r>
              <a:rPr lang="en-US" dirty="0"/>
              <a:t>– Dieter Rams</a:t>
            </a:r>
          </a:p>
          <a:p>
            <a:endParaRPr lang="en-US" dirty="0"/>
          </a:p>
        </p:txBody>
      </p:sp>
    </p:spTree>
    <p:extLst>
      <p:ext uri="{BB962C8B-B14F-4D97-AF65-F5344CB8AC3E}">
        <p14:creationId xmlns:p14="http://schemas.microsoft.com/office/powerpoint/2010/main" val="21217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Dieter Rams principles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Good </a:t>
            </a:r>
            <a:r>
              <a:rPr lang="en-US" dirty="0">
                <a:hlinkClick r:id="rId2"/>
              </a:rPr>
              <a:t>design is innovative</a:t>
            </a:r>
            <a:endParaRPr lang="en-US" dirty="0"/>
          </a:p>
          <a:p>
            <a:r>
              <a:rPr lang="en-US" dirty="0">
                <a:hlinkClick r:id="rId3"/>
              </a:rPr>
              <a:t>Good design makes a product useful</a:t>
            </a:r>
            <a:endParaRPr lang="en-US" dirty="0"/>
          </a:p>
          <a:p>
            <a:r>
              <a:rPr lang="en-US" dirty="0">
                <a:hlinkClick r:id="rId4"/>
              </a:rPr>
              <a:t>Good design is aesthetic</a:t>
            </a:r>
            <a:endParaRPr lang="en-US" dirty="0"/>
          </a:p>
          <a:p>
            <a:r>
              <a:rPr lang="en-US" dirty="0">
                <a:hlinkClick r:id="rId5"/>
              </a:rPr>
              <a:t>Good design makes a product understandable</a:t>
            </a:r>
            <a:endParaRPr lang="en-US" dirty="0"/>
          </a:p>
          <a:p>
            <a:r>
              <a:rPr lang="en-US" dirty="0">
                <a:hlinkClick r:id="rId6"/>
              </a:rPr>
              <a:t>Good design is unobtrusive</a:t>
            </a:r>
            <a:endParaRPr lang="en-US" dirty="0"/>
          </a:p>
          <a:p>
            <a:r>
              <a:rPr lang="en-US" dirty="0">
                <a:hlinkClick r:id="rId7"/>
              </a:rPr>
              <a:t>Good design is honest</a:t>
            </a:r>
            <a:endParaRPr lang="en-US" dirty="0"/>
          </a:p>
          <a:p>
            <a:r>
              <a:rPr lang="en-US" dirty="0">
                <a:hlinkClick r:id="rId8"/>
              </a:rPr>
              <a:t>Good design is long-lasting</a:t>
            </a:r>
            <a:endParaRPr lang="en-US" dirty="0"/>
          </a:p>
          <a:p>
            <a:r>
              <a:rPr lang="en-US" dirty="0">
                <a:hlinkClick r:id="rId9"/>
              </a:rPr>
              <a:t>Good design is thorough down to the last detail</a:t>
            </a:r>
            <a:endParaRPr lang="en-US" dirty="0"/>
          </a:p>
          <a:p>
            <a:r>
              <a:rPr lang="en-US" dirty="0">
                <a:hlinkClick r:id="rId10"/>
              </a:rPr>
              <a:t>Good design is environmentally friendly</a:t>
            </a:r>
            <a:endParaRPr lang="en-US" dirty="0"/>
          </a:p>
          <a:p>
            <a:r>
              <a:rPr lang="en-US" dirty="0">
                <a:hlinkClick r:id="rId11"/>
              </a:rPr>
              <a:t>Good design is as little design as possible</a:t>
            </a:r>
            <a:endParaRPr lang="en-US" dirty="0"/>
          </a:p>
          <a:p>
            <a:endParaRPr lang="en-US" dirty="0"/>
          </a:p>
        </p:txBody>
      </p:sp>
    </p:spTree>
    <p:extLst>
      <p:ext uri="{BB962C8B-B14F-4D97-AF65-F5344CB8AC3E}">
        <p14:creationId xmlns:p14="http://schemas.microsoft.com/office/powerpoint/2010/main" val="399017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Dieter Rams ten principles for good design</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Good </a:t>
            </a:r>
            <a:r>
              <a:rPr lang="en-US" b="1" dirty="0"/>
              <a:t>design is innovative</a:t>
            </a:r>
          </a:p>
          <a:p>
            <a:pPr marL="457200" lvl="1" indent="0">
              <a:buNone/>
            </a:pPr>
            <a:r>
              <a:rPr lang="en-US" dirty="0"/>
              <a:t>The possibilities for innovation are not, by any means, exhausted. Technological development is always offering new opportunities for innovative design. But innovative design always develops in tandem with innovative technology, and can never be an end in itself.</a:t>
            </a:r>
          </a:p>
          <a:p>
            <a:r>
              <a:rPr lang="en-US" b="1" dirty="0"/>
              <a:t>Good design makes a product useful</a:t>
            </a:r>
          </a:p>
          <a:p>
            <a:pPr marL="457200" lvl="1" indent="0">
              <a:buNone/>
            </a:pPr>
            <a:r>
              <a:rPr lang="en-US" dirty="0"/>
              <a:t>A product is bought to be used. It has to satisfy certain criteria, not only functional, but also psychological and aesthetic. Good design </a:t>
            </a:r>
            <a:r>
              <a:rPr lang="en-US" dirty="0" err="1"/>
              <a:t>emphasises</a:t>
            </a:r>
            <a:r>
              <a:rPr lang="en-US" dirty="0"/>
              <a:t> the usefulness of a product whilst disregarding anything that could possibly detract from it.</a:t>
            </a:r>
          </a:p>
          <a:p>
            <a:r>
              <a:rPr lang="en-US" b="1" dirty="0"/>
              <a:t>Good design is aesthetic</a:t>
            </a:r>
          </a:p>
          <a:p>
            <a:pPr marL="457200" lvl="1" indent="0">
              <a:buNone/>
            </a:pPr>
            <a:r>
              <a:rPr lang="en-US" dirty="0"/>
              <a:t>The aesthetic quality of a product is integral to its usefulness because products we use every day affect our person and our well-being. But only well-executed objects can be beautiful.</a:t>
            </a:r>
          </a:p>
          <a:p>
            <a:r>
              <a:rPr lang="en-US" b="1" dirty="0"/>
              <a:t>Good design makes a product understandable</a:t>
            </a:r>
          </a:p>
          <a:p>
            <a:pPr marL="457200" lvl="1" indent="0">
              <a:buNone/>
            </a:pPr>
            <a:r>
              <a:rPr lang="en-US" dirty="0"/>
              <a:t>It clarifies the products structure. Better still, it can make the product talk. At best, it is self-explanatory.</a:t>
            </a:r>
          </a:p>
          <a:p>
            <a:r>
              <a:rPr lang="en-US" b="1" dirty="0"/>
              <a:t>Good design is unobtrusive</a:t>
            </a:r>
          </a:p>
          <a:p>
            <a:pPr marL="457200" lvl="1" indent="0">
              <a:buNone/>
            </a:pPr>
            <a:r>
              <a:rPr lang="en-US" dirty="0"/>
              <a:t>Products fulfilling a purpose are like tools. They are neither decorative objects nor works of art. Their design should therefore be both neutral and restrained, to leave room for the users self-expression.</a:t>
            </a:r>
          </a:p>
          <a:p>
            <a:endParaRPr lang="en-US" dirty="0"/>
          </a:p>
        </p:txBody>
      </p:sp>
    </p:spTree>
    <p:extLst>
      <p:ext uri="{BB962C8B-B14F-4D97-AF65-F5344CB8AC3E}">
        <p14:creationId xmlns:p14="http://schemas.microsoft.com/office/powerpoint/2010/main" val="200688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Dieter Rams ten principles for good design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Good design is honest</a:t>
            </a:r>
          </a:p>
          <a:p>
            <a:pPr marL="457200" lvl="1" indent="0">
              <a:buNone/>
            </a:pPr>
            <a:r>
              <a:rPr lang="en-US" dirty="0"/>
              <a:t>It does not make a product more innovative, powerful or valuable than it really is. It does not attempt to manipulate the consumer with promises that cannot be kept.</a:t>
            </a:r>
          </a:p>
          <a:p>
            <a:r>
              <a:rPr lang="en-US" b="1" dirty="0"/>
              <a:t>Good design is long-lasting</a:t>
            </a:r>
          </a:p>
          <a:p>
            <a:pPr marL="457200" lvl="1" indent="0">
              <a:buNone/>
            </a:pPr>
            <a:r>
              <a:rPr lang="en-US" dirty="0"/>
              <a:t>It avoids being fashionable and therefore never appears antiquated. Unlike fashionable design, it lasts many years - even in todays throwaway society.</a:t>
            </a:r>
          </a:p>
          <a:p>
            <a:r>
              <a:rPr lang="en-US" b="1" dirty="0"/>
              <a:t>Good design is thorough down to the last detail</a:t>
            </a:r>
          </a:p>
          <a:p>
            <a:pPr marL="457200" lvl="1" indent="0">
              <a:buNone/>
            </a:pPr>
            <a:r>
              <a:rPr lang="en-US" dirty="0"/>
              <a:t>Nothing must be arbitrary or left to chance. Care and accuracy in the design process show respect towards the consumer.</a:t>
            </a:r>
          </a:p>
          <a:p>
            <a:r>
              <a:rPr lang="en-US" b="1" dirty="0"/>
              <a:t>Good design is environmentally friendly</a:t>
            </a:r>
          </a:p>
          <a:p>
            <a:pPr marL="457200" lvl="1" indent="0">
              <a:buNone/>
            </a:pPr>
            <a:r>
              <a:rPr lang="en-US" dirty="0"/>
              <a:t>Design makes an important contribution to the preservation of the environment. It conserves resources and </a:t>
            </a:r>
            <a:r>
              <a:rPr lang="en-US" dirty="0" err="1"/>
              <a:t>minimises</a:t>
            </a:r>
            <a:r>
              <a:rPr lang="en-US" dirty="0"/>
              <a:t> physical and visual pollution throughout the lifecycle of the product.</a:t>
            </a:r>
          </a:p>
          <a:p>
            <a:r>
              <a:rPr lang="en-US" b="1" dirty="0"/>
              <a:t>Good design is as little design as possible</a:t>
            </a:r>
          </a:p>
          <a:p>
            <a:pPr marL="457200" lvl="1" indent="0">
              <a:buNone/>
            </a:pPr>
            <a:r>
              <a:rPr lang="en-US" dirty="0"/>
              <a:t>Less, but better - because it concentrates on the essential aspects, and the products are not burdened with non-essentials.</a:t>
            </a:r>
            <a:br>
              <a:rPr lang="en-US" dirty="0"/>
            </a:br>
            <a:r>
              <a:rPr lang="en-US" dirty="0"/>
              <a:t>Back to purity, back to simplicity.</a:t>
            </a:r>
          </a:p>
        </p:txBody>
      </p:sp>
    </p:spTree>
    <p:extLst>
      <p:ext uri="{BB962C8B-B14F-4D97-AF65-F5344CB8AC3E}">
        <p14:creationId xmlns:p14="http://schemas.microsoft.com/office/powerpoint/2010/main" val="104586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3312</Words>
  <Application>Microsoft Office PowerPoint</Application>
  <PresentationFormat>Widescreen</PresentationFormat>
  <Paragraphs>278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Aharoni</vt:lpstr>
      <vt:lpstr>Arial</vt:lpstr>
      <vt:lpstr>Calibri</vt:lpstr>
      <vt:lpstr>Calibri Light</vt:lpstr>
      <vt:lpstr>Office Theme</vt:lpstr>
      <vt:lpstr>Design Principles</vt:lpstr>
      <vt:lpstr>Content</vt:lpstr>
      <vt:lpstr>1.Don Normans Principles </vt:lpstr>
      <vt:lpstr>Don Normans Principles of Design </vt:lpstr>
      <vt:lpstr>Don Normans Principles of Design</vt:lpstr>
      <vt:lpstr>2. Dieter Rams ten principles for good design </vt:lpstr>
      <vt:lpstr>Dieter Rams principles </vt:lpstr>
      <vt:lpstr>Dieter Rams ten principles for good design </vt:lpstr>
      <vt:lpstr>Dieter Rams ten principles for good design </vt:lpstr>
      <vt:lpstr>3. Shneiderman's "Eight Golden Rules of Interface Design"</vt:lpstr>
      <vt:lpstr>Shneiderman's principles </vt:lpstr>
      <vt:lpstr>Shneiderman's "Eight Golden Rules of Interface Design"</vt:lpstr>
      <vt:lpstr>Shneiderman's "Eight Golden Rules of Interface Design"</vt:lpstr>
      <vt:lpstr>4. Jakob Nielsen 10 Usability Heuristics for User Interface Design </vt:lpstr>
      <vt:lpstr>Jakob Nielsen Principles</vt:lpstr>
      <vt:lpstr>Jakob Nielsen 10 Usability Heuristics</vt:lpstr>
      <vt:lpstr>Jakob Nielsen 10 Usability Heuristics</vt:lpstr>
      <vt:lpstr>Jakob Nielsen 10 Usability Heuristics</vt:lpstr>
      <vt:lpstr>5.Android Design Principles </vt:lpstr>
      <vt:lpstr>Android principles </vt:lpstr>
      <vt:lpstr>Android Design Principles </vt:lpstr>
      <vt:lpstr>Android Design Principles </vt:lpstr>
      <vt:lpstr>Android Design Principles </vt:lpstr>
      <vt:lpstr>Android Design Principles </vt:lpstr>
      <vt:lpstr>6. iOS User Experience Guidelines </vt:lpstr>
      <vt:lpstr>iOS principles </vt:lpstr>
      <vt:lpstr>Website for iOS principles</vt:lpstr>
      <vt:lpstr>Tutorial 6: Task 1</vt:lpstr>
      <vt:lpstr>Table 1</vt:lpstr>
      <vt:lpstr>Tutorial 6: Task 2</vt:lpstr>
      <vt:lpstr>PowerPoint Presentation</vt:lpstr>
      <vt:lpstr>PowerPoint Presentation</vt:lpstr>
      <vt:lpstr>PowerPoint Presentation</vt:lpstr>
      <vt:lpstr>PowerPoint Presentation</vt:lpstr>
      <vt:lpstr>PowerPoint Presentation</vt:lpstr>
      <vt:lpstr>PowerPoint Presentation</vt:lpstr>
      <vt:lpstr>Interaction Design by Preece, Rogers, Sharp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Principles</dc:title>
  <dc:creator>C05-RAJAMILAH</dc:creator>
  <cp:lastModifiedBy>C05-RAJAMILAH</cp:lastModifiedBy>
  <cp:revision>15</cp:revision>
  <dcterms:created xsi:type="dcterms:W3CDTF">2016-03-29T08:25:08Z</dcterms:created>
  <dcterms:modified xsi:type="dcterms:W3CDTF">2016-03-30T01:13:18Z</dcterms:modified>
</cp:coreProperties>
</file>