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8" r:id="rId1"/>
  </p:sldMasterIdLst>
  <p:notesMasterIdLst>
    <p:notesMasterId r:id="rId1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71" r:id="rId55"/>
    <p:sldId id="372" r:id="rId56"/>
    <p:sldId id="373" r:id="rId57"/>
    <p:sldId id="374" r:id="rId58"/>
    <p:sldId id="375" r:id="rId59"/>
    <p:sldId id="376" r:id="rId60"/>
    <p:sldId id="377" r:id="rId61"/>
    <p:sldId id="309" r:id="rId62"/>
    <p:sldId id="310" r:id="rId63"/>
    <p:sldId id="311" r:id="rId64"/>
    <p:sldId id="378" r:id="rId65"/>
    <p:sldId id="312" r:id="rId66"/>
    <p:sldId id="313" r:id="rId67"/>
    <p:sldId id="314" r:id="rId68"/>
    <p:sldId id="315" r:id="rId69"/>
    <p:sldId id="316" r:id="rId70"/>
    <p:sldId id="379" r:id="rId71"/>
    <p:sldId id="317" r:id="rId72"/>
    <p:sldId id="318" r:id="rId73"/>
    <p:sldId id="319" r:id="rId74"/>
    <p:sldId id="320" r:id="rId75"/>
    <p:sldId id="321" r:id="rId76"/>
    <p:sldId id="322" r:id="rId77"/>
    <p:sldId id="323" r:id="rId78"/>
    <p:sldId id="324" r:id="rId79"/>
    <p:sldId id="325" r:id="rId80"/>
    <p:sldId id="326" r:id="rId81"/>
    <p:sldId id="327" r:id="rId82"/>
    <p:sldId id="328" r:id="rId83"/>
    <p:sldId id="329" r:id="rId84"/>
    <p:sldId id="330" r:id="rId85"/>
    <p:sldId id="331" r:id="rId86"/>
    <p:sldId id="332" r:id="rId87"/>
    <p:sldId id="333" r:id="rId88"/>
    <p:sldId id="334" r:id="rId89"/>
    <p:sldId id="335" r:id="rId90"/>
    <p:sldId id="336" r:id="rId91"/>
    <p:sldId id="337" r:id="rId92"/>
    <p:sldId id="338" r:id="rId93"/>
    <p:sldId id="339" r:id="rId94"/>
    <p:sldId id="340" r:id="rId95"/>
    <p:sldId id="341" r:id="rId96"/>
    <p:sldId id="342" r:id="rId97"/>
    <p:sldId id="343" r:id="rId98"/>
    <p:sldId id="344" r:id="rId99"/>
    <p:sldId id="345" r:id="rId100"/>
    <p:sldId id="346" r:id="rId101"/>
    <p:sldId id="347" r:id="rId102"/>
    <p:sldId id="348" r:id="rId103"/>
    <p:sldId id="349" r:id="rId104"/>
    <p:sldId id="350" r:id="rId105"/>
    <p:sldId id="351" r:id="rId106"/>
    <p:sldId id="352" r:id="rId107"/>
    <p:sldId id="353" r:id="rId108"/>
    <p:sldId id="354" r:id="rId109"/>
    <p:sldId id="355" r:id="rId110"/>
    <p:sldId id="356" r:id="rId111"/>
    <p:sldId id="357" r:id="rId112"/>
    <p:sldId id="358" r:id="rId113"/>
    <p:sldId id="359" r:id="rId114"/>
    <p:sldId id="360" r:id="rId115"/>
    <p:sldId id="361" r:id="rId116"/>
    <p:sldId id="362" r:id="rId117"/>
    <p:sldId id="363" r:id="rId118"/>
    <p:sldId id="364" r:id="rId119"/>
    <p:sldId id="365" r:id="rId120"/>
    <p:sldId id="366" r:id="rId121"/>
    <p:sldId id="367" r:id="rId122"/>
    <p:sldId id="368" r:id="rId123"/>
    <p:sldId id="369" r:id="rId124"/>
    <p:sldId id="370" r:id="rId1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76" autoAdjust="0"/>
  </p:normalViewPr>
  <p:slideViewPr>
    <p:cSldViewPr>
      <p:cViewPr varScale="1">
        <p:scale>
          <a:sx n="67" d="100"/>
          <a:sy n="67" d="100"/>
        </p:scale>
        <p:origin x="145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433698-DA67-4658-8808-6AA87C356814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0532ED-35E1-4B22-B954-F494A40ED025}">
      <dgm:prSet phldrT="[Text]"/>
      <dgm:spPr/>
      <dgm:t>
        <a:bodyPr/>
        <a:lstStyle/>
        <a:p>
          <a:r>
            <a:rPr lang="en-US" dirty="0"/>
            <a:t>Learn the Work</a:t>
          </a:r>
        </a:p>
      </dgm:t>
    </dgm:pt>
    <dgm:pt modelId="{FDA69274-3C31-4068-9D14-29C5391BBBF1}" type="parTrans" cxnId="{034DA5A6-6D4D-488A-9E85-FC43A0BD0879}">
      <dgm:prSet/>
      <dgm:spPr/>
      <dgm:t>
        <a:bodyPr/>
        <a:lstStyle/>
        <a:p>
          <a:endParaRPr lang="en-US"/>
        </a:p>
      </dgm:t>
    </dgm:pt>
    <dgm:pt modelId="{E502C0B2-9ACE-4142-989E-B2294BD80C2D}" type="sibTrans" cxnId="{034DA5A6-6D4D-488A-9E85-FC43A0BD0879}">
      <dgm:prSet/>
      <dgm:spPr/>
      <dgm:t>
        <a:bodyPr/>
        <a:lstStyle/>
        <a:p>
          <a:endParaRPr lang="en-US"/>
        </a:p>
      </dgm:t>
    </dgm:pt>
    <dgm:pt modelId="{6DD73AFB-1A54-4CAD-98EB-8552D8F337AD}">
      <dgm:prSet phldrT="[Text]"/>
      <dgm:spPr/>
      <dgm:t>
        <a:bodyPr/>
        <a:lstStyle/>
        <a:p>
          <a:r>
            <a:rPr lang="en-US" dirty="0"/>
            <a:t>Determine Product Scope</a:t>
          </a:r>
        </a:p>
      </dgm:t>
    </dgm:pt>
    <dgm:pt modelId="{1C0774D3-29A7-481E-9C4C-52273E1782CA}" type="parTrans" cxnId="{10CBE0B3-F30C-4513-AC1F-8912B1B5830D}">
      <dgm:prSet/>
      <dgm:spPr/>
      <dgm:t>
        <a:bodyPr/>
        <a:lstStyle/>
        <a:p>
          <a:endParaRPr lang="en-US"/>
        </a:p>
      </dgm:t>
    </dgm:pt>
    <dgm:pt modelId="{12F5F917-2812-44A8-AF9D-F8B4D04165FA}" type="sibTrans" cxnId="{10CBE0B3-F30C-4513-AC1F-8912B1B5830D}">
      <dgm:prSet/>
      <dgm:spPr/>
      <dgm:t>
        <a:bodyPr/>
        <a:lstStyle/>
        <a:p>
          <a:endParaRPr lang="en-US"/>
        </a:p>
      </dgm:t>
    </dgm:pt>
    <dgm:pt modelId="{90E5D868-02CF-4864-912E-D537C3787727}">
      <dgm:prSet phldrT="[Text]"/>
      <dgm:spPr/>
      <dgm:t>
        <a:bodyPr/>
        <a:lstStyle/>
        <a:p>
          <a:r>
            <a:rPr lang="en-US" dirty="0"/>
            <a:t>Do Event Reconnaissance </a:t>
          </a:r>
        </a:p>
      </dgm:t>
    </dgm:pt>
    <dgm:pt modelId="{8DE85B88-364F-4D1D-9049-6E20C1F8B3D4}" type="parTrans" cxnId="{A4BEBDA6-2F2D-4291-AB7C-6E432A143448}">
      <dgm:prSet/>
      <dgm:spPr/>
      <dgm:t>
        <a:bodyPr/>
        <a:lstStyle/>
        <a:p>
          <a:endParaRPr lang="en-US"/>
        </a:p>
      </dgm:t>
    </dgm:pt>
    <dgm:pt modelId="{7B9AE290-9CBB-4122-90E3-3008B9084180}" type="sibTrans" cxnId="{A4BEBDA6-2F2D-4291-AB7C-6E432A143448}">
      <dgm:prSet/>
      <dgm:spPr/>
      <dgm:t>
        <a:bodyPr/>
        <a:lstStyle/>
        <a:p>
          <a:endParaRPr lang="en-US"/>
        </a:p>
      </dgm:t>
    </dgm:pt>
    <dgm:pt modelId="{F7AE7C6B-1992-491D-91CE-D5B83B891784}">
      <dgm:prSet phldrT="[Text]"/>
      <dgm:spPr/>
      <dgm:t>
        <a:bodyPr/>
        <a:lstStyle/>
        <a:p>
          <a:r>
            <a:rPr lang="en-US" dirty="0"/>
            <a:t>Ask Clarification Questions</a:t>
          </a:r>
        </a:p>
      </dgm:t>
    </dgm:pt>
    <dgm:pt modelId="{F52007C0-8198-477B-9CD6-3205EADD948D}" type="parTrans" cxnId="{5B93B5F5-2CFA-47ED-9879-A41C2C7F08A2}">
      <dgm:prSet/>
      <dgm:spPr/>
      <dgm:t>
        <a:bodyPr/>
        <a:lstStyle/>
        <a:p>
          <a:endParaRPr lang="en-US"/>
        </a:p>
      </dgm:t>
    </dgm:pt>
    <dgm:pt modelId="{A10E5887-96FB-45E6-B0D8-7477DD91BBC0}" type="sibTrans" cxnId="{5B93B5F5-2CFA-47ED-9879-A41C2C7F08A2}">
      <dgm:prSet/>
      <dgm:spPr/>
      <dgm:t>
        <a:bodyPr/>
        <a:lstStyle/>
        <a:p>
          <a:endParaRPr lang="en-US"/>
        </a:p>
      </dgm:t>
    </dgm:pt>
    <dgm:pt modelId="{6E56DCA5-DB2D-44D0-9E2F-CAE850ED1A45}" type="pres">
      <dgm:prSet presAssocID="{B7433698-DA67-4658-8808-6AA87C356814}" presName="cycle" presStyleCnt="0">
        <dgm:presLayoutVars>
          <dgm:dir/>
          <dgm:resizeHandles val="exact"/>
        </dgm:presLayoutVars>
      </dgm:prSet>
      <dgm:spPr/>
    </dgm:pt>
    <dgm:pt modelId="{DB4EA2C2-91EF-4F9D-96FE-22BB8EC9B455}" type="pres">
      <dgm:prSet presAssocID="{9E0532ED-35E1-4B22-B954-F494A40ED025}" presName="node" presStyleLbl="node1" presStyleIdx="0" presStyleCnt="4">
        <dgm:presLayoutVars>
          <dgm:bulletEnabled val="1"/>
        </dgm:presLayoutVars>
      </dgm:prSet>
      <dgm:spPr/>
    </dgm:pt>
    <dgm:pt modelId="{23E8E11A-DE97-4E5F-8CED-55145C2C9AB1}" type="pres">
      <dgm:prSet presAssocID="{E502C0B2-9ACE-4142-989E-B2294BD80C2D}" presName="sibTrans" presStyleLbl="sibTrans2D1" presStyleIdx="0" presStyleCnt="4"/>
      <dgm:spPr/>
    </dgm:pt>
    <dgm:pt modelId="{A72147B5-9146-4FE1-8C56-23F3B61DA754}" type="pres">
      <dgm:prSet presAssocID="{E502C0B2-9ACE-4142-989E-B2294BD80C2D}" presName="connectorText" presStyleLbl="sibTrans2D1" presStyleIdx="0" presStyleCnt="4"/>
      <dgm:spPr/>
    </dgm:pt>
    <dgm:pt modelId="{CE0DC6B7-D518-4AD3-A6A5-F7F297E6FEB9}" type="pres">
      <dgm:prSet presAssocID="{6DD73AFB-1A54-4CAD-98EB-8552D8F337AD}" presName="node" presStyleLbl="node1" presStyleIdx="1" presStyleCnt="4">
        <dgm:presLayoutVars>
          <dgm:bulletEnabled val="1"/>
        </dgm:presLayoutVars>
      </dgm:prSet>
      <dgm:spPr/>
    </dgm:pt>
    <dgm:pt modelId="{281EF883-DAEE-4173-98BF-B2B128459E8A}" type="pres">
      <dgm:prSet presAssocID="{12F5F917-2812-44A8-AF9D-F8B4D04165FA}" presName="sibTrans" presStyleLbl="sibTrans2D1" presStyleIdx="1" presStyleCnt="4"/>
      <dgm:spPr/>
    </dgm:pt>
    <dgm:pt modelId="{5F0A228C-8B15-49EC-924C-AB4D70D5E1BC}" type="pres">
      <dgm:prSet presAssocID="{12F5F917-2812-44A8-AF9D-F8B4D04165FA}" presName="connectorText" presStyleLbl="sibTrans2D1" presStyleIdx="1" presStyleCnt="4"/>
      <dgm:spPr/>
    </dgm:pt>
    <dgm:pt modelId="{9A1093AC-489A-49F8-A8D9-0CC9FB7CD4CE}" type="pres">
      <dgm:prSet presAssocID="{90E5D868-02CF-4864-912E-D537C3787727}" presName="node" presStyleLbl="node1" presStyleIdx="2" presStyleCnt="4" custRadScaleRad="96821" custRadScaleInc="3374">
        <dgm:presLayoutVars>
          <dgm:bulletEnabled val="1"/>
        </dgm:presLayoutVars>
      </dgm:prSet>
      <dgm:spPr/>
    </dgm:pt>
    <dgm:pt modelId="{24C45BFF-6D2C-4C83-9228-050AB980B030}" type="pres">
      <dgm:prSet presAssocID="{7B9AE290-9CBB-4122-90E3-3008B9084180}" presName="sibTrans" presStyleLbl="sibTrans2D1" presStyleIdx="2" presStyleCnt="4"/>
      <dgm:spPr/>
    </dgm:pt>
    <dgm:pt modelId="{C1A840D2-81BB-4D3F-A731-9ED2638D8BB6}" type="pres">
      <dgm:prSet presAssocID="{7B9AE290-9CBB-4122-90E3-3008B9084180}" presName="connectorText" presStyleLbl="sibTrans2D1" presStyleIdx="2" presStyleCnt="4"/>
      <dgm:spPr/>
    </dgm:pt>
    <dgm:pt modelId="{4676E357-0DDD-4442-B467-0BCAAF83CEC1}" type="pres">
      <dgm:prSet presAssocID="{F7AE7C6B-1992-491D-91CE-D5B83B891784}" presName="node" presStyleLbl="node1" presStyleIdx="3" presStyleCnt="4">
        <dgm:presLayoutVars>
          <dgm:bulletEnabled val="1"/>
        </dgm:presLayoutVars>
      </dgm:prSet>
      <dgm:spPr/>
    </dgm:pt>
    <dgm:pt modelId="{1E31B9D3-FF3F-4034-BE34-F62AD8015648}" type="pres">
      <dgm:prSet presAssocID="{A10E5887-96FB-45E6-B0D8-7477DD91BBC0}" presName="sibTrans" presStyleLbl="sibTrans2D1" presStyleIdx="3" presStyleCnt="4"/>
      <dgm:spPr/>
    </dgm:pt>
    <dgm:pt modelId="{F57E433C-BA93-48EE-A327-EB0BE7B6F46A}" type="pres">
      <dgm:prSet presAssocID="{A10E5887-96FB-45E6-B0D8-7477DD91BBC0}" presName="connectorText" presStyleLbl="sibTrans2D1" presStyleIdx="3" presStyleCnt="4"/>
      <dgm:spPr/>
    </dgm:pt>
  </dgm:ptLst>
  <dgm:cxnLst>
    <dgm:cxn modelId="{9555E60F-AE18-41E5-A165-C2B814416436}" type="presOf" srcId="{7B9AE290-9CBB-4122-90E3-3008B9084180}" destId="{24C45BFF-6D2C-4C83-9228-050AB980B030}" srcOrd="0" destOrd="0" presId="urn:microsoft.com/office/officeart/2005/8/layout/cycle2"/>
    <dgm:cxn modelId="{409EBC27-8A8D-41F0-9955-BD4F940C70FA}" type="presOf" srcId="{F7AE7C6B-1992-491D-91CE-D5B83B891784}" destId="{4676E357-0DDD-4442-B467-0BCAAF83CEC1}" srcOrd="0" destOrd="0" presId="urn:microsoft.com/office/officeart/2005/8/layout/cycle2"/>
    <dgm:cxn modelId="{8906E727-6B59-4613-A3C5-ACE0BD344E7F}" type="presOf" srcId="{9E0532ED-35E1-4B22-B954-F494A40ED025}" destId="{DB4EA2C2-91EF-4F9D-96FE-22BB8EC9B455}" srcOrd="0" destOrd="0" presId="urn:microsoft.com/office/officeart/2005/8/layout/cycle2"/>
    <dgm:cxn modelId="{DFC50234-9417-4B77-9901-8AB85A111BA0}" type="presOf" srcId="{A10E5887-96FB-45E6-B0D8-7477DD91BBC0}" destId="{1E31B9D3-FF3F-4034-BE34-F62AD8015648}" srcOrd="0" destOrd="0" presId="urn:microsoft.com/office/officeart/2005/8/layout/cycle2"/>
    <dgm:cxn modelId="{B1BEA376-1515-4055-B145-53F2E40F628A}" type="presOf" srcId="{B7433698-DA67-4658-8808-6AA87C356814}" destId="{6E56DCA5-DB2D-44D0-9E2F-CAE850ED1A45}" srcOrd="0" destOrd="0" presId="urn:microsoft.com/office/officeart/2005/8/layout/cycle2"/>
    <dgm:cxn modelId="{FF391277-B598-46BC-8462-981ADF576BC8}" type="presOf" srcId="{90E5D868-02CF-4864-912E-D537C3787727}" destId="{9A1093AC-489A-49F8-A8D9-0CC9FB7CD4CE}" srcOrd="0" destOrd="0" presId="urn:microsoft.com/office/officeart/2005/8/layout/cycle2"/>
    <dgm:cxn modelId="{22D83A7C-B64E-42A3-AB96-F7D8853D7AA4}" type="presOf" srcId="{E502C0B2-9ACE-4142-989E-B2294BD80C2D}" destId="{23E8E11A-DE97-4E5F-8CED-55145C2C9AB1}" srcOrd="0" destOrd="0" presId="urn:microsoft.com/office/officeart/2005/8/layout/cycle2"/>
    <dgm:cxn modelId="{D1EB3881-E34B-4DB3-92D7-C0F79E0CB0CA}" type="presOf" srcId="{7B9AE290-9CBB-4122-90E3-3008B9084180}" destId="{C1A840D2-81BB-4D3F-A731-9ED2638D8BB6}" srcOrd="1" destOrd="0" presId="urn:microsoft.com/office/officeart/2005/8/layout/cycle2"/>
    <dgm:cxn modelId="{FCFA6684-38BB-459F-B2EA-09FE7E728230}" type="presOf" srcId="{E502C0B2-9ACE-4142-989E-B2294BD80C2D}" destId="{A72147B5-9146-4FE1-8C56-23F3B61DA754}" srcOrd="1" destOrd="0" presId="urn:microsoft.com/office/officeart/2005/8/layout/cycle2"/>
    <dgm:cxn modelId="{034DA5A6-6D4D-488A-9E85-FC43A0BD0879}" srcId="{B7433698-DA67-4658-8808-6AA87C356814}" destId="{9E0532ED-35E1-4B22-B954-F494A40ED025}" srcOrd="0" destOrd="0" parTransId="{FDA69274-3C31-4068-9D14-29C5391BBBF1}" sibTransId="{E502C0B2-9ACE-4142-989E-B2294BD80C2D}"/>
    <dgm:cxn modelId="{A4BEBDA6-2F2D-4291-AB7C-6E432A143448}" srcId="{B7433698-DA67-4658-8808-6AA87C356814}" destId="{90E5D868-02CF-4864-912E-D537C3787727}" srcOrd="2" destOrd="0" parTransId="{8DE85B88-364F-4D1D-9049-6E20C1F8B3D4}" sibTransId="{7B9AE290-9CBB-4122-90E3-3008B9084180}"/>
    <dgm:cxn modelId="{10CBE0B3-F30C-4513-AC1F-8912B1B5830D}" srcId="{B7433698-DA67-4658-8808-6AA87C356814}" destId="{6DD73AFB-1A54-4CAD-98EB-8552D8F337AD}" srcOrd="1" destOrd="0" parTransId="{1C0774D3-29A7-481E-9C4C-52273E1782CA}" sibTransId="{12F5F917-2812-44A8-AF9D-F8B4D04165FA}"/>
    <dgm:cxn modelId="{F9728AC8-071B-497C-97F2-73FEBCD81225}" type="presOf" srcId="{12F5F917-2812-44A8-AF9D-F8B4D04165FA}" destId="{5F0A228C-8B15-49EC-924C-AB4D70D5E1BC}" srcOrd="1" destOrd="0" presId="urn:microsoft.com/office/officeart/2005/8/layout/cycle2"/>
    <dgm:cxn modelId="{533712CC-7AE1-47D3-B623-E4952FF6BD1E}" type="presOf" srcId="{A10E5887-96FB-45E6-B0D8-7477DD91BBC0}" destId="{F57E433C-BA93-48EE-A327-EB0BE7B6F46A}" srcOrd="1" destOrd="0" presId="urn:microsoft.com/office/officeart/2005/8/layout/cycle2"/>
    <dgm:cxn modelId="{845033D1-7D2F-4381-ABD3-330B79D1BC1B}" type="presOf" srcId="{12F5F917-2812-44A8-AF9D-F8B4D04165FA}" destId="{281EF883-DAEE-4173-98BF-B2B128459E8A}" srcOrd="0" destOrd="0" presId="urn:microsoft.com/office/officeart/2005/8/layout/cycle2"/>
    <dgm:cxn modelId="{C26DC7D7-054E-4397-B51D-0562FF047682}" type="presOf" srcId="{6DD73AFB-1A54-4CAD-98EB-8552D8F337AD}" destId="{CE0DC6B7-D518-4AD3-A6A5-F7F297E6FEB9}" srcOrd="0" destOrd="0" presId="urn:microsoft.com/office/officeart/2005/8/layout/cycle2"/>
    <dgm:cxn modelId="{5B93B5F5-2CFA-47ED-9879-A41C2C7F08A2}" srcId="{B7433698-DA67-4658-8808-6AA87C356814}" destId="{F7AE7C6B-1992-491D-91CE-D5B83B891784}" srcOrd="3" destOrd="0" parTransId="{F52007C0-8198-477B-9CD6-3205EADD948D}" sibTransId="{A10E5887-96FB-45E6-B0D8-7477DD91BBC0}"/>
    <dgm:cxn modelId="{46B117E6-5665-4B47-9EB9-0074BEE10237}" type="presParOf" srcId="{6E56DCA5-DB2D-44D0-9E2F-CAE850ED1A45}" destId="{DB4EA2C2-91EF-4F9D-96FE-22BB8EC9B455}" srcOrd="0" destOrd="0" presId="urn:microsoft.com/office/officeart/2005/8/layout/cycle2"/>
    <dgm:cxn modelId="{2D0D7B28-6D54-4B85-85C2-C922ED435F0C}" type="presParOf" srcId="{6E56DCA5-DB2D-44D0-9E2F-CAE850ED1A45}" destId="{23E8E11A-DE97-4E5F-8CED-55145C2C9AB1}" srcOrd="1" destOrd="0" presId="urn:microsoft.com/office/officeart/2005/8/layout/cycle2"/>
    <dgm:cxn modelId="{7A3DEF33-C6C0-4582-B3A3-A4BB7BFA1F2F}" type="presParOf" srcId="{23E8E11A-DE97-4E5F-8CED-55145C2C9AB1}" destId="{A72147B5-9146-4FE1-8C56-23F3B61DA754}" srcOrd="0" destOrd="0" presId="urn:microsoft.com/office/officeart/2005/8/layout/cycle2"/>
    <dgm:cxn modelId="{2B0CC1C4-06E7-45C8-8DBB-12FA3C91A509}" type="presParOf" srcId="{6E56DCA5-DB2D-44D0-9E2F-CAE850ED1A45}" destId="{CE0DC6B7-D518-4AD3-A6A5-F7F297E6FEB9}" srcOrd="2" destOrd="0" presId="urn:microsoft.com/office/officeart/2005/8/layout/cycle2"/>
    <dgm:cxn modelId="{38FD162E-3712-4E07-9F4B-13D66E41D541}" type="presParOf" srcId="{6E56DCA5-DB2D-44D0-9E2F-CAE850ED1A45}" destId="{281EF883-DAEE-4173-98BF-B2B128459E8A}" srcOrd="3" destOrd="0" presId="urn:microsoft.com/office/officeart/2005/8/layout/cycle2"/>
    <dgm:cxn modelId="{7EA2689C-2957-4887-96A3-D955ED169A12}" type="presParOf" srcId="{281EF883-DAEE-4173-98BF-B2B128459E8A}" destId="{5F0A228C-8B15-49EC-924C-AB4D70D5E1BC}" srcOrd="0" destOrd="0" presId="urn:microsoft.com/office/officeart/2005/8/layout/cycle2"/>
    <dgm:cxn modelId="{ECF35CFB-2B8C-4F11-8324-33E203225C8F}" type="presParOf" srcId="{6E56DCA5-DB2D-44D0-9E2F-CAE850ED1A45}" destId="{9A1093AC-489A-49F8-A8D9-0CC9FB7CD4CE}" srcOrd="4" destOrd="0" presId="urn:microsoft.com/office/officeart/2005/8/layout/cycle2"/>
    <dgm:cxn modelId="{E6DE8EFC-55EA-4F01-BE53-776A366D6F41}" type="presParOf" srcId="{6E56DCA5-DB2D-44D0-9E2F-CAE850ED1A45}" destId="{24C45BFF-6D2C-4C83-9228-050AB980B030}" srcOrd="5" destOrd="0" presId="urn:microsoft.com/office/officeart/2005/8/layout/cycle2"/>
    <dgm:cxn modelId="{43171899-1306-41E2-9C9B-717F0267F8B3}" type="presParOf" srcId="{24C45BFF-6D2C-4C83-9228-050AB980B030}" destId="{C1A840D2-81BB-4D3F-A731-9ED2638D8BB6}" srcOrd="0" destOrd="0" presId="urn:microsoft.com/office/officeart/2005/8/layout/cycle2"/>
    <dgm:cxn modelId="{0254D893-B2CF-42D7-B28D-B7D22BAE1232}" type="presParOf" srcId="{6E56DCA5-DB2D-44D0-9E2F-CAE850ED1A45}" destId="{4676E357-0DDD-4442-B467-0BCAAF83CEC1}" srcOrd="6" destOrd="0" presId="urn:microsoft.com/office/officeart/2005/8/layout/cycle2"/>
    <dgm:cxn modelId="{1F3569B4-6B61-417E-9806-148BDD62BF23}" type="presParOf" srcId="{6E56DCA5-DB2D-44D0-9E2F-CAE850ED1A45}" destId="{1E31B9D3-FF3F-4034-BE34-F62AD8015648}" srcOrd="7" destOrd="0" presId="urn:microsoft.com/office/officeart/2005/8/layout/cycle2"/>
    <dgm:cxn modelId="{65068D7F-BECA-4D54-B583-8069CE4CCD0E}" type="presParOf" srcId="{1E31B9D3-FF3F-4034-BE34-F62AD8015648}" destId="{F57E433C-BA93-48EE-A327-EB0BE7B6F46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E7547B-D6E3-4516-83E2-34DA85790991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AEBE1E-7DEE-4D42-9795-091FDCF96812}">
      <dgm:prSet phldrT="[Text]"/>
      <dgm:spPr/>
      <dgm:t>
        <a:bodyPr/>
        <a:lstStyle/>
        <a:p>
          <a:r>
            <a:rPr lang="en-US" dirty="0"/>
            <a:t>3.1 Identify Potential Requirements. </a:t>
          </a:r>
        </a:p>
      </dgm:t>
    </dgm:pt>
    <dgm:pt modelId="{66F84993-5D24-4918-8744-E4F89E9C453F}" type="parTrans" cxnId="{357BB442-A03F-466B-A7E8-8167BB50F26C}">
      <dgm:prSet/>
      <dgm:spPr/>
      <dgm:t>
        <a:bodyPr/>
        <a:lstStyle/>
        <a:p>
          <a:endParaRPr lang="en-US"/>
        </a:p>
      </dgm:t>
    </dgm:pt>
    <dgm:pt modelId="{E0DF26D5-0E21-4CA5-802E-25B9B8E6CCC6}" type="sibTrans" cxnId="{357BB442-A03F-466B-A7E8-8167BB50F26C}">
      <dgm:prSet/>
      <dgm:spPr/>
      <dgm:t>
        <a:bodyPr/>
        <a:lstStyle/>
        <a:p>
          <a:endParaRPr lang="en-US"/>
        </a:p>
      </dgm:t>
    </dgm:pt>
    <dgm:pt modelId="{45B747E6-0742-4FAD-A1CA-9B912A53CBEA}">
      <dgm:prSet phldrT="[Text]"/>
      <dgm:spPr/>
      <dgm:t>
        <a:bodyPr/>
        <a:lstStyle/>
        <a:p>
          <a:r>
            <a:rPr lang="en-US" dirty="0"/>
            <a:t>3.2 Identify  Functional Requirements </a:t>
          </a:r>
        </a:p>
      </dgm:t>
    </dgm:pt>
    <dgm:pt modelId="{3E6DF748-E74C-4AB0-A22A-E73312CA82F3}" type="parTrans" cxnId="{167B70E7-38EB-4930-89C0-1B490C623560}">
      <dgm:prSet/>
      <dgm:spPr/>
      <dgm:t>
        <a:bodyPr/>
        <a:lstStyle/>
        <a:p>
          <a:endParaRPr lang="en-US"/>
        </a:p>
      </dgm:t>
    </dgm:pt>
    <dgm:pt modelId="{A975EE08-D611-46AA-891B-1149E76F87FD}" type="sibTrans" cxnId="{167B70E7-38EB-4930-89C0-1B490C623560}">
      <dgm:prSet/>
      <dgm:spPr/>
      <dgm:t>
        <a:bodyPr/>
        <a:lstStyle/>
        <a:p>
          <a:endParaRPr lang="en-US"/>
        </a:p>
      </dgm:t>
    </dgm:pt>
    <dgm:pt modelId="{1769766B-DB24-4461-B056-6D5DE13816BF}">
      <dgm:prSet phldrT="[Text]"/>
      <dgm:spPr/>
      <dgm:t>
        <a:bodyPr/>
        <a:lstStyle/>
        <a:p>
          <a:r>
            <a:rPr lang="en-US" dirty="0"/>
            <a:t>3.3 Identify Composite Requirements </a:t>
          </a:r>
        </a:p>
      </dgm:t>
    </dgm:pt>
    <dgm:pt modelId="{6EE1834A-70D3-4FCF-AB99-36B5A76E031C}" type="parTrans" cxnId="{1041AA18-3FD4-4C23-AD9C-E00F851B02BF}">
      <dgm:prSet/>
      <dgm:spPr/>
      <dgm:t>
        <a:bodyPr/>
        <a:lstStyle/>
        <a:p>
          <a:endParaRPr lang="en-US"/>
        </a:p>
      </dgm:t>
    </dgm:pt>
    <dgm:pt modelId="{0AF09CBD-52A5-409D-90DF-A06DC821A548}" type="sibTrans" cxnId="{1041AA18-3FD4-4C23-AD9C-E00F851B02BF}">
      <dgm:prSet/>
      <dgm:spPr/>
      <dgm:t>
        <a:bodyPr/>
        <a:lstStyle/>
        <a:p>
          <a:endParaRPr lang="en-US"/>
        </a:p>
      </dgm:t>
    </dgm:pt>
    <dgm:pt modelId="{CA0A0BED-3076-42A5-ACC2-89B12500CA3C}">
      <dgm:prSet phldrT="[Text]"/>
      <dgm:spPr/>
      <dgm:t>
        <a:bodyPr/>
        <a:lstStyle/>
        <a:p>
          <a:r>
            <a:rPr lang="en-US" dirty="0"/>
            <a:t>3.4 Formalize Requirements </a:t>
          </a:r>
        </a:p>
      </dgm:t>
    </dgm:pt>
    <dgm:pt modelId="{276EE0D2-D036-472F-98B6-8C25168351BC}" type="parTrans" cxnId="{51706439-0F1E-4F63-98B4-A39EA002F747}">
      <dgm:prSet/>
      <dgm:spPr/>
      <dgm:t>
        <a:bodyPr/>
        <a:lstStyle/>
        <a:p>
          <a:endParaRPr lang="en-US"/>
        </a:p>
      </dgm:t>
    </dgm:pt>
    <dgm:pt modelId="{265CECF8-3BC1-454E-9F5A-C71848BAAEEF}" type="sibTrans" cxnId="{51706439-0F1E-4F63-98B4-A39EA002F747}">
      <dgm:prSet/>
      <dgm:spPr/>
      <dgm:t>
        <a:bodyPr/>
        <a:lstStyle/>
        <a:p>
          <a:endParaRPr lang="en-US"/>
        </a:p>
      </dgm:t>
    </dgm:pt>
    <dgm:pt modelId="{7C5E515A-9611-4884-9FF8-D4306159685E}">
      <dgm:prSet phldrT="[Text]"/>
      <dgm:spPr/>
      <dgm:t>
        <a:bodyPr/>
        <a:lstStyle/>
        <a:p>
          <a:r>
            <a:rPr lang="en-US" dirty="0"/>
            <a:t>3.5 Formalize System constraints </a:t>
          </a:r>
        </a:p>
      </dgm:t>
    </dgm:pt>
    <dgm:pt modelId="{E118F00B-4FAB-422B-BCC5-DD362CC6370B}" type="parTrans" cxnId="{BE03785D-78A9-4F0B-BA5B-06AED62E9EFA}">
      <dgm:prSet/>
      <dgm:spPr/>
      <dgm:t>
        <a:bodyPr/>
        <a:lstStyle/>
        <a:p>
          <a:endParaRPr lang="en-US"/>
        </a:p>
      </dgm:t>
    </dgm:pt>
    <dgm:pt modelId="{C37E2368-3C00-42E3-A776-C220A965AA55}" type="sibTrans" cxnId="{BE03785D-78A9-4F0B-BA5B-06AED62E9EFA}">
      <dgm:prSet/>
      <dgm:spPr/>
      <dgm:t>
        <a:bodyPr/>
        <a:lstStyle/>
        <a:p>
          <a:endParaRPr lang="en-US"/>
        </a:p>
      </dgm:t>
    </dgm:pt>
    <dgm:pt modelId="{E7550483-C167-4E7C-8AAA-E697F6BFDBB2}">
      <dgm:prSet phldrT="[Text]"/>
      <dgm:spPr/>
      <dgm:t>
        <a:bodyPr/>
        <a:lstStyle/>
        <a:p>
          <a:r>
            <a:rPr lang="en-US" dirty="0"/>
            <a:t>3.6 Identify Nonfunctional Requirements </a:t>
          </a:r>
        </a:p>
      </dgm:t>
    </dgm:pt>
    <dgm:pt modelId="{813341B3-1F18-426D-9AC1-75BA54474AB6}" type="parTrans" cxnId="{FED21DCF-A6F3-43CD-8406-CDDAC439EDA5}">
      <dgm:prSet/>
      <dgm:spPr/>
      <dgm:t>
        <a:bodyPr/>
        <a:lstStyle/>
        <a:p>
          <a:endParaRPr lang="en-US"/>
        </a:p>
      </dgm:t>
    </dgm:pt>
    <dgm:pt modelId="{C9FDAD80-066D-498C-93C9-6508AA344418}" type="sibTrans" cxnId="{FED21DCF-A6F3-43CD-8406-CDDAC439EDA5}">
      <dgm:prSet/>
      <dgm:spPr/>
      <dgm:t>
        <a:bodyPr/>
        <a:lstStyle/>
        <a:p>
          <a:endParaRPr lang="en-US"/>
        </a:p>
      </dgm:t>
    </dgm:pt>
    <dgm:pt modelId="{63B9AB5C-AF0D-419A-AF1F-6244A9E4583B}">
      <dgm:prSet phldrT="[Text]"/>
      <dgm:spPr/>
      <dgm:t>
        <a:bodyPr/>
        <a:lstStyle/>
        <a:p>
          <a:r>
            <a:rPr lang="en-US" dirty="0"/>
            <a:t>3.7 Write Functional Fit Criteria</a:t>
          </a:r>
        </a:p>
      </dgm:t>
    </dgm:pt>
    <dgm:pt modelId="{1841D7EC-3753-4A99-8053-9084F8D9D311}" type="parTrans" cxnId="{5C26E7F2-10CB-4784-BD2B-B2CE1C876909}">
      <dgm:prSet/>
      <dgm:spPr/>
      <dgm:t>
        <a:bodyPr/>
        <a:lstStyle/>
        <a:p>
          <a:endParaRPr lang="en-US"/>
        </a:p>
      </dgm:t>
    </dgm:pt>
    <dgm:pt modelId="{9AF59D8C-FAB2-47F1-9580-480972648656}" type="sibTrans" cxnId="{5C26E7F2-10CB-4784-BD2B-B2CE1C876909}">
      <dgm:prSet/>
      <dgm:spPr/>
      <dgm:t>
        <a:bodyPr/>
        <a:lstStyle/>
        <a:p>
          <a:endParaRPr lang="en-US"/>
        </a:p>
      </dgm:t>
    </dgm:pt>
    <dgm:pt modelId="{68C5DC2E-5161-4170-976A-4BA7C9A6DAED}">
      <dgm:prSet phldrT="[Text]"/>
      <dgm:spPr/>
      <dgm:t>
        <a:bodyPr/>
        <a:lstStyle/>
        <a:p>
          <a:r>
            <a:rPr lang="en-US" dirty="0"/>
            <a:t>3.8 Write Nonfunctional Fit  Criteria</a:t>
          </a:r>
        </a:p>
      </dgm:t>
    </dgm:pt>
    <dgm:pt modelId="{19CBCFAB-F897-4D6B-9C79-EF02D9E899F9}" type="parTrans" cxnId="{0307435F-9300-4AFA-86E1-EEE373E31990}">
      <dgm:prSet/>
      <dgm:spPr/>
      <dgm:t>
        <a:bodyPr/>
        <a:lstStyle/>
        <a:p>
          <a:endParaRPr lang="en-US"/>
        </a:p>
      </dgm:t>
    </dgm:pt>
    <dgm:pt modelId="{FE8FEE65-5990-43D7-9164-242B6F813582}" type="sibTrans" cxnId="{0307435F-9300-4AFA-86E1-EEE373E31990}">
      <dgm:prSet/>
      <dgm:spPr/>
      <dgm:t>
        <a:bodyPr/>
        <a:lstStyle/>
        <a:p>
          <a:endParaRPr lang="en-US"/>
        </a:p>
      </dgm:t>
    </dgm:pt>
    <dgm:pt modelId="{7DA8B21B-3F9A-436D-9CC2-4CE6F8AA66F2}">
      <dgm:prSet phldrT="[Text]"/>
      <dgm:spPr/>
      <dgm:t>
        <a:bodyPr/>
        <a:lstStyle/>
        <a:p>
          <a:r>
            <a:rPr lang="en-US" dirty="0"/>
            <a:t>3.9 Define Customer Value</a:t>
          </a:r>
        </a:p>
      </dgm:t>
    </dgm:pt>
    <dgm:pt modelId="{BC3523FB-E8ED-43F2-8C40-434027BB2816}" type="parTrans" cxnId="{C155998C-0830-454C-B886-322CFC1788C8}">
      <dgm:prSet/>
      <dgm:spPr/>
      <dgm:t>
        <a:bodyPr/>
        <a:lstStyle/>
        <a:p>
          <a:endParaRPr lang="en-US"/>
        </a:p>
      </dgm:t>
    </dgm:pt>
    <dgm:pt modelId="{8B62B1DF-33D8-425F-998D-BF7946811B2C}" type="sibTrans" cxnId="{C155998C-0830-454C-B886-322CFC1788C8}">
      <dgm:prSet/>
      <dgm:spPr/>
      <dgm:t>
        <a:bodyPr/>
        <a:lstStyle/>
        <a:p>
          <a:endParaRPr lang="en-US"/>
        </a:p>
      </dgm:t>
    </dgm:pt>
    <dgm:pt modelId="{21758E74-7A68-4606-87B2-6905B1812142}">
      <dgm:prSet phldrT="[Text]"/>
      <dgm:spPr/>
      <dgm:t>
        <a:bodyPr/>
        <a:lstStyle/>
        <a:p>
          <a:r>
            <a:rPr lang="en-US" dirty="0"/>
            <a:t>3.10 Identify Dependencies and Conflicts</a:t>
          </a:r>
        </a:p>
      </dgm:t>
    </dgm:pt>
    <dgm:pt modelId="{3CB9BC5A-8579-4DD9-A7E1-CFDE879B826B}" type="parTrans" cxnId="{881DB2AA-DF9C-40E5-BB83-3D2F8752E2D7}">
      <dgm:prSet/>
      <dgm:spPr/>
      <dgm:t>
        <a:bodyPr/>
        <a:lstStyle/>
        <a:p>
          <a:endParaRPr lang="en-US"/>
        </a:p>
      </dgm:t>
    </dgm:pt>
    <dgm:pt modelId="{3F4508C7-0159-4737-894A-613573691798}" type="sibTrans" cxnId="{881DB2AA-DF9C-40E5-BB83-3D2F8752E2D7}">
      <dgm:prSet/>
      <dgm:spPr/>
      <dgm:t>
        <a:bodyPr/>
        <a:lstStyle/>
        <a:p>
          <a:endParaRPr lang="en-US"/>
        </a:p>
      </dgm:t>
    </dgm:pt>
    <dgm:pt modelId="{B0848E9B-26D9-4807-B155-DF527F1198CD}" type="pres">
      <dgm:prSet presAssocID="{50E7547B-D6E3-4516-83E2-34DA85790991}" presName="cycle" presStyleCnt="0">
        <dgm:presLayoutVars>
          <dgm:dir/>
          <dgm:resizeHandles val="exact"/>
        </dgm:presLayoutVars>
      </dgm:prSet>
      <dgm:spPr/>
    </dgm:pt>
    <dgm:pt modelId="{A490EBBC-E84C-4288-A1DD-C2B9124C1944}" type="pres">
      <dgm:prSet presAssocID="{34AEBE1E-7DEE-4D42-9795-091FDCF96812}" presName="node" presStyleLbl="node1" presStyleIdx="0" presStyleCnt="10">
        <dgm:presLayoutVars>
          <dgm:bulletEnabled val="1"/>
        </dgm:presLayoutVars>
      </dgm:prSet>
      <dgm:spPr/>
    </dgm:pt>
    <dgm:pt modelId="{0463F205-8F5D-4633-A159-68D4D8C8E965}" type="pres">
      <dgm:prSet presAssocID="{34AEBE1E-7DEE-4D42-9795-091FDCF96812}" presName="spNode" presStyleCnt="0"/>
      <dgm:spPr/>
    </dgm:pt>
    <dgm:pt modelId="{C20487F3-3000-4742-9371-EAE241330AC9}" type="pres">
      <dgm:prSet presAssocID="{E0DF26D5-0E21-4CA5-802E-25B9B8E6CCC6}" presName="sibTrans" presStyleLbl="sibTrans1D1" presStyleIdx="0" presStyleCnt="10"/>
      <dgm:spPr/>
    </dgm:pt>
    <dgm:pt modelId="{282F623C-08A7-4DE9-98BD-5A5B072CAB72}" type="pres">
      <dgm:prSet presAssocID="{45B747E6-0742-4FAD-A1CA-9B912A53CBEA}" presName="node" presStyleLbl="node1" presStyleIdx="1" presStyleCnt="10">
        <dgm:presLayoutVars>
          <dgm:bulletEnabled val="1"/>
        </dgm:presLayoutVars>
      </dgm:prSet>
      <dgm:spPr/>
    </dgm:pt>
    <dgm:pt modelId="{C752EC9C-77ED-4125-98EC-0182A0AF6AA1}" type="pres">
      <dgm:prSet presAssocID="{45B747E6-0742-4FAD-A1CA-9B912A53CBEA}" presName="spNode" presStyleCnt="0"/>
      <dgm:spPr/>
    </dgm:pt>
    <dgm:pt modelId="{C83D6A84-7F32-4B2A-B868-18AE339CD54A}" type="pres">
      <dgm:prSet presAssocID="{A975EE08-D611-46AA-891B-1149E76F87FD}" presName="sibTrans" presStyleLbl="sibTrans1D1" presStyleIdx="1" presStyleCnt="10"/>
      <dgm:spPr/>
    </dgm:pt>
    <dgm:pt modelId="{B5AC9857-C52D-466E-9C4A-DA8E68389587}" type="pres">
      <dgm:prSet presAssocID="{1769766B-DB24-4461-B056-6D5DE13816BF}" presName="node" presStyleLbl="node1" presStyleIdx="2" presStyleCnt="10">
        <dgm:presLayoutVars>
          <dgm:bulletEnabled val="1"/>
        </dgm:presLayoutVars>
      </dgm:prSet>
      <dgm:spPr/>
    </dgm:pt>
    <dgm:pt modelId="{E8C24DC6-0F52-4B6B-8B90-785CC98E1B14}" type="pres">
      <dgm:prSet presAssocID="{1769766B-DB24-4461-B056-6D5DE13816BF}" presName="spNode" presStyleCnt="0"/>
      <dgm:spPr/>
    </dgm:pt>
    <dgm:pt modelId="{EBB47579-2F70-423A-AB73-5A0B6F025BC1}" type="pres">
      <dgm:prSet presAssocID="{0AF09CBD-52A5-409D-90DF-A06DC821A548}" presName="sibTrans" presStyleLbl="sibTrans1D1" presStyleIdx="2" presStyleCnt="10"/>
      <dgm:spPr/>
    </dgm:pt>
    <dgm:pt modelId="{C7F9F274-794E-466E-BC76-D91373C93E02}" type="pres">
      <dgm:prSet presAssocID="{CA0A0BED-3076-42A5-ACC2-89B12500CA3C}" presName="node" presStyleLbl="node1" presStyleIdx="3" presStyleCnt="10">
        <dgm:presLayoutVars>
          <dgm:bulletEnabled val="1"/>
        </dgm:presLayoutVars>
      </dgm:prSet>
      <dgm:spPr/>
    </dgm:pt>
    <dgm:pt modelId="{13A01DAB-65FD-42F5-A30F-68DDF04FA50D}" type="pres">
      <dgm:prSet presAssocID="{CA0A0BED-3076-42A5-ACC2-89B12500CA3C}" presName="spNode" presStyleCnt="0"/>
      <dgm:spPr/>
    </dgm:pt>
    <dgm:pt modelId="{EDBC008B-9CA0-49B8-A90C-BE120744DE7A}" type="pres">
      <dgm:prSet presAssocID="{265CECF8-3BC1-454E-9F5A-C71848BAAEEF}" presName="sibTrans" presStyleLbl="sibTrans1D1" presStyleIdx="3" presStyleCnt="10"/>
      <dgm:spPr/>
    </dgm:pt>
    <dgm:pt modelId="{838E371C-1B29-42B5-A198-3B0564D146C0}" type="pres">
      <dgm:prSet presAssocID="{7C5E515A-9611-4884-9FF8-D4306159685E}" presName="node" presStyleLbl="node1" presStyleIdx="4" presStyleCnt="10">
        <dgm:presLayoutVars>
          <dgm:bulletEnabled val="1"/>
        </dgm:presLayoutVars>
      </dgm:prSet>
      <dgm:spPr/>
    </dgm:pt>
    <dgm:pt modelId="{624D94F1-70A7-4760-AB41-7FC2397A1E91}" type="pres">
      <dgm:prSet presAssocID="{7C5E515A-9611-4884-9FF8-D4306159685E}" presName="spNode" presStyleCnt="0"/>
      <dgm:spPr/>
    </dgm:pt>
    <dgm:pt modelId="{BCA2866E-1AB4-4500-AD4F-0A59A695AD74}" type="pres">
      <dgm:prSet presAssocID="{C37E2368-3C00-42E3-A776-C220A965AA55}" presName="sibTrans" presStyleLbl="sibTrans1D1" presStyleIdx="4" presStyleCnt="10"/>
      <dgm:spPr/>
    </dgm:pt>
    <dgm:pt modelId="{DFC634E9-F5B6-47EB-AAD2-01D061678E43}" type="pres">
      <dgm:prSet presAssocID="{E7550483-C167-4E7C-8AAA-E697F6BFDBB2}" presName="node" presStyleLbl="node1" presStyleIdx="5" presStyleCnt="10">
        <dgm:presLayoutVars>
          <dgm:bulletEnabled val="1"/>
        </dgm:presLayoutVars>
      </dgm:prSet>
      <dgm:spPr/>
    </dgm:pt>
    <dgm:pt modelId="{881FABB1-CE87-4A25-914A-800C46AF32EC}" type="pres">
      <dgm:prSet presAssocID="{E7550483-C167-4E7C-8AAA-E697F6BFDBB2}" presName="spNode" presStyleCnt="0"/>
      <dgm:spPr/>
    </dgm:pt>
    <dgm:pt modelId="{8E62725D-470E-40CA-8164-CEC8E6011554}" type="pres">
      <dgm:prSet presAssocID="{C9FDAD80-066D-498C-93C9-6508AA344418}" presName="sibTrans" presStyleLbl="sibTrans1D1" presStyleIdx="5" presStyleCnt="10"/>
      <dgm:spPr/>
    </dgm:pt>
    <dgm:pt modelId="{2D62409D-D1A6-44FB-9E30-A2F66D29BE60}" type="pres">
      <dgm:prSet presAssocID="{63B9AB5C-AF0D-419A-AF1F-6244A9E4583B}" presName="node" presStyleLbl="node1" presStyleIdx="6" presStyleCnt="10">
        <dgm:presLayoutVars>
          <dgm:bulletEnabled val="1"/>
        </dgm:presLayoutVars>
      </dgm:prSet>
      <dgm:spPr/>
    </dgm:pt>
    <dgm:pt modelId="{B5F4B2D7-62A6-438A-8C48-269F5F1E2039}" type="pres">
      <dgm:prSet presAssocID="{63B9AB5C-AF0D-419A-AF1F-6244A9E4583B}" presName="spNode" presStyleCnt="0"/>
      <dgm:spPr/>
    </dgm:pt>
    <dgm:pt modelId="{0E47D184-8577-4305-9E1A-6BA336BD0E9C}" type="pres">
      <dgm:prSet presAssocID="{9AF59D8C-FAB2-47F1-9580-480972648656}" presName="sibTrans" presStyleLbl="sibTrans1D1" presStyleIdx="6" presStyleCnt="10"/>
      <dgm:spPr/>
    </dgm:pt>
    <dgm:pt modelId="{06F4FEBB-1FA3-40DA-B20B-64785CC23A73}" type="pres">
      <dgm:prSet presAssocID="{68C5DC2E-5161-4170-976A-4BA7C9A6DAED}" presName="node" presStyleLbl="node1" presStyleIdx="7" presStyleCnt="10">
        <dgm:presLayoutVars>
          <dgm:bulletEnabled val="1"/>
        </dgm:presLayoutVars>
      </dgm:prSet>
      <dgm:spPr/>
    </dgm:pt>
    <dgm:pt modelId="{E4B62E06-E7CF-40F7-83F1-D06B6776BE98}" type="pres">
      <dgm:prSet presAssocID="{68C5DC2E-5161-4170-976A-4BA7C9A6DAED}" presName="spNode" presStyleCnt="0"/>
      <dgm:spPr/>
    </dgm:pt>
    <dgm:pt modelId="{FBF09F53-81A2-4AA3-8290-04780E9FDF0E}" type="pres">
      <dgm:prSet presAssocID="{FE8FEE65-5990-43D7-9164-242B6F813582}" presName="sibTrans" presStyleLbl="sibTrans1D1" presStyleIdx="7" presStyleCnt="10"/>
      <dgm:spPr/>
    </dgm:pt>
    <dgm:pt modelId="{8980F559-6A7F-473A-B02E-FCF46B7CC75B}" type="pres">
      <dgm:prSet presAssocID="{7DA8B21B-3F9A-436D-9CC2-4CE6F8AA66F2}" presName="node" presStyleLbl="node1" presStyleIdx="8" presStyleCnt="10">
        <dgm:presLayoutVars>
          <dgm:bulletEnabled val="1"/>
        </dgm:presLayoutVars>
      </dgm:prSet>
      <dgm:spPr/>
    </dgm:pt>
    <dgm:pt modelId="{D0E9B062-A378-4898-9AF6-AAB01338CB04}" type="pres">
      <dgm:prSet presAssocID="{7DA8B21B-3F9A-436D-9CC2-4CE6F8AA66F2}" presName="spNode" presStyleCnt="0"/>
      <dgm:spPr/>
    </dgm:pt>
    <dgm:pt modelId="{5CBA0132-B15F-4625-8783-5BB745508B41}" type="pres">
      <dgm:prSet presAssocID="{8B62B1DF-33D8-425F-998D-BF7946811B2C}" presName="sibTrans" presStyleLbl="sibTrans1D1" presStyleIdx="8" presStyleCnt="10"/>
      <dgm:spPr/>
    </dgm:pt>
    <dgm:pt modelId="{18A64B1B-E1BF-4DE5-A76F-9CB967866117}" type="pres">
      <dgm:prSet presAssocID="{21758E74-7A68-4606-87B2-6905B1812142}" presName="node" presStyleLbl="node1" presStyleIdx="9" presStyleCnt="10">
        <dgm:presLayoutVars>
          <dgm:bulletEnabled val="1"/>
        </dgm:presLayoutVars>
      </dgm:prSet>
      <dgm:spPr/>
    </dgm:pt>
    <dgm:pt modelId="{B334317B-58E2-49CE-8856-EC393F53C607}" type="pres">
      <dgm:prSet presAssocID="{21758E74-7A68-4606-87B2-6905B1812142}" presName="spNode" presStyleCnt="0"/>
      <dgm:spPr/>
    </dgm:pt>
    <dgm:pt modelId="{746578C8-E9A2-4499-A3EC-512897F0188A}" type="pres">
      <dgm:prSet presAssocID="{3F4508C7-0159-4737-894A-613573691798}" presName="sibTrans" presStyleLbl="sibTrans1D1" presStyleIdx="9" presStyleCnt="10"/>
      <dgm:spPr/>
    </dgm:pt>
  </dgm:ptLst>
  <dgm:cxnLst>
    <dgm:cxn modelId="{B5A64207-0144-497D-86DA-A733047F7D8E}" type="presOf" srcId="{0AF09CBD-52A5-409D-90DF-A06DC821A548}" destId="{EBB47579-2F70-423A-AB73-5A0B6F025BC1}" srcOrd="0" destOrd="0" presId="urn:microsoft.com/office/officeart/2005/8/layout/cycle5"/>
    <dgm:cxn modelId="{3DC52F16-8755-44AC-B2F6-0DAEE7738959}" type="presOf" srcId="{7C5E515A-9611-4884-9FF8-D4306159685E}" destId="{838E371C-1B29-42B5-A198-3B0564D146C0}" srcOrd="0" destOrd="0" presId="urn:microsoft.com/office/officeart/2005/8/layout/cycle5"/>
    <dgm:cxn modelId="{1041AA18-3FD4-4C23-AD9C-E00F851B02BF}" srcId="{50E7547B-D6E3-4516-83E2-34DA85790991}" destId="{1769766B-DB24-4461-B056-6D5DE13816BF}" srcOrd="2" destOrd="0" parTransId="{6EE1834A-70D3-4FCF-AB99-36B5A76E031C}" sibTransId="{0AF09CBD-52A5-409D-90DF-A06DC821A548}"/>
    <dgm:cxn modelId="{51706439-0F1E-4F63-98B4-A39EA002F747}" srcId="{50E7547B-D6E3-4516-83E2-34DA85790991}" destId="{CA0A0BED-3076-42A5-ACC2-89B12500CA3C}" srcOrd="3" destOrd="0" parTransId="{276EE0D2-D036-472F-98B6-8C25168351BC}" sibTransId="{265CECF8-3BC1-454E-9F5A-C71848BAAEEF}"/>
    <dgm:cxn modelId="{BE03785D-78A9-4F0B-BA5B-06AED62E9EFA}" srcId="{50E7547B-D6E3-4516-83E2-34DA85790991}" destId="{7C5E515A-9611-4884-9FF8-D4306159685E}" srcOrd="4" destOrd="0" parTransId="{E118F00B-4FAB-422B-BCC5-DD362CC6370B}" sibTransId="{C37E2368-3C00-42E3-A776-C220A965AA55}"/>
    <dgm:cxn modelId="{0307435F-9300-4AFA-86E1-EEE373E31990}" srcId="{50E7547B-D6E3-4516-83E2-34DA85790991}" destId="{68C5DC2E-5161-4170-976A-4BA7C9A6DAED}" srcOrd="7" destOrd="0" parTransId="{19CBCFAB-F897-4D6B-9C79-EF02D9E899F9}" sibTransId="{FE8FEE65-5990-43D7-9164-242B6F813582}"/>
    <dgm:cxn modelId="{F2941762-6B58-47F8-B066-DD87547875A7}" type="presOf" srcId="{9AF59D8C-FAB2-47F1-9580-480972648656}" destId="{0E47D184-8577-4305-9E1A-6BA336BD0E9C}" srcOrd="0" destOrd="0" presId="urn:microsoft.com/office/officeart/2005/8/layout/cycle5"/>
    <dgm:cxn modelId="{357BB442-A03F-466B-A7E8-8167BB50F26C}" srcId="{50E7547B-D6E3-4516-83E2-34DA85790991}" destId="{34AEBE1E-7DEE-4D42-9795-091FDCF96812}" srcOrd="0" destOrd="0" parTransId="{66F84993-5D24-4918-8744-E4F89E9C453F}" sibTransId="{E0DF26D5-0E21-4CA5-802E-25B9B8E6CCC6}"/>
    <dgm:cxn modelId="{E1441F67-8314-4D76-A101-8468944C38EE}" type="presOf" srcId="{21758E74-7A68-4606-87B2-6905B1812142}" destId="{18A64B1B-E1BF-4DE5-A76F-9CB967866117}" srcOrd="0" destOrd="0" presId="urn:microsoft.com/office/officeart/2005/8/layout/cycle5"/>
    <dgm:cxn modelId="{B65EAD6E-B56C-4BD9-94CB-AAF9FECAC365}" type="presOf" srcId="{1769766B-DB24-4461-B056-6D5DE13816BF}" destId="{B5AC9857-C52D-466E-9C4A-DA8E68389587}" srcOrd="0" destOrd="0" presId="urn:microsoft.com/office/officeart/2005/8/layout/cycle5"/>
    <dgm:cxn modelId="{154BD47A-6A58-43CD-8E4A-807B4ECAD806}" type="presOf" srcId="{50E7547B-D6E3-4516-83E2-34DA85790991}" destId="{B0848E9B-26D9-4807-B155-DF527F1198CD}" srcOrd="0" destOrd="0" presId="urn:microsoft.com/office/officeart/2005/8/layout/cycle5"/>
    <dgm:cxn modelId="{8D68357E-ED1F-48A8-84F0-9763102168E4}" type="presOf" srcId="{A975EE08-D611-46AA-891B-1149E76F87FD}" destId="{C83D6A84-7F32-4B2A-B868-18AE339CD54A}" srcOrd="0" destOrd="0" presId="urn:microsoft.com/office/officeart/2005/8/layout/cycle5"/>
    <dgm:cxn modelId="{3D3DA686-95D0-47D5-80C3-6569FB784C5E}" type="presOf" srcId="{FE8FEE65-5990-43D7-9164-242B6F813582}" destId="{FBF09F53-81A2-4AA3-8290-04780E9FDF0E}" srcOrd="0" destOrd="0" presId="urn:microsoft.com/office/officeart/2005/8/layout/cycle5"/>
    <dgm:cxn modelId="{F4AB2787-1A0F-4FC1-9B31-7F7770914F63}" type="presOf" srcId="{E7550483-C167-4E7C-8AAA-E697F6BFDBB2}" destId="{DFC634E9-F5B6-47EB-AAD2-01D061678E43}" srcOrd="0" destOrd="0" presId="urn:microsoft.com/office/officeart/2005/8/layout/cycle5"/>
    <dgm:cxn modelId="{E0E7C38B-76F0-43F0-AD55-EBE586FAEA20}" type="presOf" srcId="{34AEBE1E-7DEE-4D42-9795-091FDCF96812}" destId="{A490EBBC-E84C-4288-A1DD-C2B9124C1944}" srcOrd="0" destOrd="0" presId="urn:microsoft.com/office/officeart/2005/8/layout/cycle5"/>
    <dgm:cxn modelId="{C155998C-0830-454C-B886-322CFC1788C8}" srcId="{50E7547B-D6E3-4516-83E2-34DA85790991}" destId="{7DA8B21B-3F9A-436D-9CC2-4CE6F8AA66F2}" srcOrd="8" destOrd="0" parTransId="{BC3523FB-E8ED-43F2-8C40-434027BB2816}" sibTransId="{8B62B1DF-33D8-425F-998D-BF7946811B2C}"/>
    <dgm:cxn modelId="{BE02D18F-165A-4AB8-B271-009EEE20398E}" type="presOf" srcId="{E0DF26D5-0E21-4CA5-802E-25B9B8E6CCC6}" destId="{C20487F3-3000-4742-9371-EAE241330AC9}" srcOrd="0" destOrd="0" presId="urn:microsoft.com/office/officeart/2005/8/layout/cycle5"/>
    <dgm:cxn modelId="{2A08A591-6BA4-489B-A363-75CF6289DCD5}" type="presOf" srcId="{8B62B1DF-33D8-425F-998D-BF7946811B2C}" destId="{5CBA0132-B15F-4625-8783-5BB745508B41}" srcOrd="0" destOrd="0" presId="urn:microsoft.com/office/officeart/2005/8/layout/cycle5"/>
    <dgm:cxn modelId="{95AE899D-3D71-4E94-90D8-5D6CD5BCC51D}" type="presOf" srcId="{CA0A0BED-3076-42A5-ACC2-89B12500CA3C}" destId="{C7F9F274-794E-466E-BC76-D91373C93E02}" srcOrd="0" destOrd="0" presId="urn:microsoft.com/office/officeart/2005/8/layout/cycle5"/>
    <dgm:cxn modelId="{E03A62A6-7D8F-49F3-A68E-E512FC6BA054}" type="presOf" srcId="{C37E2368-3C00-42E3-A776-C220A965AA55}" destId="{BCA2866E-1AB4-4500-AD4F-0A59A695AD74}" srcOrd="0" destOrd="0" presId="urn:microsoft.com/office/officeart/2005/8/layout/cycle5"/>
    <dgm:cxn modelId="{AFEA68A8-7DBB-41CD-B1A2-630714FB5A00}" type="presOf" srcId="{63B9AB5C-AF0D-419A-AF1F-6244A9E4583B}" destId="{2D62409D-D1A6-44FB-9E30-A2F66D29BE60}" srcOrd="0" destOrd="0" presId="urn:microsoft.com/office/officeart/2005/8/layout/cycle5"/>
    <dgm:cxn modelId="{881DB2AA-DF9C-40E5-BB83-3D2F8752E2D7}" srcId="{50E7547B-D6E3-4516-83E2-34DA85790991}" destId="{21758E74-7A68-4606-87B2-6905B1812142}" srcOrd="9" destOrd="0" parTransId="{3CB9BC5A-8579-4DD9-A7E1-CFDE879B826B}" sibTransId="{3F4508C7-0159-4737-894A-613573691798}"/>
    <dgm:cxn modelId="{DC08D0AA-2387-4960-9E7B-220C6B89E156}" type="presOf" srcId="{68C5DC2E-5161-4170-976A-4BA7C9A6DAED}" destId="{06F4FEBB-1FA3-40DA-B20B-64785CC23A73}" srcOrd="0" destOrd="0" presId="urn:microsoft.com/office/officeart/2005/8/layout/cycle5"/>
    <dgm:cxn modelId="{979C31BD-788A-4D1D-BB73-AA24F6F22630}" type="presOf" srcId="{3F4508C7-0159-4737-894A-613573691798}" destId="{746578C8-E9A2-4499-A3EC-512897F0188A}" srcOrd="0" destOrd="0" presId="urn:microsoft.com/office/officeart/2005/8/layout/cycle5"/>
    <dgm:cxn modelId="{85B5C0BD-FA51-48A0-83BA-8AD2F1551734}" type="presOf" srcId="{265CECF8-3BC1-454E-9F5A-C71848BAAEEF}" destId="{EDBC008B-9CA0-49B8-A90C-BE120744DE7A}" srcOrd="0" destOrd="0" presId="urn:microsoft.com/office/officeart/2005/8/layout/cycle5"/>
    <dgm:cxn modelId="{FED21DCF-A6F3-43CD-8406-CDDAC439EDA5}" srcId="{50E7547B-D6E3-4516-83E2-34DA85790991}" destId="{E7550483-C167-4E7C-8AAA-E697F6BFDBB2}" srcOrd="5" destOrd="0" parTransId="{813341B3-1F18-426D-9AC1-75BA54474AB6}" sibTransId="{C9FDAD80-066D-498C-93C9-6508AA344418}"/>
    <dgm:cxn modelId="{E4971AD7-5E36-4F6F-AE64-1B579B2B7677}" type="presOf" srcId="{7DA8B21B-3F9A-436D-9CC2-4CE6F8AA66F2}" destId="{8980F559-6A7F-473A-B02E-FCF46B7CC75B}" srcOrd="0" destOrd="0" presId="urn:microsoft.com/office/officeart/2005/8/layout/cycle5"/>
    <dgm:cxn modelId="{C31F41D9-EB41-4FC2-96F7-547C5B8812C1}" type="presOf" srcId="{C9FDAD80-066D-498C-93C9-6508AA344418}" destId="{8E62725D-470E-40CA-8164-CEC8E6011554}" srcOrd="0" destOrd="0" presId="urn:microsoft.com/office/officeart/2005/8/layout/cycle5"/>
    <dgm:cxn modelId="{167B70E7-38EB-4930-89C0-1B490C623560}" srcId="{50E7547B-D6E3-4516-83E2-34DA85790991}" destId="{45B747E6-0742-4FAD-A1CA-9B912A53CBEA}" srcOrd="1" destOrd="0" parTransId="{3E6DF748-E74C-4AB0-A22A-E73312CA82F3}" sibTransId="{A975EE08-D611-46AA-891B-1149E76F87FD}"/>
    <dgm:cxn modelId="{952408F1-6FB0-4F21-8004-9590192933B3}" type="presOf" srcId="{45B747E6-0742-4FAD-A1CA-9B912A53CBEA}" destId="{282F623C-08A7-4DE9-98BD-5A5B072CAB72}" srcOrd="0" destOrd="0" presId="urn:microsoft.com/office/officeart/2005/8/layout/cycle5"/>
    <dgm:cxn modelId="{5C26E7F2-10CB-4784-BD2B-B2CE1C876909}" srcId="{50E7547B-D6E3-4516-83E2-34DA85790991}" destId="{63B9AB5C-AF0D-419A-AF1F-6244A9E4583B}" srcOrd="6" destOrd="0" parTransId="{1841D7EC-3753-4A99-8053-9084F8D9D311}" sibTransId="{9AF59D8C-FAB2-47F1-9580-480972648656}"/>
    <dgm:cxn modelId="{8F8B9B53-D163-496E-B450-3C1BCF3C7CEB}" type="presParOf" srcId="{B0848E9B-26D9-4807-B155-DF527F1198CD}" destId="{A490EBBC-E84C-4288-A1DD-C2B9124C1944}" srcOrd="0" destOrd="0" presId="urn:microsoft.com/office/officeart/2005/8/layout/cycle5"/>
    <dgm:cxn modelId="{E21B9EA9-9DE2-4B4A-B66C-ED5AB7271209}" type="presParOf" srcId="{B0848E9B-26D9-4807-B155-DF527F1198CD}" destId="{0463F205-8F5D-4633-A159-68D4D8C8E965}" srcOrd="1" destOrd="0" presId="urn:microsoft.com/office/officeart/2005/8/layout/cycle5"/>
    <dgm:cxn modelId="{08E8E9CA-8A42-484A-AD5D-073F6A157368}" type="presParOf" srcId="{B0848E9B-26D9-4807-B155-DF527F1198CD}" destId="{C20487F3-3000-4742-9371-EAE241330AC9}" srcOrd="2" destOrd="0" presId="urn:microsoft.com/office/officeart/2005/8/layout/cycle5"/>
    <dgm:cxn modelId="{9B7D6FBC-2FEC-408B-97EF-E7B1B3891FA5}" type="presParOf" srcId="{B0848E9B-26D9-4807-B155-DF527F1198CD}" destId="{282F623C-08A7-4DE9-98BD-5A5B072CAB72}" srcOrd="3" destOrd="0" presId="urn:microsoft.com/office/officeart/2005/8/layout/cycle5"/>
    <dgm:cxn modelId="{B2CE0204-7722-40FA-9A7A-3DD6831AA1B1}" type="presParOf" srcId="{B0848E9B-26D9-4807-B155-DF527F1198CD}" destId="{C752EC9C-77ED-4125-98EC-0182A0AF6AA1}" srcOrd="4" destOrd="0" presId="urn:microsoft.com/office/officeart/2005/8/layout/cycle5"/>
    <dgm:cxn modelId="{9FA2CA29-38A9-4131-AF1C-5F515D834EFF}" type="presParOf" srcId="{B0848E9B-26D9-4807-B155-DF527F1198CD}" destId="{C83D6A84-7F32-4B2A-B868-18AE339CD54A}" srcOrd="5" destOrd="0" presId="urn:microsoft.com/office/officeart/2005/8/layout/cycle5"/>
    <dgm:cxn modelId="{0676E2FB-3232-40EB-9FA6-DA771748BFF9}" type="presParOf" srcId="{B0848E9B-26D9-4807-B155-DF527F1198CD}" destId="{B5AC9857-C52D-466E-9C4A-DA8E68389587}" srcOrd="6" destOrd="0" presId="urn:microsoft.com/office/officeart/2005/8/layout/cycle5"/>
    <dgm:cxn modelId="{1A622584-A723-4BB0-A5B2-4C02D01FB009}" type="presParOf" srcId="{B0848E9B-26D9-4807-B155-DF527F1198CD}" destId="{E8C24DC6-0F52-4B6B-8B90-785CC98E1B14}" srcOrd="7" destOrd="0" presId="urn:microsoft.com/office/officeart/2005/8/layout/cycle5"/>
    <dgm:cxn modelId="{C994C5B7-BA52-49C3-8ADA-E9F09F16F11D}" type="presParOf" srcId="{B0848E9B-26D9-4807-B155-DF527F1198CD}" destId="{EBB47579-2F70-423A-AB73-5A0B6F025BC1}" srcOrd="8" destOrd="0" presId="urn:microsoft.com/office/officeart/2005/8/layout/cycle5"/>
    <dgm:cxn modelId="{A7190765-D408-43FA-8EBF-11C98A5195EC}" type="presParOf" srcId="{B0848E9B-26D9-4807-B155-DF527F1198CD}" destId="{C7F9F274-794E-466E-BC76-D91373C93E02}" srcOrd="9" destOrd="0" presId="urn:microsoft.com/office/officeart/2005/8/layout/cycle5"/>
    <dgm:cxn modelId="{44D013D4-E447-45D1-B9CB-9AFAE7FA2973}" type="presParOf" srcId="{B0848E9B-26D9-4807-B155-DF527F1198CD}" destId="{13A01DAB-65FD-42F5-A30F-68DDF04FA50D}" srcOrd="10" destOrd="0" presId="urn:microsoft.com/office/officeart/2005/8/layout/cycle5"/>
    <dgm:cxn modelId="{20F22C19-F203-43AC-8BBE-34797E217D9C}" type="presParOf" srcId="{B0848E9B-26D9-4807-B155-DF527F1198CD}" destId="{EDBC008B-9CA0-49B8-A90C-BE120744DE7A}" srcOrd="11" destOrd="0" presId="urn:microsoft.com/office/officeart/2005/8/layout/cycle5"/>
    <dgm:cxn modelId="{8364E01E-3B9A-4AE1-BAA7-F8D2D6296E70}" type="presParOf" srcId="{B0848E9B-26D9-4807-B155-DF527F1198CD}" destId="{838E371C-1B29-42B5-A198-3B0564D146C0}" srcOrd="12" destOrd="0" presId="urn:microsoft.com/office/officeart/2005/8/layout/cycle5"/>
    <dgm:cxn modelId="{59AB9C9F-D518-4E78-A3FB-C24DF28A13AB}" type="presParOf" srcId="{B0848E9B-26D9-4807-B155-DF527F1198CD}" destId="{624D94F1-70A7-4760-AB41-7FC2397A1E91}" srcOrd="13" destOrd="0" presId="urn:microsoft.com/office/officeart/2005/8/layout/cycle5"/>
    <dgm:cxn modelId="{0E78E002-9F39-4DB5-A55C-AAE47C675A25}" type="presParOf" srcId="{B0848E9B-26D9-4807-B155-DF527F1198CD}" destId="{BCA2866E-1AB4-4500-AD4F-0A59A695AD74}" srcOrd="14" destOrd="0" presId="urn:microsoft.com/office/officeart/2005/8/layout/cycle5"/>
    <dgm:cxn modelId="{864D8DC5-58D7-4049-9FD5-9063B03C8502}" type="presParOf" srcId="{B0848E9B-26D9-4807-B155-DF527F1198CD}" destId="{DFC634E9-F5B6-47EB-AAD2-01D061678E43}" srcOrd="15" destOrd="0" presId="urn:microsoft.com/office/officeart/2005/8/layout/cycle5"/>
    <dgm:cxn modelId="{8A97F461-AB4D-4B49-BCBC-D75387DB1135}" type="presParOf" srcId="{B0848E9B-26D9-4807-B155-DF527F1198CD}" destId="{881FABB1-CE87-4A25-914A-800C46AF32EC}" srcOrd="16" destOrd="0" presId="urn:microsoft.com/office/officeart/2005/8/layout/cycle5"/>
    <dgm:cxn modelId="{2A885B1E-BDD3-4EF4-835E-6AACAA5D82A1}" type="presParOf" srcId="{B0848E9B-26D9-4807-B155-DF527F1198CD}" destId="{8E62725D-470E-40CA-8164-CEC8E6011554}" srcOrd="17" destOrd="0" presId="urn:microsoft.com/office/officeart/2005/8/layout/cycle5"/>
    <dgm:cxn modelId="{9C6FAA55-147E-45F0-BF7A-A31A8010A360}" type="presParOf" srcId="{B0848E9B-26D9-4807-B155-DF527F1198CD}" destId="{2D62409D-D1A6-44FB-9E30-A2F66D29BE60}" srcOrd="18" destOrd="0" presId="urn:microsoft.com/office/officeart/2005/8/layout/cycle5"/>
    <dgm:cxn modelId="{29152484-2595-4588-B614-61E52AD9DFE7}" type="presParOf" srcId="{B0848E9B-26D9-4807-B155-DF527F1198CD}" destId="{B5F4B2D7-62A6-438A-8C48-269F5F1E2039}" srcOrd="19" destOrd="0" presId="urn:microsoft.com/office/officeart/2005/8/layout/cycle5"/>
    <dgm:cxn modelId="{90361331-2F02-4657-A93A-DBB26748FB9D}" type="presParOf" srcId="{B0848E9B-26D9-4807-B155-DF527F1198CD}" destId="{0E47D184-8577-4305-9E1A-6BA336BD0E9C}" srcOrd="20" destOrd="0" presId="urn:microsoft.com/office/officeart/2005/8/layout/cycle5"/>
    <dgm:cxn modelId="{8BBE4783-ACF8-4799-ADAD-DCD5EED6007D}" type="presParOf" srcId="{B0848E9B-26D9-4807-B155-DF527F1198CD}" destId="{06F4FEBB-1FA3-40DA-B20B-64785CC23A73}" srcOrd="21" destOrd="0" presId="urn:microsoft.com/office/officeart/2005/8/layout/cycle5"/>
    <dgm:cxn modelId="{40B8188F-A654-4D91-843B-BEEDF23D8808}" type="presParOf" srcId="{B0848E9B-26D9-4807-B155-DF527F1198CD}" destId="{E4B62E06-E7CF-40F7-83F1-D06B6776BE98}" srcOrd="22" destOrd="0" presId="urn:microsoft.com/office/officeart/2005/8/layout/cycle5"/>
    <dgm:cxn modelId="{42AA29C5-7E03-4821-8967-D5471747C544}" type="presParOf" srcId="{B0848E9B-26D9-4807-B155-DF527F1198CD}" destId="{FBF09F53-81A2-4AA3-8290-04780E9FDF0E}" srcOrd="23" destOrd="0" presId="urn:microsoft.com/office/officeart/2005/8/layout/cycle5"/>
    <dgm:cxn modelId="{234ED5DF-B54F-4BA8-811D-185401CCDB34}" type="presParOf" srcId="{B0848E9B-26D9-4807-B155-DF527F1198CD}" destId="{8980F559-6A7F-473A-B02E-FCF46B7CC75B}" srcOrd="24" destOrd="0" presId="urn:microsoft.com/office/officeart/2005/8/layout/cycle5"/>
    <dgm:cxn modelId="{53ABF275-8E86-4A1C-A656-A1C4110133B3}" type="presParOf" srcId="{B0848E9B-26D9-4807-B155-DF527F1198CD}" destId="{D0E9B062-A378-4898-9AF6-AAB01338CB04}" srcOrd="25" destOrd="0" presId="urn:microsoft.com/office/officeart/2005/8/layout/cycle5"/>
    <dgm:cxn modelId="{4B965BF1-4443-47A6-9EEE-40884E3FD1D2}" type="presParOf" srcId="{B0848E9B-26D9-4807-B155-DF527F1198CD}" destId="{5CBA0132-B15F-4625-8783-5BB745508B41}" srcOrd="26" destOrd="0" presId="urn:microsoft.com/office/officeart/2005/8/layout/cycle5"/>
    <dgm:cxn modelId="{F3E554BC-E2D5-44C1-AF18-399475EB8997}" type="presParOf" srcId="{B0848E9B-26D9-4807-B155-DF527F1198CD}" destId="{18A64B1B-E1BF-4DE5-A76F-9CB967866117}" srcOrd="27" destOrd="0" presId="urn:microsoft.com/office/officeart/2005/8/layout/cycle5"/>
    <dgm:cxn modelId="{CE9D4309-9019-4368-B123-BE900E9066D2}" type="presParOf" srcId="{B0848E9B-26D9-4807-B155-DF527F1198CD}" destId="{B334317B-58E2-49CE-8856-EC393F53C607}" srcOrd="28" destOrd="0" presId="urn:microsoft.com/office/officeart/2005/8/layout/cycle5"/>
    <dgm:cxn modelId="{8E075969-674D-48AC-BB0B-00D09631CD4E}" type="presParOf" srcId="{B0848E9B-26D9-4807-B155-DF527F1198CD}" destId="{746578C8-E9A2-4499-A3EC-512897F0188A}" srcOrd="29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567ACF-1605-4081-BCCD-2E8D113B08B8}" type="doc">
      <dgm:prSet loTypeId="urn:microsoft.com/office/officeart/2005/8/layout/chevron2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BA084CE7-0B59-4EED-957E-60DD97DBD5E1}">
      <dgm:prSet phldrT="[Text]"/>
      <dgm:spPr/>
      <dgm:t>
        <a:bodyPr/>
        <a:lstStyle/>
        <a:p>
          <a:r>
            <a:rPr lang="en-US" dirty="0"/>
            <a:t>Review Requirements Fit Criteria </a:t>
          </a:r>
        </a:p>
      </dgm:t>
    </dgm:pt>
    <dgm:pt modelId="{3F09C260-8060-41E2-8E0A-0A87B39E29CC}" type="parTrans" cxnId="{B0ED9634-2D8D-42E6-A797-4DDF73B95BDE}">
      <dgm:prSet/>
      <dgm:spPr/>
      <dgm:t>
        <a:bodyPr/>
        <a:lstStyle/>
        <a:p>
          <a:endParaRPr lang="en-US"/>
        </a:p>
      </dgm:t>
    </dgm:pt>
    <dgm:pt modelId="{5F9B9A34-7877-453C-8B69-7B23F3B4EF37}" type="sibTrans" cxnId="{B0ED9634-2D8D-42E6-A797-4DDF73B95BDE}">
      <dgm:prSet/>
      <dgm:spPr/>
      <dgm:t>
        <a:bodyPr/>
        <a:lstStyle/>
        <a:p>
          <a:endParaRPr lang="en-US"/>
        </a:p>
      </dgm:t>
    </dgm:pt>
    <dgm:pt modelId="{2013021E-E2C1-4DFF-979D-CAA78FEAFE7E}">
      <dgm:prSet phldrT="[Text]"/>
      <dgm:spPr/>
      <dgm:t>
        <a:bodyPr/>
        <a:lstStyle/>
        <a:p>
          <a:r>
            <a:rPr lang="en-US" dirty="0"/>
            <a:t>Input: Formalized Requirements, System Constraints</a:t>
          </a:r>
        </a:p>
      </dgm:t>
    </dgm:pt>
    <dgm:pt modelId="{44FA97CD-3C4F-4A2F-A718-6A726C3798AB}" type="parTrans" cxnId="{E8885F31-FA4E-42FB-8B30-06985CADBC0F}">
      <dgm:prSet/>
      <dgm:spPr/>
      <dgm:t>
        <a:bodyPr/>
        <a:lstStyle/>
        <a:p>
          <a:endParaRPr lang="en-US"/>
        </a:p>
      </dgm:t>
    </dgm:pt>
    <dgm:pt modelId="{4246A665-2A7D-44AD-91A4-49B456B3FEAD}" type="sibTrans" cxnId="{E8885F31-FA4E-42FB-8B30-06985CADBC0F}">
      <dgm:prSet/>
      <dgm:spPr/>
      <dgm:t>
        <a:bodyPr/>
        <a:lstStyle/>
        <a:p>
          <a:endParaRPr lang="en-US"/>
        </a:p>
      </dgm:t>
    </dgm:pt>
    <dgm:pt modelId="{30B1BBAC-B3E9-4F26-BB0F-DB5662F74736}">
      <dgm:prSet phldrT="[Text]"/>
      <dgm:spPr/>
      <dgm:t>
        <a:bodyPr/>
        <a:lstStyle/>
        <a:p>
          <a:r>
            <a:rPr lang="en-US" dirty="0"/>
            <a:t>Output: </a:t>
          </a:r>
          <a:r>
            <a:rPr lang="en-US" dirty="0" err="1"/>
            <a:t>Req</a:t>
          </a:r>
          <a:r>
            <a:rPr lang="en-US" dirty="0"/>
            <a:t> Questions, Constraints Questions</a:t>
          </a:r>
        </a:p>
      </dgm:t>
    </dgm:pt>
    <dgm:pt modelId="{AFDAA0A3-105D-4100-A892-D9D17B3D572E}" type="parTrans" cxnId="{2141BD4F-1669-498A-83E2-EF13D8A491B0}">
      <dgm:prSet/>
      <dgm:spPr/>
      <dgm:t>
        <a:bodyPr/>
        <a:lstStyle/>
        <a:p>
          <a:endParaRPr lang="en-US"/>
        </a:p>
      </dgm:t>
    </dgm:pt>
    <dgm:pt modelId="{E33D1BD4-7100-40E9-A8CD-B4BC5816CA3C}" type="sibTrans" cxnId="{2141BD4F-1669-498A-83E2-EF13D8A491B0}">
      <dgm:prSet/>
      <dgm:spPr/>
      <dgm:t>
        <a:bodyPr/>
        <a:lstStyle/>
        <a:p>
          <a:endParaRPr lang="en-US"/>
        </a:p>
      </dgm:t>
    </dgm:pt>
    <dgm:pt modelId="{CE4D130D-7B2A-461B-B2CE-067E9D96D67C}">
      <dgm:prSet phldrT="[Text]"/>
      <dgm:spPr/>
      <dgm:t>
        <a:bodyPr/>
        <a:lstStyle/>
        <a:p>
          <a:r>
            <a:rPr lang="en-US" dirty="0"/>
            <a:t>Review Requirements Relevance </a:t>
          </a:r>
        </a:p>
      </dgm:t>
    </dgm:pt>
    <dgm:pt modelId="{FE8C6A31-E47B-417B-9A35-265FEC3ABFD5}" type="parTrans" cxnId="{7CB277A3-0297-4457-9963-F2FD9BC667B4}">
      <dgm:prSet/>
      <dgm:spPr/>
      <dgm:t>
        <a:bodyPr/>
        <a:lstStyle/>
        <a:p>
          <a:endParaRPr lang="en-US"/>
        </a:p>
      </dgm:t>
    </dgm:pt>
    <dgm:pt modelId="{BAB19AD5-D726-4BA5-989C-782F84CCBC2D}" type="sibTrans" cxnId="{7CB277A3-0297-4457-9963-F2FD9BC667B4}">
      <dgm:prSet/>
      <dgm:spPr/>
      <dgm:t>
        <a:bodyPr/>
        <a:lstStyle/>
        <a:p>
          <a:endParaRPr lang="en-US"/>
        </a:p>
      </dgm:t>
    </dgm:pt>
    <dgm:pt modelId="{008F8604-FF77-48C1-AADA-D81D4B1E9992}">
      <dgm:prSet phldrT="[Text]"/>
      <dgm:spPr/>
      <dgm:t>
        <a:bodyPr/>
        <a:lstStyle/>
        <a:p>
          <a:r>
            <a:rPr lang="en-US" dirty="0"/>
            <a:t>Input: Requirements Specification , Requirements Template </a:t>
          </a:r>
        </a:p>
      </dgm:t>
    </dgm:pt>
    <dgm:pt modelId="{7F53DD2F-CA2E-4870-B1F3-AFB3D741DB02}" type="parTrans" cxnId="{41233FA3-1501-4293-9B23-155627984439}">
      <dgm:prSet/>
      <dgm:spPr/>
      <dgm:t>
        <a:bodyPr/>
        <a:lstStyle/>
        <a:p>
          <a:endParaRPr lang="en-US"/>
        </a:p>
      </dgm:t>
    </dgm:pt>
    <dgm:pt modelId="{AB3FE329-9ECE-495F-9761-43E8E4A1C7A6}" type="sibTrans" cxnId="{41233FA3-1501-4293-9B23-155627984439}">
      <dgm:prSet/>
      <dgm:spPr/>
      <dgm:t>
        <a:bodyPr/>
        <a:lstStyle/>
        <a:p>
          <a:endParaRPr lang="en-US"/>
        </a:p>
      </dgm:t>
    </dgm:pt>
    <dgm:pt modelId="{DFE2EDA9-1574-4627-AD91-304905622142}">
      <dgm:prSet phldrT="[Text]"/>
      <dgm:spPr/>
      <dgm:t>
        <a:bodyPr/>
        <a:lstStyle/>
        <a:p>
          <a:r>
            <a:rPr lang="en-US" dirty="0"/>
            <a:t>Output: Accepted System Constraints</a:t>
          </a:r>
        </a:p>
      </dgm:t>
    </dgm:pt>
    <dgm:pt modelId="{37F09D58-6565-4FDE-8718-8F86255E037F}" type="parTrans" cxnId="{807E8BCE-071F-4AD9-80B7-A88AECFCFDAC}">
      <dgm:prSet/>
      <dgm:spPr/>
      <dgm:t>
        <a:bodyPr/>
        <a:lstStyle/>
        <a:p>
          <a:endParaRPr lang="en-US"/>
        </a:p>
      </dgm:t>
    </dgm:pt>
    <dgm:pt modelId="{889BA5E6-DB93-43AE-AD17-D9CEA30959A5}" type="sibTrans" cxnId="{807E8BCE-071F-4AD9-80B7-A88AECFCFDAC}">
      <dgm:prSet/>
      <dgm:spPr/>
      <dgm:t>
        <a:bodyPr/>
        <a:lstStyle/>
        <a:p>
          <a:endParaRPr lang="en-US"/>
        </a:p>
      </dgm:t>
    </dgm:pt>
    <dgm:pt modelId="{0FB4BFAC-F2F7-4E82-A34F-A76ABA6D2B7C}">
      <dgm:prSet phldrT="[Text]"/>
      <dgm:spPr/>
      <dgm:t>
        <a:bodyPr/>
        <a:lstStyle/>
        <a:p>
          <a:r>
            <a:rPr lang="en-US" dirty="0"/>
            <a:t>Review Requirements  Viability </a:t>
          </a:r>
        </a:p>
      </dgm:t>
    </dgm:pt>
    <dgm:pt modelId="{94502337-71FF-4FB1-85A0-BBE3F75DA2C0}" type="parTrans" cxnId="{7E3701B3-226D-4F4B-8CD3-88BF3BE80C00}">
      <dgm:prSet/>
      <dgm:spPr/>
      <dgm:t>
        <a:bodyPr/>
        <a:lstStyle/>
        <a:p>
          <a:endParaRPr lang="en-US"/>
        </a:p>
      </dgm:t>
    </dgm:pt>
    <dgm:pt modelId="{F7CC72E9-7C6F-4E18-BD46-8DE6C7522A57}" type="sibTrans" cxnId="{7E3701B3-226D-4F4B-8CD3-88BF3BE80C00}">
      <dgm:prSet/>
      <dgm:spPr/>
      <dgm:t>
        <a:bodyPr/>
        <a:lstStyle/>
        <a:p>
          <a:endParaRPr lang="en-US"/>
        </a:p>
      </dgm:t>
    </dgm:pt>
    <dgm:pt modelId="{2C3AC818-07D4-4FD6-83DA-DF3B9FC57F1C}">
      <dgm:prSet phldrT="[Text]"/>
      <dgm:spPr/>
      <dgm:t>
        <a:bodyPr/>
        <a:lstStyle/>
        <a:p>
          <a:r>
            <a:rPr lang="en-US" dirty="0"/>
            <a:t>Input: Strategic Plan for Product</a:t>
          </a:r>
        </a:p>
      </dgm:t>
    </dgm:pt>
    <dgm:pt modelId="{AD9A2937-2E27-483B-999D-BE40228D1DCA}" type="parTrans" cxnId="{E1E78C9E-A6B0-4B19-9596-44822DFC9571}">
      <dgm:prSet/>
      <dgm:spPr/>
      <dgm:t>
        <a:bodyPr/>
        <a:lstStyle/>
        <a:p>
          <a:endParaRPr lang="en-US"/>
        </a:p>
      </dgm:t>
    </dgm:pt>
    <dgm:pt modelId="{9665D04F-CE3A-4178-80DF-5A153AF45E17}" type="sibTrans" cxnId="{E1E78C9E-A6B0-4B19-9596-44822DFC9571}">
      <dgm:prSet/>
      <dgm:spPr/>
      <dgm:t>
        <a:bodyPr/>
        <a:lstStyle/>
        <a:p>
          <a:endParaRPr lang="en-US"/>
        </a:p>
      </dgm:t>
    </dgm:pt>
    <dgm:pt modelId="{4B64BD25-7773-41F0-827A-F0F7A748A36C}">
      <dgm:prSet phldrT="[Text]"/>
      <dgm:spPr/>
      <dgm:t>
        <a:bodyPr/>
        <a:lstStyle/>
        <a:p>
          <a:r>
            <a:rPr lang="en-US" dirty="0"/>
            <a:t>Review Requirements Completeness </a:t>
          </a:r>
        </a:p>
      </dgm:t>
    </dgm:pt>
    <dgm:pt modelId="{A301D9DC-8639-44CE-8C0F-E82AAA77DA6D}" type="parTrans" cxnId="{B6E774DB-B1A5-4547-8627-1131505FD091}">
      <dgm:prSet/>
      <dgm:spPr/>
      <dgm:t>
        <a:bodyPr/>
        <a:lstStyle/>
        <a:p>
          <a:endParaRPr lang="en-US"/>
        </a:p>
      </dgm:t>
    </dgm:pt>
    <dgm:pt modelId="{90797D4D-165B-4C9C-B267-5E2A0ED3DB9E}" type="sibTrans" cxnId="{B6E774DB-B1A5-4547-8627-1131505FD091}">
      <dgm:prSet/>
      <dgm:spPr/>
      <dgm:t>
        <a:bodyPr/>
        <a:lstStyle/>
        <a:p>
          <a:endParaRPr lang="en-US"/>
        </a:p>
      </dgm:t>
    </dgm:pt>
    <dgm:pt modelId="{39DC2155-7784-4B73-9995-BE2C9204A087}">
      <dgm:prSet phldrT="[Text]"/>
      <dgm:spPr/>
      <dgm:t>
        <a:bodyPr/>
        <a:lstStyle/>
        <a:p>
          <a:r>
            <a:rPr lang="en-US" dirty="0"/>
            <a:t>Identify Gold-Plated Requirements </a:t>
          </a:r>
        </a:p>
      </dgm:t>
    </dgm:pt>
    <dgm:pt modelId="{B43A41D5-489E-4E9A-89EC-20A5AE622D9E}" type="parTrans" cxnId="{B1F54327-5064-4CD7-8C56-4A22916876C2}">
      <dgm:prSet/>
      <dgm:spPr/>
    </dgm:pt>
    <dgm:pt modelId="{8E22EFA4-8226-44A0-9E5F-0BD33E8A6760}" type="sibTrans" cxnId="{B1F54327-5064-4CD7-8C56-4A22916876C2}">
      <dgm:prSet/>
      <dgm:spPr/>
    </dgm:pt>
    <dgm:pt modelId="{100CC7CF-ED8E-4628-A7F7-0C72902C2773}">
      <dgm:prSet phldrT="[Text]"/>
      <dgm:spPr/>
      <dgm:t>
        <a:bodyPr/>
        <a:lstStyle/>
        <a:p>
          <a:r>
            <a:rPr lang="en-US" dirty="0"/>
            <a:t>Input : Requirements Specification </a:t>
          </a:r>
        </a:p>
      </dgm:t>
    </dgm:pt>
    <dgm:pt modelId="{5F1D4B76-6265-43E4-B03D-864C36F004FF}" type="parTrans" cxnId="{F0F53987-4471-4BB4-97D2-F6D9D11D0BEC}">
      <dgm:prSet/>
      <dgm:spPr/>
    </dgm:pt>
    <dgm:pt modelId="{837BCD5D-943A-463E-B564-5BE22E88B505}" type="sibTrans" cxnId="{F0F53987-4471-4BB4-97D2-F6D9D11D0BEC}">
      <dgm:prSet/>
      <dgm:spPr/>
    </dgm:pt>
    <dgm:pt modelId="{D4657E3F-FAF1-4234-AAA0-C4253346C88E}">
      <dgm:prSet phldrT="[Text]"/>
      <dgm:spPr/>
      <dgm:t>
        <a:bodyPr/>
        <a:lstStyle/>
        <a:p>
          <a:r>
            <a:rPr lang="en-US" dirty="0"/>
            <a:t>Output: Rejected Requirements,  Requirements Questions</a:t>
          </a:r>
        </a:p>
      </dgm:t>
    </dgm:pt>
    <dgm:pt modelId="{66E2C7EF-3C1B-424D-89D0-5291F2F7D843}" type="parTrans" cxnId="{9B5BF993-1A7B-42EE-B9AF-59090CF1390D}">
      <dgm:prSet/>
      <dgm:spPr/>
    </dgm:pt>
    <dgm:pt modelId="{72F6D174-3FE9-4365-9BEA-02653425D2BA}" type="sibTrans" cxnId="{9B5BF993-1A7B-42EE-B9AF-59090CF1390D}">
      <dgm:prSet/>
      <dgm:spPr/>
    </dgm:pt>
    <dgm:pt modelId="{FEC092A5-2B49-46B5-88BD-92F0E0C9323E}">
      <dgm:prSet phldrT="[Text]"/>
      <dgm:spPr/>
      <dgm:t>
        <a:bodyPr/>
        <a:lstStyle/>
        <a:p>
          <a:r>
            <a:rPr lang="en-US" dirty="0"/>
            <a:t>Output: Gold Plated Requirements </a:t>
          </a:r>
        </a:p>
      </dgm:t>
    </dgm:pt>
    <dgm:pt modelId="{1C3B95DB-FBBA-4969-8942-A48943B1DD3E}" type="parTrans" cxnId="{4F7844B2-347F-47EA-A4E1-142A6945CC50}">
      <dgm:prSet/>
      <dgm:spPr/>
    </dgm:pt>
    <dgm:pt modelId="{E87B9C23-A0A4-4585-A151-641ABBB59971}" type="sibTrans" cxnId="{4F7844B2-347F-47EA-A4E1-142A6945CC50}">
      <dgm:prSet/>
      <dgm:spPr/>
    </dgm:pt>
    <dgm:pt modelId="{12F2D42E-58E3-4185-A4D8-88E12A9EE4D4}">
      <dgm:prSet phldrT="[Text]"/>
      <dgm:spPr/>
      <dgm:t>
        <a:bodyPr/>
        <a:lstStyle/>
        <a:p>
          <a:r>
            <a:rPr lang="en-US" dirty="0"/>
            <a:t>Input: Fit Reviewed Requirements , Requirements Template </a:t>
          </a:r>
        </a:p>
      </dgm:t>
    </dgm:pt>
    <dgm:pt modelId="{DED6E232-3243-4111-9EC9-1BA3ED8E5BA0}" type="parTrans" cxnId="{1B830AA8-B90C-4B78-95DD-A1234547B4E0}">
      <dgm:prSet/>
      <dgm:spPr/>
    </dgm:pt>
    <dgm:pt modelId="{ED891BD4-E585-4764-AE01-54FD968F89D7}" type="sibTrans" cxnId="{1B830AA8-B90C-4B78-95DD-A1234547B4E0}">
      <dgm:prSet/>
      <dgm:spPr/>
    </dgm:pt>
    <dgm:pt modelId="{3BDE1ADA-7BBB-4669-A592-AB2DFBBB0114}" type="pres">
      <dgm:prSet presAssocID="{3A567ACF-1605-4081-BCCD-2E8D113B08B8}" presName="linearFlow" presStyleCnt="0">
        <dgm:presLayoutVars>
          <dgm:dir/>
          <dgm:animLvl val="lvl"/>
          <dgm:resizeHandles val="exact"/>
        </dgm:presLayoutVars>
      </dgm:prSet>
      <dgm:spPr/>
    </dgm:pt>
    <dgm:pt modelId="{977B18B1-AD9B-4F8F-B950-1A585FDD7582}" type="pres">
      <dgm:prSet presAssocID="{BA084CE7-0B59-4EED-957E-60DD97DBD5E1}" presName="composite" presStyleCnt="0"/>
      <dgm:spPr/>
    </dgm:pt>
    <dgm:pt modelId="{C9DFB039-6C31-4433-82D5-02308654F916}" type="pres">
      <dgm:prSet presAssocID="{BA084CE7-0B59-4EED-957E-60DD97DBD5E1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05658A35-71E5-48AE-8DB9-1CCAF81BF3B9}" type="pres">
      <dgm:prSet presAssocID="{BA084CE7-0B59-4EED-957E-60DD97DBD5E1}" presName="descendantText" presStyleLbl="alignAcc1" presStyleIdx="0" presStyleCnt="5">
        <dgm:presLayoutVars>
          <dgm:bulletEnabled val="1"/>
        </dgm:presLayoutVars>
      </dgm:prSet>
      <dgm:spPr/>
    </dgm:pt>
    <dgm:pt modelId="{1C5E633D-DF71-4701-9797-E36AB93E1923}" type="pres">
      <dgm:prSet presAssocID="{5F9B9A34-7877-453C-8B69-7B23F3B4EF37}" presName="sp" presStyleCnt="0"/>
      <dgm:spPr/>
    </dgm:pt>
    <dgm:pt modelId="{41A59774-8925-4777-B825-738B996C5088}" type="pres">
      <dgm:prSet presAssocID="{CE4D130D-7B2A-461B-B2CE-067E9D96D67C}" presName="composite" presStyleCnt="0"/>
      <dgm:spPr/>
    </dgm:pt>
    <dgm:pt modelId="{E16F34C3-CEEE-4617-9F1A-AD083E7D941E}" type="pres">
      <dgm:prSet presAssocID="{CE4D130D-7B2A-461B-B2CE-067E9D96D67C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59683948-6DA9-4D88-9685-C47AB32A7A6E}" type="pres">
      <dgm:prSet presAssocID="{CE4D130D-7B2A-461B-B2CE-067E9D96D67C}" presName="descendantText" presStyleLbl="alignAcc1" presStyleIdx="1" presStyleCnt="5">
        <dgm:presLayoutVars>
          <dgm:bulletEnabled val="1"/>
        </dgm:presLayoutVars>
      </dgm:prSet>
      <dgm:spPr/>
    </dgm:pt>
    <dgm:pt modelId="{C72D2283-FC57-40C7-AC76-D286B6E43A2E}" type="pres">
      <dgm:prSet presAssocID="{BAB19AD5-D726-4BA5-989C-782F84CCBC2D}" presName="sp" presStyleCnt="0"/>
      <dgm:spPr/>
    </dgm:pt>
    <dgm:pt modelId="{AB655825-E9B5-4717-8672-DC1C4B0744EC}" type="pres">
      <dgm:prSet presAssocID="{0FB4BFAC-F2F7-4E82-A34F-A76ABA6D2B7C}" presName="composite" presStyleCnt="0"/>
      <dgm:spPr/>
    </dgm:pt>
    <dgm:pt modelId="{ADAED350-6E27-465D-8437-162D586A0A4A}" type="pres">
      <dgm:prSet presAssocID="{0FB4BFAC-F2F7-4E82-A34F-A76ABA6D2B7C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F7717CFB-A13E-4405-9B19-85142A056BA4}" type="pres">
      <dgm:prSet presAssocID="{0FB4BFAC-F2F7-4E82-A34F-A76ABA6D2B7C}" presName="descendantText" presStyleLbl="alignAcc1" presStyleIdx="2" presStyleCnt="5">
        <dgm:presLayoutVars>
          <dgm:bulletEnabled val="1"/>
        </dgm:presLayoutVars>
      </dgm:prSet>
      <dgm:spPr/>
    </dgm:pt>
    <dgm:pt modelId="{C65F5793-5EAC-4FF2-A960-4F058692AE8D}" type="pres">
      <dgm:prSet presAssocID="{F7CC72E9-7C6F-4E18-BD46-8DE6C7522A57}" presName="sp" presStyleCnt="0"/>
      <dgm:spPr/>
    </dgm:pt>
    <dgm:pt modelId="{64DE130D-EB90-4015-B259-C31BCF10D8FB}" type="pres">
      <dgm:prSet presAssocID="{39DC2155-7784-4B73-9995-BE2C9204A087}" presName="composite" presStyleCnt="0"/>
      <dgm:spPr/>
    </dgm:pt>
    <dgm:pt modelId="{B4966CDE-BE36-428D-8266-67B8E734E7E0}" type="pres">
      <dgm:prSet presAssocID="{39DC2155-7784-4B73-9995-BE2C9204A087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15EBB3D7-94D7-4409-9554-7CDA241B6B6B}" type="pres">
      <dgm:prSet presAssocID="{39DC2155-7784-4B73-9995-BE2C9204A087}" presName="descendantText" presStyleLbl="alignAcc1" presStyleIdx="3" presStyleCnt="5">
        <dgm:presLayoutVars>
          <dgm:bulletEnabled val="1"/>
        </dgm:presLayoutVars>
      </dgm:prSet>
      <dgm:spPr/>
    </dgm:pt>
    <dgm:pt modelId="{0421BE74-FF5C-4709-80F9-39AE7D195681}" type="pres">
      <dgm:prSet presAssocID="{8E22EFA4-8226-44A0-9E5F-0BD33E8A6760}" presName="sp" presStyleCnt="0"/>
      <dgm:spPr/>
    </dgm:pt>
    <dgm:pt modelId="{134E31E7-0436-4292-BCB1-CBFEB260BE5E}" type="pres">
      <dgm:prSet presAssocID="{4B64BD25-7773-41F0-827A-F0F7A748A36C}" presName="composite" presStyleCnt="0"/>
      <dgm:spPr/>
    </dgm:pt>
    <dgm:pt modelId="{4A17AF0F-C4AB-44B3-847B-ABCE9270355E}" type="pres">
      <dgm:prSet presAssocID="{4B64BD25-7773-41F0-827A-F0F7A748A36C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B547974-2C1B-4CDD-A145-8821A30E3EC0}" type="pres">
      <dgm:prSet presAssocID="{4B64BD25-7773-41F0-827A-F0F7A748A36C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0DC19C1B-065B-4302-A689-9A577FBAEDA8}" type="presOf" srcId="{0FB4BFAC-F2F7-4E82-A34F-A76ABA6D2B7C}" destId="{ADAED350-6E27-465D-8437-162D586A0A4A}" srcOrd="0" destOrd="0" presId="urn:microsoft.com/office/officeart/2005/8/layout/chevron2"/>
    <dgm:cxn modelId="{DB668B1E-285D-40AF-8B24-997187D1DF13}" type="presOf" srcId="{30B1BBAC-B3E9-4F26-BB0F-DB5662F74736}" destId="{05658A35-71E5-48AE-8DB9-1CCAF81BF3B9}" srcOrd="0" destOrd="1" presId="urn:microsoft.com/office/officeart/2005/8/layout/chevron2"/>
    <dgm:cxn modelId="{B1F54327-5064-4CD7-8C56-4A22916876C2}" srcId="{3A567ACF-1605-4081-BCCD-2E8D113B08B8}" destId="{39DC2155-7784-4B73-9995-BE2C9204A087}" srcOrd="3" destOrd="0" parTransId="{B43A41D5-489E-4E9A-89EC-20A5AE622D9E}" sibTransId="{8E22EFA4-8226-44A0-9E5F-0BD33E8A6760}"/>
    <dgm:cxn modelId="{E8885F31-FA4E-42FB-8B30-06985CADBC0F}" srcId="{BA084CE7-0B59-4EED-957E-60DD97DBD5E1}" destId="{2013021E-E2C1-4DFF-979D-CAA78FEAFE7E}" srcOrd="0" destOrd="0" parTransId="{44FA97CD-3C4F-4A2F-A718-6A726C3798AB}" sibTransId="{4246A665-2A7D-44AD-91A4-49B456B3FEAD}"/>
    <dgm:cxn modelId="{B0ED9634-2D8D-42E6-A797-4DDF73B95BDE}" srcId="{3A567ACF-1605-4081-BCCD-2E8D113B08B8}" destId="{BA084CE7-0B59-4EED-957E-60DD97DBD5E1}" srcOrd="0" destOrd="0" parTransId="{3F09C260-8060-41E2-8E0A-0A87B39E29CC}" sibTransId="{5F9B9A34-7877-453C-8B69-7B23F3B4EF37}"/>
    <dgm:cxn modelId="{FAEDDE60-362C-4959-895C-8FAC742D279E}" type="presOf" srcId="{4B64BD25-7773-41F0-827A-F0F7A748A36C}" destId="{4A17AF0F-C4AB-44B3-847B-ABCE9270355E}" srcOrd="0" destOrd="0" presId="urn:microsoft.com/office/officeart/2005/8/layout/chevron2"/>
    <dgm:cxn modelId="{A74A5362-C07C-4EB9-A7EB-2B0EBDF79C77}" type="presOf" srcId="{008F8604-FF77-48C1-AADA-D81D4B1E9992}" destId="{59683948-6DA9-4D88-9685-C47AB32A7A6E}" srcOrd="0" destOrd="0" presId="urn:microsoft.com/office/officeart/2005/8/layout/chevron2"/>
    <dgm:cxn modelId="{278C7547-0193-4D51-8954-ED0B344D3C2C}" type="presOf" srcId="{3A567ACF-1605-4081-BCCD-2E8D113B08B8}" destId="{3BDE1ADA-7BBB-4669-A592-AB2DFBBB0114}" srcOrd="0" destOrd="0" presId="urn:microsoft.com/office/officeart/2005/8/layout/chevron2"/>
    <dgm:cxn modelId="{214EBE47-C6BF-4B1D-A95A-57A7596F5A47}" type="presOf" srcId="{100CC7CF-ED8E-4628-A7F7-0C72902C2773}" destId="{F7717CFB-A13E-4405-9B19-85142A056BA4}" srcOrd="0" destOrd="0" presId="urn:microsoft.com/office/officeart/2005/8/layout/chevron2"/>
    <dgm:cxn modelId="{A0D70F68-5720-42C5-B42F-F61C897BB7CE}" type="presOf" srcId="{BA084CE7-0B59-4EED-957E-60DD97DBD5E1}" destId="{C9DFB039-6C31-4433-82D5-02308654F916}" srcOrd="0" destOrd="0" presId="urn:microsoft.com/office/officeart/2005/8/layout/chevron2"/>
    <dgm:cxn modelId="{2141BD4F-1669-498A-83E2-EF13D8A491B0}" srcId="{BA084CE7-0B59-4EED-957E-60DD97DBD5E1}" destId="{30B1BBAC-B3E9-4F26-BB0F-DB5662F74736}" srcOrd="1" destOrd="0" parTransId="{AFDAA0A3-105D-4100-A892-D9D17B3D572E}" sibTransId="{E33D1BD4-7100-40E9-A8CD-B4BC5816CA3C}"/>
    <dgm:cxn modelId="{1E993677-925E-4BAC-B104-942A5D46830D}" type="presOf" srcId="{2C3AC818-07D4-4FD6-83DA-DF3B9FC57F1C}" destId="{15EBB3D7-94D7-4409-9554-7CDA241B6B6B}" srcOrd="0" destOrd="0" presId="urn:microsoft.com/office/officeart/2005/8/layout/chevron2"/>
    <dgm:cxn modelId="{7DA37159-B3F3-46FF-8464-C4F57EF69B72}" type="presOf" srcId="{FEC092A5-2B49-46B5-88BD-92F0E0C9323E}" destId="{15EBB3D7-94D7-4409-9554-7CDA241B6B6B}" srcOrd="0" destOrd="1" presId="urn:microsoft.com/office/officeart/2005/8/layout/chevron2"/>
    <dgm:cxn modelId="{F0F53987-4471-4BB4-97D2-F6D9D11D0BEC}" srcId="{0FB4BFAC-F2F7-4E82-A34F-A76ABA6D2B7C}" destId="{100CC7CF-ED8E-4628-A7F7-0C72902C2773}" srcOrd="0" destOrd="0" parTransId="{5F1D4B76-6265-43E4-B03D-864C36F004FF}" sibTransId="{837BCD5D-943A-463E-B564-5BE22E88B505}"/>
    <dgm:cxn modelId="{9B5BF993-1A7B-42EE-B9AF-59090CF1390D}" srcId="{0FB4BFAC-F2F7-4E82-A34F-A76ABA6D2B7C}" destId="{D4657E3F-FAF1-4234-AAA0-C4253346C88E}" srcOrd="1" destOrd="0" parTransId="{66E2C7EF-3C1B-424D-89D0-5291F2F7D843}" sibTransId="{72F6D174-3FE9-4365-9BEA-02653425D2BA}"/>
    <dgm:cxn modelId="{24D0D39D-EBAB-41C1-A35D-CB2C255919BC}" type="presOf" srcId="{D4657E3F-FAF1-4234-AAA0-C4253346C88E}" destId="{F7717CFB-A13E-4405-9B19-85142A056BA4}" srcOrd="0" destOrd="1" presId="urn:microsoft.com/office/officeart/2005/8/layout/chevron2"/>
    <dgm:cxn modelId="{E1E78C9E-A6B0-4B19-9596-44822DFC9571}" srcId="{39DC2155-7784-4B73-9995-BE2C9204A087}" destId="{2C3AC818-07D4-4FD6-83DA-DF3B9FC57F1C}" srcOrd="0" destOrd="0" parTransId="{AD9A2937-2E27-483B-999D-BE40228D1DCA}" sibTransId="{9665D04F-CE3A-4178-80DF-5A153AF45E17}"/>
    <dgm:cxn modelId="{41233FA3-1501-4293-9B23-155627984439}" srcId="{CE4D130D-7B2A-461B-B2CE-067E9D96D67C}" destId="{008F8604-FF77-48C1-AADA-D81D4B1E9992}" srcOrd="0" destOrd="0" parTransId="{7F53DD2F-CA2E-4870-B1F3-AFB3D741DB02}" sibTransId="{AB3FE329-9ECE-495F-9761-43E8E4A1C7A6}"/>
    <dgm:cxn modelId="{7CB277A3-0297-4457-9963-F2FD9BC667B4}" srcId="{3A567ACF-1605-4081-BCCD-2E8D113B08B8}" destId="{CE4D130D-7B2A-461B-B2CE-067E9D96D67C}" srcOrd="1" destOrd="0" parTransId="{FE8C6A31-E47B-417B-9A35-265FEC3ABFD5}" sibTransId="{BAB19AD5-D726-4BA5-989C-782F84CCBC2D}"/>
    <dgm:cxn modelId="{1B830AA8-B90C-4B78-95DD-A1234547B4E0}" srcId="{4B64BD25-7773-41F0-827A-F0F7A748A36C}" destId="{12F2D42E-58E3-4185-A4D8-88E12A9EE4D4}" srcOrd="0" destOrd="0" parTransId="{DED6E232-3243-4111-9EC9-1BA3ED8E5BA0}" sibTransId="{ED891BD4-E585-4764-AE01-54FD968F89D7}"/>
    <dgm:cxn modelId="{4F7844B2-347F-47EA-A4E1-142A6945CC50}" srcId="{39DC2155-7784-4B73-9995-BE2C9204A087}" destId="{FEC092A5-2B49-46B5-88BD-92F0E0C9323E}" srcOrd="1" destOrd="0" parTransId="{1C3B95DB-FBBA-4969-8942-A48943B1DD3E}" sibTransId="{E87B9C23-A0A4-4585-A151-641ABBB59971}"/>
    <dgm:cxn modelId="{7E3701B3-226D-4F4B-8CD3-88BF3BE80C00}" srcId="{3A567ACF-1605-4081-BCCD-2E8D113B08B8}" destId="{0FB4BFAC-F2F7-4E82-A34F-A76ABA6D2B7C}" srcOrd="2" destOrd="0" parTransId="{94502337-71FF-4FB1-85A0-BBE3F75DA2C0}" sibTransId="{F7CC72E9-7C6F-4E18-BD46-8DE6C7522A57}"/>
    <dgm:cxn modelId="{F74E39CD-4542-4ECA-B148-B6767973866C}" type="presOf" srcId="{CE4D130D-7B2A-461B-B2CE-067E9D96D67C}" destId="{E16F34C3-CEEE-4617-9F1A-AD083E7D941E}" srcOrd="0" destOrd="0" presId="urn:microsoft.com/office/officeart/2005/8/layout/chevron2"/>
    <dgm:cxn modelId="{091C68CD-8E9D-452D-B2A3-B76169B0578E}" type="presOf" srcId="{39DC2155-7784-4B73-9995-BE2C9204A087}" destId="{B4966CDE-BE36-428D-8266-67B8E734E7E0}" srcOrd="0" destOrd="0" presId="urn:microsoft.com/office/officeart/2005/8/layout/chevron2"/>
    <dgm:cxn modelId="{807E8BCE-071F-4AD9-80B7-A88AECFCFDAC}" srcId="{CE4D130D-7B2A-461B-B2CE-067E9D96D67C}" destId="{DFE2EDA9-1574-4627-AD91-304905622142}" srcOrd="1" destOrd="0" parTransId="{37F09D58-6565-4FDE-8718-8F86255E037F}" sibTransId="{889BA5E6-DB93-43AE-AD17-D9CEA30959A5}"/>
    <dgm:cxn modelId="{2BE38DCE-631E-4C60-9017-1E0DA92292BF}" type="presOf" srcId="{DFE2EDA9-1574-4627-AD91-304905622142}" destId="{59683948-6DA9-4D88-9685-C47AB32A7A6E}" srcOrd="0" destOrd="1" presId="urn:microsoft.com/office/officeart/2005/8/layout/chevron2"/>
    <dgm:cxn modelId="{A740F5D4-0A0D-4814-BDEC-D3501FC7B692}" type="presOf" srcId="{2013021E-E2C1-4DFF-979D-CAA78FEAFE7E}" destId="{05658A35-71E5-48AE-8DB9-1CCAF81BF3B9}" srcOrd="0" destOrd="0" presId="urn:microsoft.com/office/officeart/2005/8/layout/chevron2"/>
    <dgm:cxn modelId="{B6E774DB-B1A5-4547-8627-1131505FD091}" srcId="{3A567ACF-1605-4081-BCCD-2E8D113B08B8}" destId="{4B64BD25-7773-41F0-827A-F0F7A748A36C}" srcOrd="4" destOrd="0" parTransId="{A301D9DC-8639-44CE-8C0F-E82AAA77DA6D}" sibTransId="{90797D4D-165B-4C9C-B267-5E2A0ED3DB9E}"/>
    <dgm:cxn modelId="{94B2DEDC-29FE-479B-A4DC-741CCA1C090A}" type="presOf" srcId="{12F2D42E-58E3-4185-A4D8-88E12A9EE4D4}" destId="{CB547974-2C1B-4CDD-A145-8821A30E3EC0}" srcOrd="0" destOrd="0" presId="urn:microsoft.com/office/officeart/2005/8/layout/chevron2"/>
    <dgm:cxn modelId="{CA66DC5F-586E-4931-B26E-48A9AD77C921}" type="presParOf" srcId="{3BDE1ADA-7BBB-4669-A592-AB2DFBBB0114}" destId="{977B18B1-AD9B-4F8F-B950-1A585FDD7582}" srcOrd="0" destOrd="0" presId="urn:microsoft.com/office/officeart/2005/8/layout/chevron2"/>
    <dgm:cxn modelId="{A72FAB47-8D08-4468-9C1A-14E09DB11FE1}" type="presParOf" srcId="{977B18B1-AD9B-4F8F-B950-1A585FDD7582}" destId="{C9DFB039-6C31-4433-82D5-02308654F916}" srcOrd="0" destOrd="0" presId="urn:microsoft.com/office/officeart/2005/8/layout/chevron2"/>
    <dgm:cxn modelId="{1E4495E4-0379-4A29-817E-83E873949B86}" type="presParOf" srcId="{977B18B1-AD9B-4F8F-B950-1A585FDD7582}" destId="{05658A35-71E5-48AE-8DB9-1CCAF81BF3B9}" srcOrd="1" destOrd="0" presId="urn:microsoft.com/office/officeart/2005/8/layout/chevron2"/>
    <dgm:cxn modelId="{63814991-B8DC-493B-9CB9-E7CD453EDA67}" type="presParOf" srcId="{3BDE1ADA-7BBB-4669-A592-AB2DFBBB0114}" destId="{1C5E633D-DF71-4701-9797-E36AB93E1923}" srcOrd="1" destOrd="0" presId="urn:microsoft.com/office/officeart/2005/8/layout/chevron2"/>
    <dgm:cxn modelId="{E6923D8D-5133-47B1-A2E5-8D451686B30E}" type="presParOf" srcId="{3BDE1ADA-7BBB-4669-A592-AB2DFBBB0114}" destId="{41A59774-8925-4777-B825-738B996C5088}" srcOrd="2" destOrd="0" presId="urn:microsoft.com/office/officeart/2005/8/layout/chevron2"/>
    <dgm:cxn modelId="{14624E2A-207E-4037-B154-0A550D0C52F0}" type="presParOf" srcId="{41A59774-8925-4777-B825-738B996C5088}" destId="{E16F34C3-CEEE-4617-9F1A-AD083E7D941E}" srcOrd="0" destOrd="0" presId="urn:microsoft.com/office/officeart/2005/8/layout/chevron2"/>
    <dgm:cxn modelId="{B7A7E41D-04C0-4159-86CA-A27097E2AEDB}" type="presParOf" srcId="{41A59774-8925-4777-B825-738B996C5088}" destId="{59683948-6DA9-4D88-9685-C47AB32A7A6E}" srcOrd="1" destOrd="0" presId="urn:microsoft.com/office/officeart/2005/8/layout/chevron2"/>
    <dgm:cxn modelId="{077D6DC7-7AA2-431B-A9A1-B20F3BF5D4D5}" type="presParOf" srcId="{3BDE1ADA-7BBB-4669-A592-AB2DFBBB0114}" destId="{C72D2283-FC57-40C7-AC76-D286B6E43A2E}" srcOrd="3" destOrd="0" presId="urn:microsoft.com/office/officeart/2005/8/layout/chevron2"/>
    <dgm:cxn modelId="{EA868DB3-3B49-42F4-826D-527840787DFB}" type="presParOf" srcId="{3BDE1ADA-7BBB-4669-A592-AB2DFBBB0114}" destId="{AB655825-E9B5-4717-8672-DC1C4B0744EC}" srcOrd="4" destOrd="0" presId="urn:microsoft.com/office/officeart/2005/8/layout/chevron2"/>
    <dgm:cxn modelId="{909CCE40-6373-4EFF-85C2-2904729CE6C8}" type="presParOf" srcId="{AB655825-E9B5-4717-8672-DC1C4B0744EC}" destId="{ADAED350-6E27-465D-8437-162D586A0A4A}" srcOrd="0" destOrd="0" presId="urn:microsoft.com/office/officeart/2005/8/layout/chevron2"/>
    <dgm:cxn modelId="{4F153263-6C22-4A21-A5A7-2C3E2A5D23E4}" type="presParOf" srcId="{AB655825-E9B5-4717-8672-DC1C4B0744EC}" destId="{F7717CFB-A13E-4405-9B19-85142A056BA4}" srcOrd="1" destOrd="0" presId="urn:microsoft.com/office/officeart/2005/8/layout/chevron2"/>
    <dgm:cxn modelId="{C288272E-B317-44A8-B589-E9C2A14B084D}" type="presParOf" srcId="{3BDE1ADA-7BBB-4669-A592-AB2DFBBB0114}" destId="{C65F5793-5EAC-4FF2-A960-4F058692AE8D}" srcOrd="5" destOrd="0" presId="urn:microsoft.com/office/officeart/2005/8/layout/chevron2"/>
    <dgm:cxn modelId="{F897F6FF-A535-49C0-BF98-7E14E312A9B3}" type="presParOf" srcId="{3BDE1ADA-7BBB-4669-A592-AB2DFBBB0114}" destId="{64DE130D-EB90-4015-B259-C31BCF10D8FB}" srcOrd="6" destOrd="0" presId="urn:microsoft.com/office/officeart/2005/8/layout/chevron2"/>
    <dgm:cxn modelId="{911BBC27-2BBA-4692-9E22-A41E6AF71704}" type="presParOf" srcId="{64DE130D-EB90-4015-B259-C31BCF10D8FB}" destId="{B4966CDE-BE36-428D-8266-67B8E734E7E0}" srcOrd="0" destOrd="0" presId="urn:microsoft.com/office/officeart/2005/8/layout/chevron2"/>
    <dgm:cxn modelId="{D80D7013-1AF8-4902-9A81-F4CAFB49E99C}" type="presParOf" srcId="{64DE130D-EB90-4015-B259-C31BCF10D8FB}" destId="{15EBB3D7-94D7-4409-9554-7CDA241B6B6B}" srcOrd="1" destOrd="0" presId="urn:microsoft.com/office/officeart/2005/8/layout/chevron2"/>
    <dgm:cxn modelId="{018307D9-09FC-48F9-BEBA-E2E902A40955}" type="presParOf" srcId="{3BDE1ADA-7BBB-4669-A592-AB2DFBBB0114}" destId="{0421BE74-FF5C-4709-80F9-39AE7D195681}" srcOrd="7" destOrd="0" presId="urn:microsoft.com/office/officeart/2005/8/layout/chevron2"/>
    <dgm:cxn modelId="{30424DDD-A741-47F7-8F75-2AA4EFF66363}" type="presParOf" srcId="{3BDE1ADA-7BBB-4669-A592-AB2DFBBB0114}" destId="{134E31E7-0436-4292-BCB1-CBFEB260BE5E}" srcOrd="8" destOrd="0" presId="urn:microsoft.com/office/officeart/2005/8/layout/chevron2"/>
    <dgm:cxn modelId="{C2B8820D-0E5B-48FF-A35D-71DC7C264C40}" type="presParOf" srcId="{134E31E7-0436-4292-BCB1-CBFEB260BE5E}" destId="{4A17AF0F-C4AB-44B3-847B-ABCE9270355E}" srcOrd="0" destOrd="0" presId="urn:microsoft.com/office/officeart/2005/8/layout/chevron2"/>
    <dgm:cxn modelId="{A1997CEE-18F5-4708-B223-8206E801F66C}" type="presParOf" srcId="{134E31E7-0436-4292-BCB1-CBFEB260BE5E}" destId="{CB547974-2C1B-4CDD-A145-8821A30E3EC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2D1C56-3184-449B-9DB4-0F9AB6C8AA0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BFFC72-8846-4412-9777-85C15D1C686B}">
      <dgm:prSet phldrT="[Text]" custT="1"/>
      <dgm:spPr/>
      <dgm:t>
        <a:bodyPr/>
        <a:lstStyle/>
        <a:p>
          <a:r>
            <a:rPr lang="en-US" sz="1600" dirty="0"/>
            <a:t>Plan the Prototype</a:t>
          </a:r>
        </a:p>
      </dgm:t>
    </dgm:pt>
    <dgm:pt modelId="{FCFC644D-F5E9-4C4F-A8BC-53A3F1DC9188}" type="parTrans" cxnId="{C128552F-21FC-4013-944B-E9AA752CB59A}">
      <dgm:prSet/>
      <dgm:spPr/>
      <dgm:t>
        <a:bodyPr/>
        <a:lstStyle/>
        <a:p>
          <a:endParaRPr lang="en-US"/>
        </a:p>
      </dgm:t>
    </dgm:pt>
    <dgm:pt modelId="{4D05176C-46CF-4AF7-A1FA-CDFBC060F1BE}" type="sibTrans" cxnId="{C128552F-21FC-4013-944B-E9AA752CB59A}">
      <dgm:prSet/>
      <dgm:spPr/>
      <dgm:t>
        <a:bodyPr/>
        <a:lstStyle/>
        <a:p>
          <a:endParaRPr lang="en-US"/>
        </a:p>
      </dgm:t>
    </dgm:pt>
    <dgm:pt modelId="{BE203C0A-C56B-461B-AE13-395848699016}">
      <dgm:prSet phldrT="[Text]" custT="1"/>
      <dgm:spPr/>
      <dgm:t>
        <a:bodyPr/>
        <a:lstStyle/>
        <a:p>
          <a:r>
            <a:rPr lang="en-US" sz="1800" dirty="0"/>
            <a:t>Prototyping opportunity </a:t>
          </a:r>
        </a:p>
      </dgm:t>
    </dgm:pt>
    <dgm:pt modelId="{C8D54550-2514-4264-8886-729C4D0C78EA}" type="parTrans" cxnId="{1233D6E3-5DD2-4247-A56D-E2D3F0E02891}">
      <dgm:prSet/>
      <dgm:spPr/>
      <dgm:t>
        <a:bodyPr/>
        <a:lstStyle/>
        <a:p>
          <a:endParaRPr lang="en-US"/>
        </a:p>
      </dgm:t>
    </dgm:pt>
    <dgm:pt modelId="{0C77E065-9BAF-49D2-B0E3-A16B37ADF704}" type="sibTrans" cxnId="{1233D6E3-5DD2-4247-A56D-E2D3F0E02891}">
      <dgm:prSet/>
      <dgm:spPr/>
      <dgm:t>
        <a:bodyPr/>
        <a:lstStyle/>
        <a:p>
          <a:endParaRPr lang="en-US"/>
        </a:p>
      </dgm:t>
    </dgm:pt>
    <dgm:pt modelId="{276F2868-6A19-480D-8DF5-2D24C2B6EC73}">
      <dgm:prSet phldrT="[Text]" custT="1"/>
      <dgm:spPr/>
      <dgm:t>
        <a:bodyPr/>
        <a:lstStyle/>
        <a:p>
          <a:r>
            <a:rPr lang="en-US" sz="1600" dirty="0"/>
            <a:t>Build Prototype</a:t>
          </a:r>
        </a:p>
      </dgm:t>
    </dgm:pt>
    <dgm:pt modelId="{F64844CC-5011-4DDB-9380-5A5B40C5AFB0}" type="parTrans" cxnId="{59C23FF1-38B4-4B26-AE3D-75CBA8329CDE}">
      <dgm:prSet/>
      <dgm:spPr/>
      <dgm:t>
        <a:bodyPr/>
        <a:lstStyle/>
        <a:p>
          <a:endParaRPr lang="en-US"/>
        </a:p>
      </dgm:t>
    </dgm:pt>
    <dgm:pt modelId="{9B31E5B7-7108-48EC-A762-EED091D00B86}" type="sibTrans" cxnId="{59C23FF1-38B4-4B26-AE3D-75CBA8329CDE}">
      <dgm:prSet/>
      <dgm:spPr/>
      <dgm:t>
        <a:bodyPr/>
        <a:lstStyle/>
        <a:p>
          <a:endParaRPr lang="en-US"/>
        </a:p>
      </dgm:t>
    </dgm:pt>
    <dgm:pt modelId="{82CDCC13-C132-4A8C-80D9-0856B2A6BBFA}">
      <dgm:prSet phldrT="[Text]" custT="1"/>
      <dgm:spPr/>
      <dgm:t>
        <a:bodyPr/>
        <a:lstStyle/>
        <a:p>
          <a:r>
            <a:rPr lang="en-US" sz="1800" dirty="0"/>
            <a:t>Requirements Specification </a:t>
          </a:r>
        </a:p>
      </dgm:t>
    </dgm:pt>
    <dgm:pt modelId="{BDA532B8-91EF-48CB-A9A3-5BF7074A94FA}" type="parTrans" cxnId="{0004AABF-4E43-4EDB-AC3C-D076830D9AD2}">
      <dgm:prSet/>
      <dgm:spPr/>
      <dgm:t>
        <a:bodyPr/>
        <a:lstStyle/>
        <a:p>
          <a:endParaRPr lang="en-US"/>
        </a:p>
      </dgm:t>
    </dgm:pt>
    <dgm:pt modelId="{B987643B-FB3A-4C17-99A4-4A4FC041AAC6}" type="sibTrans" cxnId="{0004AABF-4E43-4EDB-AC3C-D076830D9AD2}">
      <dgm:prSet/>
      <dgm:spPr/>
      <dgm:t>
        <a:bodyPr/>
        <a:lstStyle/>
        <a:p>
          <a:endParaRPr lang="en-US"/>
        </a:p>
      </dgm:t>
    </dgm:pt>
    <dgm:pt modelId="{02EEA542-6E78-4304-B52A-FF0093C2AD1E}">
      <dgm:prSet phldrT="[Text]" custT="1"/>
      <dgm:spPr/>
      <dgm:t>
        <a:bodyPr/>
        <a:lstStyle/>
        <a:p>
          <a:r>
            <a:rPr lang="en-US" sz="1600" dirty="0"/>
            <a:t>Evaluate the Prototype</a:t>
          </a:r>
        </a:p>
      </dgm:t>
    </dgm:pt>
    <dgm:pt modelId="{9AB20F5A-D09F-4E99-9915-C20E5BAB39DE}" type="parTrans" cxnId="{BD2D1399-E9CE-489B-A2F0-61EAE9238F37}">
      <dgm:prSet/>
      <dgm:spPr/>
      <dgm:t>
        <a:bodyPr/>
        <a:lstStyle/>
        <a:p>
          <a:endParaRPr lang="en-US"/>
        </a:p>
      </dgm:t>
    </dgm:pt>
    <dgm:pt modelId="{3981E3E4-4CA2-460A-B73D-C16F39C6B28A}" type="sibTrans" cxnId="{BD2D1399-E9CE-489B-A2F0-61EAE9238F37}">
      <dgm:prSet/>
      <dgm:spPr/>
      <dgm:t>
        <a:bodyPr/>
        <a:lstStyle/>
        <a:p>
          <a:endParaRPr lang="en-US"/>
        </a:p>
      </dgm:t>
    </dgm:pt>
    <dgm:pt modelId="{35EEFC5A-E67F-4F4C-A7AA-3E123B4162AE}">
      <dgm:prSet phldrT="[Text]" custT="1"/>
      <dgm:spPr/>
      <dgm:t>
        <a:bodyPr/>
        <a:lstStyle/>
        <a:p>
          <a:r>
            <a:rPr lang="en-US" sz="1800" dirty="0"/>
            <a:t>Input: Product Scope </a:t>
          </a:r>
        </a:p>
      </dgm:t>
    </dgm:pt>
    <dgm:pt modelId="{1448949D-C0E7-47F5-97B8-0C80134E0597}" type="parTrans" cxnId="{50F01021-7E5C-41B5-A649-52543ACD71D4}">
      <dgm:prSet/>
      <dgm:spPr/>
      <dgm:t>
        <a:bodyPr/>
        <a:lstStyle/>
        <a:p>
          <a:endParaRPr lang="en-US"/>
        </a:p>
      </dgm:t>
    </dgm:pt>
    <dgm:pt modelId="{E1D981F6-E52D-426E-B88F-2EDCCBF0B6A4}" type="sibTrans" cxnId="{50F01021-7E5C-41B5-A649-52543ACD71D4}">
      <dgm:prSet/>
      <dgm:spPr/>
      <dgm:t>
        <a:bodyPr/>
        <a:lstStyle/>
        <a:p>
          <a:endParaRPr lang="en-US"/>
        </a:p>
      </dgm:t>
    </dgm:pt>
    <dgm:pt modelId="{F2EC8B69-B3DA-468A-963E-CB41DDA912E3}">
      <dgm:prSet phldrT="[Text]" custT="1"/>
      <dgm:spPr/>
      <dgm:t>
        <a:bodyPr/>
        <a:lstStyle/>
        <a:p>
          <a:r>
            <a:rPr lang="en-US" sz="1800" dirty="0"/>
            <a:t>Output: Potential Requirements </a:t>
          </a:r>
        </a:p>
      </dgm:t>
    </dgm:pt>
    <dgm:pt modelId="{FE7B8CCA-92AF-464E-BAFE-F76084D81487}" type="parTrans" cxnId="{EBD232B0-2FBB-49BB-A118-A14D81F24817}">
      <dgm:prSet/>
      <dgm:spPr/>
      <dgm:t>
        <a:bodyPr/>
        <a:lstStyle/>
        <a:p>
          <a:endParaRPr lang="en-US"/>
        </a:p>
      </dgm:t>
    </dgm:pt>
    <dgm:pt modelId="{9F2162D4-6CD3-44E6-B4C8-4AC9727E6A49}" type="sibTrans" cxnId="{EBD232B0-2FBB-49BB-A118-A14D81F24817}">
      <dgm:prSet/>
      <dgm:spPr/>
      <dgm:t>
        <a:bodyPr/>
        <a:lstStyle/>
        <a:p>
          <a:endParaRPr lang="en-US"/>
        </a:p>
      </dgm:t>
    </dgm:pt>
    <dgm:pt modelId="{F5089B42-CB09-4F61-8669-8B02F74FD18F}" type="pres">
      <dgm:prSet presAssocID="{CA2D1C56-3184-449B-9DB4-0F9AB6C8AA00}" presName="linearFlow" presStyleCnt="0">
        <dgm:presLayoutVars>
          <dgm:dir/>
          <dgm:animLvl val="lvl"/>
          <dgm:resizeHandles val="exact"/>
        </dgm:presLayoutVars>
      </dgm:prSet>
      <dgm:spPr/>
    </dgm:pt>
    <dgm:pt modelId="{BD6141DB-D8A3-4C61-885A-2B74EFCA58BA}" type="pres">
      <dgm:prSet presAssocID="{94BFFC72-8846-4412-9777-85C15D1C686B}" presName="composite" presStyleCnt="0"/>
      <dgm:spPr/>
    </dgm:pt>
    <dgm:pt modelId="{8BEEB6B6-AE04-4AA6-81BB-784F0149CAF2}" type="pres">
      <dgm:prSet presAssocID="{94BFFC72-8846-4412-9777-85C15D1C686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8151C96-2763-4629-824F-E4C9F9C84DF3}" type="pres">
      <dgm:prSet presAssocID="{94BFFC72-8846-4412-9777-85C15D1C686B}" presName="descendantText" presStyleLbl="alignAcc1" presStyleIdx="0" presStyleCnt="3">
        <dgm:presLayoutVars>
          <dgm:bulletEnabled val="1"/>
        </dgm:presLayoutVars>
      </dgm:prSet>
      <dgm:spPr/>
    </dgm:pt>
    <dgm:pt modelId="{A46EBE75-9A7F-41CC-9781-D32724A1CC31}" type="pres">
      <dgm:prSet presAssocID="{4D05176C-46CF-4AF7-A1FA-CDFBC060F1BE}" presName="sp" presStyleCnt="0"/>
      <dgm:spPr/>
    </dgm:pt>
    <dgm:pt modelId="{DECE80E9-E5E2-4B9D-B5AE-268A4B8AB68F}" type="pres">
      <dgm:prSet presAssocID="{276F2868-6A19-480D-8DF5-2D24C2B6EC73}" presName="composite" presStyleCnt="0"/>
      <dgm:spPr/>
    </dgm:pt>
    <dgm:pt modelId="{BE609380-5DE3-4D4B-9540-00A612D3491D}" type="pres">
      <dgm:prSet presAssocID="{276F2868-6A19-480D-8DF5-2D24C2B6EC73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5AA5C2DA-60A1-43C5-9C6B-000C91DA6900}" type="pres">
      <dgm:prSet presAssocID="{276F2868-6A19-480D-8DF5-2D24C2B6EC73}" presName="descendantText" presStyleLbl="alignAcc1" presStyleIdx="1" presStyleCnt="3">
        <dgm:presLayoutVars>
          <dgm:bulletEnabled val="1"/>
        </dgm:presLayoutVars>
      </dgm:prSet>
      <dgm:spPr/>
    </dgm:pt>
    <dgm:pt modelId="{9089C953-A9EE-4CC7-BF13-D4197D9BCA7E}" type="pres">
      <dgm:prSet presAssocID="{9B31E5B7-7108-48EC-A762-EED091D00B86}" presName="sp" presStyleCnt="0"/>
      <dgm:spPr/>
    </dgm:pt>
    <dgm:pt modelId="{5BAF8163-FDFD-4285-BC38-524F00A2F251}" type="pres">
      <dgm:prSet presAssocID="{02EEA542-6E78-4304-B52A-FF0093C2AD1E}" presName="composite" presStyleCnt="0"/>
      <dgm:spPr/>
    </dgm:pt>
    <dgm:pt modelId="{CBB6AAE6-C505-46CA-969F-80793C116DEC}" type="pres">
      <dgm:prSet presAssocID="{02EEA542-6E78-4304-B52A-FF0093C2AD1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989E59E-ACBD-42FA-BE38-204D7B26ADF7}" type="pres">
      <dgm:prSet presAssocID="{02EEA542-6E78-4304-B52A-FF0093C2AD1E}" presName="descendantText" presStyleLbl="alignAcc1" presStyleIdx="2" presStyleCnt="3" custLinFactNeighborX="549" custLinFactNeighborY="-1359">
        <dgm:presLayoutVars>
          <dgm:bulletEnabled val="1"/>
        </dgm:presLayoutVars>
      </dgm:prSet>
      <dgm:spPr/>
    </dgm:pt>
  </dgm:ptLst>
  <dgm:cxnLst>
    <dgm:cxn modelId="{1A3BC703-2B20-4932-80FB-BD5DBA7EE136}" type="presOf" srcId="{94BFFC72-8846-4412-9777-85C15D1C686B}" destId="{8BEEB6B6-AE04-4AA6-81BB-784F0149CAF2}" srcOrd="0" destOrd="0" presId="urn:microsoft.com/office/officeart/2005/8/layout/chevron2"/>
    <dgm:cxn modelId="{50F01021-7E5C-41B5-A649-52543ACD71D4}" srcId="{02EEA542-6E78-4304-B52A-FF0093C2AD1E}" destId="{35EEFC5A-E67F-4F4C-A7AA-3E123B4162AE}" srcOrd="0" destOrd="0" parTransId="{1448949D-C0E7-47F5-97B8-0C80134E0597}" sibTransId="{E1D981F6-E52D-426E-B88F-2EDCCBF0B6A4}"/>
    <dgm:cxn modelId="{C128552F-21FC-4013-944B-E9AA752CB59A}" srcId="{CA2D1C56-3184-449B-9DB4-0F9AB6C8AA00}" destId="{94BFFC72-8846-4412-9777-85C15D1C686B}" srcOrd="0" destOrd="0" parTransId="{FCFC644D-F5E9-4C4F-A8BC-53A3F1DC9188}" sibTransId="{4D05176C-46CF-4AF7-A1FA-CDFBC060F1BE}"/>
    <dgm:cxn modelId="{310F114B-A39D-4423-898E-250CDE77EF5F}" type="presOf" srcId="{35EEFC5A-E67F-4F4C-A7AA-3E123B4162AE}" destId="{8989E59E-ACBD-42FA-BE38-204D7B26ADF7}" srcOrd="0" destOrd="0" presId="urn:microsoft.com/office/officeart/2005/8/layout/chevron2"/>
    <dgm:cxn modelId="{133C7874-2B22-4AA0-95CC-8C1D2B1C4CDB}" type="presOf" srcId="{02EEA542-6E78-4304-B52A-FF0093C2AD1E}" destId="{CBB6AAE6-C505-46CA-969F-80793C116DEC}" srcOrd="0" destOrd="0" presId="urn:microsoft.com/office/officeart/2005/8/layout/chevron2"/>
    <dgm:cxn modelId="{BD2D1399-E9CE-489B-A2F0-61EAE9238F37}" srcId="{CA2D1C56-3184-449B-9DB4-0F9AB6C8AA00}" destId="{02EEA542-6E78-4304-B52A-FF0093C2AD1E}" srcOrd="2" destOrd="0" parTransId="{9AB20F5A-D09F-4E99-9915-C20E5BAB39DE}" sibTransId="{3981E3E4-4CA2-460A-B73D-C16F39C6B28A}"/>
    <dgm:cxn modelId="{D049AC9D-5F9E-4F8E-8776-3E78CFCDB9FA}" type="presOf" srcId="{CA2D1C56-3184-449B-9DB4-0F9AB6C8AA00}" destId="{F5089B42-CB09-4F61-8669-8B02F74FD18F}" srcOrd="0" destOrd="0" presId="urn:microsoft.com/office/officeart/2005/8/layout/chevron2"/>
    <dgm:cxn modelId="{EBD232B0-2FBB-49BB-A118-A14D81F24817}" srcId="{02EEA542-6E78-4304-B52A-FF0093C2AD1E}" destId="{F2EC8B69-B3DA-468A-963E-CB41DDA912E3}" srcOrd="1" destOrd="0" parTransId="{FE7B8CCA-92AF-464E-BAFE-F76084D81487}" sibTransId="{9F2162D4-6CD3-44E6-B4C8-4AC9727E6A49}"/>
    <dgm:cxn modelId="{0004AABF-4E43-4EDB-AC3C-D076830D9AD2}" srcId="{276F2868-6A19-480D-8DF5-2D24C2B6EC73}" destId="{82CDCC13-C132-4A8C-80D9-0856B2A6BBFA}" srcOrd="0" destOrd="0" parTransId="{BDA532B8-91EF-48CB-A9A3-5BF7074A94FA}" sibTransId="{B987643B-FB3A-4C17-99A4-4A4FC041AAC6}"/>
    <dgm:cxn modelId="{4D579EC0-AB92-448D-9875-49495E48E9B3}" type="presOf" srcId="{BE203C0A-C56B-461B-AE13-395848699016}" destId="{E8151C96-2763-4629-824F-E4C9F9C84DF3}" srcOrd="0" destOrd="0" presId="urn:microsoft.com/office/officeart/2005/8/layout/chevron2"/>
    <dgm:cxn modelId="{136B56C6-8292-4EB1-B460-0191402F0FC1}" type="presOf" srcId="{276F2868-6A19-480D-8DF5-2D24C2B6EC73}" destId="{BE609380-5DE3-4D4B-9540-00A612D3491D}" srcOrd="0" destOrd="0" presId="urn:microsoft.com/office/officeart/2005/8/layout/chevron2"/>
    <dgm:cxn modelId="{5DB13AC8-B6B0-4B2E-9FB9-9023A12A8D99}" type="presOf" srcId="{82CDCC13-C132-4A8C-80D9-0856B2A6BBFA}" destId="{5AA5C2DA-60A1-43C5-9C6B-000C91DA6900}" srcOrd="0" destOrd="0" presId="urn:microsoft.com/office/officeart/2005/8/layout/chevron2"/>
    <dgm:cxn modelId="{4B2418D9-2C2D-446C-8368-FD4E9F1649F1}" type="presOf" srcId="{F2EC8B69-B3DA-468A-963E-CB41DDA912E3}" destId="{8989E59E-ACBD-42FA-BE38-204D7B26ADF7}" srcOrd="0" destOrd="1" presId="urn:microsoft.com/office/officeart/2005/8/layout/chevron2"/>
    <dgm:cxn modelId="{1233D6E3-5DD2-4247-A56D-E2D3F0E02891}" srcId="{94BFFC72-8846-4412-9777-85C15D1C686B}" destId="{BE203C0A-C56B-461B-AE13-395848699016}" srcOrd="0" destOrd="0" parTransId="{C8D54550-2514-4264-8886-729C4D0C78EA}" sibTransId="{0C77E065-9BAF-49D2-B0E3-A16B37ADF704}"/>
    <dgm:cxn modelId="{59C23FF1-38B4-4B26-AE3D-75CBA8329CDE}" srcId="{CA2D1C56-3184-449B-9DB4-0F9AB6C8AA00}" destId="{276F2868-6A19-480D-8DF5-2D24C2B6EC73}" srcOrd="1" destOrd="0" parTransId="{F64844CC-5011-4DDB-9380-5A5B40C5AFB0}" sibTransId="{9B31E5B7-7108-48EC-A762-EED091D00B86}"/>
    <dgm:cxn modelId="{DC585D86-7AE0-4F28-A3E8-E5F3107465A4}" type="presParOf" srcId="{F5089B42-CB09-4F61-8669-8B02F74FD18F}" destId="{BD6141DB-D8A3-4C61-885A-2B74EFCA58BA}" srcOrd="0" destOrd="0" presId="urn:microsoft.com/office/officeart/2005/8/layout/chevron2"/>
    <dgm:cxn modelId="{8D671007-E82E-4C8C-9885-7FB283641563}" type="presParOf" srcId="{BD6141DB-D8A3-4C61-885A-2B74EFCA58BA}" destId="{8BEEB6B6-AE04-4AA6-81BB-784F0149CAF2}" srcOrd="0" destOrd="0" presId="urn:microsoft.com/office/officeart/2005/8/layout/chevron2"/>
    <dgm:cxn modelId="{E554166B-F105-4EF0-AE3A-3ED5A2259D38}" type="presParOf" srcId="{BD6141DB-D8A3-4C61-885A-2B74EFCA58BA}" destId="{E8151C96-2763-4629-824F-E4C9F9C84DF3}" srcOrd="1" destOrd="0" presId="urn:microsoft.com/office/officeart/2005/8/layout/chevron2"/>
    <dgm:cxn modelId="{303AEAAD-F15E-4DA6-B94D-CD27E11634B9}" type="presParOf" srcId="{F5089B42-CB09-4F61-8669-8B02F74FD18F}" destId="{A46EBE75-9A7F-41CC-9781-D32724A1CC31}" srcOrd="1" destOrd="0" presId="urn:microsoft.com/office/officeart/2005/8/layout/chevron2"/>
    <dgm:cxn modelId="{93F7EC7A-F6A5-474E-9AD0-81680270277D}" type="presParOf" srcId="{F5089B42-CB09-4F61-8669-8B02F74FD18F}" destId="{DECE80E9-E5E2-4B9D-B5AE-268A4B8AB68F}" srcOrd="2" destOrd="0" presId="urn:microsoft.com/office/officeart/2005/8/layout/chevron2"/>
    <dgm:cxn modelId="{B8EAA036-0CEC-43F3-A500-5DDF42EF7F8A}" type="presParOf" srcId="{DECE80E9-E5E2-4B9D-B5AE-268A4B8AB68F}" destId="{BE609380-5DE3-4D4B-9540-00A612D3491D}" srcOrd="0" destOrd="0" presId="urn:microsoft.com/office/officeart/2005/8/layout/chevron2"/>
    <dgm:cxn modelId="{534B5F57-95C3-46A6-B3E1-A1DBEEA8321B}" type="presParOf" srcId="{DECE80E9-E5E2-4B9D-B5AE-268A4B8AB68F}" destId="{5AA5C2DA-60A1-43C5-9C6B-000C91DA6900}" srcOrd="1" destOrd="0" presId="urn:microsoft.com/office/officeart/2005/8/layout/chevron2"/>
    <dgm:cxn modelId="{64D89F6F-6804-4463-A138-E372AC4B3A1B}" type="presParOf" srcId="{F5089B42-CB09-4F61-8669-8B02F74FD18F}" destId="{9089C953-A9EE-4CC7-BF13-D4197D9BCA7E}" srcOrd="3" destOrd="0" presId="urn:microsoft.com/office/officeart/2005/8/layout/chevron2"/>
    <dgm:cxn modelId="{0C45BA52-4AF2-4E9D-9039-7CDBD65AA39F}" type="presParOf" srcId="{F5089B42-CB09-4F61-8669-8B02F74FD18F}" destId="{5BAF8163-FDFD-4285-BC38-524F00A2F251}" srcOrd="4" destOrd="0" presId="urn:microsoft.com/office/officeart/2005/8/layout/chevron2"/>
    <dgm:cxn modelId="{BADF444A-BC29-4208-AF5A-76BF6D1E44BF}" type="presParOf" srcId="{5BAF8163-FDFD-4285-BC38-524F00A2F251}" destId="{CBB6AAE6-C505-46CA-969F-80793C116DEC}" srcOrd="0" destOrd="0" presId="urn:microsoft.com/office/officeart/2005/8/layout/chevron2"/>
    <dgm:cxn modelId="{BE8A1A61-AEEC-4740-BF75-DDD599DCEE07}" type="presParOf" srcId="{5BAF8163-FDFD-4285-BC38-524F00A2F251}" destId="{8989E59E-ACBD-42FA-BE38-204D7B26ADF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EA2C2-91EF-4F9D-96FE-22BB8EC9B455}">
      <dsp:nvSpPr>
        <dsp:cNvPr id="0" name=""/>
        <dsp:cNvSpPr/>
      </dsp:nvSpPr>
      <dsp:spPr>
        <a:xfrm>
          <a:off x="1915417" y="571"/>
          <a:ext cx="1122164" cy="11221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Learn the Work</a:t>
          </a:r>
        </a:p>
      </dsp:txBody>
      <dsp:txXfrm>
        <a:off x="2079754" y="164908"/>
        <a:ext cx="793490" cy="793490"/>
      </dsp:txXfrm>
    </dsp:sp>
    <dsp:sp modelId="{23E8E11A-DE97-4E5F-8CED-55145C2C9AB1}">
      <dsp:nvSpPr>
        <dsp:cNvPr id="0" name=""/>
        <dsp:cNvSpPr/>
      </dsp:nvSpPr>
      <dsp:spPr>
        <a:xfrm rot="2700000">
          <a:off x="2917057" y="961799"/>
          <a:ext cx="297907" cy="378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930145" y="1005947"/>
        <a:ext cx="208535" cy="227238"/>
      </dsp:txXfrm>
    </dsp:sp>
    <dsp:sp modelId="{CE0DC6B7-D518-4AD3-A6A5-F7F297E6FEB9}">
      <dsp:nvSpPr>
        <dsp:cNvPr id="0" name=""/>
        <dsp:cNvSpPr/>
      </dsp:nvSpPr>
      <dsp:spPr>
        <a:xfrm>
          <a:off x="3106364" y="1191517"/>
          <a:ext cx="1122164" cy="11221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Determine Product Scope</a:t>
          </a:r>
        </a:p>
      </dsp:txBody>
      <dsp:txXfrm>
        <a:off x="3270701" y="1355854"/>
        <a:ext cx="793490" cy="793490"/>
      </dsp:txXfrm>
    </dsp:sp>
    <dsp:sp modelId="{281EF883-DAEE-4173-98BF-B2B128459E8A}">
      <dsp:nvSpPr>
        <dsp:cNvPr id="0" name=""/>
        <dsp:cNvSpPr/>
      </dsp:nvSpPr>
      <dsp:spPr>
        <a:xfrm rot="8199618">
          <a:off x="2915082" y="2133837"/>
          <a:ext cx="295390" cy="378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2991616" y="2179173"/>
        <a:ext cx="206773" cy="227238"/>
      </dsp:txXfrm>
    </dsp:sp>
    <dsp:sp modelId="{9A1093AC-489A-49F8-A8D9-0CC9FB7CD4CE}">
      <dsp:nvSpPr>
        <dsp:cNvPr id="0" name=""/>
        <dsp:cNvSpPr/>
      </dsp:nvSpPr>
      <dsp:spPr>
        <a:xfrm>
          <a:off x="1884865" y="2344199"/>
          <a:ext cx="1122164" cy="11221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Do Event Reconnaissance </a:t>
          </a:r>
        </a:p>
      </dsp:txBody>
      <dsp:txXfrm>
        <a:off x="2049202" y="2508536"/>
        <a:ext cx="793490" cy="793490"/>
      </dsp:txXfrm>
    </dsp:sp>
    <dsp:sp modelId="{24C45BFF-6D2C-4C83-9228-050AB980B030}">
      <dsp:nvSpPr>
        <dsp:cNvPr id="0" name=""/>
        <dsp:cNvSpPr/>
      </dsp:nvSpPr>
      <dsp:spPr>
        <a:xfrm rot="13488537">
          <a:off x="1735153" y="2145003"/>
          <a:ext cx="272121" cy="378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1804930" y="2249515"/>
        <a:ext cx="190485" cy="227238"/>
      </dsp:txXfrm>
    </dsp:sp>
    <dsp:sp modelId="{4676E357-0DDD-4442-B467-0BCAAF83CEC1}">
      <dsp:nvSpPr>
        <dsp:cNvPr id="0" name=""/>
        <dsp:cNvSpPr/>
      </dsp:nvSpPr>
      <dsp:spPr>
        <a:xfrm>
          <a:off x="724471" y="1191517"/>
          <a:ext cx="1122164" cy="11221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Ask Clarification Questions</a:t>
          </a:r>
        </a:p>
      </dsp:txBody>
      <dsp:txXfrm>
        <a:off x="888808" y="1355854"/>
        <a:ext cx="793490" cy="793490"/>
      </dsp:txXfrm>
    </dsp:sp>
    <dsp:sp modelId="{1E31B9D3-FF3F-4034-BE34-F62AD8015648}">
      <dsp:nvSpPr>
        <dsp:cNvPr id="0" name=""/>
        <dsp:cNvSpPr/>
      </dsp:nvSpPr>
      <dsp:spPr>
        <a:xfrm rot="18900000">
          <a:off x="1726111" y="973723"/>
          <a:ext cx="297907" cy="378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739199" y="1081067"/>
        <a:ext cx="208535" cy="2272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0EBBC-E84C-4288-A1DD-C2B9124C1944}">
      <dsp:nvSpPr>
        <dsp:cNvPr id="0" name=""/>
        <dsp:cNvSpPr/>
      </dsp:nvSpPr>
      <dsp:spPr>
        <a:xfrm>
          <a:off x="1895809" y="1578"/>
          <a:ext cx="627980" cy="4081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3.1 Identify Potential Requirements. </a:t>
          </a:r>
        </a:p>
      </dsp:txBody>
      <dsp:txXfrm>
        <a:off x="1895809" y="1578"/>
        <a:ext cx="627980" cy="408187"/>
      </dsp:txXfrm>
    </dsp:sp>
    <dsp:sp modelId="{C20487F3-3000-4742-9371-EAE241330AC9}">
      <dsp:nvSpPr>
        <dsp:cNvPr id="0" name=""/>
        <dsp:cNvSpPr/>
      </dsp:nvSpPr>
      <dsp:spPr>
        <a:xfrm>
          <a:off x="510471" y="205671"/>
          <a:ext cx="3398656" cy="3398656"/>
        </a:xfrm>
        <a:custGeom>
          <a:avLst/>
          <a:gdLst/>
          <a:ahLst/>
          <a:cxnLst/>
          <a:rect l="0" t="0" r="0" b="0"/>
          <a:pathLst>
            <a:path>
              <a:moveTo>
                <a:pt x="2089274" y="45345"/>
              </a:moveTo>
              <a:arcTo wR="1699328" hR="1699328" stAng="16995955" swAng="472961"/>
            </a:path>
          </a:pathLst>
        </a:custGeom>
        <a:noFill/>
        <a:ln w="1270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2F623C-08A7-4DE9-98BD-5A5B072CAB72}">
      <dsp:nvSpPr>
        <dsp:cNvPr id="0" name=""/>
        <dsp:cNvSpPr/>
      </dsp:nvSpPr>
      <dsp:spPr>
        <a:xfrm>
          <a:off x="2894650" y="326120"/>
          <a:ext cx="627980" cy="4081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3.2 Identify  Functional Requirements </a:t>
          </a:r>
        </a:p>
      </dsp:txBody>
      <dsp:txXfrm>
        <a:off x="2894650" y="326120"/>
        <a:ext cx="627980" cy="408187"/>
      </dsp:txXfrm>
    </dsp:sp>
    <dsp:sp modelId="{C83D6A84-7F32-4B2A-B868-18AE339CD54A}">
      <dsp:nvSpPr>
        <dsp:cNvPr id="0" name=""/>
        <dsp:cNvSpPr/>
      </dsp:nvSpPr>
      <dsp:spPr>
        <a:xfrm>
          <a:off x="510471" y="205671"/>
          <a:ext cx="3398656" cy="3398656"/>
        </a:xfrm>
        <a:custGeom>
          <a:avLst/>
          <a:gdLst/>
          <a:ahLst/>
          <a:cxnLst/>
          <a:rect l="0" t="0" r="0" b="0"/>
          <a:pathLst>
            <a:path>
              <a:moveTo>
                <a:pt x="3002368" y="608547"/>
              </a:moveTo>
              <a:arcTo wR="1699328" hR="1699328" stAng="19204029" swAng="654586"/>
            </a:path>
          </a:pathLst>
        </a:custGeom>
        <a:noFill/>
        <a:ln w="1270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AC9857-C52D-466E-9C4A-DA8E68389587}">
      <dsp:nvSpPr>
        <dsp:cNvPr id="0" name=""/>
        <dsp:cNvSpPr/>
      </dsp:nvSpPr>
      <dsp:spPr>
        <a:xfrm>
          <a:off x="3511967" y="1175785"/>
          <a:ext cx="627980" cy="4081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3.3 Identify Composite Requirements </a:t>
          </a:r>
        </a:p>
      </dsp:txBody>
      <dsp:txXfrm>
        <a:off x="3511967" y="1175785"/>
        <a:ext cx="627980" cy="408187"/>
      </dsp:txXfrm>
    </dsp:sp>
    <dsp:sp modelId="{EBB47579-2F70-423A-AB73-5A0B6F025BC1}">
      <dsp:nvSpPr>
        <dsp:cNvPr id="0" name=""/>
        <dsp:cNvSpPr/>
      </dsp:nvSpPr>
      <dsp:spPr>
        <a:xfrm>
          <a:off x="510471" y="205671"/>
          <a:ext cx="3398656" cy="3398656"/>
        </a:xfrm>
        <a:custGeom>
          <a:avLst/>
          <a:gdLst/>
          <a:ahLst/>
          <a:cxnLst/>
          <a:rect l="0" t="0" r="0" b="0"/>
          <a:pathLst>
            <a:path>
              <a:moveTo>
                <a:pt x="3387531" y="1505195"/>
              </a:moveTo>
              <a:arcTo wR="1699328" hR="1699328" stAng="21206410" swAng="787181"/>
            </a:path>
          </a:pathLst>
        </a:custGeom>
        <a:noFill/>
        <a:ln w="1270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F9F274-794E-466E-BC76-D91373C93E02}">
      <dsp:nvSpPr>
        <dsp:cNvPr id="0" name=""/>
        <dsp:cNvSpPr/>
      </dsp:nvSpPr>
      <dsp:spPr>
        <a:xfrm>
          <a:off x="3511967" y="2226027"/>
          <a:ext cx="627980" cy="4081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3.4 Formalize Requirements </a:t>
          </a:r>
        </a:p>
      </dsp:txBody>
      <dsp:txXfrm>
        <a:off x="3511967" y="2226027"/>
        <a:ext cx="627980" cy="408187"/>
      </dsp:txXfrm>
    </dsp:sp>
    <dsp:sp modelId="{EDBC008B-9CA0-49B8-A90C-BE120744DE7A}">
      <dsp:nvSpPr>
        <dsp:cNvPr id="0" name=""/>
        <dsp:cNvSpPr/>
      </dsp:nvSpPr>
      <dsp:spPr>
        <a:xfrm>
          <a:off x="510471" y="205671"/>
          <a:ext cx="3398656" cy="3398656"/>
        </a:xfrm>
        <a:custGeom>
          <a:avLst/>
          <a:gdLst/>
          <a:ahLst/>
          <a:cxnLst/>
          <a:rect l="0" t="0" r="0" b="0"/>
          <a:pathLst>
            <a:path>
              <a:moveTo>
                <a:pt x="3185262" y="2523777"/>
              </a:moveTo>
              <a:arcTo wR="1699328" hR="1699328" stAng="1741385" swAng="654586"/>
            </a:path>
          </a:pathLst>
        </a:custGeom>
        <a:noFill/>
        <a:ln w="1270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8E371C-1B29-42B5-A198-3B0564D146C0}">
      <dsp:nvSpPr>
        <dsp:cNvPr id="0" name=""/>
        <dsp:cNvSpPr/>
      </dsp:nvSpPr>
      <dsp:spPr>
        <a:xfrm>
          <a:off x="2894650" y="3075691"/>
          <a:ext cx="627980" cy="4081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3.5 Formalize System constraints </a:t>
          </a:r>
        </a:p>
      </dsp:txBody>
      <dsp:txXfrm>
        <a:off x="2894650" y="3075691"/>
        <a:ext cx="627980" cy="408187"/>
      </dsp:txXfrm>
    </dsp:sp>
    <dsp:sp modelId="{BCA2866E-1AB4-4500-AD4F-0A59A695AD74}">
      <dsp:nvSpPr>
        <dsp:cNvPr id="0" name=""/>
        <dsp:cNvSpPr/>
      </dsp:nvSpPr>
      <dsp:spPr>
        <a:xfrm>
          <a:off x="510471" y="205671"/>
          <a:ext cx="3398656" cy="3398656"/>
        </a:xfrm>
        <a:custGeom>
          <a:avLst/>
          <a:gdLst/>
          <a:ahLst/>
          <a:cxnLst/>
          <a:rect l="0" t="0" r="0" b="0"/>
          <a:pathLst>
            <a:path>
              <a:moveTo>
                <a:pt x="2312425" y="3284203"/>
              </a:moveTo>
              <a:arcTo wR="1699328" hR="1699328" stAng="4131084" swAng="472961"/>
            </a:path>
          </a:pathLst>
        </a:custGeom>
        <a:noFill/>
        <a:ln w="1270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634E9-F5B6-47EB-AAD2-01D061678E43}">
      <dsp:nvSpPr>
        <dsp:cNvPr id="0" name=""/>
        <dsp:cNvSpPr/>
      </dsp:nvSpPr>
      <dsp:spPr>
        <a:xfrm>
          <a:off x="1895809" y="3400234"/>
          <a:ext cx="627980" cy="4081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3.6 Identify Nonfunctional Requirements </a:t>
          </a:r>
        </a:p>
      </dsp:txBody>
      <dsp:txXfrm>
        <a:off x="1895809" y="3400234"/>
        <a:ext cx="627980" cy="408187"/>
      </dsp:txXfrm>
    </dsp:sp>
    <dsp:sp modelId="{8E62725D-470E-40CA-8164-CEC8E6011554}">
      <dsp:nvSpPr>
        <dsp:cNvPr id="0" name=""/>
        <dsp:cNvSpPr/>
      </dsp:nvSpPr>
      <dsp:spPr>
        <a:xfrm>
          <a:off x="510471" y="205671"/>
          <a:ext cx="3398656" cy="3398656"/>
        </a:xfrm>
        <a:custGeom>
          <a:avLst/>
          <a:gdLst/>
          <a:ahLst/>
          <a:cxnLst/>
          <a:rect l="0" t="0" r="0" b="0"/>
          <a:pathLst>
            <a:path>
              <a:moveTo>
                <a:pt x="1309382" y="3353311"/>
              </a:moveTo>
              <a:arcTo wR="1699328" hR="1699328" stAng="6195955" swAng="472961"/>
            </a:path>
          </a:pathLst>
        </a:custGeom>
        <a:noFill/>
        <a:ln w="1270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2409D-D1A6-44FB-9E30-A2F66D29BE60}">
      <dsp:nvSpPr>
        <dsp:cNvPr id="0" name=""/>
        <dsp:cNvSpPr/>
      </dsp:nvSpPr>
      <dsp:spPr>
        <a:xfrm>
          <a:off x="896969" y="3075691"/>
          <a:ext cx="627980" cy="4081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3.7 Write Functional Fit Criteria</a:t>
          </a:r>
        </a:p>
      </dsp:txBody>
      <dsp:txXfrm>
        <a:off x="896969" y="3075691"/>
        <a:ext cx="627980" cy="408187"/>
      </dsp:txXfrm>
    </dsp:sp>
    <dsp:sp modelId="{0E47D184-8577-4305-9E1A-6BA336BD0E9C}">
      <dsp:nvSpPr>
        <dsp:cNvPr id="0" name=""/>
        <dsp:cNvSpPr/>
      </dsp:nvSpPr>
      <dsp:spPr>
        <a:xfrm>
          <a:off x="510471" y="205671"/>
          <a:ext cx="3398656" cy="3398656"/>
        </a:xfrm>
        <a:custGeom>
          <a:avLst/>
          <a:gdLst/>
          <a:ahLst/>
          <a:cxnLst/>
          <a:rect l="0" t="0" r="0" b="0"/>
          <a:pathLst>
            <a:path>
              <a:moveTo>
                <a:pt x="396288" y="2790109"/>
              </a:moveTo>
              <a:arcTo wR="1699328" hR="1699328" stAng="8404029" swAng="654586"/>
            </a:path>
          </a:pathLst>
        </a:custGeom>
        <a:noFill/>
        <a:ln w="1270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F4FEBB-1FA3-40DA-B20B-64785CC23A73}">
      <dsp:nvSpPr>
        <dsp:cNvPr id="0" name=""/>
        <dsp:cNvSpPr/>
      </dsp:nvSpPr>
      <dsp:spPr>
        <a:xfrm>
          <a:off x="279652" y="2226027"/>
          <a:ext cx="627980" cy="4081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3.8 Write Nonfunctional Fit  Criteria</a:t>
          </a:r>
        </a:p>
      </dsp:txBody>
      <dsp:txXfrm>
        <a:off x="279652" y="2226027"/>
        <a:ext cx="627980" cy="408187"/>
      </dsp:txXfrm>
    </dsp:sp>
    <dsp:sp modelId="{FBF09F53-81A2-4AA3-8290-04780E9FDF0E}">
      <dsp:nvSpPr>
        <dsp:cNvPr id="0" name=""/>
        <dsp:cNvSpPr/>
      </dsp:nvSpPr>
      <dsp:spPr>
        <a:xfrm>
          <a:off x="510471" y="205671"/>
          <a:ext cx="3398656" cy="3398656"/>
        </a:xfrm>
        <a:custGeom>
          <a:avLst/>
          <a:gdLst/>
          <a:ahLst/>
          <a:cxnLst/>
          <a:rect l="0" t="0" r="0" b="0"/>
          <a:pathLst>
            <a:path>
              <a:moveTo>
                <a:pt x="11125" y="1893461"/>
              </a:moveTo>
              <a:arcTo wR="1699328" hR="1699328" stAng="10406410" swAng="787181"/>
            </a:path>
          </a:pathLst>
        </a:custGeom>
        <a:noFill/>
        <a:ln w="1270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0F559-6A7F-473A-B02E-FCF46B7CC75B}">
      <dsp:nvSpPr>
        <dsp:cNvPr id="0" name=""/>
        <dsp:cNvSpPr/>
      </dsp:nvSpPr>
      <dsp:spPr>
        <a:xfrm>
          <a:off x="279652" y="1175785"/>
          <a:ext cx="627980" cy="4081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3.9 Define Customer Value</a:t>
          </a:r>
        </a:p>
      </dsp:txBody>
      <dsp:txXfrm>
        <a:off x="279652" y="1175785"/>
        <a:ext cx="627980" cy="408187"/>
      </dsp:txXfrm>
    </dsp:sp>
    <dsp:sp modelId="{5CBA0132-B15F-4625-8783-5BB745508B41}">
      <dsp:nvSpPr>
        <dsp:cNvPr id="0" name=""/>
        <dsp:cNvSpPr/>
      </dsp:nvSpPr>
      <dsp:spPr>
        <a:xfrm>
          <a:off x="510471" y="205671"/>
          <a:ext cx="3398656" cy="3398656"/>
        </a:xfrm>
        <a:custGeom>
          <a:avLst/>
          <a:gdLst/>
          <a:ahLst/>
          <a:cxnLst/>
          <a:rect l="0" t="0" r="0" b="0"/>
          <a:pathLst>
            <a:path>
              <a:moveTo>
                <a:pt x="213394" y="874878"/>
              </a:moveTo>
              <a:arcTo wR="1699328" hR="1699328" stAng="12541385" swAng="654586"/>
            </a:path>
          </a:pathLst>
        </a:custGeom>
        <a:noFill/>
        <a:ln w="1270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A64B1B-E1BF-4DE5-A76F-9CB967866117}">
      <dsp:nvSpPr>
        <dsp:cNvPr id="0" name=""/>
        <dsp:cNvSpPr/>
      </dsp:nvSpPr>
      <dsp:spPr>
        <a:xfrm>
          <a:off x="896969" y="326120"/>
          <a:ext cx="627980" cy="4081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3.10 Identify Dependencies and Conflicts</a:t>
          </a:r>
        </a:p>
      </dsp:txBody>
      <dsp:txXfrm>
        <a:off x="896969" y="326120"/>
        <a:ext cx="627980" cy="408187"/>
      </dsp:txXfrm>
    </dsp:sp>
    <dsp:sp modelId="{746578C8-E9A2-4499-A3EC-512897F0188A}">
      <dsp:nvSpPr>
        <dsp:cNvPr id="0" name=""/>
        <dsp:cNvSpPr/>
      </dsp:nvSpPr>
      <dsp:spPr>
        <a:xfrm>
          <a:off x="510471" y="205671"/>
          <a:ext cx="3398656" cy="3398656"/>
        </a:xfrm>
        <a:custGeom>
          <a:avLst/>
          <a:gdLst/>
          <a:ahLst/>
          <a:cxnLst/>
          <a:rect l="0" t="0" r="0" b="0"/>
          <a:pathLst>
            <a:path>
              <a:moveTo>
                <a:pt x="1086230" y="114453"/>
              </a:moveTo>
              <a:arcTo wR="1699328" hR="1699328" stAng="14931084" swAng="472961"/>
            </a:path>
          </a:pathLst>
        </a:custGeom>
        <a:noFill/>
        <a:ln w="1270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FB039-6C31-4433-82D5-02308654F916}">
      <dsp:nvSpPr>
        <dsp:cNvPr id="0" name=""/>
        <dsp:cNvSpPr/>
      </dsp:nvSpPr>
      <dsp:spPr>
        <a:xfrm rot="5400000">
          <a:off x="-133368" y="134252"/>
          <a:ext cx="889124" cy="62238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Review Requirements Fit Criteria </a:t>
          </a:r>
        </a:p>
      </dsp:txBody>
      <dsp:txXfrm rot="-5400000">
        <a:off x="1" y="312078"/>
        <a:ext cx="622387" cy="266737"/>
      </dsp:txXfrm>
    </dsp:sp>
    <dsp:sp modelId="{05658A35-71E5-48AE-8DB9-1CCAF81BF3B9}">
      <dsp:nvSpPr>
        <dsp:cNvPr id="0" name=""/>
        <dsp:cNvSpPr/>
      </dsp:nvSpPr>
      <dsp:spPr>
        <a:xfrm rot="5400000">
          <a:off x="1698628" y="-1075357"/>
          <a:ext cx="577931" cy="2730412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Input: Formalized Requirements, System Constraints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Output: </a:t>
          </a:r>
          <a:r>
            <a:rPr lang="en-US" sz="1000" kern="1200" dirty="0" err="1"/>
            <a:t>Req</a:t>
          </a:r>
          <a:r>
            <a:rPr lang="en-US" sz="1000" kern="1200" dirty="0"/>
            <a:t> Questions, Constraints Questions</a:t>
          </a:r>
        </a:p>
      </dsp:txBody>
      <dsp:txXfrm rot="-5400000">
        <a:off x="622388" y="29095"/>
        <a:ext cx="2702200" cy="521507"/>
      </dsp:txXfrm>
    </dsp:sp>
    <dsp:sp modelId="{E16F34C3-CEEE-4617-9F1A-AD083E7D941E}">
      <dsp:nvSpPr>
        <dsp:cNvPr id="0" name=""/>
        <dsp:cNvSpPr/>
      </dsp:nvSpPr>
      <dsp:spPr>
        <a:xfrm rot="5400000">
          <a:off x="-133368" y="903319"/>
          <a:ext cx="889124" cy="62238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Review Requirements Relevance </a:t>
          </a:r>
        </a:p>
      </dsp:txBody>
      <dsp:txXfrm rot="-5400000">
        <a:off x="1" y="1081145"/>
        <a:ext cx="622387" cy="266737"/>
      </dsp:txXfrm>
    </dsp:sp>
    <dsp:sp modelId="{59683948-6DA9-4D88-9685-C47AB32A7A6E}">
      <dsp:nvSpPr>
        <dsp:cNvPr id="0" name=""/>
        <dsp:cNvSpPr/>
      </dsp:nvSpPr>
      <dsp:spPr>
        <a:xfrm rot="5400000">
          <a:off x="1698628" y="-306289"/>
          <a:ext cx="577931" cy="2730412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Input: Requirements Specification , Requirements Template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Output: Accepted System Constraints</a:t>
          </a:r>
        </a:p>
      </dsp:txBody>
      <dsp:txXfrm rot="-5400000">
        <a:off x="622388" y="798163"/>
        <a:ext cx="2702200" cy="521507"/>
      </dsp:txXfrm>
    </dsp:sp>
    <dsp:sp modelId="{ADAED350-6E27-465D-8437-162D586A0A4A}">
      <dsp:nvSpPr>
        <dsp:cNvPr id="0" name=""/>
        <dsp:cNvSpPr/>
      </dsp:nvSpPr>
      <dsp:spPr>
        <a:xfrm rot="5400000">
          <a:off x="-133368" y="1672387"/>
          <a:ext cx="889124" cy="62238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Review Requirements  Viability </a:t>
          </a:r>
        </a:p>
      </dsp:txBody>
      <dsp:txXfrm rot="-5400000">
        <a:off x="1" y="1850213"/>
        <a:ext cx="622387" cy="266737"/>
      </dsp:txXfrm>
    </dsp:sp>
    <dsp:sp modelId="{F7717CFB-A13E-4405-9B19-85142A056BA4}">
      <dsp:nvSpPr>
        <dsp:cNvPr id="0" name=""/>
        <dsp:cNvSpPr/>
      </dsp:nvSpPr>
      <dsp:spPr>
        <a:xfrm rot="5400000">
          <a:off x="1698628" y="462777"/>
          <a:ext cx="577931" cy="2730412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Input : Requirements Specification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Output: Rejected Requirements,  Requirements Questions</a:t>
          </a:r>
        </a:p>
      </dsp:txBody>
      <dsp:txXfrm rot="-5400000">
        <a:off x="622388" y="1567229"/>
        <a:ext cx="2702200" cy="521507"/>
      </dsp:txXfrm>
    </dsp:sp>
    <dsp:sp modelId="{B4966CDE-BE36-428D-8266-67B8E734E7E0}">
      <dsp:nvSpPr>
        <dsp:cNvPr id="0" name=""/>
        <dsp:cNvSpPr/>
      </dsp:nvSpPr>
      <dsp:spPr>
        <a:xfrm rot="5400000">
          <a:off x="-133368" y="2441454"/>
          <a:ext cx="889124" cy="62238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Identify Gold-Plated Requirements </a:t>
          </a:r>
        </a:p>
      </dsp:txBody>
      <dsp:txXfrm rot="-5400000">
        <a:off x="1" y="2619280"/>
        <a:ext cx="622387" cy="266737"/>
      </dsp:txXfrm>
    </dsp:sp>
    <dsp:sp modelId="{15EBB3D7-94D7-4409-9554-7CDA241B6B6B}">
      <dsp:nvSpPr>
        <dsp:cNvPr id="0" name=""/>
        <dsp:cNvSpPr/>
      </dsp:nvSpPr>
      <dsp:spPr>
        <a:xfrm rot="5400000">
          <a:off x="1698628" y="1231845"/>
          <a:ext cx="577931" cy="2730412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Input: Strategic Plan for Product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Output: Gold Plated Requirements </a:t>
          </a:r>
        </a:p>
      </dsp:txBody>
      <dsp:txXfrm rot="-5400000">
        <a:off x="622388" y="2336297"/>
        <a:ext cx="2702200" cy="521507"/>
      </dsp:txXfrm>
    </dsp:sp>
    <dsp:sp modelId="{4A17AF0F-C4AB-44B3-847B-ABCE9270355E}">
      <dsp:nvSpPr>
        <dsp:cNvPr id="0" name=""/>
        <dsp:cNvSpPr/>
      </dsp:nvSpPr>
      <dsp:spPr>
        <a:xfrm rot="5400000">
          <a:off x="-133368" y="3210522"/>
          <a:ext cx="889124" cy="62238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Review Requirements Completeness </a:t>
          </a:r>
        </a:p>
      </dsp:txBody>
      <dsp:txXfrm rot="-5400000">
        <a:off x="1" y="3388348"/>
        <a:ext cx="622387" cy="266737"/>
      </dsp:txXfrm>
    </dsp:sp>
    <dsp:sp modelId="{CB547974-2C1B-4CDD-A145-8821A30E3EC0}">
      <dsp:nvSpPr>
        <dsp:cNvPr id="0" name=""/>
        <dsp:cNvSpPr/>
      </dsp:nvSpPr>
      <dsp:spPr>
        <a:xfrm rot="5400000">
          <a:off x="1698628" y="2000912"/>
          <a:ext cx="577931" cy="2730412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Input: Fit Reviewed Requirements , Requirements Template </a:t>
          </a:r>
        </a:p>
      </dsp:txBody>
      <dsp:txXfrm rot="-5400000">
        <a:off x="622388" y="3105364"/>
        <a:ext cx="2702200" cy="5215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EB6B6-AE04-4AA6-81BB-784F0149CAF2}">
      <dsp:nvSpPr>
        <dsp:cNvPr id="0" name=""/>
        <dsp:cNvSpPr/>
      </dsp:nvSpPr>
      <dsp:spPr>
        <a:xfrm rot="5400000">
          <a:off x="-213551" y="217380"/>
          <a:ext cx="1423674" cy="9965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Plan the Prototype</a:t>
          </a:r>
        </a:p>
      </dsp:txBody>
      <dsp:txXfrm rot="-5400000">
        <a:off x="0" y="502115"/>
        <a:ext cx="996572" cy="427102"/>
      </dsp:txXfrm>
    </dsp:sp>
    <dsp:sp modelId="{E8151C96-2763-4629-824F-E4C9F9C84DF3}">
      <dsp:nvSpPr>
        <dsp:cNvPr id="0" name=""/>
        <dsp:cNvSpPr/>
      </dsp:nvSpPr>
      <dsp:spPr>
        <a:xfrm rot="5400000">
          <a:off x="2930948" y="-1930546"/>
          <a:ext cx="925875" cy="47946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Prototyping opportunity </a:t>
          </a:r>
        </a:p>
      </dsp:txBody>
      <dsp:txXfrm rot="-5400000">
        <a:off x="996573" y="49026"/>
        <a:ext cx="4749430" cy="835481"/>
      </dsp:txXfrm>
    </dsp:sp>
    <dsp:sp modelId="{BE609380-5DE3-4D4B-9540-00A612D3491D}">
      <dsp:nvSpPr>
        <dsp:cNvPr id="0" name=""/>
        <dsp:cNvSpPr/>
      </dsp:nvSpPr>
      <dsp:spPr>
        <a:xfrm rot="5400000">
          <a:off x="-213551" y="1444813"/>
          <a:ext cx="1423674" cy="9965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Build Prototype</a:t>
          </a:r>
        </a:p>
      </dsp:txBody>
      <dsp:txXfrm rot="-5400000">
        <a:off x="0" y="1729548"/>
        <a:ext cx="996572" cy="427102"/>
      </dsp:txXfrm>
    </dsp:sp>
    <dsp:sp modelId="{5AA5C2DA-60A1-43C5-9C6B-000C91DA6900}">
      <dsp:nvSpPr>
        <dsp:cNvPr id="0" name=""/>
        <dsp:cNvSpPr/>
      </dsp:nvSpPr>
      <dsp:spPr>
        <a:xfrm rot="5400000">
          <a:off x="2931191" y="-703356"/>
          <a:ext cx="925388" cy="47946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Requirements Specification </a:t>
          </a:r>
        </a:p>
      </dsp:txBody>
      <dsp:txXfrm rot="-5400000">
        <a:off x="996572" y="1276437"/>
        <a:ext cx="4749453" cy="835040"/>
      </dsp:txXfrm>
    </dsp:sp>
    <dsp:sp modelId="{CBB6AAE6-C505-46CA-969F-80793C116DEC}">
      <dsp:nvSpPr>
        <dsp:cNvPr id="0" name=""/>
        <dsp:cNvSpPr/>
      </dsp:nvSpPr>
      <dsp:spPr>
        <a:xfrm rot="5400000">
          <a:off x="-213551" y="2672247"/>
          <a:ext cx="1423674" cy="9965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Evaluate the Prototype</a:t>
          </a:r>
        </a:p>
      </dsp:txBody>
      <dsp:txXfrm rot="-5400000">
        <a:off x="0" y="2956982"/>
        <a:ext cx="996572" cy="427102"/>
      </dsp:txXfrm>
    </dsp:sp>
    <dsp:sp modelId="{8989E59E-ACBD-42FA-BE38-204D7B26ADF7}">
      <dsp:nvSpPr>
        <dsp:cNvPr id="0" name=""/>
        <dsp:cNvSpPr/>
      </dsp:nvSpPr>
      <dsp:spPr>
        <a:xfrm rot="5400000">
          <a:off x="2931191" y="511500"/>
          <a:ext cx="925388" cy="47946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Input: Product Scope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Output: Potential Requirements </a:t>
          </a:r>
        </a:p>
      </dsp:txBody>
      <dsp:txXfrm rot="-5400000">
        <a:off x="996572" y="2491293"/>
        <a:ext cx="4749453" cy="835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3F02D2F-CAA3-490A-9BFB-4CE4F60A179C}" type="datetimeFigureOut">
              <a:rPr lang="en-US"/>
              <a:pPr>
                <a:defRPr/>
              </a:pPr>
              <a:t>4/19/2018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80312CB-9B68-4A29-9829-9A243B4B94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04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14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24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34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4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654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757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85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961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06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16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269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473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678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78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88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98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08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19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29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3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0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02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12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22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2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73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841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49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70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11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317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521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72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4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49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25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93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53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6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13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86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96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07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17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27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37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68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78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8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99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094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197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9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401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60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709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913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01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118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22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32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42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2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83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93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>
              <a:buNone/>
              <a:defRPr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E6C020-9707-469E-9B4B-8516E7F1B53A}" type="datetime1">
              <a:rPr lang="en-US" smtClean="0"/>
              <a:pPr>
                <a:defRPr/>
              </a:pPr>
              <a:t>4/19/2018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939EBC-682F-4249-8084-5C0C101DAD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9AB75-477A-4375-A416-5BD3475B145D}" type="datetime1">
              <a:rPr lang="en-US" smtClean="0"/>
              <a:pPr>
                <a:defRPr/>
              </a:pPr>
              <a:t>4/19/2018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25730A-E855-4577-A864-91A98C2A22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420F55-995D-4359-9CAC-0C968E1A30FD}" type="datetime1">
              <a:rPr lang="en-US" smtClean="0"/>
              <a:pPr>
                <a:defRPr/>
              </a:pPr>
              <a:t>4/19/2018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9694C1-75E8-47CE-8833-A9104EEDF1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2C4440-FD4A-4974-B5A4-622808C9F064}" type="datetime1">
              <a:rPr lang="en-US" smtClean="0"/>
              <a:pPr>
                <a:defRPr/>
              </a:pPr>
              <a:t>4/19/2018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53E19A-23F9-42CA-834E-6013FC2F09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9AB75-477A-4375-A416-5BD3475B145D}" type="datetime1">
              <a:rPr lang="en-US" smtClean="0"/>
              <a:pPr>
                <a:defRPr/>
              </a:pPr>
              <a:t>4/19/2018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25730A-E855-4577-A864-91A98C2A22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053723-8B34-4104-A899-CFA60524CC64}" type="datetime1">
              <a:rPr lang="en-US" smtClean="0"/>
              <a:pPr>
                <a:defRPr/>
              </a:pPr>
              <a:t>4/19/2018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DDC965-6334-40B1-A97E-2615A23EA0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9AB75-477A-4375-A416-5BD3475B145D}" type="datetime1">
              <a:rPr lang="en-US" smtClean="0"/>
              <a:pPr>
                <a:defRPr/>
              </a:pPr>
              <a:t>4/19/2018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25730A-E855-4577-A864-91A98C2A22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976718"/>
            <a:ext cx="3017520" cy="414944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1976718"/>
            <a:ext cx="3017520" cy="4151376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653BE-11A0-4F4D-AB9B-88E387743263}" type="datetime1">
              <a:rPr lang="en-US"/>
              <a:pPr>
                <a:defRPr/>
              </a:pPr>
              <a:t>4/19/2018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Malaya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8C128-8DBC-4108-802E-5E92FADBC9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10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/>
              <a:t>Click to edit Master title style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pPr>
              <a:defRPr/>
            </a:pPr>
            <a:fld id="{12A9AB75-477A-4375-A416-5BD3475B145D}" type="datetime1">
              <a:rPr lang="en-US" smtClean="0"/>
              <a:pPr>
                <a:defRPr/>
              </a:pPr>
              <a:t>4/19/2018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University of Malaya</a:t>
            </a:r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pPr>
              <a:defRPr/>
            </a:pPr>
            <a:fld id="{A825730A-E855-4577-A864-91A98C2A22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</p:sldLayoutIdLst>
  <p:hf hdr="0" dt="0"/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hangingPunct="1">
        <a:buNone/>
        <a:defRPr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hangingPunct="1">
        <a:buChar char="•"/>
        <a:defRPr sz="2800">
          <a:latin typeface="+mn-lt"/>
        </a:defRPr>
      </a:lvl1pPr>
      <a:lvl2pPr marL="742950" indent="-285750" eaLnBrk="1" hangingPunct="1">
        <a:buChar char="–"/>
        <a:defRPr sz="2400">
          <a:latin typeface="+mn-lt"/>
        </a:defRPr>
      </a:lvl2pPr>
      <a:lvl3pPr marL="1143000" indent="-228600" eaLnBrk="1" hangingPunct="1">
        <a:buChar char="•"/>
        <a:defRPr sz="2400">
          <a:latin typeface="+mn-lt"/>
        </a:defRPr>
      </a:lvl3pPr>
      <a:lvl4pPr marL="1600200" indent="-228600" eaLnBrk="1" hangingPunct="1">
        <a:buChar char="–"/>
        <a:defRPr sz="2000">
          <a:latin typeface="+mn-lt"/>
        </a:defRPr>
      </a:lvl4pPr>
      <a:lvl5pPr marL="2057400" indent="-228600" eaLnBrk="1" hangingPunct="1">
        <a:buChar char="»"/>
        <a:defRPr sz="2000">
          <a:latin typeface="+mn-lt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0200" y="5410200"/>
            <a:ext cx="3505200" cy="1219200"/>
          </a:xfrm>
        </p:spPr>
        <p:txBody>
          <a:bodyPr>
            <a:normAutofit fontScale="77500" lnSpcReduction="20000"/>
          </a:bodyPr>
          <a:lstStyle/>
          <a:p>
            <a:pPr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dirty="0">
                <a:latin typeface="Monotype Corsiva" pitchFamily="66" charset="0"/>
              </a:rPr>
              <a:t>Assoc. Prof. Dr. </a:t>
            </a:r>
            <a:r>
              <a:rPr lang="en-US" dirty="0" err="1">
                <a:latin typeface="Monotype Corsiva" pitchFamily="66" charset="0"/>
              </a:rPr>
              <a:t>Rodina</a:t>
            </a:r>
            <a:r>
              <a:rPr lang="en-US" dirty="0">
                <a:latin typeface="Monotype Corsiva" pitchFamily="66" charset="0"/>
              </a:rPr>
              <a:t> Ahmad</a:t>
            </a:r>
          </a:p>
          <a:p>
            <a:pPr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dirty="0">
                <a:latin typeface="Monotype Corsiva" pitchFamily="66" charset="0"/>
              </a:rPr>
              <a:t>Software Engineering </a:t>
            </a:r>
          </a:p>
          <a:p>
            <a:pPr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dirty="0">
                <a:latin typeface="Monotype Corsiva" pitchFamily="66" charset="0"/>
              </a:rPr>
              <a:t>WKES 3202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9E7A6E"/>
                </a:solidFill>
              </a:rPr>
              <a:t>Requirements Engineering  Process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8600"/>
            <a:ext cx="8382000" cy="3733800"/>
          </a:xfrm>
        </p:spPr>
        <p:txBody>
          <a:bodyPr/>
          <a:lstStyle/>
          <a:p>
            <a:pPr algn="l"/>
            <a:r>
              <a:rPr lang="en-US" dirty="0"/>
              <a:t>Your customer wants to do business. Surely, she thinks in terms of her business and not your point of view. So, as a software analyst, your job is :</a:t>
            </a:r>
          </a:p>
          <a:p>
            <a:pPr marL="342900" indent="-342900" algn="l">
              <a:buAutoNum type="arabicPeriod"/>
            </a:pPr>
            <a:r>
              <a:rPr lang="en-US" dirty="0"/>
              <a:t>Study your customer’s application domain.</a:t>
            </a:r>
          </a:p>
          <a:p>
            <a:pPr marL="342900" indent="-342900" algn="l">
              <a:buAutoNum type="arabicPeriod"/>
            </a:pPr>
            <a:r>
              <a:rPr lang="en-US" dirty="0"/>
              <a:t>Learn your customer’s business language</a:t>
            </a:r>
          </a:p>
          <a:p>
            <a:pPr marL="342900" indent="-342900" algn="l">
              <a:buAutoNum type="arabicPeriod"/>
            </a:pPr>
            <a:r>
              <a:rPr lang="en-US" dirty="0"/>
              <a:t>Find out what her business processes look like and be able to model them</a:t>
            </a:r>
          </a:p>
          <a:p>
            <a:pPr marL="342900" indent="-342900" algn="l">
              <a:buAutoNum type="arabicPeriod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33800"/>
            <a:ext cx="7577814" cy="1470025"/>
          </a:xfrm>
        </p:spPr>
        <p:txBody>
          <a:bodyPr/>
          <a:lstStyle/>
          <a:p>
            <a:r>
              <a:rPr lang="en-US" dirty="0"/>
              <a:t>Business process analysis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product use case = that part of a business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      use case that shall be performed by the  software product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for scoping, business use cases / scenarios  map onto product use cases / scenarios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hence,   business use case </a:t>
            </a:r>
            <a:r>
              <a:rPr lang="en-US" i="1" dirty="0"/>
              <a:t>≠ product use case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649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Product use case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292F22-D179-47C0-B0CA-FED1C57CFFA9}" type="slidenum">
              <a:rPr lang="en-US"/>
              <a:pPr>
                <a:defRPr/>
              </a:pPr>
              <a:t>100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6945406" cy="4602163"/>
          </a:xfrm>
        </p:spPr>
        <p:txBody>
          <a:bodyPr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Locate the passenger's reservation.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2. </a:t>
            </a:r>
            <a:r>
              <a:rPr lang="en-US" strike="sngStrike" dirty="0"/>
              <a:t>Ensure the passenger is correctly identified and connected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trike="sngStrike" dirty="0"/>
              <a:t>to the right reservation.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trike="sngStrike" dirty="0"/>
              <a:t>3. Check the passport is valid and belongs to the passenger.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see procedure guidelines EU-175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4. Attach the frequent-flyer number to the reservation.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5. Allocate a seat.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6</a:t>
            </a:r>
            <a:r>
              <a:rPr lang="en-US" strike="sngStrike" dirty="0"/>
              <a:t>. Get correct responses to security questions.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7. Check the baggage onto the flight.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8. Print and convey the boarding pass and bag tags.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9. </a:t>
            </a:r>
            <a:r>
              <a:rPr lang="en-US" strike="sngStrike" dirty="0"/>
              <a:t>Wish the passenger a pleasant flight.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Check-in example: The main</a:t>
            </a:r>
            <a:b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product scenario</a:t>
            </a:r>
            <a:b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2CD723-F116-4436-965E-0BE7A6E55DCE}" type="slidenum">
              <a:rPr lang="en-US"/>
              <a:pPr>
                <a:defRPr/>
              </a:pPr>
              <a:t>101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752600"/>
            <a:ext cx="4343400" cy="2517775"/>
          </a:xfrm>
        </p:spPr>
      </p:pic>
      <p:sp>
        <p:nvSpPr>
          <p:cNvPr id="10854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Work scope vs. product scope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803AB2-EADC-496A-A93E-9B4BD3C62820}" type="slidenum">
              <a:rPr lang="en-US"/>
              <a:pPr>
                <a:defRPr/>
              </a:pPr>
              <a:t>102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  <p:sp>
        <p:nvSpPr>
          <p:cNvPr id="108549" name="TextBox 6"/>
          <p:cNvSpPr txBox="1">
            <a:spLocks noChangeArrowheads="1"/>
          </p:cNvSpPr>
          <p:nvPr/>
        </p:nvSpPr>
        <p:spPr bwMode="auto">
          <a:xfrm>
            <a:off x="1143000" y="4648200"/>
            <a:ext cx="64008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ndara" pitchFamily="34" charset="0"/>
              </a:rPr>
              <a:t>thinking in terms if process diagrams, scoping</a:t>
            </a:r>
          </a:p>
          <a:p>
            <a:r>
              <a:rPr lang="en-US">
                <a:latin typeface="Candara" pitchFamily="34" charset="0"/>
              </a:rPr>
              <a:t>means drawing the product boundary</a:t>
            </a:r>
          </a:p>
          <a:p>
            <a:endParaRPr lang="en-US"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5257800"/>
            <a:ext cx="7086600" cy="685800"/>
          </a:xfrm>
        </p:spPr>
        <p:txBody>
          <a:bodyPr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software functionality increases – manual work decreases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956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Choosing the product scope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91326B-48C2-4C11-A51A-104A0E1539E2}" type="slidenum">
              <a:rPr lang="en-US"/>
              <a:pPr>
                <a:defRPr/>
              </a:pPr>
              <a:t>103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  <p:sp>
        <p:nvSpPr>
          <p:cNvPr id="109573" name="TextBox 5"/>
          <p:cNvSpPr txBox="1">
            <a:spLocks noChangeArrowheads="1"/>
          </p:cNvSpPr>
          <p:nvPr/>
        </p:nvSpPr>
        <p:spPr bwMode="auto">
          <a:xfrm>
            <a:off x="6477000" y="2819400"/>
            <a:ext cx="21336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ndara" pitchFamily="34" charset="0"/>
              </a:rPr>
              <a:t>different</a:t>
            </a:r>
          </a:p>
          <a:p>
            <a:r>
              <a:rPr lang="en-US">
                <a:latin typeface="Candara" pitchFamily="34" charset="0"/>
              </a:rPr>
              <a:t>product</a:t>
            </a:r>
          </a:p>
          <a:p>
            <a:r>
              <a:rPr lang="en-US">
                <a:latin typeface="Candara" pitchFamily="34" charset="0"/>
              </a:rPr>
              <a:t>scopes for</a:t>
            </a:r>
          </a:p>
          <a:p>
            <a:r>
              <a:rPr lang="en-US">
                <a:latin typeface="Candara" pitchFamily="34" charset="0"/>
              </a:rPr>
              <a:t>a telephone</a:t>
            </a:r>
          </a:p>
          <a:p>
            <a:r>
              <a:rPr lang="en-US">
                <a:latin typeface="Candara" pitchFamily="34" charset="0"/>
              </a:rPr>
              <a:t>ordering</a:t>
            </a:r>
          </a:p>
          <a:p>
            <a:r>
              <a:rPr lang="en-US">
                <a:latin typeface="Candara" pitchFamily="34" charset="0"/>
              </a:rPr>
              <a:t>system</a:t>
            </a:r>
          </a:p>
        </p:txBody>
      </p:sp>
      <p:pic>
        <p:nvPicPr>
          <p:cNvPr id="1095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371600"/>
            <a:ext cx="4953000" cy="384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598613"/>
            <a:ext cx="6248400" cy="4283075"/>
          </a:xfrm>
        </p:spPr>
      </p:pic>
      <p:sp>
        <p:nvSpPr>
          <p:cNvPr id="11059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Product use case diagram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9D9C2D-36CD-4773-857D-466A7B294985}" type="slidenum">
              <a:rPr lang="en-US"/>
              <a:pPr>
                <a:defRPr/>
              </a:pPr>
              <a:t>104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5996" y="1295400"/>
            <a:ext cx="6635003" cy="4830763"/>
          </a:xfrm>
        </p:spPr>
        <p:txBody>
          <a:bodyPr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most business events just map to a product use  case (BE-1, BE-2, BE-3, BE-6, BE-8, BE-9)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BE-4 </a:t>
            </a:r>
            <a:r>
              <a:rPr lang="en-US" dirty="0" err="1"/>
              <a:t>RoadEngInstallsNewWeatherStation</a:t>
            </a:r>
            <a:r>
              <a:rPr lang="en-US" dirty="0"/>
              <a:t> and BE-5 </a:t>
            </a:r>
            <a:r>
              <a:rPr lang="en-US" dirty="0" err="1"/>
              <a:t>RoadEngChangesWeatherStation</a:t>
            </a:r>
            <a:r>
              <a:rPr lang="en-US" dirty="0"/>
              <a:t> map to the same product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use case: </a:t>
            </a:r>
            <a:r>
              <a:rPr lang="en-US" dirty="0" err="1"/>
              <a:t>RecordNewWeatherStation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BE-7 </a:t>
            </a:r>
            <a:r>
              <a:rPr lang="en-US" dirty="0" err="1"/>
              <a:t>TruckDepotChangesTruck</a:t>
            </a:r>
            <a:r>
              <a:rPr lang="en-US" dirty="0"/>
              <a:t> and BE-10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        </a:t>
            </a:r>
            <a:r>
              <a:rPr lang="en-US" dirty="0" err="1"/>
              <a:t>TruckDepotReportsProblemWithTruck</a:t>
            </a:r>
            <a:r>
              <a:rPr lang="en-US" dirty="0"/>
              <a:t> map to the same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         product use case: </a:t>
            </a:r>
            <a:r>
              <a:rPr lang="en-US" dirty="0" err="1"/>
              <a:t>RecordTruckChanges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BE-11 </a:t>
            </a:r>
            <a:r>
              <a:rPr lang="en-US" dirty="0" err="1"/>
              <a:t>TimeToMonitorRoadDeicing</a:t>
            </a:r>
            <a:r>
              <a:rPr lang="en-US" dirty="0"/>
              <a:t> turns into product use case: </a:t>
            </a:r>
            <a:r>
              <a:rPr lang="en-US" dirty="0" err="1"/>
              <a:t>MonitorUntreatedRoads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1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Events – Cross checking (1)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3E0F40-D2A4-498D-84FE-E97BC3EBDEFD}" type="slidenum">
              <a:rPr lang="en-US"/>
              <a:pPr>
                <a:defRPr/>
              </a:pPr>
              <a:t>105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use case </a:t>
            </a:r>
            <a:r>
              <a:rPr lang="en-US" dirty="0" err="1"/>
              <a:t>RecordTruckChanges</a:t>
            </a:r>
            <a:r>
              <a:rPr lang="en-US" dirty="0"/>
              <a:t> extends use case </a:t>
            </a:r>
            <a:r>
              <a:rPr lang="en-US" dirty="0" err="1"/>
              <a:t>AmendDeicingSchedule</a:t>
            </a:r>
            <a:r>
              <a:rPr lang="en-US" dirty="0"/>
              <a:t> – after a truck change or truck breakdown, the schedule must be adapted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actor </a:t>
            </a:r>
            <a:r>
              <a:rPr lang="en-US" dirty="0" err="1"/>
              <a:t>ThermalMappingSupplier</a:t>
            </a:r>
            <a:r>
              <a:rPr lang="en-US" dirty="0"/>
              <a:t> participates in use  case </a:t>
            </a:r>
            <a:r>
              <a:rPr lang="en-US" dirty="0" err="1"/>
              <a:t>ProduceDeicingSchedule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actor </a:t>
            </a:r>
            <a:r>
              <a:rPr lang="en-US" dirty="0" err="1"/>
              <a:t>RoadEngComputer</a:t>
            </a:r>
            <a:r>
              <a:rPr lang="en-US" dirty="0"/>
              <a:t> participates in use case </a:t>
            </a:r>
            <a:r>
              <a:rPr lang="en-US" dirty="0" err="1"/>
              <a:t>IdentifyFaultyWeatherStation</a:t>
            </a:r>
            <a:endParaRPr lang="en-US" dirty="0"/>
          </a:p>
        </p:txBody>
      </p:sp>
      <p:sp>
        <p:nvSpPr>
          <p:cNvPr id="11264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Cross-checking... (2)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5FB3D2-F19D-427C-8A71-98676848DE79}" type="slidenum">
              <a:rPr lang="en-US"/>
              <a:pPr>
                <a:defRPr/>
              </a:pPr>
              <a:t>106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during analysis, product use cases can be subdivided, merged, augmented...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this often happens when analysis reveals common sub-processes in the product use cases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leads to «extends» or «uses» relationships between use cases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366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Refining product use cases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BD393B-8D27-43C9-AB68-C315228D5884}" type="slidenum">
              <a:rPr lang="en-US"/>
              <a:pPr>
                <a:defRPr/>
              </a:pPr>
              <a:t>107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4724400"/>
            <a:ext cx="3054350" cy="14017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468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Where are we now?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7D9D19-7409-4E6A-A20D-C4EBD61E6A7F}" type="slidenum">
              <a:rPr lang="en-US"/>
              <a:pPr>
                <a:defRPr/>
              </a:pPr>
              <a:t>108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  <p:pic>
        <p:nvPicPr>
          <p:cNvPr id="11469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676400"/>
            <a:ext cx="6324600" cy="440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3200"/>
            <a:ext cx="8229600" cy="132556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Volere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Step 2c:</a:t>
            </a:r>
            <a:b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Identifying the Requirements</a:t>
            </a:r>
            <a:b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A1AA59-5E67-4D35-AA8E-FAAF1BD36FCB}" type="slidenum">
              <a:rPr lang="en-US"/>
              <a:pPr>
                <a:defRPr/>
              </a:pPr>
              <a:t>109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to find out which business steps your  customer wants to keep or change;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to find out which business steps your customer wants to support by software.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 </a:t>
            </a:r>
          </a:p>
          <a:p>
            <a:pPr algn="ctr" fontAlgn="auto"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Sylfaen" pitchFamily="18" charset="0"/>
              </a:rPr>
              <a:t>This is often difficult and time-consuming, but inevitable in order to meet your customer's needs.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Business process analysis (b)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C18EF1-B0FE-4482-A3C2-C593A473F84B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5997" y="1981201"/>
            <a:ext cx="6101603" cy="3352800"/>
          </a:xfrm>
        </p:spPr>
        <p:txBody>
          <a:bodyPr/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Functional requirements describe  what the product must do to carry   out the work for which it is   intended. They are independent  of any technology used by the   product.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673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Functional requirements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7B5DAF-3903-4F4A-97B7-5E6E1F66F06E}" type="slidenum">
              <a:rPr lang="en-US"/>
              <a:pPr>
                <a:defRPr/>
              </a:pPr>
              <a:t>110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199" y="2286000"/>
            <a:ext cx="6177803" cy="38401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the product must do something...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• ...an action that contributes to the project goal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• ...stated in one, plain sentence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• ...taking a product's viewpoint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keep it short, simple, and self-explanatory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776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Writing a functional requirement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9D8BDB7-FDF4-4D4C-B22B-EEC050F54106}" type="slidenum">
              <a:rPr lang="en-US"/>
              <a:pPr>
                <a:defRPr/>
              </a:pPr>
              <a:t>111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1371600"/>
            <a:ext cx="7315200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  <a:cs typeface="+mn-cs"/>
              </a:rPr>
              <a:t>The product shall record the new weather stations.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Multidocument 8"/>
          <p:cNvSpPr/>
          <p:nvPr/>
        </p:nvSpPr>
        <p:spPr>
          <a:xfrm>
            <a:off x="3657600" y="1828800"/>
            <a:ext cx="1600200" cy="8382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lded Corner 7"/>
          <p:cNvSpPr/>
          <p:nvPr/>
        </p:nvSpPr>
        <p:spPr>
          <a:xfrm>
            <a:off x="762000" y="2362200"/>
            <a:ext cx="2057400" cy="18288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7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scenario to requirements (</a:t>
            </a:r>
            <a:r>
              <a:rPr lang="en-US" dirty="0" err="1"/>
              <a:t>fiq</a:t>
            </a:r>
            <a:r>
              <a:rPr lang="en-US" dirty="0"/>
              <a:t> 7.2)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A64BF3-3569-49F5-85C4-08D2F8B1DB8D}" type="slidenum">
              <a:rPr lang="en-US"/>
              <a:pPr>
                <a:defRPr/>
              </a:pPr>
              <a:t>112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2514601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 Scenario</a:t>
            </a:r>
          </a:p>
          <a:p>
            <a:r>
              <a:rPr lang="en-US" dirty="0"/>
              <a:t>1.</a:t>
            </a:r>
          </a:p>
          <a:p>
            <a:r>
              <a:rPr lang="en-US" dirty="0"/>
              <a:t>2.</a:t>
            </a:r>
          </a:p>
          <a:p>
            <a:r>
              <a:rPr lang="en-US" dirty="0"/>
              <a:t>3.</a:t>
            </a:r>
          </a:p>
          <a:p>
            <a:r>
              <a:rPr lang="en-US" dirty="0"/>
              <a:t>4.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3800" y="198120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Requirement</a:t>
            </a:r>
          </a:p>
        </p:txBody>
      </p:sp>
      <p:sp>
        <p:nvSpPr>
          <p:cNvPr id="10" name="Flowchart: Multidocument 9"/>
          <p:cNvSpPr/>
          <p:nvPr/>
        </p:nvSpPr>
        <p:spPr>
          <a:xfrm>
            <a:off x="6096000" y="1828800"/>
            <a:ext cx="1905000" cy="6096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Requirement</a:t>
            </a:r>
          </a:p>
        </p:txBody>
      </p:sp>
      <p:sp>
        <p:nvSpPr>
          <p:cNvPr id="11" name="Flowchart: Multidocument 10"/>
          <p:cNvSpPr/>
          <p:nvPr/>
        </p:nvSpPr>
        <p:spPr>
          <a:xfrm>
            <a:off x="6934200" y="2895600"/>
            <a:ext cx="1676400" cy="6096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Requirement</a:t>
            </a:r>
          </a:p>
        </p:txBody>
      </p:sp>
      <p:sp>
        <p:nvSpPr>
          <p:cNvPr id="12" name="Flowchart: Multidocument 11"/>
          <p:cNvSpPr/>
          <p:nvPr/>
        </p:nvSpPr>
        <p:spPr>
          <a:xfrm>
            <a:off x="5486400" y="3962400"/>
            <a:ext cx="2133600" cy="6858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Requirement</a:t>
            </a:r>
          </a:p>
        </p:txBody>
      </p:sp>
      <p:sp>
        <p:nvSpPr>
          <p:cNvPr id="13" name="Flowchart: Multidocument 12"/>
          <p:cNvSpPr/>
          <p:nvPr/>
        </p:nvSpPr>
        <p:spPr>
          <a:xfrm>
            <a:off x="3429000" y="3886200"/>
            <a:ext cx="1676400" cy="8382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Requirement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" y="44958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Stakeholder </a:t>
            </a:r>
            <a:r>
              <a:rPr lang="en-US" dirty="0" err="1"/>
              <a:t>desribe</a:t>
            </a:r>
            <a:r>
              <a:rPr lang="en-US" dirty="0"/>
              <a:t> the work 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133600" y="2362200"/>
            <a:ext cx="1752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286000" y="2209800"/>
            <a:ext cx="40386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438400" y="3200400"/>
            <a:ext cx="4648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67000" y="3581400"/>
            <a:ext cx="36576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209800" y="3886200"/>
            <a:ext cx="16002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Product scenario to</a:t>
            </a:r>
            <a:b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requirements</a:t>
            </a:r>
            <a:b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A198EE-E882-4EBF-BF07-E575F51F5D5A}" type="slidenum">
              <a:rPr lang="en-US"/>
              <a:pPr>
                <a:defRPr/>
              </a:pPr>
              <a:t>113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  <p:pic>
        <p:nvPicPr>
          <p:cNvPr id="1198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209800"/>
            <a:ext cx="6553200" cy="315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371600" y="4114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Truck Depot Supervisor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0" y="44196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Produce road De-icing Schedule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5600" y="464820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Thermal mapping Database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320803" cy="4983163"/>
          </a:xfrm>
          <a:solidFill>
            <a:schemeClr val="tx2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Produce road de-icing schedule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1. Engineer provides a scheduling date and district identifier.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2. Product selects the relevant thermal maps.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3. Product uses the thermal maps, district temperature readings, and weather forecasts to predict  temperatures for each road section for the district.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4. Product predicts which roads will freeze and when they  will freeze.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5. Product schedules available trucks from the relevant  depots.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6. Product advises the engineer of the schedule.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192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Studying the scenario (1)</a:t>
            </a:r>
            <a:b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6793EC-F47B-46DA-B115-6557B60B27D0}" type="slidenum">
              <a:rPr lang="en-US"/>
              <a:pPr>
                <a:defRPr/>
              </a:pPr>
              <a:t>114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29000"/>
            <a:ext cx="6406403" cy="1249363"/>
          </a:xfrm>
        </p:spPr>
        <p:txBody>
          <a:bodyPr>
            <a:normAutofit fontScale="3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6400" dirty="0"/>
              <a:t>Is there anything special about the scheduling date?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6400" dirty="0"/>
              <a:t>"Scheduling is never done more than two days in advance"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185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Studying the scenario (2)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4E9BF7D-1C66-4DCC-BB76-ED7043548D6F}" type="slidenum">
              <a:rPr lang="en-US"/>
              <a:pPr>
                <a:defRPr/>
              </a:pPr>
              <a:t>115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1295400"/>
            <a:ext cx="7696200" cy="1066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Produce road de-icing schedule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1. Engineer provides a scheduling date and district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identifier.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2590800"/>
            <a:ext cx="76962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The product shall accept a scheduling date.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" y="5105400"/>
            <a:ext cx="76962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The product shall warn if the scheduling date is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neither today nor the next day.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00400"/>
            <a:ext cx="6477000" cy="838200"/>
          </a:xfrm>
        </p:spPr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What do you mean by a valid identifier? "....."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288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Studying the scenario (3)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42A97BE-D58C-48A4-BA40-F2DBC543AEF3}" type="slidenum">
              <a:rPr lang="en-US"/>
              <a:pPr>
                <a:defRPr/>
              </a:pPr>
              <a:t>116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1219200"/>
            <a:ext cx="77724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Produce road de-icing schedule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1. Engineer provides a scheduling date and district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2057400"/>
            <a:ext cx="7696200" cy="838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The product shall accept a valid district identifier.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4267200"/>
            <a:ext cx="7696200" cy="1066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The product shall verify that the district is within the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de-icing responsibility of the area covered.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5638800"/>
            <a:ext cx="7696200" cy="1066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The product shall verify that the district is the one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wanted by the engineer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2800" y="5257800"/>
            <a:ext cx="1682750" cy="10207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Studying the scenario (4)</a:t>
            </a:r>
            <a:b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136D893-62B1-4EFD-A4B2-B67B1A7FDFE2}" type="slidenum">
              <a:rPr lang="en-US"/>
              <a:pPr>
                <a:defRPr/>
              </a:pPr>
              <a:t>117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1066800"/>
            <a:ext cx="8077200" cy="1219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Produce road de-icing schedule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4. Product predicts which roads will freeze and when</a:t>
            </a:r>
            <a:br>
              <a:rPr lang="en-US" sz="2000" dirty="0"/>
            </a:br>
            <a:r>
              <a:rPr lang="en-US" sz="2000" dirty="0"/>
              <a:t>they will freeze. 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2514600"/>
            <a:ext cx="77724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The product shall determine which areas in the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district are predicted to freeze.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3581400"/>
            <a:ext cx="77724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The product shall determine which road sections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pass through areas that are predicted to freeze.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4648200"/>
            <a:ext cx="77724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The product shall determine when the road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sections will freeze.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3048001"/>
            <a:ext cx="6477000" cy="762000"/>
          </a:xfrm>
        </p:spPr>
        <p:txBody>
          <a:bodyPr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What happens if no trucks are available? "....."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492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Studying exceptions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087B7E-116A-4BEB-AF88-5AE290ECB628}" type="slidenum">
              <a:rPr lang="en-US"/>
              <a:pPr>
                <a:defRPr/>
              </a:pPr>
              <a:t>118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1676400"/>
            <a:ext cx="8077200" cy="1219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Produce road de-icing schedule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5. Product schedules available trucks from the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relevant depots.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4191000"/>
            <a:ext cx="8077200" cy="1219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0000"/>
                </a:solidFill>
              </a:rPr>
              <a:t> If there are no trucks available</a:t>
            </a:r>
            <a:r>
              <a:rPr lang="en-US" sz="2000" dirty="0"/>
              <a:t>, the product shall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generate an emergency request to truck depots in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adjacent counties.</a:t>
            </a:r>
          </a:p>
        </p:txBody>
      </p:sp>
      <p:sp>
        <p:nvSpPr>
          <p:cNvPr id="124939" name="TextBox 7"/>
          <p:cNvSpPr txBox="1">
            <a:spLocks noChangeArrowheads="1"/>
          </p:cNvSpPr>
          <p:nvPr/>
        </p:nvSpPr>
        <p:spPr bwMode="auto">
          <a:xfrm>
            <a:off x="3048000" y="5867400"/>
            <a:ext cx="2667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ndara" pitchFamily="34" charset="0"/>
              </a:rPr>
              <a:t>Explicitly state the exceptional condition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2743200" y="4876800"/>
            <a:ext cx="1219200" cy="76200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work context to requirements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F4182A-08AF-4E33-BECD-CEA237CF57B6}" type="slidenum">
              <a:rPr lang="en-US"/>
              <a:pPr>
                <a:defRPr/>
              </a:pPr>
              <a:t>119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  <p:sp>
        <p:nvSpPr>
          <p:cNvPr id="125958" name="TextBox 6"/>
          <p:cNvSpPr txBox="1">
            <a:spLocks noChangeArrowheads="1"/>
          </p:cNvSpPr>
          <p:nvPr/>
        </p:nvSpPr>
        <p:spPr bwMode="auto">
          <a:xfrm>
            <a:off x="3200400" y="5105400"/>
            <a:ext cx="4572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ndara" pitchFamily="34" charset="0"/>
              </a:rPr>
              <a:t>information gathered during the</a:t>
            </a:r>
          </a:p>
          <a:p>
            <a:r>
              <a:rPr lang="en-US">
                <a:latin typeface="Candara" pitchFamily="34" charset="0"/>
              </a:rPr>
              <a:t>requirements process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312420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Work Context </a:t>
            </a:r>
          </a:p>
        </p:txBody>
      </p:sp>
      <p:sp>
        <p:nvSpPr>
          <p:cNvPr id="9" name="Content Placeholder 8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Figure 7.4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53000" y="3505200"/>
            <a:ext cx="1146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 </a:t>
            </a:r>
          </a:p>
          <a:p>
            <a:r>
              <a:rPr lang="en-US" dirty="0"/>
              <a:t>Use case</a:t>
            </a:r>
          </a:p>
          <a:p>
            <a:r>
              <a:rPr lang="en-US" dirty="0"/>
              <a:t>Step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52800" y="3352800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</a:t>
            </a:r>
          </a:p>
          <a:p>
            <a:r>
              <a:rPr lang="en-US" dirty="0"/>
              <a:t>Use Case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76400" y="3352800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</a:t>
            </a:r>
          </a:p>
          <a:p>
            <a:r>
              <a:rPr lang="en-US" dirty="0"/>
              <a:t> Event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77000" y="396240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00800" y="25146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15" name="Frame 14"/>
          <p:cNvSpPr/>
          <p:nvPr/>
        </p:nvSpPr>
        <p:spPr>
          <a:xfrm>
            <a:off x="304800" y="2819400"/>
            <a:ext cx="1143000" cy="1066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1676400" y="3276600"/>
            <a:ext cx="1219200" cy="1066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/>
          <p:cNvSpPr/>
          <p:nvPr/>
        </p:nvSpPr>
        <p:spPr>
          <a:xfrm>
            <a:off x="3200400" y="3124200"/>
            <a:ext cx="1447800" cy="11430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/>
          <p:cNvSpPr/>
          <p:nvPr/>
        </p:nvSpPr>
        <p:spPr>
          <a:xfrm>
            <a:off x="4800600" y="3352800"/>
            <a:ext cx="1447800" cy="1295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/>
          <p:cNvSpPr/>
          <p:nvPr/>
        </p:nvSpPr>
        <p:spPr>
          <a:xfrm>
            <a:off x="6553200" y="3733800"/>
            <a:ext cx="1752600" cy="11430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/>
          <p:cNvSpPr/>
          <p:nvPr/>
        </p:nvSpPr>
        <p:spPr>
          <a:xfrm>
            <a:off x="6248400" y="2286000"/>
            <a:ext cx="1524000" cy="8382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1625" y="1219200"/>
            <a:ext cx="8613775" cy="4343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391400" cy="457200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</a:t>
            </a:r>
            <a:r>
              <a:rPr lang="en-US" dirty="0">
                <a:solidFill>
                  <a:srgbClr val="0070C0"/>
                </a:solidFill>
              </a:rPr>
              <a:t>Your Task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231A1EC-A205-4131-96AD-D48DEC08843D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some customers and analysts prefer process diagrams over textual scenarios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diagrams can also be used for documenting  and merging textual scenarios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important: model the dynamics, whether as </a:t>
            </a:r>
            <a:r>
              <a:rPr lang="pt-BR" dirty="0"/>
              <a:t>a textual scenario or as a diagram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requirements can be identified from the diagrams the same way as from the textual scenarios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Volere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Step 2x:</a:t>
            </a:r>
            <a:b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Diagramming the Scenarios</a:t>
            </a:r>
            <a:b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EED34E-676C-45B7-AEA9-0AC6E55EF928}" type="slidenum">
              <a:rPr lang="en-US"/>
              <a:pPr>
                <a:defRPr/>
              </a:pPr>
              <a:t>120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long-standing: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/>
              <a:t>data-flow diagram (DFD)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/>
              <a:t>control-flow diagram (CFD)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/>
              <a:t>flow chart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/>
              <a:t>message sequence chart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/>
              <a:t>Petri net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with UML: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/>
              <a:t>activity diagram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/>
              <a:t>sequence diagram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800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Variety of process diagrams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65F138-37A3-4B26-9C93-13684A39ED9B}" type="slidenum">
              <a:rPr lang="en-US"/>
              <a:pPr>
                <a:defRPr/>
              </a:pPr>
              <a:t>121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905000"/>
            <a:ext cx="6105525" cy="37766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Ex: Product use case as</a:t>
            </a:r>
            <a:b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an activity diagram p.168</a:t>
            </a:r>
            <a:b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FEF5D2-B1B1-4CBD-8E46-AA775C1833DC}" type="slidenum">
              <a:rPr lang="en-US"/>
              <a:pPr>
                <a:defRPr/>
              </a:pPr>
              <a:t>122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Product use case as</a:t>
            </a:r>
            <a:b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 data-flow diagram (p. 168)</a:t>
            </a:r>
            <a:b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8C12D2-EB06-43D8-8F6E-6AC9D4816A7C}" type="slidenum">
              <a:rPr lang="en-US"/>
              <a:pPr>
                <a:defRPr/>
              </a:pPr>
              <a:t>123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  <p:pic>
        <p:nvPicPr>
          <p:cNvPr id="13005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209800"/>
            <a:ext cx="5794375" cy="339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writing the specification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business data modeling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requirements quality</a:t>
            </a:r>
          </a:p>
        </p:txBody>
      </p:sp>
      <p:sp>
        <p:nvSpPr>
          <p:cNvPr id="1310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Coming up: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BB2250-3500-4BA3-A67E-8C951FDAB518}" type="slidenum">
              <a:rPr lang="en-US"/>
              <a:pPr>
                <a:defRPr/>
              </a:pPr>
              <a:t>124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362200"/>
            <a:ext cx="3228975" cy="3395663"/>
          </a:xfrm>
        </p:spPr>
      </p:pic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Requirements Engineering Process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723587-75BB-4D03-B5CE-DDAC610CE0AB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971801"/>
            <a:ext cx="6172200" cy="2895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the classical engineering viewpoint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makes sense – in general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also results in "design before coding"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leads to the waterfall software process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577975"/>
          </a:xfrm>
        </p:spPr>
        <p:txBody>
          <a:bodyPr/>
          <a:lstStyle/>
          <a:p>
            <a:r>
              <a:rPr lang="en-US"/>
              <a:t>Rationale for up-front RE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46107A-F1FD-44D6-9043-F2A577E5878D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  <p:sp>
        <p:nvSpPr>
          <p:cNvPr id="27653" name="TextBox 5"/>
          <p:cNvSpPr txBox="1">
            <a:spLocks noChangeArrowheads="1"/>
          </p:cNvSpPr>
          <p:nvPr/>
        </p:nvSpPr>
        <p:spPr bwMode="auto">
          <a:xfrm>
            <a:off x="1143000" y="1524000"/>
            <a:ext cx="5867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latin typeface="Sylfaen" pitchFamily="18" charset="0"/>
              </a:rPr>
              <a:t>“We must know exactly what to build before  we can build it  “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533400" y="1752600"/>
            <a:ext cx="8229600" cy="1325563"/>
          </a:xfrm>
        </p:spPr>
        <p:txBody>
          <a:bodyPr/>
          <a:lstStyle/>
          <a:p>
            <a:r>
              <a:rPr lang="en-US"/>
              <a:t>The Volere </a:t>
            </a:r>
            <a:br>
              <a:rPr lang="en-US"/>
            </a:br>
            <a:r>
              <a:rPr lang="en-US"/>
              <a:t>Requirements Process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0CA613E-786B-4F25-B5ED-C3E9BBE8C2C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the dictionary tells us: (ital.) </a:t>
            </a:r>
            <a:r>
              <a:rPr lang="en-US" dirty="0" err="1"/>
              <a:t>volere</a:t>
            </a:r>
            <a:r>
              <a:rPr lang="en-US" dirty="0"/>
              <a:t> means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/>
              <a:t>»to want« »</a:t>
            </a:r>
            <a:r>
              <a:rPr lang="en-US" dirty="0" err="1"/>
              <a:t>wollen</a:t>
            </a:r>
            <a:r>
              <a:rPr lang="en-US" dirty="0"/>
              <a:t>«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/>
              <a:t>»to wish« »</a:t>
            </a:r>
            <a:r>
              <a:rPr lang="en-US" dirty="0" err="1"/>
              <a:t>mögen</a:t>
            </a:r>
            <a:r>
              <a:rPr lang="en-US" dirty="0"/>
              <a:t>«</a:t>
            </a:r>
          </a:p>
          <a:p>
            <a:pPr algn="ctr" fontAlgn="auto">
              <a:spcAft>
                <a:spcPts val="0"/>
              </a:spcAft>
              <a:buFontTx/>
              <a:buNone/>
              <a:defRPr/>
            </a:pPr>
            <a:endParaRPr lang="en-US" i="1" dirty="0">
              <a:latin typeface="+mj-lt"/>
            </a:endParaRPr>
          </a:p>
          <a:p>
            <a:pPr algn="ctr" fontAlgn="auto">
              <a:spcAft>
                <a:spcPts val="0"/>
              </a:spcAft>
              <a:buFontTx/>
              <a:buNone/>
              <a:defRPr/>
            </a:pPr>
            <a:r>
              <a:rPr lang="en-US" i="1" dirty="0">
                <a:latin typeface="+mj-lt"/>
              </a:rPr>
              <a:t>the RE process is about finding out what</a:t>
            </a:r>
          </a:p>
          <a:p>
            <a:pPr algn="ctr" fontAlgn="auto">
              <a:spcAft>
                <a:spcPts val="0"/>
              </a:spcAft>
              <a:buFontTx/>
              <a:buNone/>
              <a:defRPr/>
            </a:pPr>
            <a:r>
              <a:rPr lang="en-US" i="1" dirty="0">
                <a:latin typeface="+mj-lt"/>
              </a:rPr>
              <a:t>the customer wants the product to be”</a:t>
            </a:r>
            <a:endParaRPr lang="en-US" dirty="0"/>
          </a:p>
        </p:txBody>
      </p:sp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Volere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8E67B0-7611-4832-A836-5631BE376BDF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lded Corner 26"/>
          <p:cNvSpPr/>
          <p:nvPr/>
        </p:nvSpPr>
        <p:spPr>
          <a:xfrm>
            <a:off x="0" y="1752600"/>
            <a:ext cx="1143000" cy="1066800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010400" y="4419600"/>
            <a:ext cx="12192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858000" y="2819400"/>
            <a:ext cx="12192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934200" y="1143000"/>
            <a:ext cx="12192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33800" y="4953000"/>
            <a:ext cx="12192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90600" y="5029200"/>
            <a:ext cx="12192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267200" y="3048000"/>
            <a:ext cx="12192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91000" y="1143000"/>
            <a:ext cx="11430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143000" y="3429000"/>
            <a:ext cx="12192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71600" y="1371600"/>
            <a:ext cx="1143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6328C4D-80F9-4759-B473-24A054CBAF8A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524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Project </a:t>
            </a:r>
          </a:p>
          <a:p>
            <a:r>
              <a:rPr lang="en-US" dirty="0"/>
              <a:t>Blastoff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6576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Trawl for Requirements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53340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Write the Requirements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4800" y="33528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Prototype the Requirements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600" y="16002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Requirements Reuse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0" y="14478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Use and Evolution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34200" y="31242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</a:t>
            </a:r>
          </a:p>
          <a:p>
            <a:r>
              <a:rPr lang="en-US" dirty="0"/>
              <a:t>and Build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1800" y="48006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 the Specification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0" y="54102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Quality Gateway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19400" y="11430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Customer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0" y="2057400"/>
            <a:ext cx="1143000" cy="369332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Work </a:t>
            </a:r>
          </a:p>
        </p:txBody>
      </p:sp>
      <p:sp>
        <p:nvSpPr>
          <p:cNvPr id="28" name="Folded Corner 27"/>
          <p:cNvSpPr/>
          <p:nvPr/>
        </p:nvSpPr>
        <p:spPr>
          <a:xfrm>
            <a:off x="2667000" y="2057400"/>
            <a:ext cx="1143000" cy="1066800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olded Corner 28"/>
          <p:cNvSpPr/>
          <p:nvPr/>
        </p:nvSpPr>
        <p:spPr>
          <a:xfrm>
            <a:off x="0" y="4419600"/>
            <a:ext cx="1143000" cy="1066800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olded Corner 29"/>
          <p:cNvSpPr/>
          <p:nvPr/>
        </p:nvSpPr>
        <p:spPr>
          <a:xfrm>
            <a:off x="5334000" y="4191000"/>
            <a:ext cx="1143000" cy="1143000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0" y="45720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Requirements Template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90800" y="2286000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Domain Knowledge Reusable Requirements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81600" y="44958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Requirements Specification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990600" y="21336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4"/>
          </p:cNvCxnSpPr>
          <p:nvPr/>
        </p:nvCxnSpPr>
        <p:spPr>
          <a:xfrm flipH="1">
            <a:off x="1905000" y="2362200"/>
            <a:ext cx="381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9" idx="0"/>
          </p:cNvCxnSpPr>
          <p:nvPr/>
        </p:nvCxnSpPr>
        <p:spPr>
          <a:xfrm>
            <a:off x="1600200" y="4724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3"/>
          </p:cNvCxnSpPr>
          <p:nvPr/>
        </p:nvCxnSpPr>
        <p:spPr>
          <a:xfrm flipH="1">
            <a:off x="2133600" y="4153693"/>
            <a:ext cx="2312148" cy="1256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286000" y="3810000"/>
            <a:ext cx="1981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0" idx="2"/>
          </p:cNvCxnSpPr>
          <p:nvPr/>
        </p:nvCxnSpPr>
        <p:spPr>
          <a:xfrm flipV="1">
            <a:off x="2286000" y="5600700"/>
            <a:ext cx="1447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1"/>
          </p:cNvCxnSpPr>
          <p:nvPr/>
        </p:nvCxnSpPr>
        <p:spPr>
          <a:xfrm flipH="1" flipV="1">
            <a:off x="4572000" y="533400"/>
            <a:ext cx="2540748" cy="799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362200" y="609600"/>
            <a:ext cx="2209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/>
          <p:nvPr/>
        </p:nvCxnSpPr>
        <p:spPr>
          <a:xfrm rot="5400000" flipH="1" flipV="1">
            <a:off x="7543800" y="2438400"/>
            <a:ext cx="1143000" cy="2286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22" idx="5"/>
            <a:endCxn id="23" idx="7"/>
          </p:cNvCxnSpPr>
          <p:nvPr/>
        </p:nvCxnSpPr>
        <p:spPr>
          <a:xfrm rot="16200000" flipH="1">
            <a:off x="7632745" y="4191000"/>
            <a:ext cx="684214" cy="152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6096000" y="36576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23" idx="1"/>
          </p:cNvCxnSpPr>
          <p:nvPr/>
        </p:nvCxnSpPr>
        <p:spPr>
          <a:xfrm>
            <a:off x="6477000" y="4572000"/>
            <a:ext cx="711948" cy="37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3733800" y="21336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2286000" y="30480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04800" y="3048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Volere</a:t>
            </a:r>
            <a:r>
              <a:rPr lang="en-US" dirty="0"/>
              <a:t> Requirements Process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lded Corner 16"/>
          <p:cNvSpPr/>
          <p:nvPr/>
        </p:nvSpPr>
        <p:spPr>
          <a:xfrm>
            <a:off x="1371600" y="3886200"/>
            <a:ext cx="1143000" cy="9906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43000" y="2438400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Step 1: »Project Blastoff«</a:t>
            </a:r>
            <a:br>
              <a:rPr lang="en-US"/>
            </a:b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+mj-lt"/>
              </a:rPr>
              <a:t>Main Activity:  outline the business context  of the project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+mj-lt"/>
              </a:rPr>
              <a:t>Main Output: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+mj-lt"/>
              </a:rPr>
              <a:t>+ work context diagram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+mj-lt"/>
              </a:rPr>
              <a:t>+ project goals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0934CE-B0FC-4BE9-ABEE-04B88157AA9E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6800" y="25908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Blastoff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18288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Customer Needs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2819400" y="2133600"/>
            <a:ext cx="1066800" cy="5334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95400" y="39624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Work process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0" y="17526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Customer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057400" y="2590800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905000" y="2286000"/>
            <a:ext cx="914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5"/>
          </p:cNvCxnSpPr>
          <p:nvPr/>
        </p:nvCxnSpPr>
        <p:spPr>
          <a:xfrm flipH="1" flipV="1">
            <a:off x="2053571" y="3348971"/>
            <a:ext cx="80029" cy="537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Step 2: »Trawl for Requirements«</a:t>
            </a:r>
            <a:br>
              <a:rPr lang="en-US"/>
            </a:br>
            <a:endParaRPr lang="en-US"/>
          </a:p>
        </p:txBody>
      </p:sp>
      <p:pic>
        <p:nvPicPr>
          <p:cNvPr id="32773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4343400"/>
            <a:ext cx="3222625" cy="25146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b="1" u="sng" dirty="0"/>
              <a:t>Main Activity: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analyze the business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processes that the software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must support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Main Output: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+ process descriptions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+ potential requirements for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the software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04F7C1-03EC-4517-B444-BE74D0CDA289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2774" name="TextBox 7"/>
          <p:cNvSpPr txBox="1">
            <a:spLocks noChangeArrowheads="1"/>
          </p:cNvSpPr>
          <p:nvPr/>
        </p:nvSpPr>
        <p:spPr bwMode="auto">
          <a:xfrm>
            <a:off x="685800" y="5638800"/>
            <a:ext cx="4038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>
                <a:latin typeface="Sylfaen" pitchFamily="18" charset="0"/>
              </a:rPr>
              <a:t>this is the most laborious</a:t>
            </a:r>
          </a:p>
          <a:p>
            <a:r>
              <a:rPr lang="en-US" b="1">
                <a:latin typeface="Sylfaen" pitchFamily="18" charset="0"/>
              </a:rPr>
              <a:t>and comprehensive RE step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-304800" y="1371600"/>
          <a:ext cx="49530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2776537" y="2582069"/>
            <a:ext cx="3590925" cy="2562225"/>
          </a:xfrm>
        </p:spPr>
      </p:pic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Raising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52DA087-D72C-4A55-9C28-D48AF304E32B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Step 3: »Write the Requirements«</a:t>
            </a:r>
            <a:br>
              <a:rPr lang="en-US"/>
            </a:b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b="1" u="sng" dirty="0"/>
              <a:t>Main Activity: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cast the requirements and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the other analysis results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into a structured form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b="1" u="sng" dirty="0"/>
              <a:t>Main Output: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+ formalized potential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requirements for the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software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+ the initial specification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document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B0DB67-3D97-4693-BD98-698FB9DEC81C}" type="slidenum">
              <a:rPr lang="en-US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7" name="Diagram 6"/>
          <p:cNvGraphicFramePr/>
          <p:nvPr/>
        </p:nvGraphicFramePr>
        <p:xfrm>
          <a:off x="-152400" y="1295400"/>
          <a:ext cx="44196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Step 4: »Quality Gateway«</a:t>
            </a:r>
            <a:br>
              <a:rPr lang="en-US"/>
            </a:b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b="1" u="sng" dirty="0"/>
              <a:t>Main Activity: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ensure a high quality of the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requirements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b="1" u="sng" dirty="0"/>
              <a:t>Main Output: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+ complete and accurate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individual requirements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+ the complete specification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University of Malaya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FCDFD5-7AEC-4F09-B5F0-0CC1153F0BE6}" type="slidenum">
              <a:rPr lang="en-US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</p:nvPr>
        </p:nvGraphicFramePr>
        <p:xfrm>
          <a:off x="1371600" y="1976438"/>
          <a:ext cx="3352800" cy="3967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577814" cy="1470025"/>
          </a:xfrm>
        </p:spPr>
        <p:txBody>
          <a:bodyPr/>
          <a:lstStyle/>
          <a:p>
            <a:r>
              <a:rPr lang="en-US" dirty="0"/>
              <a:t>Step 5: »Build Prototype«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-152400" y="1600200"/>
          <a:ext cx="57912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6: »Product Use«</a:t>
            </a:r>
            <a:br>
              <a:rPr lang="en-US" dirty="0"/>
            </a:br>
            <a:endParaRPr lang="en-US" dirty="0"/>
          </a:p>
        </p:txBody>
      </p:sp>
      <p:pic>
        <p:nvPicPr>
          <p:cNvPr id="36869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286000"/>
            <a:ext cx="3451225" cy="36576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b="1" u="sng" dirty="0">
                <a:solidFill>
                  <a:schemeClr val="tx1"/>
                </a:solidFill>
              </a:rPr>
              <a:t>Main Activity: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field usage of the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software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b="1" u="sng" dirty="0">
                <a:solidFill>
                  <a:schemeClr val="tx1"/>
                </a:solidFill>
              </a:rPr>
              <a:t>Main Output: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new customer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needs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AFBE7B-6E38-4848-A1C4-10AD2C9B9ACB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447800"/>
            <a:ext cx="6019800" cy="14478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Volere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Step 1:</a:t>
            </a:r>
            <a:b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Project Blastoff</a:t>
            </a:r>
            <a:b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10D1D9-9CC0-4986-B9C0-48F8EDD404F8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3124200"/>
            <a:ext cx="14859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also known as "kickoff" or "initiation"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 explore, understand, and outline the business context of the project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 provides the basis for the detailed analysis of business processes and </a:t>
            </a:r>
            <a:r>
              <a:rPr lang="en-US" dirty="0" err="1">
                <a:solidFill>
                  <a:schemeClr val="tx1"/>
                </a:solidFill>
              </a:rPr>
              <a:t>reqs</a:t>
            </a:r>
            <a:endParaRPr lang="en-US" dirty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 requires a lot of communication with the client and customer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Project Blastoff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472696A-A4CF-4B33-A237-011E8B60931E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Blastoff – Deliverables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a) Purpose of the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project.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b) The scope of the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work.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c) The stakeholders.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d) Constraints.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e) Names.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f) Relevant facts and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assumptions.</a:t>
            </a:r>
          </a:p>
          <a:p>
            <a:pPr fontAlgn="auto"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g</a:t>
            </a:r>
            <a:r>
              <a:rPr lang="en-US" dirty="0">
                <a:solidFill>
                  <a:schemeClr val="tx1"/>
                </a:solidFill>
              </a:rPr>
              <a:t>) The estimated cost.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h) The risks.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) Go/no-go decision.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D06E25-C179-4160-BFFD-CA011D99C7C8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a short, quantified statement of what the product is intended to do and what advantage it brings to the business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explains why the business is investing in the project and the benefit it wants to achieve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justifies the project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the project goal is the highest-level requirement</a:t>
            </a:r>
          </a:p>
        </p:txBody>
      </p:sp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Purpose of the project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65F58D-D9FE-42DF-AD26-BB7DD5D992C3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5996" y="1295400"/>
            <a:ext cx="7397003" cy="4830763"/>
          </a:xfrm>
        </p:spPr>
        <p:txBody>
          <a:bodyPr>
            <a:normAutofit fontScale="25000" lnSpcReduction="20000"/>
          </a:bodyPr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6400" dirty="0"/>
              <a:t>Your customer, the County Highway Dept., tells you: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sz="6400" dirty="0"/>
          </a:p>
          <a:p>
            <a:pPr fontAlgn="auto">
              <a:lnSpc>
                <a:spcPct val="170000"/>
              </a:lnSpc>
              <a:spcAft>
                <a:spcPts val="0"/>
              </a:spcAft>
              <a:buFontTx/>
              <a:buNone/>
              <a:defRPr/>
            </a:pPr>
            <a:r>
              <a:rPr lang="en-US" sz="7200" dirty="0">
                <a:solidFill>
                  <a:srgbClr val="FF0000"/>
                </a:solidFill>
                <a:latin typeface="Sylfaen" pitchFamily="18" charset="0"/>
              </a:rPr>
              <a:t>Roads freeze in winter, and icy conditions cause road accidents that kill people. We need to be able to  predict when ice will form on a road so we can schedule a de-icing truck to treat the road in time. We expect a new system to provide more accurate  predictions of icy conditions. This will lead to more  timely de-icing treatment than at present, which will reduce road accidents. We also want to eliminate indiscriminate treatment of roads, which wastes de-icing compounds and causes environmental damage.</a:t>
            </a:r>
            <a:endParaRPr lang="en-US" sz="7200" dirty="0"/>
          </a:p>
          <a:p>
            <a:pPr algn="r" fontAlgn="auto">
              <a:lnSpc>
                <a:spcPct val="170000"/>
              </a:lnSpc>
              <a:spcAft>
                <a:spcPts val="0"/>
              </a:spcAft>
              <a:buFontTx/>
              <a:buNone/>
              <a:defRPr/>
            </a:pPr>
            <a:r>
              <a:rPr lang="en-US" sz="7200" dirty="0"/>
              <a:t> Robertson p. 42</a:t>
            </a:r>
            <a:endParaRPr lang="en-US" sz="7200" dirty="0">
              <a:solidFill>
                <a:srgbClr val="FF0000"/>
              </a:solidFill>
              <a:latin typeface="Sylfae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686800" cy="990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Running Example</a:t>
            </a:r>
            <a:b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0146E8-7F73-498A-8897-BE6B7668A0B4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162800" cy="4495800"/>
          </a:xfrm>
        </p:spPr>
        <p:txBody>
          <a:bodyPr>
            <a:normAutofit fontScale="25000" lnSpcReduction="20000"/>
          </a:bodyPr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8000" dirty="0">
                <a:latin typeface="Sylfaen" pitchFamily="18" charset="0"/>
              </a:rPr>
              <a:t>Roads freeze in winter, and icy conditions cause road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8000" dirty="0">
                <a:latin typeface="Sylfaen" pitchFamily="18" charset="0"/>
              </a:rPr>
              <a:t>accidents that kill people. We need to be able to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8000" dirty="0">
                <a:latin typeface="Sylfaen" pitchFamily="18" charset="0"/>
              </a:rPr>
              <a:t>predict when ice will form on a road so we can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8000" dirty="0">
                <a:latin typeface="Sylfaen" pitchFamily="18" charset="0"/>
              </a:rPr>
              <a:t>schedule a de-icing truck to treat the road in time.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8000" dirty="0">
                <a:latin typeface="Sylfaen" pitchFamily="18" charset="0"/>
              </a:rPr>
              <a:t>We expect a new system to provide more accurate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8000" dirty="0">
                <a:latin typeface="Sylfaen" pitchFamily="18" charset="0"/>
              </a:rPr>
              <a:t>predictions of icy conditions. This will lead to more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8000" dirty="0">
                <a:latin typeface="Sylfaen" pitchFamily="18" charset="0"/>
              </a:rPr>
              <a:t>timely de-icing treatment than at present, which will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8000" dirty="0">
                <a:latin typeface="Sylfaen" pitchFamily="18" charset="0"/>
              </a:rPr>
              <a:t>reduce road accidents. We also want to eliminate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8000" dirty="0">
                <a:latin typeface="Sylfaen" pitchFamily="18" charset="0"/>
              </a:rPr>
              <a:t>indiscriminate treatment of roads, which wastes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8000" dirty="0">
                <a:latin typeface="Sylfaen" pitchFamily="18" charset="0"/>
              </a:rPr>
              <a:t>de-icing compounds and causes environmental damage.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  goals  (1)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763F72-B55A-4E63-8B8A-01FB8485B724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(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2) A condition or capability that must be met or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possessed by a system or system component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to satisfy a contract, standard, specification, or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other formally imposed documents.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(1) A condition or capability needed by a user to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solve a problem or achieve an objective.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(3) A documented representation of a condition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or capability as in (1) or (2).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IEEE: »Requirement«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348D50-7D1F-4FF7-BC71-0E82B2DC4F5F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u="sng" dirty="0"/>
              <a:t>Purpose: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"accurately predict road freezing times and  timely schedule the de-icing treatment"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Benefit: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reduce road accidents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</a:t>
            </a:r>
            <a:r>
              <a:rPr lang="en-US" b="1" u="sng" dirty="0"/>
              <a:t>Purpose: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"eliminate unnecessary treatment of roads"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Benefit: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save money on winter road maintenance and reduce damage to the environment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Project goals (2)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C03FA1-8C2A-42FA-A23B-107BA8ADFBCF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371600"/>
            <a:ext cx="4120403" cy="1676400"/>
          </a:xfrm>
        </p:spPr>
        <p:txBody>
          <a:bodyPr/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 </a:t>
            </a:r>
            <a:r>
              <a:rPr lang="en-US" sz="4800" dirty="0"/>
              <a:t>Work  Scope </a:t>
            </a:r>
          </a:p>
        </p:txBody>
      </p:sp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1676400" cy="762000"/>
          </a:xfrm>
        </p:spPr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5DD200B-6D5B-4BC1-A621-41FA20EB56E1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2895600"/>
            <a:ext cx="14859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"the work" means the business area affected by the installation of your product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you must first understand and scope the business area, then the future product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you need to identify the conceptual domains that are relevant in this business context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you need to identify the external systems that the work interfaces with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Scope of the work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27915B-CA2E-45D1-B4B3-95A3ACF04EFB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133600"/>
            <a:ext cx="5395913" cy="3471863"/>
          </a:xfrm>
        </p:spPr>
      </p:pic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Relevant  domains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C4FABEB-E76D-4C3B-B623-9A8E7E9F213E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905000"/>
            <a:ext cx="752475" cy="609600"/>
          </a:xfrm>
        </p:spPr>
      </p:pic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Systems in the domains (1)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9A0E46-E423-4467-9B18-3E7393F1B95F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  <p:pic>
        <p:nvPicPr>
          <p:cNvPr id="4813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2514600"/>
            <a:ext cx="633413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9800" y="3200400"/>
            <a:ext cx="690563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86400" y="4343400"/>
            <a:ext cx="64135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6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67200" y="5638800"/>
            <a:ext cx="5588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7" name="TextBox 10"/>
          <p:cNvSpPr txBox="1">
            <a:spLocks noChangeArrowheads="1"/>
          </p:cNvSpPr>
          <p:nvPr/>
        </p:nvSpPr>
        <p:spPr bwMode="auto">
          <a:xfrm>
            <a:off x="762000" y="1905000"/>
            <a:ext cx="548640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>
                <a:latin typeface="Candara" pitchFamily="34" charset="0"/>
              </a:rPr>
              <a:t>domain "weather":</a:t>
            </a:r>
          </a:p>
          <a:p>
            <a:endParaRPr lang="en-US" sz="2000">
              <a:latin typeface="Candar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>
                <a:latin typeface="Candara" pitchFamily="34" charset="0"/>
              </a:rPr>
              <a:t>weather forecasting services</a:t>
            </a:r>
          </a:p>
          <a:p>
            <a:pPr>
              <a:buFont typeface="Wingdings" pitchFamily="2" charset="2"/>
              <a:buChar char="v"/>
            </a:pPr>
            <a:r>
              <a:rPr lang="en-US" sz="2000">
                <a:latin typeface="Candara" pitchFamily="34" charset="0"/>
              </a:rPr>
              <a:t>weather stations owned by the customer</a:t>
            </a:r>
          </a:p>
          <a:p>
            <a:pPr>
              <a:buFont typeface="Wingdings" pitchFamily="2" charset="2"/>
              <a:buChar char="v"/>
            </a:pPr>
            <a:r>
              <a:rPr lang="en-US" sz="2000">
                <a:latin typeface="Candara" pitchFamily="34" charset="0"/>
              </a:rPr>
              <a:t>suppliers of thermal maps</a:t>
            </a:r>
          </a:p>
          <a:p>
            <a:r>
              <a:rPr lang="en-US" sz="2000">
                <a:latin typeface="Candara" pitchFamily="34" charset="0"/>
              </a:rPr>
              <a:t>(temperature differentials along the roads)</a:t>
            </a:r>
          </a:p>
          <a:p>
            <a:endParaRPr lang="en-US" sz="2000">
              <a:latin typeface="Candara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>
                <a:latin typeface="Candara" pitchFamily="34" charset="0"/>
              </a:rPr>
              <a:t> domain "roads":</a:t>
            </a:r>
          </a:p>
          <a:p>
            <a:pPr>
              <a:buFont typeface="Wingdings" pitchFamily="2" charset="2"/>
              <a:buChar char="v"/>
            </a:pPr>
            <a:r>
              <a:rPr lang="en-US" sz="2000">
                <a:latin typeface="Candara" pitchFamily="34" charset="0"/>
              </a:rPr>
              <a:t>the county's road engineering dept.</a:t>
            </a:r>
          </a:p>
          <a:p>
            <a:r>
              <a:rPr lang="en-US" sz="2000">
                <a:latin typeface="Candara" pitchFamily="34" charset="0"/>
              </a:rPr>
              <a:t>(builds and maintains the roads)</a:t>
            </a:r>
          </a:p>
          <a:p>
            <a:r>
              <a:rPr lang="en-US" sz="2000">
                <a:latin typeface="Candara" pitchFamily="34" charset="0"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sz="2000">
                <a:latin typeface="Candara" pitchFamily="34" charset="0"/>
              </a:rPr>
              <a:t>domain "trucks":</a:t>
            </a:r>
          </a:p>
          <a:p>
            <a:pPr>
              <a:buFont typeface="Wingdings" pitchFamily="2" charset="2"/>
              <a:buChar char="v"/>
            </a:pPr>
            <a:r>
              <a:rPr lang="en-US" sz="2000">
                <a:latin typeface="Candara" pitchFamily="34" charset="0"/>
              </a:rPr>
              <a:t>the county's truck depot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5997" y="1981201"/>
            <a:ext cx="5111003" cy="4114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domain "scheduling"?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domain "predictions"?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these domains are part</a:t>
            </a:r>
          </a:p>
          <a:p>
            <a:pPr algn="ctr"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of "the work"!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Systems in the domains (2)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637422-E8F1-4D8C-BB83-3677090D7403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  <p:pic>
        <p:nvPicPr>
          <p:cNvPr id="4915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819400"/>
            <a:ext cx="1600200" cy="11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a simple diagram that shows the scope of the customer's business area ("the work")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the diagram depicts adjacent systems and the flow of information between the systems and "the work"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coarse-grained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the software to be built eventually becomes part of "the work"</a:t>
            </a:r>
          </a:p>
        </p:txBody>
      </p:sp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Work context diagram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A22FCF4-6A6D-4692-BC02-018739776D92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212850"/>
            <a:ext cx="6324600" cy="4265613"/>
          </a:xfrm>
        </p:spPr>
      </p:pic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context diagram (p. 71)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79A63C-73A1-4DA5-A5F7-0D2D8FD7C934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7162800" y="4343400"/>
            <a:ext cx="15240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/>
              <a:t>Information Flows (1)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3E557C-2C93-4987-A717-BE16316528C8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  <p:sp>
        <p:nvSpPr>
          <p:cNvPr id="52228" name="TextBox 5"/>
          <p:cNvSpPr txBox="1">
            <a:spLocks noChangeArrowheads="1"/>
          </p:cNvSpPr>
          <p:nvPr/>
        </p:nvSpPr>
        <p:spPr bwMode="auto">
          <a:xfrm>
            <a:off x="838200" y="1447800"/>
            <a:ext cx="7315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ndara" pitchFamily="34" charset="0"/>
              </a:rPr>
              <a:t>input from an adjacent system – triggers a</a:t>
            </a:r>
          </a:p>
          <a:p>
            <a:r>
              <a:rPr lang="en-US" dirty="0">
                <a:latin typeface="Candara" pitchFamily="34" charset="0"/>
              </a:rPr>
              <a:t>business event</a:t>
            </a:r>
          </a:p>
          <a:p>
            <a:r>
              <a:rPr lang="en-US" dirty="0">
                <a:latin typeface="Candara" pitchFamily="34" charset="0"/>
              </a:rPr>
              <a:t>Business events are things that happen and in turn make the work respond.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4038600"/>
            <a:ext cx="2590800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Hey! We built a new road from Stilton to </a:t>
            </a:r>
            <a:r>
              <a:rPr lang="en-US" sz="1400" dirty="0" err="1"/>
              <a:t>Wensleydale</a:t>
            </a:r>
            <a:r>
              <a:rPr lang="en-US" sz="1400" dirty="0"/>
              <a:t>. We put a weather station 43 </a:t>
            </a:r>
            <a:r>
              <a:rPr lang="en-US" sz="1400" dirty="0" err="1"/>
              <a:t>kilometeres</a:t>
            </a:r>
            <a:r>
              <a:rPr lang="en-US" sz="1400" dirty="0"/>
              <a:t> from Stilton. The road….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05400" y="46482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Changed Road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62800" y="5029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Work</a:t>
            </a:r>
          </a:p>
        </p:txBody>
      </p:sp>
      <p:sp>
        <p:nvSpPr>
          <p:cNvPr id="11" name="Flowchart: Sequential Access Storage 10"/>
          <p:cNvSpPr/>
          <p:nvPr/>
        </p:nvSpPr>
        <p:spPr>
          <a:xfrm>
            <a:off x="228600" y="3733800"/>
            <a:ext cx="2971800" cy="1905000"/>
          </a:xfrm>
          <a:prstGeom prst="flowChartMagneticTa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0" y="1219200"/>
            <a:ext cx="8305800" cy="2057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7912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Road Engineering Dept </a:t>
            </a:r>
          </a:p>
        </p:txBody>
      </p:sp>
      <p:cxnSp>
        <p:nvCxnSpPr>
          <p:cNvPr id="15" name="Elbow Connector 14"/>
          <p:cNvCxnSpPr/>
          <p:nvPr/>
        </p:nvCxnSpPr>
        <p:spPr>
          <a:xfrm>
            <a:off x="3200400" y="4572000"/>
            <a:ext cx="3886200" cy="304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1524000" y="3429000"/>
            <a:ext cx="15240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flows (2)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07AE82-8729-401A-A82B-98180DB05614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  <p:sp>
        <p:nvSpPr>
          <p:cNvPr id="53252" name="TextBox 5"/>
          <p:cNvSpPr txBox="1">
            <a:spLocks noChangeArrowheads="1"/>
          </p:cNvSpPr>
          <p:nvPr/>
        </p:nvSpPr>
        <p:spPr bwMode="auto">
          <a:xfrm>
            <a:off x="990600" y="1447800"/>
            <a:ext cx="6172200" cy="158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ndara" pitchFamily="34" charset="0"/>
              </a:rPr>
              <a:t>output to an adjacent system – part of the</a:t>
            </a:r>
          </a:p>
          <a:p>
            <a:r>
              <a:rPr lang="en-US" sz="2000">
                <a:latin typeface="Candara" pitchFamily="34" charset="0"/>
              </a:rPr>
              <a:t>response to a business event</a:t>
            </a:r>
          </a:p>
          <a:p>
            <a:endParaRPr lang="en-US" sz="2000">
              <a:latin typeface="Candara" pitchFamily="34" charset="0"/>
            </a:endParaRPr>
          </a:p>
          <a:p>
            <a:r>
              <a:rPr lang="en-US" sz="2000">
                <a:latin typeface="Candara" pitchFamily="34" charset="0"/>
              </a:rPr>
              <a:t>Find out the business events from the stakeholders. </a:t>
            </a:r>
          </a:p>
          <a:p>
            <a:endParaRPr lang="en-US">
              <a:latin typeface="Candar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7000" y="45720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Truck Depot</a:t>
            </a:r>
          </a:p>
        </p:txBody>
      </p:sp>
      <p:pic>
        <p:nvPicPr>
          <p:cNvPr id="1026" name="Picture 2" descr="C:\Program Files\Microsoft Office\MEDIA\CAGCAT10\j0278882.wmf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3657600"/>
            <a:ext cx="905256" cy="904342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752600" y="37338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Work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0" y="335280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Road De-icing Schedule </a:t>
            </a:r>
          </a:p>
        </p:txBody>
      </p:sp>
      <p:cxnSp>
        <p:nvCxnSpPr>
          <p:cNvPr id="14" name="Elbow Connector 13"/>
          <p:cNvCxnSpPr/>
          <p:nvPr/>
        </p:nvCxnSpPr>
        <p:spPr>
          <a:xfrm flipV="1">
            <a:off x="3048000" y="4038600"/>
            <a:ext cx="3429000" cy="304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the task is important: 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the requirements are the basis for the downstream development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/>
              <a:t>the requirements must be correct and complete in order to build the right software product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/>
              <a:t>errors in the requirements are costly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to a large extent, development team communicates with the customer via requirements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Why should we engineer</a:t>
            </a:r>
            <a:b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requirements?</a:t>
            </a:r>
            <a:b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80510A-8A21-43C4-86F2-07FDFF2584AC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200400"/>
            <a:ext cx="4953000" cy="3243263"/>
          </a:xfrm>
        </p:spPr>
      </p:pic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flows (3)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124C81-C261-4532-ABCA-1024459769F3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  <p:sp>
        <p:nvSpPr>
          <p:cNvPr id="54276" name="TextBox 5"/>
          <p:cNvSpPr txBox="1">
            <a:spLocks noChangeArrowheads="1"/>
          </p:cNvSpPr>
          <p:nvPr/>
        </p:nvSpPr>
        <p:spPr bwMode="auto">
          <a:xfrm>
            <a:off x="762000" y="1905000"/>
            <a:ext cx="7239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ndara" pitchFamily="34" charset="0"/>
              </a:rPr>
              <a:t>output to an adjacent system – triggered by</a:t>
            </a:r>
          </a:p>
          <a:p>
            <a:r>
              <a:rPr lang="en-US">
                <a:latin typeface="Candara" pitchFamily="34" charset="0"/>
              </a:rPr>
              <a:t>an internal timing event (this is a business event)</a:t>
            </a:r>
          </a:p>
          <a:p>
            <a:endParaRPr lang="en-US">
              <a:latin typeface="Candar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600" y="5181600"/>
            <a:ext cx="121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Road De-icing Schedule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57400" y="3200400"/>
            <a:ext cx="16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Its time to produce the de-icing schedule for the truck depot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0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851150"/>
            <a:ext cx="5334000" cy="255587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b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Information flows (4) (p. 86)</a:t>
            </a:r>
            <a:b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E84319-E052-4BB4-8F3C-4CE2CE56E74E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  <p:sp>
        <p:nvSpPr>
          <p:cNvPr id="55300" name="TextBox 5"/>
          <p:cNvSpPr txBox="1">
            <a:spLocks noChangeArrowheads="1"/>
          </p:cNvSpPr>
          <p:nvPr/>
        </p:nvSpPr>
        <p:spPr bwMode="auto">
          <a:xfrm>
            <a:off x="990600" y="1752600"/>
            <a:ext cx="7924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Bodoni MT" pitchFamily="18" charset="0"/>
              </a:rPr>
              <a:t>request and response to and from a cooperative adjacent system – as part of</a:t>
            </a:r>
            <a:br>
              <a:rPr lang="en-US">
                <a:latin typeface="Bodoni MT" pitchFamily="18" charset="0"/>
              </a:rPr>
            </a:br>
            <a:r>
              <a:rPr lang="en-US">
                <a:latin typeface="Bodoni MT" pitchFamily="18" charset="0"/>
              </a:rPr>
              <a:t>processing a business event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0" y="4191000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Thermal </a:t>
            </a:r>
          </a:p>
          <a:p>
            <a:r>
              <a:rPr lang="en-US" dirty="0"/>
              <a:t>Mapping </a:t>
            </a:r>
          </a:p>
          <a:p>
            <a:r>
              <a:rPr lang="en-US" dirty="0"/>
              <a:t>Supplier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76600" y="32766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429000" y="3962400"/>
            <a:ext cx="1295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05400" y="35814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Work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3000" y="4419600"/>
            <a:ext cx="9906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324600" y="3810000"/>
            <a:ext cx="1143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00600" y="4267200"/>
            <a:ext cx="914400" cy="91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19400" y="4419600"/>
            <a:ext cx="1143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5996" y="1981201"/>
            <a:ext cx="6482603" cy="2057400"/>
          </a:xfrm>
        </p:spPr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provides data upon request during the  processing of a business event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that is, might appear as part of "the work," but actually is a separate, independent system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Cooperative adjacent system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8E14B2-5669-42B6-A849-D7ECEEB8020A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45720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Adjacent </a:t>
            </a:r>
          </a:p>
          <a:p>
            <a:r>
              <a:rPr lang="en-US" dirty="0"/>
              <a:t>System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9400" y="4572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3962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10" name="Left-Right Arrow 9"/>
          <p:cNvSpPr/>
          <p:nvPr/>
        </p:nvSpPr>
        <p:spPr>
          <a:xfrm>
            <a:off x="4724400" y="4495800"/>
            <a:ext cx="990600" cy="533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unched Tape 10"/>
          <p:cNvSpPr/>
          <p:nvPr/>
        </p:nvSpPr>
        <p:spPr>
          <a:xfrm>
            <a:off x="7772400" y="4267200"/>
            <a:ext cx="914400" cy="804672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848600" y="43434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24400" y="51054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Coorperative</a:t>
            </a:r>
            <a:r>
              <a:rPr lang="en-US" sz="1200" dirty="0"/>
              <a:t> Adjacent System </a:t>
            </a:r>
          </a:p>
        </p:txBody>
      </p:sp>
      <p:cxnSp>
        <p:nvCxnSpPr>
          <p:cNvPr id="19" name="Curved Connector 18"/>
          <p:cNvCxnSpPr/>
          <p:nvPr/>
        </p:nvCxnSpPr>
        <p:spPr>
          <a:xfrm flipV="1">
            <a:off x="2133600" y="4495800"/>
            <a:ext cx="762000" cy="152400"/>
          </a:xfrm>
          <a:prstGeom prst="curvedConnector3">
            <a:avLst>
              <a:gd name="adj1" fmla="val 50000"/>
            </a:avLst>
          </a:prstGeom>
          <a:ln cmpd="dbl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endCxn id="10" idx="3"/>
          </p:cNvCxnSpPr>
          <p:nvPr/>
        </p:nvCxnSpPr>
        <p:spPr>
          <a:xfrm flipV="1">
            <a:off x="3962400" y="4762500"/>
            <a:ext cx="762000" cy="266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flipV="1">
            <a:off x="5562600" y="4191000"/>
            <a:ext cx="762000" cy="457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/>
          <p:nvPr/>
        </p:nvCxnSpPr>
        <p:spPr>
          <a:xfrm>
            <a:off x="7391400" y="3962400"/>
            <a:ext cx="800100" cy="3048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85800" y="838201"/>
          <a:ext cx="7924800" cy="70408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613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1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/>
                        <a:t> Event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/>
                        <a:t>Weather Station transmits reading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/>
                        <a:t>Weather Station Readings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r>
                        <a:rPr lang="en-US" sz="1600" kern="1200" baseline="0" dirty="0"/>
                        <a:t>Weather Bureau forecasts weather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/>
                        <a:t>District Weather Forecasts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/>
                        <a:t>Road engineers advise changed roads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/>
                        <a:t>Changed Road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/>
                        <a:t>Road Eng. installs new weather station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/>
                        <a:t>New Weather Station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/>
                        <a:t>Road Eng. changes weather station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/>
                        <a:t>Changed Weather Station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/>
                        <a:t>Time to test weather stations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/>
                        <a:t>Failed Weather Station Alert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/>
                        <a:t>Truck Depot changes a truck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/>
                        <a:t>Truck Change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/>
                        <a:t>Time to detect icy roads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/>
                        <a:t>Road de-icing Schedule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/>
                        <a:t>Truck treats a road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/>
                        <a:t>Treated Road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878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/>
                        <a:t>Truck Depot reports problem with truck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/>
                        <a:t>Truck Breakdown</a:t>
                      </a:r>
                    </a:p>
                    <a:p>
                      <a:r>
                        <a:rPr lang="en-US" sz="1600" kern="1200" baseline="0" dirty="0"/>
                        <a:t>Amended de-icing Schedule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/>
                        <a:t>Time to monitor road de-icing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/>
                        <a:t>Untreated Road Reminder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577975"/>
          </a:xfrm>
        </p:spPr>
        <p:txBody>
          <a:bodyPr/>
          <a:lstStyle/>
          <a:p>
            <a:r>
              <a:rPr lang="en-US"/>
              <a:t>Business events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208117-F35F-4911-9826-A111020FF569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150" y="1716087"/>
            <a:ext cx="6412006" cy="4144963"/>
          </a:xfrm>
        </p:spPr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have a total of 11 business events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...but 13 information flows?!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one particular business event ("Truck Depot reports problem with truck") involves two different information flows ("Truck Breakdown" and "Amended De-icing Schedule")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one particular information flow ("Thermal Maps") is to a cooperative adjacent system ("Thermal Mapping Supplier") and, hence, does not trigger a business event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events  (2)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36EC5C-125A-49FB-99A3-EBB832A5A161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the dictionary tells us: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stake = a share or interest in a business or a given situation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stakeholder = a person or </a:t>
            </a:r>
            <a:r>
              <a:rPr lang="en-US" dirty="0" err="1"/>
              <a:t>organisation</a:t>
            </a:r>
            <a:r>
              <a:rPr lang="en-US" dirty="0"/>
              <a:t> with a legitimate interest in a given situation, action, or enterprise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</a:t>
            </a:r>
            <a:r>
              <a:rPr lang="en-US" dirty="0" err="1"/>
              <a:t>wikipedia</a:t>
            </a:r>
            <a:r>
              <a:rPr lang="en-US" dirty="0"/>
              <a:t> tells us: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corporate stakeholder = a person, group,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organization, or system who affects or can be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affected by an organization's actions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54102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Stakeholders </a:t>
            </a:r>
            <a:b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6997AB-2839-4264-A0D7-EB46A3BAFDA9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5997" y="1371600"/>
            <a:ext cx="6406403" cy="4754563"/>
          </a:xfrm>
        </p:spPr>
        <p:txBody>
          <a:bodyPr>
            <a:normAutofit fontScale="92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in RE: replace "organization's actions" with "system [or software] requirements"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Robertson (p. 45): stakeholders are </a:t>
            </a:r>
            <a:r>
              <a:rPr lang="en-US" dirty="0" err="1"/>
              <a:t>the"source</a:t>
            </a:r>
            <a:r>
              <a:rPr lang="en-US" dirty="0"/>
              <a:t> of requirements“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b="1" u="sng" dirty="0"/>
              <a:t>Client ≠ Customer ≠ User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three important groups of stakeholders in RE: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client:  pays for the development of the software product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customer:  buys the software product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user:  actually uses the software product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192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Stakeholders </a:t>
            </a:r>
            <a:b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52D9CD-60C4-4D86-89F3-257024A7CF80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client = </a:t>
            </a:r>
            <a:r>
              <a:rPr lang="en-US" dirty="0" err="1"/>
              <a:t>Saltwork</a:t>
            </a:r>
            <a:r>
              <a:rPr lang="en-US" dirty="0"/>
              <a:t> Systems, represented by chief executive Mack Andrews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customer = Northumberland County Highways Dept., represented by director Jane </a:t>
            </a:r>
            <a:r>
              <a:rPr lang="en-US" dirty="0" err="1"/>
              <a:t>Shaftoe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potential additional customers = other counties in the UK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users = highways dept. clerks; truck depot supervisors; road eng. dept. supervisors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Stakeholders :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65A1D5-8068-4F1E-832D-B08B55D742D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other potential stakeholders in RE: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managers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consultants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technical experts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marketing people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lawyers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negative stakeholders (they do not want the product)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stakeholders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F37E75-8DE4-4C89-917D-536033170D3E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600" b="1" dirty="0"/>
              <a:t>constraints (solution and project)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/>
              <a:t>Are there any existing technical solutions that must be used?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/>
              <a:t>How much time and money are available?</a:t>
            </a:r>
          </a:p>
          <a:p>
            <a:pPr fontAlgn="auto"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en-US" b="1" dirty="0"/>
              <a:t> </a:t>
            </a:r>
            <a:r>
              <a:rPr lang="en-US" sz="2600" b="1" dirty="0"/>
              <a:t>names, relevant facts, assumptions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/>
              <a:t>Is any special terminology used by this part of the organization?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/>
              <a:t>Are there any facts or assumptions that may affect the outcome of the project?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special terminology typically  is captured in a "glossary"</a:t>
            </a:r>
          </a:p>
        </p:txBody>
      </p:sp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Blastoff – More deliverables (1)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4C78292-4011-4769-91A9-18F72F993368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the task is difficult: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the </a:t>
            </a:r>
            <a:r>
              <a:rPr lang="en-US" dirty="0" err="1"/>
              <a:t>reqs</a:t>
            </a:r>
            <a:r>
              <a:rPr lang="en-US" dirty="0"/>
              <a:t> are often unclear in the beginning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projects must handle large numbers of </a:t>
            </a:r>
            <a:r>
              <a:rPr lang="en-US" dirty="0" err="1"/>
              <a:t>reqs</a:t>
            </a:r>
            <a:endParaRPr lang="en-US" dirty="0"/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 the task is recurring: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every project must handle </a:t>
            </a:r>
            <a:r>
              <a:rPr lang="en-US" dirty="0" err="1"/>
              <a:t>reqs</a:t>
            </a:r>
            <a:r>
              <a:rPr lang="en-US" dirty="0"/>
              <a:t>, all the time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we can no longer do </a:t>
            </a:r>
            <a:r>
              <a:rPr lang="en-US" dirty="0" err="1"/>
              <a:t>reqs</a:t>
            </a:r>
            <a:r>
              <a:rPr lang="en-US" dirty="0"/>
              <a:t> "ad-hoc" but need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a systematic approach – that is, engineering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Why should we engineer</a:t>
            </a:r>
            <a:b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requirements? (cont.)</a:t>
            </a:r>
            <a:b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0EA4E3-5AF4-4A4B-88B6-5AE20F425578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6863603" cy="4830763"/>
          </a:xfrm>
        </p:spPr>
        <p:txBody>
          <a:bodyPr>
            <a:normAutofit fontScale="47500" lnSpcReduction="20000"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sz="6400" dirty="0"/>
              <a:t> estimated project cost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6400" dirty="0"/>
              <a:t> short analysis of the main risks faced by the  project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6400" dirty="0"/>
              <a:t> go/no-go decision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6400" dirty="0"/>
              <a:t>Is the project viable?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6400" dirty="0"/>
              <a:t>Does the cost of producing the product make it  worthwhile?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6400" dirty="0"/>
              <a:t>Do you have enough information to proceed with the requirements activity, or should you ask for more time to learn more?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6400" dirty="0"/>
              <a:t> connects to  project   management</a:t>
            </a:r>
          </a:p>
        </p:txBody>
      </p:sp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Blastoff – More deliverables (2)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92E1E1-676E-4916-A491-1B3D67A8A8D4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5997" y="1447800"/>
            <a:ext cx="6406403" cy="46783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at this stage, there is too little information to sensibly estimate the software cost – but it may be possible to estimate the cost of the </a:t>
            </a:r>
            <a:r>
              <a:rPr lang="en-US" dirty="0" err="1"/>
              <a:t>reqs</a:t>
            </a:r>
            <a:r>
              <a:rPr lang="en-US" dirty="0"/>
              <a:t> analysis phase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the go/no-go decision often is made just for the </a:t>
            </a:r>
            <a:r>
              <a:rPr lang="en-US" dirty="0" err="1"/>
              <a:t>reqs</a:t>
            </a:r>
            <a:r>
              <a:rPr lang="en-US" dirty="0"/>
              <a:t> analysis phase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in today's contracts, the client usually has several "exit points" for the project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dirty="0"/>
          </a:p>
        </p:txBody>
      </p:sp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Costing and Go/No-go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FCC88F-4226-457E-828C-AC95BF65F540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We would like to enter the market for home   security systems by building a microprocessor based  system that would protect against and/or  recognize a variety of undesirable "situations“  such as illegal entry, fire, flooding, and others.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The product, tentatively called </a:t>
            </a:r>
            <a:r>
              <a:rPr lang="en-US" dirty="0" err="1"/>
              <a:t>SafeHome</a:t>
            </a:r>
            <a:r>
              <a:rPr lang="en-US" dirty="0"/>
              <a:t>, will  use appropriate sensors to detect each situation,  can be programmed by the homeowner, and will automatically telephone a monitoring agency  when a situation is detected.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SafeHome example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EF3618-1391-4A63-A62B-E05A135E8407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524001"/>
            <a:ext cx="6172200" cy="3217610"/>
          </a:xfrm>
        </p:spPr>
      </p:pic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SafeHome context diagram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5F7142-437D-4C10-9C20-277A8EED9C9A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5" name="Rectangle 3"/>
          <p:cNvSpPr>
            <a:spLocks noGrp="1"/>
          </p:cNvSpPr>
          <p:nvPr>
            <p:ph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1.The scope of the work is agreed to by all parties at the blastoff {define the work area and the adjacent system}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2. Adjacent systems supply data to the work or receive data from the work.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3. Business events happen in the adjacent systems- like the demand for work. {cause a flow to or from the work}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4.The response to the business event  is a business use case.  It includes all the processes and data needed to make the correct response.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253954" name="Rectangle 2"/>
          <p:cNvSpPr>
            <a:spLocks noGrp="1"/>
          </p:cNvSpPr>
          <p:nvPr>
            <p:ph type="title"/>
          </p:nvPr>
        </p:nvSpPr>
        <p:spPr>
          <a:xfrm>
            <a:off x="457200" y="301625"/>
            <a:ext cx="8229600" cy="1325563"/>
          </a:xfrm>
        </p:spPr>
        <p:txBody>
          <a:bodyPr/>
          <a:lstStyle/>
          <a:p>
            <a:pPr algn="ctr"/>
            <a:r>
              <a:rPr lang="en-US" sz="4000"/>
              <a:t>Event-Driven Use Cases</a:t>
            </a:r>
            <a:endParaRPr lang="en-MY" sz="40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3" name="Rectangle 3"/>
          <p:cNvSpPr>
            <a:spLocks noGrp="1"/>
          </p:cNvSpPr>
          <p:nvPr>
            <p:ph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5. The analysts study each business use case, often by writing a scenario {with the help of stakeholders}</a:t>
            </a:r>
          </a:p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6. The stakeholders and analysts decide the optimal product to build</a:t>
            </a:r>
          </a:p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7. Product functionality is described and confirmed using a product use case scenario.</a:t>
            </a:r>
          </a:p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8. Analyst writes the requirements for the product</a:t>
            </a:r>
            <a:endParaRPr lang="en-MY">
              <a:solidFill>
                <a:schemeClr val="tx1"/>
              </a:solidFill>
            </a:endParaRPr>
          </a:p>
        </p:txBody>
      </p:sp>
      <p:sp>
        <p:nvSpPr>
          <p:cNvPr id="256002" name="Rectangle 2"/>
          <p:cNvSpPr>
            <a:spLocks noGrp="1"/>
          </p:cNvSpPr>
          <p:nvPr>
            <p:ph type="title"/>
          </p:nvPr>
        </p:nvSpPr>
        <p:spPr>
          <a:xfrm>
            <a:off x="457200" y="301625"/>
            <a:ext cx="8229600" cy="1325563"/>
          </a:xfrm>
        </p:spPr>
        <p:txBody>
          <a:bodyPr/>
          <a:lstStyle/>
          <a:p>
            <a:pPr algn="ctr"/>
            <a:r>
              <a:rPr lang="en-US" sz="4000"/>
              <a:t>Process to follow</a:t>
            </a:r>
            <a:endParaRPr lang="en-MY" sz="4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1" name="Rectangle 3"/>
          <p:cNvSpPr>
            <a:spLocks noGrp="1"/>
          </p:cNvSpPr>
          <p:nvPr>
            <p:ph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tx1"/>
                </a:solidFill>
              </a:rPr>
              <a:t>The work to be studied must include anything that can be affected by your product. </a:t>
            </a:r>
          </a:p>
          <a:p>
            <a:r>
              <a:rPr lang="en-US">
                <a:solidFill>
                  <a:schemeClr val="tx1"/>
                </a:solidFill>
              </a:rPr>
              <a:t>The work context includes anything that you are permitted to change and anything that you need to understand to decide what can or should be changed</a:t>
            </a:r>
          </a:p>
          <a:p>
            <a:r>
              <a:rPr lang="en-US">
                <a:solidFill>
                  <a:schemeClr val="tx1"/>
                </a:solidFill>
              </a:rPr>
              <a:t>The farther away from the anticipated automated system you look, the more useful and innovative your product is likely to be.</a:t>
            </a:r>
            <a:endParaRPr lang="en-MY">
              <a:solidFill>
                <a:schemeClr val="tx1"/>
              </a:solidFill>
            </a:endParaRPr>
          </a:p>
        </p:txBody>
      </p:sp>
      <p:sp>
        <p:nvSpPr>
          <p:cNvPr id="258050" name="Rectangle 2"/>
          <p:cNvSpPr>
            <a:spLocks noGrp="1"/>
          </p:cNvSpPr>
          <p:nvPr>
            <p:ph type="title"/>
          </p:nvPr>
        </p:nvSpPr>
        <p:spPr>
          <a:xfrm>
            <a:off x="457200" y="301625"/>
            <a:ext cx="8229600" cy="1325563"/>
          </a:xfrm>
        </p:spPr>
        <p:txBody>
          <a:bodyPr/>
          <a:lstStyle/>
          <a:p>
            <a:pPr algn="ctr"/>
            <a:r>
              <a:rPr lang="en-US" sz="4000"/>
              <a:t>Context of the work</a:t>
            </a:r>
            <a:endParaRPr lang="en-MY" sz="4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9" name="Rectangle 3"/>
          <p:cNvSpPr>
            <a:spLocks noGrp="1"/>
          </p:cNvSpPr>
          <p:nvPr>
            <p:ph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By looking not at the inside, but from the outside, we get a far clearer idea of the most functional way of partitioning the work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The product-centric way of looking at the problem means that you miss opportunities for improving your product by branching into other parts of the work. 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It discourages the analysts from asking, “But why is this like it is?” This failure , in turn, leads to technological fossils being carried from one generation of a product to the next. </a:t>
            </a:r>
            <a:endParaRPr lang="en-MY">
              <a:solidFill>
                <a:schemeClr val="tx1"/>
              </a:solidFill>
            </a:endParaRPr>
          </a:p>
        </p:txBody>
      </p:sp>
      <p:sp>
        <p:nvSpPr>
          <p:cNvPr id="260098" name="Rectangle 2"/>
          <p:cNvSpPr>
            <a:spLocks noGrp="1"/>
          </p:cNvSpPr>
          <p:nvPr>
            <p:ph type="title"/>
          </p:nvPr>
        </p:nvSpPr>
        <p:spPr>
          <a:xfrm>
            <a:off x="457200" y="301625"/>
            <a:ext cx="8229600" cy="1325563"/>
          </a:xfrm>
        </p:spPr>
        <p:txBody>
          <a:bodyPr/>
          <a:lstStyle/>
          <a:p>
            <a:pPr algn="ctr"/>
            <a:r>
              <a:rPr lang="en-US" sz="4000"/>
              <a:t>Why business events and business use cases are a good idea</a:t>
            </a:r>
            <a:endParaRPr lang="en-MY" sz="4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7" name="Rectangle 3"/>
          <p:cNvSpPr>
            <a:spLocks noGrp="1"/>
          </p:cNvSpPr>
          <p:nvPr>
            <p:ph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It is the most convenient unit of work to study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You can identify one or more stakeholders who are expert in each business use case.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The work’s response to the business event is to continue processing until all active tasks have been completed and all data retrieved or stored.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An adjacent system might be an organization, an individual ,a computer system or  other pieces of technology or a combination of any of these.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Active adjacent systems are humans. They initiate business events with an objective  mind. </a:t>
            </a:r>
            <a:endParaRPr lang="en-MY" sz="2400" dirty="0">
              <a:solidFill>
                <a:schemeClr val="tx1"/>
              </a:solidFill>
            </a:endParaRPr>
          </a:p>
        </p:txBody>
      </p:sp>
      <p:sp>
        <p:nvSpPr>
          <p:cNvPr id="262146" name="Rectangle 2"/>
          <p:cNvSpPr>
            <a:spLocks noGrp="1"/>
          </p:cNvSpPr>
          <p:nvPr>
            <p:ph type="title"/>
          </p:nvPr>
        </p:nvSpPr>
        <p:spPr>
          <a:xfrm>
            <a:off x="457200" y="301625"/>
            <a:ext cx="8229600" cy="1325563"/>
          </a:xfrm>
        </p:spPr>
        <p:txBody>
          <a:bodyPr/>
          <a:lstStyle/>
          <a:p>
            <a:pPr algn="ctr"/>
            <a:r>
              <a:rPr lang="en-US" sz="4000" dirty="0"/>
              <a:t>Business use cases</a:t>
            </a:r>
            <a:endParaRPr lang="en-MY" sz="40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Rectangle 3"/>
          <p:cNvSpPr>
            <a:spLocks noGrp="1"/>
          </p:cNvSpPr>
          <p:nvPr>
            <p:ph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To get the best picture, get inside the brain of the adjacent system.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E.g. Why does the bank customer want the cash? Does she intend to pay her electricity bill? What else does she do?- understanding the business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By understanding the brain of the adjacent system, we are able to produce a better product.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Autonomous system is some external body { like </a:t>
            </a:r>
            <a:r>
              <a:rPr lang="en-US" sz="2400" dirty="0" err="1">
                <a:solidFill>
                  <a:schemeClr val="tx1"/>
                </a:solidFill>
              </a:rPr>
              <a:t>govt</a:t>
            </a:r>
            <a:r>
              <a:rPr lang="en-US" sz="2400" dirty="0">
                <a:solidFill>
                  <a:schemeClr val="tx1"/>
                </a:solidFill>
              </a:rPr>
              <a:t>, company} who is not directly interacting with work.  It usually sends or receives a one-way data flow from/to the work.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Cooperative adjacent systems are </a:t>
            </a:r>
            <a:r>
              <a:rPr lang="en-US" sz="2400" dirty="0" err="1">
                <a:solidFill>
                  <a:schemeClr val="tx1"/>
                </a:solidFill>
              </a:rPr>
              <a:t>computerised</a:t>
            </a:r>
            <a:r>
              <a:rPr lang="en-US" sz="2400" dirty="0">
                <a:solidFill>
                  <a:schemeClr val="tx1"/>
                </a:solidFill>
              </a:rPr>
              <a:t> system like a database, operating system  or other systems. </a:t>
            </a:r>
          </a:p>
          <a:p>
            <a:pPr>
              <a:lnSpc>
                <a:spcPct val="80000"/>
              </a:lnSpc>
            </a:pPr>
            <a:endParaRPr lang="en-MY" sz="1800" dirty="0">
              <a:solidFill>
                <a:schemeClr val="tx1"/>
              </a:solidFill>
            </a:endParaRPr>
          </a:p>
        </p:txBody>
      </p:sp>
      <p:sp>
        <p:nvSpPr>
          <p:cNvPr id="264194" name="Rectangle 2"/>
          <p:cNvSpPr>
            <a:spLocks noGrp="1"/>
          </p:cNvSpPr>
          <p:nvPr>
            <p:ph type="title"/>
          </p:nvPr>
        </p:nvSpPr>
        <p:spPr>
          <a:xfrm>
            <a:off x="457200" y="301625"/>
            <a:ext cx="7696200" cy="765175"/>
          </a:xfrm>
        </p:spPr>
        <p:txBody>
          <a:bodyPr/>
          <a:lstStyle/>
          <a:p>
            <a:pPr algn="ctr"/>
            <a:endParaRPr lang="en-MY" sz="4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Sylfaen" pitchFamily="18" charset="0"/>
              </a:rPr>
              <a:t>...is the application of a systematic, disciplined, quantifiable approach to the development, operation, maintenance, and retirement of software, that is, the  application of engineering to software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IEEE: »Software Engineering«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F3DA755-5782-426E-9340-9330DD45959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3" name="Rectangle 3"/>
          <p:cNvSpPr>
            <a:spLocks noGrp="1"/>
          </p:cNvSpPr>
          <p:nvPr>
            <p:ph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tx1"/>
                </a:solidFill>
              </a:rPr>
              <a:t>Once you understand the correct work of the business use case, determine the scope of the product.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tx1"/>
                </a:solidFill>
              </a:rPr>
              <a:t>After the study, analysts and the stakeholders decide how much of the business use case is to be handled by the proposed product – product use case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tx1"/>
                </a:solidFill>
              </a:rPr>
              <a:t>Whatever is immediately outside the scope of the product becomes the actor- who manipulates the functionality of the product use case within the product. </a:t>
            </a:r>
            <a:endParaRPr lang="en-MY">
              <a:solidFill>
                <a:schemeClr val="tx1"/>
              </a:solidFill>
            </a:endParaRPr>
          </a:p>
        </p:txBody>
      </p:sp>
      <p:sp>
        <p:nvSpPr>
          <p:cNvPr id="266242" name="Rectangle 2"/>
          <p:cNvSpPr>
            <a:spLocks noGrp="1"/>
          </p:cNvSpPr>
          <p:nvPr>
            <p:ph type="title"/>
          </p:nvPr>
        </p:nvSpPr>
        <p:spPr>
          <a:xfrm>
            <a:off x="457200" y="301625"/>
            <a:ext cx="8229600" cy="1325563"/>
          </a:xfrm>
        </p:spPr>
        <p:txBody>
          <a:bodyPr/>
          <a:lstStyle/>
          <a:p>
            <a:pPr algn="ctr"/>
            <a:r>
              <a:rPr lang="en-US" sz="4000"/>
              <a:t>Business use cases and Product use cases</a:t>
            </a:r>
            <a:endParaRPr lang="en-MY" sz="40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8229600" cy="132556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Volere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Step 2:</a:t>
            </a:r>
            <a:b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Trawling for Requirements</a:t>
            </a:r>
            <a:b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FF35D7-135C-4956-82EE-2850B8FA2039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the analyst seeks to understand the desired  functionality of the future software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to this end, he must analyze the business  processes that the software must support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he describes and models the business  processes, then "trawls" the models for   requirements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Trawling (1)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619CD8-07E1-44A4-A7C3-3FDA91BCBAB1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6939803" cy="48307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/>
              <a:t>starting point are the results from the blastoff: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/>
              <a:t>work context diagram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/>
              <a:t>table of business events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/>
              <a:t>list of stakeholders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</a:t>
            </a:r>
            <a:r>
              <a:rPr lang="en-US" sz="2400" b="1" dirty="0"/>
              <a:t>main output: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/>
              <a:t>business process descriptions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/>
              <a:t>potential requirements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</a:t>
            </a:r>
            <a:r>
              <a:rPr lang="en-US" sz="2400" b="1" dirty="0"/>
              <a:t>concept for partitioning: business use case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Trawling (2)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2CACAE-E100-4DE3-A9B9-66F70EEFA609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Rectangle 3"/>
          <p:cNvSpPr>
            <a:spLocks noGrp="1"/>
          </p:cNvSpPr>
          <p:nvPr>
            <p:ph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tx1"/>
                </a:solidFill>
              </a:rPr>
              <a:t>Observe and learn the work, and understand it from the point of view of the user</a:t>
            </a:r>
          </a:p>
          <a:p>
            <a:r>
              <a:rPr lang="en-US" dirty="0">
                <a:solidFill>
                  <a:schemeClr val="tx1"/>
                </a:solidFill>
              </a:rPr>
              <a:t>Interpret the work – analyst must filter the user’s description to strip away the current technology</a:t>
            </a:r>
          </a:p>
          <a:p>
            <a:r>
              <a:rPr lang="en-US" dirty="0">
                <a:solidFill>
                  <a:schemeClr val="tx1"/>
                </a:solidFill>
              </a:rPr>
              <a:t>Invent better ways to do the work.  - see the essence of the work, he can interpret what the product must do to satisfy that part of the work</a:t>
            </a:r>
          </a:p>
          <a:p>
            <a:r>
              <a:rPr lang="en-US" dirty="0">
                <a:solidFill>
                  <a:schemeClr val="tx1"/>
                </a:solidFill>
              </a:rPr>
              <a:t>Record the results in the form of a stakeholder-understandable requirements specification and analysis models. 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268290" name="Rectangle 2"/>
          <p:cNvSpPr>
            <a:spLocks noGrp="1"/>
          </p:cNvSpPr>
          <p:nvPr>
            <p:ph type="title"/>
          </p:nvPr>
        </p:nvSpPr>
        <p:spPr>
          <a:xfrm>
            <a:off x="457200" y="301625"/>
            <a:ext cx="8229600" cy="1325563"/>
          </a:xfrm>
        </p:spPr>
        <p:txBody>
          <a:bodyPr/>
          <a:lstStyle/>
          <a:p>
            <a:pPr algn="ctr"/>
            <a:r>
              <a:rPr lang="en-US" sz="4000"/>
              <a:t>Role of requirements analysts</a:t>
            </a:r>
            <a:endParaRPr lang="en-MY" sz="40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6787403" cy="46021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the scope of "the work" is bounded by the communication with the adjacent systems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business events happen in the adjacent systems (or, are time-triggered)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the data flow resulting from a business event reaches "the work"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"the work" responds to the event with pre-planned actions = a business use case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that is, business use cases link to events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Business use cases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2DB0FB-969C-42D1-BE48-D83DE66B9ECD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2800" dirty="0"/>
              <a:t>a sequence of interactions between an  actor (or actors) and a system   triggered  by a specific actor, which produces a   result for an actor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Use case – original definition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4365A6-A6F5-43E4-9434-63EBB4333EA2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University of Malaya</a:t>
            </a:r>
          </a:p>
        </p:txBody>
      </p:sp>
      <p:sp>
        <p:nvSpPr>
          <p:cNvPr id="72709" name="TextBox 6"/>
          <p:cNvSpPr txBox="1">
            <a:spLocks noChangeArrowheads="1"/>
          </p:cNvSpPr>
          <p:nvPr/>
        </p:nvSpPr>
        <p:spPr bwMode="auto">
          <a:xfrm>
            <a:off x="3581400" y="4724400"/>
            <a:ext cx="4953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andara" pitchFamily="34" charset="0"/>
              </a:rPr>
              <a:t>I. Jacobson, M. Christerson, P. Jonsson, G. Overgaard:</a:t>
            </a:r>
          </a:p>
          <a:p>
            <a:r>
              <a:rPr lang="en-US" sz="1200">
                <a:latin typeface="Candara" pitchFamily="34" charset="0"/>
              </a:rPr>
              <a:t>Object-Oriented Software Engineering – A Use Case</a:t>
            </a:r>
          </a:p>
          <a:p>
            <a:r>
              <a:rPr lang="en-US" sz="1200">
                <a:latin typeface="Candara" pitchFamily="34" charset="0"/>
              </a:rPr>
              <a:t>Driven Approach (ACM Press, 1992)</a:t>
            </a:r>
          </a:p>
          <a:p>
            <a:endParaRPr lang="en-US"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7168403" cy="51355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/>
              <a:t>the first goal is to understand the work as-is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/>
              <a:t> models help by providing different views of the business processes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/>
              <a:t> ask questions about...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>
                <a:latin typeface="+mj-lt"/>
              </a:rPr>
              <a:t>what the analyst doesn't know yet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>
                <a:latin typeface="+mj-lt"/>
              </a:rPr>
              <a:t>what the analyst doesn't understand yet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>
                <a:latin typeface="+mj-lt"/>
              </a:rPr>
              <a:t>what the business people don't know yet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</a:t>
            </a:r>
            <a:r>
              <a:rPr lang="en-US" sz="2400" b="1" dirty="0"/>
              <a:t>study the current work, but also possible  improvements to it as a secondary goal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Current and to-be processes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61C6E1-BD25-4693-812E-8196B6E8C480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6787403" cy="44497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use case workshops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interviews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apprenticing  (observing a user "in action")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studying existing documents  (such as process descriptions, problem reports, work artifacts)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prototyping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diagramming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Trawling – Important techniques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0346398-4F95-4488-BE1C-E0B3ADFC9E82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3200"/>
            <a:ext cx="8229600" cy="132556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Volere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Step 2a:</a:t>
            </a:r>
            <a:b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Analyzing the Business</a:t>
            </a:r>
            <a:b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Processes</a:t>
            </a:r>
            <a:b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80F118-9524-44DE-8857-49AA8F7A667B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(1) The process of studying user needs to arrive at a definition of system, hardware, or software requirements.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(2) The process of studying and refining system, hardware, or software requirements.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(1) studying user needs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(2) digging deeper into the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reqs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Standard Glossary of Software Engineering Terminology (ANSI/IEEE Standard 610.12-1990)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IEEE: »Requirements Analysis«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DEBDFA-209E-4930-B0CD-39D5608C2D83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Rectangle 3"/>
          <p:cNvSpPr>
            <a:spLocks noGrp="1"/>
          </p:cNvSpPr>
          <p:nvPr>
            <p:ph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When trawling, much of what you hear is a stakeholder’s idea for the solution.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But what you have to focus is to identify the essence of the work: fundamental reason that the work exists.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The essence exists regardless of any technological implementation.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E.g. ATM system : the essence: withdraw money from the bank account.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Don’t rely on your stakeholders knowing exactly what they want, To make the leap forward,  you have to be inventive to truly satisfy your client. </a:t>
            </a:r>
            <a:endParaRPr lang="en-MY" sz="2400" dirty="0">
              <a:solidFill>
                <a:schemeClr val="tx1"/>
              </a:solidFill>
            </a:endParaRPr>
          </a:p>
        </p:txBody>
      </p:sp>
      <p:sp>
        <p:nvSpPr>
          <p:cNvPr id="270338" name="Rectangle 2"/>
          <p:cNvSpPr>
            <a:spLocks noGrp="1"/>
          </p:cNvSpPr>
          <p:nvPr>
            <p:ph type="title"/>
          </p:nvPr>
        </p:nvSpPr>
        <p:spPr>
          <a:xfrm>
            <a:off x="457200" y="301625"/>
            <a:ext cx="8229600" cy="1325563"/>
          </a:xfrm>
        </p:spPr>
        <p:txBody>
          <a:bodyPr/>
          <a:lstStyle/>
          <a:p>
            <a:pPr algn="ctr"/>
            <a:r>
              <a:rPr lang="en-US" sz="4000" dirty="0"/>
              <a:t>Getting to the Essence of the Work</a:t>
            </a:r>
            <a:endParaRPr lang="en-MY" sz="40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43000"/>
            <a:ext cx="5949203" cy="1143001"/>
          </a:xfrm>
        </p:spPr>
        <p:txBody>
          <a:bodyPr>
            <a:normAutofit fontScale="77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the analyst works with a manageable group</a:t>
            </a:r>
            <a:br>
              <a:rPr lang="en-US" dirty="0"/>
            </a:br>
            <a:r>
              <a:rPr lang="en-US" dirty="0"/>
              <a:t>of stakeholders to find the scenarios for each</a:t>
            </a:r>
            <a:br>
              <a:rPr lang="en-US" dirty="0"/>
            </a:br>
            <a:r>
              <a:rPr lang="en-US" dirty="0"/>
              <a:t>use case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162800" cy="914399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Use case workshops</a:t>
            </a:r>
            <a:b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2B60C5-FE6A-461A-920D-44451F56C53E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  <p:pic>
        <p:nvPicPr>
          <p:cNvPr id="7680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276600"/>
            <a:ext cx="5827713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762000" y="2362200"/>
            <a:ext cx="7543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Your task: to record these actions and then use them to derive the requirements for the product. </a:t>
            </a:r>
            <a:endParaRPr lang="en-MY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6635003" cy="45259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describes what is being done by the business  use case as a series of steps  (recall: in response to a business event)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3 to 10 steps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stakeholder-friendly description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"broad-brush picture"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stakeholders are invited to participate and  revise the scenarios until they represent a  consensus view of what the work should be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Scenario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8E5BB0-2CC7-4494-9255-202D886394D4}" type="slidenum">
              <a:rPr lang="en-US"/>
              <a:pPr>
                <a:defRPr/>
              </a:pPr>
              <a:t>72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BE-10: Truck depot reports problem with truck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1. Truck breaks down while on the road.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2. Truck radios the truck depot.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3. Truck depot supervisor tells the de-icing work about the  truck problem.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4. "The work" reschedules trucks so as to disperse the broken truck's allocation among the remaining trucks.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5. "The work" updates the truck depot supervisor on the amended de-icing schedule.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6. Truck depot supervisor implements the new schedule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Scenario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FFEEA2-2E55-42A7-AE7E-3818E5008AA0}" type="slidenum">
              <a:rPr lang="en-US"/>
              <a:pPr>
                <a:defRPr/>
              </a:pPr>
              <a:t>73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normal case scenario: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shows the actions if all goes well – that is, no mistakes and nothing unusual happens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alternative case scenario: shows alternative normal case arising from intentional choices made by the user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exception case scenario: shows the actions taken to safely rejoin the normal case after an exception occurred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987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Kinds of scenarios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2BE6EB6-C2C9-460E-84F7-6D5F3C2A92B6}" type="slidenum">
              <a:rPr lang="en-US"/>
              <a:pPr>
                <a:defRPr/>
              </a:pPr>
              <a:t>74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Business scenarios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Product scoping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Functional requirements</a:t>
            </a:r>
          </a:p>
        </p:txBody>
      </p:sp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Coming topics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36A9E4-E157-4F70-A259-40218DAD7302}" type="slidenum">
              <a:rPr lang="en-US"/>
              <a:pPr>
                <a:defRPr/>
              </a:pPr>
              <a:t>75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What is the purpose of work context diagram?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What  is the main activity of  “trawling for requirements”?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What are the main output of “trawling for requirements”?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What is a scenario?</a:t>
            </a:r>
          </a:p>
        </p:txBody>
      </p:sp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Refreshing Questions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FED8EC-4090-43D2-8A12-BD5367CF638D}" type="slidenum">
              <a:rPr lang="en-US"/>
              <a:pPr>
                <a:defRPr/>
              </a:pPr>
              <a:t>76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5105400"/>
            <a:ext cx="6482603" cy="685800"/>
          </a:xfrm>
        </p:spPr>
        <p:txBody>
          <a:bodyPr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Checking a passenger in for an international flight</a:t>
            </a:r>
          </a:p>
        </p:txBody>
      </p:sp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 An example of  scenarios derived from a business use case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D7FF986-6261-4914-A27B-2632786CA6FF}" type="slidenum">
              <a:rPr lang="en-US"/>
              <a:pPr>
                <a:defRPr/>
              </a:pPr>
              <a:t>77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  <p:pic>
        <p:nvPicPr>
          <p:cNvPr id="8294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362200"/>
            <a:ext cx="421481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8200" y="5334000"/>
            <a:ext cx="7391400" cy="1143000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5997" y="1981201"/>
            <a:ext cx="6406403" cy="3429000"/>
          </a:xfrm>
        </p:spPr>
        <p:txBody>
          <a:bodyPr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The check-in agent tells the analyst: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"I call the next customer in line. When he gets to my desk, I ask for a ticket. If the passenger is using an  e-ticket, I need the booking record locator. Most of  the passengers are not organized enough to have it  written down, so I ask them their name and the flight   they are on. Most people don't know the flight number,   so I usually ask for their destination."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Constructing the initial scenario (1)</a:t>
            </a:r>
            <a:b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481DD42-B23B-4148-AB50-B2ED2047DC5A}" type="slidenum">
              <a:rPr lang="en-US"/>
              <a:pPr>
                <a:defRPr/>
              </a:pPr>
              <a:t>78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5638800"/>
            <a:ext cx="7010400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cs typeface="+mn-cs"/>
              </a:rPr>
              <a:t>checking a passenger in for an international flight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cs typeface="+mn-cs"/>
              </a:rPr>
              <a:t>1. Get the passenger's ticket or record locator.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8200" y="5334000"/>
            <a:ext cx="7391400" cy="1143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71601"/>
            <a:ext cx="6781800" cy="3581400"/>
          </a:xfrm>
        </p:spPr>
        <p:txBody>
          <a:bodyPr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"I make sure I have the right passenger and the right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flight. It would be embarrassing to give away someone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else's seat or to send a passenger to the wrong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destination. Anyway, I locate the passenger's flight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record in the computer. If he has not already given it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to me, I ask for the passenger's passport. I check that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the picture looks like the passenger and that the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passport is still valid."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Constructing the initial scenario (2)</a:t>
            </a:r>
            <a:b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260E47C-C07A-485E-8AFC-EEA903C36D58}" type="slidenum">
              <a:rPr lang="en-US"/>
              <a:pPr>
                <a:defRPr/>
              </a:pPr>
              <a:t>79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University of Malaya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5410200"/>
            <a:ext cx="7467600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2</a:t>
            </a:r>
            <a:r>
              <a:rPr lang="en-US" b="1" dirty="0">
                <a:latin typeface="+mj-lt"/>
                <a:cs typeface="+mn-cs"/>
              </a:rPr>
              <a:t>. Is this the right passenger, flight, and destination?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cs typeface="+mn-cs"/>
              </a:rPr>
              <a:t>3. Check the passport is valid and belongs to the passenger.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clearly distinguish between "what" software to develop and "how" to make it work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this distinction is indispensable for today's large systems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analysis is about the software's functionality and its properties – not about technical solutions or even implementations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Analysis versus design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7FEE3D-336A-4506-AC87-F54A542BEE3D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1"/>
            <a:ext cx="7239000" cy="3047999"/>
          </a:xfrm>
        </p:spPr>
        <p:txBody>
          <a:bodyPr>
            <a:normAutofit fontScale="25000" lnSpcReduction="20000"/>
          </a:bodyPr>
          <a:lstStyle/>
          <a:p>
            <a:pPr algn="l" fontAlgn="auto">
              <a:lnSpc>
                <a:spcPct val="170000"/>
              </a:lnSpc>
              <a:spcAft>
                <a:spcPts val="0"/>
              </a:spcAft>
              <a:buFontTx/>
              <a:buNone/>
              <a:defRPr/>
            </a:pPr>
            <a:r>
              <a:rPr lang="en-US" sz="6200" dirty="0"/>
              <a:t>"If there is no frequent-flyer number showing against</a:t>
            </a:r>
          </a:p>
          <a:p>
            <a:pPr algn="l" fontAlgn="auto">
              <a:lnSpc>
                <a:spcPct val="170000"/>
              </a:lnSpc>
              <a:spcAft>
                <a:spcPts val="0"/>
              </a:spcAft>
              <a:buFontTx/>
              <a:buNone/>
              <a:defRPr/>
            </a:pPr>
            <a:r>
              <a:rPr lang="en-US" sz="6200" dirty="0"/>
              <a:t>the booking, I ask the passenger if he belongs to our</a:t>
            </a:r>
          </a:p>
          <a:p>
            <a:pPr algn="l" fontAlgn="auto">
              <a:lnSpc>
                <a:spcPct val="170000"/>
              </a:lnSpc>
              <a:spcAft>
                <a:spcPts val="0"/>
              </a:spcAft>
              <a:buFontTx/>
              <a:buNone/>
              <a:defRPr/>
            </a:pPr>
            <a:r>
              <a:rPr lang="en-US" sz="6200" dirty="0"/>
              <a:t>mileage scheme. Either he hands me the plastic card</a:t>
            </a:r>
          </a:p>
          <a:p>
            <a:pPr algn="l" fontAlgn="auto">
              <a:lnSpc>
                <a:spcPct val="170000"/>
              </a:lnSpc>
              <a:spcAft>
                <a:spcPts val="0"/>
              </a:spcAft>
              <a:buFontTx/>
              <a:buNone/>
              <a:defRPr/>
            </a:pPr>
            <a:r>
              <a:rPr lang="en-US" sz="6200" dirty="0"/>
              <a:t>with the FF number, or I ask him and if he wishes to</a:t>
            </a:r>
          </a:p>
          <a:p>
            <a:pPr algn="l" fontAlgn="auto">
              <a:lnSpc>
                <a:spcPct val="170000"/>
              </a:lnSpc>
              <a:spcAft>
                <a:spcPts val="0"/>
              </a:spcAft>
              <a:buFontTx/>
              <a:buNone/>
              <a:defRPr/>
            </a:pPr>
            <a:r>
              <a:rPr lang="en-US" sz="6200" dirty="0"/>
              <a:t>join I give him the sign-up form. We can put temporary</a:t>
            </a:r>
          </a:p>
          <a:p>
            <a:pPr algn="l" fontAlgn="auto">
              <a:lnSpc>
                <a:spcPct val="170000"/>
              </a:lnSpc>
              <a:spcAft>
                <a:spcPts val="0"/>
              </a:spcAft>
              <a:buFontTx/>
              <a:buNone/>
              <a:defRPr/>
            </a:pPr>
            <a:r>
              <a:rPr lang="en-US" sz="6200" dirty="0"/>
              <a:t>FF numbers against the flight record so the passenger</a:t>
            </a:r>
          </a:p>
          <a:p>
            <a:pPr algn="l" fontAlgn="auto">
              <a:lnSpc>
                <a:spcPct val="170000"/>
              </a:lnSpc>
              <a:spcAft>
                <a:spcPts val="0"/>
              </a:spcAft>
              <a:buFontTx/>
              <a:buNone/>
              <a:defRPr/>
            </a:pPr>
            <a:r>
              <a:rPr lang="en-US" sz="6200" dirty="0"/>
              <a:t>is credited for that trip."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Constructing the initial scenario (3)</a:t>
            </a:r>
            <a:b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83B61F-FD05-4900-A8DB-E44ED46BCDF9}" type="slidenum">
              <a:rPr lang="en-US"/>
              <a:pPr>
                <a:defRPr/>
              </a:pPr>
              <a:t>80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5334000"/>
            <a:ext cx="7391400" cy="1143000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4</a:t>
            </a:r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. Record the frequent-flyer number.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7620000" cy="3810000"/>
          </a:xfrm>
        </p:spPr>
        <p:txBody>
          <a:bodyPr>
            <a:normAutofit fontScale="92500"/>
          </a:bodyPr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"If the computer has not already assigned a seat, I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find one. This usually means I ask if the passenger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prefers a window or an aisle seat, or, if the plane is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already almost full, I tell him what I have available. Of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course, if the computer has assigned one, I always ask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if it is okay. Somehow we settle on a seat and I confirm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it with the computer system. I can print the boarding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pass at this stage, but I usually do the bags first."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Constructing the initial scenario (4)</a:t>
            </a:r>
            <a:b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711460-7CD2-4BA0-90DD-6B7525CFF6FC}" type="slidenum">
              <a:rPr lang="en-US"/>
              <a:pPr>
                <a:defRPr/>
              </a:pPr>
              <a:t>81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5257800"/>
            <a:ext cx="7391400" cy="1143000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7048" name="TextBox 6"/>
          <p:cNvSpPr txBox="1">
            <a:spLocks noChangeArrowheads="1"/>
          </p:cNvSpPr>
          <p:nvPr/>
        </p:nvSpPr>
        <p:spPr bwMode="auto">
          <a:xfrm>
            <a:off x="990600" y="54102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andara" pitchFamily="34" charset="0"/>
              </a:rPr>
              <a:t>5. Find a seat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1"/>
            <a:ext cx="7239000" cy="3810000"/>
          </a:xfrm>
        </p:spPr>
        <p:txBody>
          <a:bodyPr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"I ask how many bags the passenger is checking and, at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the same time, verify that he is not exceeding the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carry-on limit. Some people are unbelievable with what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they want to carry into a fairly space-restricted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aircraft cabin. I ask the security questions about the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bags and get the passenger's responses. I print out the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bag tags and securely attach them to the bags, and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then I send the bags on their way down the conveyor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belt."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Constructing the initial scenario (5)</a:t>
            </a:r>
            <a:b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5A8540-B798-482B-8AC0-9480A9EA1880}" type="slidenum">
              <a:rPr lang="en-US"/>
              <a:pPr>
                <a:defRPr/>
              </a:pPr>
              <a:t>82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5334000"/>
            <a:ext cx="7391400" cy="1143000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6. Ask security questions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7. Check the baggage onto the flight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05000"/>
            <a:ext cx="7315199" cy="3429001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2000" dirty="0"/>
              <a:t>"Next I print the boarding pass. This means that I have everything done as far as the computer is    concerned. But there is one more thing to do: I have to     make sure that everything agrees with the passenger's    understanding. I read out from the boarding pass     where he is going, what time the flight is, and what     time it will board. I also read out how many bags have    been checked and confirm that their destination     matches the passenger's destination. I hand over the     documents, and wish the passenger a good flight."</a:t>
            </a:r>
          </a:p>
          <a:p>
            <a:pPr fontAlgn="auto">
              <a:spcAft>
                <a:spcPts val="0"/>
              </a:spcAft>
              <a:defRPr/>
            </a:pP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Constructing the initial scenario (6)</a:t>
            </a:r>
            <a:b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A1DDEC-E29D-4862-AF5B-6511E5B90CA3}" type="slidenum">
              <a:rPr lang="en-US"/>
              <a:pPr>
                <a:defRPr/>
              </a:pPr>
              <a:t>83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5334000"/>
            <a:ext cx="7391400" cy="1143000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8.  </a:t>
            </a:r>
            <a:r>
              <a:rPr lang="en-US" dirty="0"/>
              <a:t>Print and hand over the boarding pass and bag tags.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9. "Have a good flight."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14400" y="1676400"/>
            <a:ext cx="6858000" cy="434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1371600"/>
            <a:ext cx="6781800" cy="4754563"/>
          </a:xfrm>
        </p:spPr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checking a passenger in for an international flight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1</a:t>
            </a:r>
            <a:r>
              <a:rPr lang="en-US" sz="2600" dirty="0"/>
              <a:t>. Get the passenger's ticket or record locator.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2600" dirty="0"/>
              <a:t>2. Is this the right passenger, flight, and destination?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2600" dirty="0"/>
              <a:t>3. Check the passport is valid and belongs to the passenger.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2600" dirty="0"/>
              <a:t>4. Record the frequent-flyer number.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2600" dirty="0"/>
              <a:t>5. Find a seat.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2600" dirty="0"/>
              <a:t>6. Ask security questions.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2600" dirty="0"/>
              <a:t>7. Check the baggage onto the flight.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2600" dirty="0"/>
              <a:t>8. Print and hand over the boarding pass and bag tags.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2600" dirty="0"/>
              <a:t>9. "Have a good flight."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initial scenario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DCA525-8F48-4869-808B-D62FE1F8FB8E}" type="slidenum">
              <a:rPr lang="en-US"/>
              <a:pPr>
                <a:defRPr/>
              </a:pPr>
              <a:t>84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after confirming the initial scenario with the stakeholders, the analyst starts to "formalize“ </a:t>
            </a:r>
            <a:r>
              <a:rPr lang="it-IT" dirty="0"/>
              <a:t>the scenario using a scenario template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the analyst captures normal case, alternative case, and exception case scenarios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along the way, the analyst clarifies and rewrites the steps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all the necessary information comes from the stakeholders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113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Detailing the initial scenario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47E886-7BD9-4E5A-8F10-AB90DECD1A8F}" type="slidenum">
              <a:rPr lang="en-US"/>
              <a:pPr>
                <a:defRPr/>
              </a:pPr>
              <a:t>85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1" y="1752600"/>
            <a:ext cx="5562600" cy="4571999"/>
          </a:xfrm>
        </p:spPr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 Business Event Name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Business Use Case Name and Number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Trigger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Preconditions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Interested Stakeholders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Active Stakeholders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Normal Case Steps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Alternative Steps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Exception Steps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Outcome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21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Scenario Template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24C1E01-69CD-4739-AAA0-B475189697A1}" type="slidenum">
              <a:rPr lang="en-US"/>
              <a:pPr>
                <a:defRPr/>
              </a:pPr>
              <a:t>86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0" y="1828800"/>
            <a:ext cx="3505200" cy="3970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j-lt"/>
                <a:cs typeface="+mn-cs"/>
              </a:rPr>
              <a:t>the data, or request for service, or temporal condition that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j-lt"/>
                <a:cs typeface="+mn-cs"/>
              </a:rPr>
              <a:t>triggers this case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j-lt"/>
                <a:cs typeface="+mn-cs"/>
              </a:rPr>
              <a:t>the people or systems that are   doing the work in this case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j-lt"/>
                <a:cs typeface="+mn-cs"/>
              </a:rPr>
              <a:t>the conditions that must exist   before this case is valid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j-lt"/>
                <a:cs typeface="+mn-cs"/>
              </a:rPr>
              <a:t>the desired situation after this  case (see the stakeholder's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j-lt"/>
                <a:cs typeface="+mn-cs"/>
              </a:rPr>
              <a:t>objective)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2514600" y="2362200"/>
            <a:ext cx="3048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H="1">
            <a:off x="2590800" y="3048000"/>
            <a:ext cx="152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3733800" y="3276600"/>
            <a:ext cx="17526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048000" y="3505200"/>
            <a:ext cx="2362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2743200" y="5029200"/>
            <a:ext cx="2743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3400" y="1752600"/>
            <a:ext cx="8382000" cy="434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BE: Passenger decides to check in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BUC: Check passenger onto flight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Trigger: Passenger's ticket, record locator, or identity and flight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Preconditions: The passenger must have a  reservation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Interested Stakeholders: Check-in agent, baggage handling, reservations, security, immigration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Active Stakeholders: Passenger, check-in agent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Scenarios: ....</a:t>
            </a:r>
          </a:p>
        </p:txBody>
      </p:sp>
      <p:sp>
        <p:nvSpPr>
          <p:cNvPr id="9318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Template for the example (part 1)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81906E-BBA0-4DF8-AA97-E73014701E06}" type="slidenum">
              <a:rPr lang="en-US"/>
              <a:pPr>
                <a:defRPr/>
              </a:pPr>
              <a:t>87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438401"/>
            <a:ext cx="6400800" cy="1981199"/>
          </a:xfrm>
        </p:spPr>
        <p:txBody>
          <a:bodyPr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the ticket and record locator are merely means to an  end – namely, to find the passenger's reservation;  hence, the step gets rewritten: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.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scenario : validation(a)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43E68-6091-44A1-BCBC-2D664653964D}" type="slidenum">
              <a:rPr lang="en-US"/>
              <a:pPr>
                <a:defRPr/>
              </a:pPr>
              <a:t>88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447800"/>
            <a:ext cx="76962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4216" name="TextBox 6"/>
          <p:cNvSpPr txBox="1">
            <a:spLocks noChangeArrowheads="1"/>
          </p:cNvSpPr>
          <p:nvPr/>
        </p:nvSpPr>
        <p:spPr bwMode="auto">
          <a:xfrm>
            <a:off x="685800" y="1524000"/>
            <a:ext cx="7620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ndara" pitchFamily="34" charset="0"/>
              </a:rPr>
              <a:t>1. Get the passenger's ticket or record locator.</a:t>
            </a:r>
          </a:p>
          <a:p>
            <a:endParaRPr lang="en-US">
              <a:latin typeface="Candar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4953000"/>
            <a:ext cx="7391400" cy="685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1. Locate the passenger's reservation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438400"/>
            <a:ext cx="6330203" cy="1828800"/>
          </a:xfrm>
        </p:spPr>
        <p:txBody>
          <a:bodyPr/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turn the question into an action – namely, to ensure  the condition is met; hence, the step gets rewritten: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scenario : validation(b)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E450C2-299E-4A0D-9673-77BF57FB0294}" type="slidenum">
              <a:rPr lang="en-US"/>
              <a:pPr>
                <a:defRPr/>
              </a:pPr>
              <a:t>89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524000"/>
            <a:ext cx="76962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5240" name="TextBox 6"/>
          <p:cNvSpPr txBox="1">
            <a:spLocks noChangeArrowheads="1"/>
          </p:cNvSpPr>
          <p:nvPr/>
        </p:nvSpPr>
        <p:spPr bwMode="auto">
          <a:xfrm>
            <a:off x="762000" y="1447800"/>
            <a:ext cx="7239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ndara" pitchFamily="34" charset="0"/>
              </a:rPr>
              <a:t>2. Is this the right passenger, flight and destination?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4800600"/>
            <a:ext cx="76962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5244" name="TextBox 8"/>
          <p:cNvSpPr txBox="1">
            <a:spLocks noChangeArrowheads="1"/>
          </p:cNvSpPr>
          <p:nvPr/>
        </p:nvSpPr>
        <p:spPr bwMode="auto">
          <a:xfrm>
            <a:off x="838200" y="4876800"/>
            <a:ext cx="7315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ndara" pitchFamily="34" charset="0"/>
              </a:rPr>
              <a:t>2. Ensure the passenger is correctly identified and connected</a:t>
            </a:r>
          </a:p>
          <a:p>
            <a:r>
              <a:rPr lang="en-US">
                <a:latin typeface="Candara" pitchFamily="34" charset="0"/>
              </a:rPr>
              <a:t>to the right reservation.</a:t>
            </a:r>
          </a:p>
          <a:p>
            <a:endParaRPr lang="en-US"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5250" y="3886200"/>
            <a:ext cx="6178550" cy="22399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1143000" y="1600200"/>
            <a:ext cx="7086600" cy="1600200"/>
          </a:xfrm>
        </p:spPr>
        <p:txBody>
          <a:bodyPr/>
          <a:lstStyle/>
          <a:p>
            <a:r>
              <a:rPr lang="en-US"/>
              <a:t>Business Process Analysis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6C0C41-623C-432E-BB49-0C57DBFA048E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209800"/>
            <a:ext cx="6330203" cy="2362200"/>
          </a:xfrm>
        </p:spPr>
        <p:txBody>
          <a:bodyPr/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this check is more complex and needs explanation; either add detail* or refer to the corresponding  business rules; hence, the step gets augmented: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62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scenario : validation(c)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DD2C0F-FA26-4E6A-879A-C5799CF08BFC}" type="slidenum">
              <a:rPr lang="en-US"/>
              <a:pPr>
                <a:defRPr/>
              </a:pPr>
              <a:t>90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  <p:sp>
        <p:nvSpPr>
          <p:cNvPr id="96261" name="TextBox 5"/>
          <p:cNvSpPr txBox="1">
            <a:spLocks noChangeArrowheads="1"/>
          </p:cNvSpPr>
          <p:nvPr/>
        </p:nvSpPr>
        <p:spPr bwMode="auto">
          <a:xfrm>
            <a:off x="762000" y="1524000"/>
            <a:ext cx="7239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ndara" pitchFamily="34" charset="0"/>
              </a:rPr>
              <a:t>2. Is this the right passenger, flight and destination?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1600200"/>
            <a:ext cx="76962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3. Check the passport is valid and belongs to the passenger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4800600"/>
            <a:ext cx="76962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3. Check the passport is valid and belongs to the passenger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1. Locate the passenger's reservation.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2. Ensure the passenger is correctly identified and connected   to the right reservation.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3. Check the passport is valid and belongs to the passenger.   see procedure guidelines EU-175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4. Attach the frequent-flyer number to the reservation.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5. Allocate a seat.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6. Get correct responses to security questions.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7. Check the baggage onto the flight.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8. Print and convey the boarding pass and bag tags.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9. Wish the passenger a pleasant flight.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enhanced  main scenario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A88704-E990-411F-B3C5-0AD2F08E59BB}" type="slidenum">
              <a:rPr lang="en-US"/>
              <a:pPr>
                <a:defRPr/>
              </a:pPr>
              <a:t>91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5997" y="1981201"/>
            <a:ext cx="6406403" cy="2209800"/>
          </a:xfrm>
        </p:spPr>
        <p:txBody>
          <a:bodyPr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the passenger is given choices by the airline to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provide better service to him; hence, there are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alternative steps: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83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Alternative 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840F30-AA1F-4116-AA51-4E98B7D12276}" type="slidenum">
              <a:rPr lang="en-US"/>
              <a:pPr>
                <a:defRPr/>
              </a:pPr>
              <a:t>92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1371600"/>
            <a:ext cx="76962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4267200"/>
            <a:ext cx="7696200" cy="1752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8315" name="TextBox 7"/>
          <p:cNvSpPr txBox="1">
            <a:spLocks noChangeArrowheads="1"/>
          </p:cNvSpPr>
          <p:nvPr/>
        </p:nvSpPr>
        <p:spPr bwMode="auto">
          <a:xfrm>
            <a:off x="762000" y="1676400"/>
            <a:ext cx="7239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ndara" pitchFamily="34" charset="0"/>
              </a:rPr>
              <a:t>4. Attach the frequent-flyer number to the reservation.</a:t>
            </a:r>
          </a:p>
        </p:txBody>
      </p:sp>
      <p:sp>
        <p:nvSpPr>
          <p:cNvPr id="98316" name="TextBox 8"/>
          <p:cNvSpPr txBox="1">
            <a:spLocks noChangeArrowheads="1"/>
          </p:cNvSpPr>
          <p:nvPr/>
        </p:nvSpPr>
        <p:spPr bwMode="auto">
          <a:xfrm>
            <a:off x="762000" y="4419600"/>
            <a:ext cx="7772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ndara" pitchFamily="34" charset="0"/>
              </a:rPr>
              <a:t>4.a Allow the FF number to be changed to that of a partner  airline.</a:t>
            </a:r>
          </a:p>
          <a:p>
            <a:r>
              <a:rPr lang="en-US">
                <a:latin typeface="Candara" pitchFamily="34" charset="0"/>
              </a:rPr>
              <a:t>4.b Allow the FF number to be changed to that of a family</a:t>
            </a:r>
          </a:p>
          <a:p>
            <a:r>
              <a:rPr lang="en-US">
                <a:latin typeface="Candara" pitchFamily="34" charset="0"/>
              </a:rPr>
              <a:t>member, or the mileage of the flight to be donated to a</a:t>
            </a:r>
          </a:p>
          <a:p>
            <a:r>
              <a:rPr lang="en-US">
                <a:latin typeface="Candara" pitchFamily="34" charset="0"/>
              </a:rPr>
              <a:t>charity of the passenger's choice.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399" y="2514601"/>
            <a:ext cx="6248401" cy="1905000"/>
          </a:xfrm>
        </p:spPr>
        <p:txBody>
          <a:bodyPr/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on occasion, the seat chosen by the passenger is not  available; this is unwanted, but possible; hence, there   are exception steps: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382000" cy="990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Exception steps (1)</a:t>
            </a:r>
            <a:b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9DD5FA-2FBE-49B3-88CE-EB8D3DD3F090}" type="slidenum">
              <a:rPr lang="en-US"/>
              <a:pPr>
                <a:defRPr/>
              </a:pPr>
              <a:t>93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1371600"/>
            <a:ext cx="76962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4191000"/>
            <a:ext cx="7772400" cy="1676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9339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6705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ndara" pitchFamily="34" charset="0"/>
              </a:rPr>
              <a:t>5. Allocate a seat.</a:t>
            </a:r>
          </a:p>
          <a:p>
            <a:endParaRPr lang="en-US">
              <a:latin typeface="Candara" pitchFamily="34" charset="0"/>
            </a:endParaRPr>
          </a:p>
        </p:txBody>
      </p:sp>
      <p:sp>
        <p:nvSpPr>
          <p:cNvPr id="99340" name="TextBox 8"/>
          <p:cNvSpPr txBox="1">
            <a:spLocks noChangeArrowheads="1"/>
          </p:cNvSpPr>
          <p:nvPr/>
        </p:nvSpPr>
        <p:spPr bwMode="auto">
          <a:xfrm>
            <a:off x="914400" y="4267200"/>
            <a:ext cx="76200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ndara" pitchFamily="34" charset="0"/>
              </a:rPr>
              <a:t>Exception 5.a</a:t>
            </a:r>
          </a:p>
          <a:p>
            <a:r>
              <a:rPr lang="en-US">
                <a:latin typeface="Candara" pitchFamily="34" charset="0"/>
              </a:rPr>
              <a:t>Condition: The passenger's choice of seat is not available.</a:t>
            </a:r>
          </a:p>
          <a:p>
            <a:r>
              <a:rPr lang="en-US">
                <a:latin typeface="Candara" pitchFamily="34" charset="0"/>
              </a:rPr>
              <a:t>Steps:</a:t>
            </a:r>
          </a:p>
          <a:p>
            <a:r>
              <a:rPr lang="en-US">
                <a:latin typeface="Candara" pitchFamily="34" charset="0"/>
              </a:rPr>
              <a:t>i. Record a request for a seat change by the gate agent.</a:t>
            </a:r>
          </a:p>
          <a:p>
            <a:endParaRPr lang="en-US"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172200" cy="1905000"/>
          </a:xfrm>
        </p:spPr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on occasion, there may occur a problem with the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passenger's passport; this is unwanted, but possible;  hence, there are exception steps: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03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 steps (2)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8939D4-B020-4D43-917D-53FFBE1B4816}" type="slidenum">
              <a:rPr lang="en-US"/>
              <a:pPr>
                <a:defRPr/>
              </a:pPr>
              <a:t>94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1371600"/>
            <a:ext cx="76962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4343400"/>
            <a:ext cx="7848600" cy="1676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Exception 3.a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Condition: The passenger produces a passport that is not his.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Steps: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. Call security.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ii. Freeze the reservation.</a:t>
            </a:r>
          </a:p>
        </p:txBody>
      </p:sp>
      <p:sp>
        <p:nvSpPr>
          <p:cNvPr id="100363" name="TextBox 7"/>
          <p:cNvSpPr txBox="1">
            <a:spLocks noChangeArrowheads="1"/>
          </p:cNvSpPr>
          <p:nvPr/>
        </p:nvSpPr>
        <p:spPr bwMode="auto">
          <a:xfrm>
            <a:off x="762000" y="1600200"/>
            <a:ext cx="7391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ndara" pitchFamily="34" charset="0"/>
              </a:rPr>
              <a:t>3. Check the passport is valid and belongs to the passenger.</a:t>
            </a:r>
          </a:p>
          <a:p>
            <a:endParaRPr lang="en-US"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4343400"/>
            <a:ext cx="6482603" cy="1782763"/>
          </a:xfrm>
        </p:spPr>
        <p:txBody>
          <a:bodyPr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Outcome: The passenger is recorded as checked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onto the flight, the bags are assigned to the flight, a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seat is allocated, and the passenger possesses a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boarding pass and bag claim stubs.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137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Template for the example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CB6A1-5183-456E-B1FB-2553BD834387}" type="slidenum">
              <a:rPr lang="en-US"/>
              <a:pPr>
                <a:defRPr/>
              </a:pPr>
              <a:t>95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University of Malaya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1371600"/>
            <a:ext cx="76962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[... Normal Case Steps ...]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2438400"/>
            <a:ext cx="76962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[... Alternative Steps ...]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0" y="3429000"/>
            <a:ext cx="76962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[... Exception Steps ...]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4419600"/>
            <a:ext cx="5873003" cy="16303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each business use case is described  by several scenarios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40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Where are we now?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2903C7-4327-4050-8E9B-8DF08F14EDB3}" type="slidenum">
              <a:rPr lang="en-US"/>
              <a:pPr>
                <a:defRPr/>
              </a:pPr>
              <a:t>96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  <p:pic>
        <p:nvPicPr>
          <p:cNvPr id="10240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160588"/>
            <a:ext cx="4129088" cy="196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3048000"/>
            <a:ext cx="1274763" cy="990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577975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Volere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Step 2b:</a:t>
            </a:r>
            <a:b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Scoping the Software Product</a:t>
            </a:r>
            <a:b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7592B0-A359-4C9B-91B9-B1DA3754EF0D}" type="slidenum">
              <a:rPr lang="en-US"/>
              <a:pPr>
                <a:defRPr/>
              </a:pPr>
              <a:t>97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not all steps in the response to a business  event can be or shall be done by a software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some business steps are done by humans  (</a:t>
            </a:r>
            <a:r>
              <a:rPr lang="en-US" dirty="0" err="1"/>
              <a:t>f.e</a:t>
            </a:r>
            <a:r>
              <a:rPr lang="en-US" dirty="0"/>
              <a:t>., users, operators), others are done by existing systems (</a:t>
            </a:r>
            <a:r>
              <a:rPr lang="en-US" dirty="0" err="1"/>
              <a:t>f.e</a:t>
            </a:r>
            <a:r>
              <a:rPr lang="en-US" dirty="0"/>
              <a:t>., other software)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scoping means to decide which part of the work shall be handled by the new software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Scoping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377D91-04A9-4998-BAD6-7015BC730E71}" type="slidenum">
              <a:rPr lang="en-US"/>
              <a:pPr>
                <a:defRPr/>
              </a:pPr>
              <a:t>98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the analyst must never assume what the responsibilities of the software product are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instead, the software's scope must be determined step-by-step during requirements analysis from an understanding of the work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in the end, the client decides – within the project constraints, money, feasibility...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Scoping and analysis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B45CA03-A262-4149-B779-BE7CCE948618}" type="slidenum">
              <a:rPr lang="en-US"/>
              <a:pPr>
                <a:defRPr/>
              </a:pPr>
              <a:t>99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Malaya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kk</Template>
  <TotalTime>986</TotalTime>
  <Words>6996</Words>
  <Application>Microsoft Office PowerPoint</Application>
  <PresentationFormat>On-screen Show (4:3)</PresentationFormat>
  <Paragraphs>1033</Paragraphs>
  <Slides>124</Slides>
  <Notes>122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124</vt:i4>
      </vt:variant>
    </vt:vector>
  </HeadingPairs>
  <TitlesOfParts>
    <vt:vector size="134" baseType="lpstr">
      <vt:lpstr>Arial</vt:lpstr>
      <vt:lpstr>Bodoni MT</vt:lpstr>
      <vt:lpstr>Calibri</vt:lpstr>
      <vt:lpstr>Candara</vt:lpstr>
      <vt:lpstr>Corbel</vt:lpstr>
      <vt:lpstr>Courier New</vt:lpstr>
      <vt:lpstr>Monotype Corsiva</vt:lpstr>
      <vt:lpstr>Sylfaen</vt:lpstr>
      <vt:lpstr>Wingdings</vt:lpstr>
      <vt:lpstr>kk</vt:lpstr>
      <vt:lpstr>Requirements Engineering  Process </vt:lpstr>
      <vt:lpstr>Raising Questions</vt:lpstr>
      <vt:lpstr>IEEE: »Requirement« </vt:lpstr>
      <vt:lpstr>Why should we engineer requirements? </vt:lpstr>
      <vt:lpstr>Why should we engineer requirements? (cont.) </vt:lpstr>
      <vt:lpstr>IEEE: »Software Engineering« </vt:lpstr>
      <vt:lpstr>IEEE: »Requirements Analysis« </vt:lpstr>
      <vt:lpstr>Analysis versus design </vt:lpstr>
      <vt:lpstr>Business Process Analysis </vt:lpstr>
      <vt:lpstr>Business process analysis</vt:lpstr>
      <vt:lpstr>Business process analysis (b) </vt:lpstr>
      <vt:lpstr>  Your Task </vt:lpstr>
      <vt:lpstr> Requirements Engineering Process</vt:lpstr>
      <vt:lpstr>Rationale for up-front RE </vt:lpstr>
      <vt:lpstr>The Volere  Requirements Process </vt:lpstr>
      <vt:lpstr>Volere</vt:lpstr>
      <vt:lpstr>PowerPoint Presentation</vt:lpstr>
      <vt:lpstr>Step 1: »Project Blastoff« </vt:lpstr>
      <vt:lpstr>Step 2: »Trawl for Requirements« </vt:lpstr>
      <vt:lpstr>Step 3: »Write the Requirements« </vt:lpstr>
      <vt:lpstr>Step 4: »Quality Gateway« </vt:lpstr>
      <vt:lpstr>Step 5: »Build Prototype« </vt:lpstr>
      <vt:lpstr>Step 6: »Product Use« </vt:lpstr>
      <vt:lpstr>Volere Step 1: Project Blastoff </vt:lpstr>
      <vt:lpstr>Project Blastoff </vt:lpstr>
      <vt:lpstr>Blastoff – Deliverables </vt:lpstr>
      <vt:lpstr>Purpose of the project </vt:lpstr>
      <vt:lpstr>Running Example </vt:lpstr>
      <vt:lpstr>Project   goals  (1) </vt:lpstr>
      <vt:lpstr>Project goals (2) </vt:lpstr>
      <vt:lpstr>PowerPoint Presentation</vt:lpstr>
      <vt:lpstr>Scope of the work </vt:lpstr>
      <vt:lpstr>Relevant  domains</vt:lpstr>
      <vt:lpstr>Systems in the domains (1) </vt:lpstr>
      <vt:lpstr>Systems in the domains (2) </vt:lpstr>
      <vt:lpstr>Work context diagram </vt:lpstr>
      <vt:lpstr>Work context diagram (p. 71) </vt:lpstr>
      <vt:lpstr>Information Flows (1)</vt:lpstr>
      <vt:lpstr>Information flows (2)</vt:lpstr>
      <vt:lpstr>Information flows (3) </vt:lpstr>
      <vt:lpstr> Information flows (4) (p. 86)  </vt:lpstr>
      <vt:lpstr>Cooperative adjacent system </vt:lpstr>
      <vt:lpstr>Business events </vt:lpstr>
      <vt:lpstr>Business events  (2)</vt:lpstr>
      <vt:lpstr>Stakeholders  </vt:lpstr>
      <vt:lpstr>Stakeholders  </vt:lpstr>
      <vt:lpstr>Stakeholders : example</vt:lpstr>
      <vt:lpstr>More stakeholders</vt:lpstr>
      <vt:lpstr>Blastoff – More deliverables (1) </vt:lpstr>
      <vt:lpstr>Blastoff – More deliverables (2)</vt:lpstr>
      <vt:lpstr>Costing and Go/No-go </vt:lpstr>
      <vt:lpstr>SafeHome example </vt:lpstr>
      <vt:lpstr>SafeHome context diagram </vt:lpstr>
      <vt:lpstr>Event-Driven Use Cases</vt:lpstr>
      <vt:lpstr>Process to follow</vt:lpstr>
      <vt:lpstr>Context of the work</vt:lpstr>
      <vt:lpstr>Why business events and business use cases are a good idea</vt:lpstr>
      <vt:lpstr>Business use cases</vt:lpstr>
      <vt:lpstr>PowerPoint Presentation</vt:lpstr>
      <vt:lpstr>Business use cases and Product use cases</vt:lpstr>
      <vt:lpstr>Volere Step 2: Trawling for Requirements </vt:lpstr>
      <vt:lpstr>Trawling (1) </vt:lpstr>
      <vt:lpstr>Trawling (2) </vt:lpstr>
      <vt:lpstr>Role of requirements analysts</vt:lpstr>
      <vt:lpstr>Business use cases </vt:lpstr>
      <vt:lpstr>Use case – original definition </vt:lpstr>
      <vt:lpstr>Current and to-be processes </vt:lpstr>
      <vt:lpstr>Trawling – Important techniques </vt:lpstr>
      <vt:lpstr>Volere Step 2a: Analyzing the Business Processes </vt:lpstr>
      <vt:lpstr>Getting to the Essence of the Work</vt:lpstr>
      <vt:lpstr>Use case workshops  </vt:lpstr>
      <vt:lpstr>Scenario </vt:lpstr>
      <vt:lpstr>Business Scenario </vt:lpstr>
      <vt:lpstr>Kinds of scenarios </vt:lpstr>
      <vt:lpstr>Coming topics</vt:lpstr>
      <vt:lpstr>Refreshing Questions</vt:lpstr>
      <vt:lpstr> An example of  scenarios derived from a business use case</vt:lpstr>
      <vt:lpstr>Constructing the initial scenario (1) </vt:lpstr>
      <vt:lpstr>Constructing the initial scenario (2) </vt:lpstr>
      <vt:lpstr>Constructing the initial scenario (3) </vt:lpstr>
      <vt:lpstr>Constructing the initial scenario (4) </vt:lpstr>
      <vt:lpstr>Constructing the initial scenario (5) </vt:lpstr>
      <vt:lpstr>Constructing the initial scenario (6) </vt:lpstr>
      <vt:lpstr>The initial scenario</vt:lpstr>
      <vt:lpstr>Detailing the initial scenario </vt:lpstr>
      <vt:lpstr>Scenario Template</vt:lpstr>
      <vt:lpstr>Template for the example (part 1) </vt:lpstr>
      <vt:lpstr>Main scenario : validation(a)</vt:lpstr>
      <vt:lpstr>Main scenario : validation(b)</vt:lpstr>
      <vt:lpstr>Main scenario : validation(c)</vt:lpstr>
      <vt:lpstr>The enhanced  main scenario </vt:lpstr>
      <vt:lpstr>Alternative  steps</vt:lpstr>
      <vt:lpstr>Exception steps (1) </vt:lpstr>
      <vt:lpstr>Exception steps (2)</vt:lpstr>
      <vt:lpstr>Template for the example </vt:lpstr>
      <vt:lpstr>Where are we now? </vt:lpstr>
      <vt:lpstr>Volere Step 2b: Scoping the Software Product </vt:lpstr>
      <vt:lpstr>Scoping </vt:lpstr>
      <vt:lpstr>Scoping and analysis </vt:lpstr>
      <vt:lpstr>Product use case </vt:lpstr>
      <vt:lpstr>Check-in example: The main product scenario </vt:lpstr>
      <vt:lpstr>Work scope vs. product scope </vt:lpstr>
      <vt:lpstr>Choosing the product scope </vt:lpstr>
      <vt:lpstr>Product use case diagram </vt:lpstr>
      <vt:lpstr>Business Events – Cross checking (1) </vt:lpstr>
      <vt:lpstr>Cross-checking... (2) </vt:lpstr>
      <vt:lpstr>Refining product use cases </vt:lpstr>
      <vt:lpstr>Where are we now? </vt:lpstr>
      <vt:lpstr>Volere Step 2c: Identifying the Requirements </vt:lpstr>
      <vt:lpstr>Functional requirements </vt:lpstr>
      <vt:lpstr>Writing a functional requirement </vt:lpstr>
      <vt:lpstr>From scenario to requirements (fiq 7.2)</vt:lpstr>
      <vt:lpstr>Product scenario to requirements </vt:lpstr>
      <vt:lpstr>Studying the scenario (1) </vt:lpstr>
      <vt:lpstr>Studying the scenario (2) </vt:lpstr>
      <vt:lpstr>Studying the scenario (3) </vt:lpstr>
      <vt:lpstr>Studying the scenario (4)  </vt:lpstr>
      <vt:lpstr>Studying exceptions </vt:lpstr>
      <vt:lpstr>From work context to requirements</vt:lpstr>
      <vt:lpstr>Volere Step 2x: Diagramming the Scenarios </vt:lpstr>
      <vt:lpstr>Variety of process diagrams </vt:lpstr>
      <vt:lpstr>Ex: Product use case as an activity diagram p.168 </vt:lpstr>
      <vt:lpstr>Product use case as a data-flow diagram (p. 168) </vt:lpstr>
      <vt:lpstr>Coming up: </vt:lpstr>
    </vt:vector>
  </TitlesOfParts>
  <Company>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Engineering  Process </dc:title>
  <dc:creator>user</dc:creator>
  <cp:lastModifiedBy>Muhammad Adib Faiz Abidin</cp:lastModifiedBy>
  <cp:revision>143</cp:revision>
  <dcterms:created xsi:type="dcterms:W3CDTF">2009-06-25T07:51:28Z</dcterms:created>
  <dcterms:modified xsi:type="dcterms:W3CDTF">2018-04-19T13:10:47Z</dcterms:modified>
</cp:coreProperties>
</file>