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7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85" autoAdjust="0"/>
  </p:normalViewPr>
  <p:slideViewPr>
    <p:cSldViewPr>
      <p:cViewPr varScale="1">
        <p:scale>
          <a:sx n="76" d="100"/>
          <a:sy n="76" d="100"/>
        </p:scale>
        <p:origin x="-11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27E2EE-6672-4F57-A5A0-F2BE7700390D}" type="datetimeFigureOut">
              <a:rPr lang="en-US" smtClean="0"/>
              <a:pPr/>
              <a:t>3/24/2014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539D93-13C1-4165-AEC7-67EA5BE0206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39712" y="6356350"/>
            <a:ext cx="1868424" cy="365125"/>
          </a:xfrm>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4" name="Title 13"/>
          <p:cNvSpPr>
            <a:spLocks noGrp="1"/>
          </p:cNvSpPr>
          <p:nvPr>
            <p:ph type="title"/>
          </p:nvPr>
        </p:nvSpPr>
        <p:spPr/>
        <p:txBody>
          <a:bodyPr/>
          <a:lstStyle/>
          <a:p>
            <a:r>
              <a:rPr lang="en-US" smtClean="0"/>
              <a:t>Click to edit Master title style</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p>
            <a:r>
              <a:rPr lang="en-US" smtClean="0"/>
              <a:t>Click to edit Master title style</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en-US" smtClean="0"/>
              <a:t>Click icon to add picture</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1D8BD707-D9CF-40AE-B4C6-C98DA3205C09}" type="datetimeFigureOut">
              <a:rPr lang="en-US" smtClean="0"/>
              <a:pPr/>
              <a:t>3/24/2014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B6F15528-21DE-4FAA-801E-634DDDAF4B2B}" type="slidenum">
              <a:rPr lang="en-US" smtClean="0"/>
              <a:pPr/>
              <a:t>‹#›</a:t>
            </a:fld>
            <a:endParaRPr 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Requirements Engineering </a:t>
            </a:r>
            <a:endParaRPr lang="en-IE" dirty="0"/>
          </a:p>
        </p:txBody>
      </p:sp>
      <p:sp>
        <p:nvSpPr>
          <p:cNvPr id="3" name="Subtitle 2"/>
          <p:cNvSpPr>
            <a:spLocks noGrp="1"/>
          </p:cNvSpPr>
          <p:nvPr>
            <p:ph type="subTitle" idx="1"/>
          </p:nvPr>
        </p:nvSpPr>
        <p:spPr/>
        <p:txBody>
          <a:bodyPr/>
          <a:lstStyle/>
          <a:p>
            <a:r>
              <a:rPr lang="en-IE" dirty="0" err="1" smtClean="0"/>
              <a:t>Volere</a:t>
            </a:r>
            <a:r>
              <a:rPr lang="en-IE" dirty="0" smtClean="0"/>
              <a:t> Process  (cont.) at  Step 2 : Trawling the Requirements</a:t>
            </a:r>
            <a:endParaRPr lang="en-IE" dirty="0"/>
          </a:p>
        </p:txBody>
      </p:sp>
      <p:sp>
        <p:nvSpPr>
          <p:cNvPr id="4" name="5-Point Star 3"/>
          <p:cNvSpPr>
            <a:spLocks noChangeAspect="1"/>
          </p:cNvSpPr>
          <p:nvPr/>
        </p:nvSpPr>
        <p:spPr>
          <a:xfrm>
            <a:off x="1689964" y="1488948"/>
            <a:ext cx="291236" cy="291236"/>
          </a:xfrm>
          <a:prstGeom prst="star5">
            <a:avLst/>
          </a:prstGeom>
          <a:solidFill>
            <a:schemeClr val="bg2"/>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500"/>
                                        <p:tgtEl>
                                          <p:spTgt spid="4"/>
                                        </p:tgtEl>
                                        <p:attrNameLst>
                                          <p:attrName>style.opacity</p:attrName>
                                        </p:attrNameLst>
                                      </p:cBhvr>
                                      <p:to>
                                        <p:strVal val="0.5"/>
                                      </p:to>
                                    </p:set>
                                    <p:animEffect filter="image" prLst="opacity: 0.5">
                                      <p:cBhvr rctx="IE">
                                        <p:cTn id="7" dur="500"/>
                                        <p:tgtEl>
                                          <p:spTgt spid="4"/>
                                        </p:tgtEl>
                                      </p:cBhvr>
                                    </p:animEffect>
                                  </p:childTnLst>
                                </p:cTn>
                              </p:par>
                            </p:childTnLst>
                          </p:cTn>
                        </p:par>
                        <p:par>
                          <p:cTn id="8" fill="hold">
                            <p:stCondLst>
                              <p:cond delay="500"/>
                            </p:stCondLst>
                            <p:childTnLst>
                              <p:par>
                                <p:cTn id="9" presetID="8" presetClass="emph" presetSubtype="0" fill="hold" grpId="1" nodeType="afterEffect">
                                  <p:stCondLst>
                                    <p:cond delay="0"/>
                                  </p:stCondLst>
                                  <p:childTnLst>
                                    <p:animRot by="21600000">
                                      <p:cBhvr>
                                        <p:cTn id="10" dur="2000" fill="hold"/>
                                        <p:tgtEl>
                                          <p:spTgt spid="4"/>
                                        </p:tgtEl>
                                        <p:attrNameLst>
                                          <p:attrName>r</p:attrName>
                                        </p:attrNameLst>
                                      </p:cBhvr>
                                    </p:animRot>
                                  </p:childTnLst>
                                </p:cTn>
                              </p:par>
                              <p:par>
                                <p:cTn id="11" presetID="48" presetClass="path" presetSubtype="0" accel="50000" decel="50000" fill="hold" grpId="2" nodeType="withEffect">
                                  <p:stCondLst>
                                    <p:cond delay="0"/>
                                  </p:stCondLst>
                                  <p:childTnLst>
                                    <p:animMotion origin="layout" path="M 0.05816 2.96296E-6 C 0.06875 0.00879 0.0816 0.01875 0.08767 0.03125 C 0.09306 0.04444 0.09601 0.06018 0.09878 0.07685 C 0.10226 0.09259 0.09878 0.10578 0.09601 0.12083 C 0.09306 0.13402 0.08872 0.14861 0.07882 0.16088 C 0.07083 0.17291 0.05642 0.18264 0.04097 0.19027 C 0.02674 0.19791 0.0099 0.20254 -0.00677 0.20509 C -0.02396 0.2081 -0.04028 0.2081 -0.05625 0.20509 C -0.07274 0.20254 -0.08802 0.19629 -0.10104 0.18634 C -0.11372 0.17801 -0.12465 0.16713 -0.13056 0.15393 C -0.1375 0.14143 -0.14045 0.1243 -0.14045 0.11088 C -0.14149 0.09722 -0.14045 0.08148 -0.13333 0.06828 C -0.12639 0.05578 -0.11372 0.04583 -0.09688 0.0412 C -0.07951 0.0375 -0.06319 0.04259 -0.05139 0.05115 C -0.04201 0.05949 -0.03472 0.07315 -0.03316 0.08865 C -0.03316 0.10416 -0.03472 0.11944 -0.04201 0.13125 C -0.04913 0.14398 -0.0474 0.14676 -0.07552 0.16227 C -0.10104 0.1794 -0.12639 0.1743 -0.14149 0.17546 C -0.1566 0.17546 -0.16979 0.17083 -0.1849 0.16551 C -0.20174 0.15972 -0.21528 0.14861 -0.22535 0.13842 C -0.2349 0.12963 -0.23906 0.1169 -0.24462 0.09722 C -0.24931 0.07777 -0.24931 0.06828 -0.24931 0.05277 C -0.24931 0.03842 -0.24931 0.02407 -0.24931 0.00879 " pathEditMode="relative" rAng="0" ptsTypes="fffffffffffffffffffffff">
                                      <p:cBhvr>
                                        <p:cTn id="12" dur="3000" fill="hold"/>
                                        <p:tgtEl>
                                          <p:spTgt spid="4"/>
                                        </p:tgtEl>
                                        <p:attrNameLst>
                                          <p:attrName>ppt_x</p:attrName>
                                          <p:attrName>ppt_y</p:attrName>
                                        </p:attrNameLst>
                                      </p:cBhvr>
                                      <p:rCtr x="-132" y="1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305800" cy="1600200"/>
          </a:xfrm>
        </p:spPr>
        <p:txBody>
          <a:bodyPr>
            <a:normAutofit fontScale="85000" lnSpcReduction="20000"/>
          </a:bodyPr>
          <a:lstStyle/>
          <a:p>
            <a:r>
              <a:rPr lang="en-US" dirty="0" smtClean="0"/>
              <a:t>for sure, the stakeholders want the schedule to enable an engineer to easily direct the trucks to the correct roads, </a:t>
            </a:r>
          </a:p>
          <a:p>
            <a:r>
              <a:rPr lang="en-US" dirty="0" smtClean="0"/>
              <a:t> this gives a usability requirement:</a:t>
            </a:r>
          </a:p>
          <a:p>
            <a:endParaRPr lang="en-US" dirty="0"/>
          </a:p>
        </p:txBody>
      </p:sp>
      <p:sp>
        <p:nvSpPr>
          <p:cNvPr id="2" name="Title 1"/>
          <p:cNvSpPr>
            <a:spLocks noGrp="1"/>
          </p:cNvSpPr>
          <p:nvPr>
            <p:ph type="title"/>
          </p:nvPr>
        </p:nvSpPr>
        <p:spPr/>
        <p:txBody>
          <a:bodyPr>
            <a:normAutofit fontScale="90000"/>
          </a:bodyPr>
          <a:lstStyle/>
          <a:p>
            <a:r>
              <a:rPr lang="en-US" dirty="0" smtClean="0"/>
              <a:t>Ex: A usability requirement</a:t>
            </a:r>
            <a:br>
              <a:rPr lang="en-US" dirty="0" smtClean="0"/>
            </a:br>
            <a:endParaRPr lang="en-US" dirty="0"/>
          </a:p>
        </p:txBody>
      </p:sp>
      <p:sp>
        <p:nvSpPr>
          <p:cNvPr id="4" name="TextBox 3"/>
          <p:cNvSpPr txBox="1"/>
          <p:nvPr/>
        </p:nvSpPr>
        <p:spPr>
          <a:xfrm>
            <a:off x="685800" y="3581400"/>
            <a:ext cx="8077200" cy="83099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The product shall produce a schedule that is easy</a:t>
            </a:r>
          </a:p>
          <a:p>
            <a:r>
              <a:rPr lang="en-US" sz="2400" dirty="0" smtClean="0"/>
              <a:t>to read.</a:t>
            </a:r>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3124200"/>
          </a:xfrm>
        </p:spPr>
        <p:txBody>
          <a:bodyPr/>
          <a:lstStyle/>
          <a:p>
            <a:r>
              <a:rPr lang="en-US" dirty="0" smtClean="0"/>
              <a:t>when thinking about the targeted users of the product, more usability </a:t>
            </a:r>
            <a:r>
              <a:rPr lang="en-US" dirty="0" err="1" smtClean="0"/>
              <a:t>reqs</a:t>
            </a:r>
            <a:r>
              <a:rPr lang="en-US" dirty="0" smtClean="0"/>
              <a:t> come up  e.g., the customer tells you that they often employ new junior engineers</a:t>
            </a:r>
          </a:p>
          <a:p>
            <a:r>
              <a:rPr lang="en-US" dirty="0" smtClean="0"/>
              <a:t> this gives another usability requirement:</a:t>
            </a:r>
          </a:p>
          <a:p>
            <a:endParaRPr lang="en-US" dirty="0"/>
          </a:p>
        </p:txBody>
      </p:sp>
      <p:sp>
        <p:nvSpPr>
          <p:cNvPr id="2" name="Title 1"/>
          <p:cNvSpPr>
            <a:spLocks noGrp="1"/>
          </p:cNvSpPr>
          <p:nvPr>
            <p:ph type="title"/>
          </p:nvPr>
        </p:nvSpPr>
        <p:spPr/>
        <p:txBody>
          <a:bodyPr>
            <a:normAutofit fontScale="90000"/>
          </a:bodyPr>
          <a:lstStyle/>
          <a:p>
            <a:r>
              <a:rPr lang="en-US" dirty="0" smtClean="0"/>
              <a:t>Ex: </a:t>
            </a:r>
            <a:r>
              <a:rPr lang="en-US" dirty="0" smtClean="0"/>
              <a:t> Another </a:t>
            </a:r>
            <a:r>
              <a:rPr lang="en-US" dirty="0" smtClean="0"/>
              <a:t>usability requirement</a:t>
            </a:r>
            <a:br>
              <a:rPr lang="en-US" dirty="0" smtClean="0"/>
            </a:br>
            <a:endParaRPr lang="en-US" dirty="0"/>
          </a:p>
        </p:txBody>
      </p:sp>
      <p:sp>
        <p:nvSpPr>
          <p:cNvPr id="4" name="TextBox 3"/>
          <p:cNvSpPr txBox="1"/>
          <p:nvPr/>
        </p:nvSpPr>
        <p:spPr>
          <a:xfrm>
            <a:off x="685800" y="3962401"/>
            <a:ext cx="6858000" cy="457200"/>
          </a:xfrm>
          <a:prstGeom prst="rect">
            <a:avLst/>
          </a:prstGeom>
          <a:solidFill>
            <a:srgbClr val="92D050"/>
          </a:solidFill>
        </p:spPr>
        <p:txBody>
          <a:bodyPr wrap="square" rtlCol="0">
            <a:spAutoFit/>
          </a:bodyPr>
          <a:lstStyle/>
          <a:p>
            <a:r>
              <a:rPr lang="en-US" sz="2400" dirty="0" smtClean="0"/>
              <a:t>The product shall be intuitive to use.</a:t>
            </a:r>
            <a:endParaRPr lang="en-US" sz="2400" dirty="0"/>
          </a:p>
        </p:txBody>
      </p:sp>
      <p:sp>
        <p:nvSpPr>
          <p:cNvPr id="5" name="TextBox 4"/>
          <p:cNvSpPr txBox="1"/>
          <p:nvPr/>
        </p:nvSpPr>
        <p:spPr>
          <a:xfrm>
            <a:off x="2133600" y="5334000"/>
            <a:ext cx="5867400" cy="1107996"/>
          </a:xfrm>
          <a:prstGeom prst="rect">
            <a:avLst/>
          </a:prstGeom>
          <a:noFill/>
        </p:spPr>
        <p:txBody>
          <a:bodyPr wrap="square" rtlCol="0">
            <a:spAutoFit/>
          </a:bodyPr>
          <a:lstStyle/>
          <a:p>
            <a:r>
              <a:rPr lang="en-US" sz="2400" dirty="0" smtClean="0">
                <a:solidFill>
                  <a:srgbClr val="FF0000"/>
                </a:solidFill>
              </a:rPr>
              <a:t>but how to make sure that this property has</a:t>
            </a:r>
          </a:p>
          <a:p>
            <a:r>
              <a:rPr lang="en-US" sz="2400" dirty="0" smtClean="0">
                <a:solidFill>
                  <a:srgbClr val="FF0000"/>
                </a:solidFill>
              </a:rPr>
              <a:t>been achieved?</a:t>
            </a:r>
          </a:p>
          <a:p>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305800" cy="1447800"/>
          </a:xfrm>
        </p:spPr>
        <p:txBody>
          <a:bodyPr/>
          <a:lstStyle/>
          <a:p>
            <a:r>
              <a:rPr lang="en-US" sz="2800" dirty="0" smtClean="0"/>
              <a:t>to clarify a quality </a:t>
            </a:r>
            <a:r>
              <a:rPr lang="en-US" sz="2800" dirty="0" smtClean="0"/>
              <a:t>requirement, </a:t>
            </a:r>
            <a:r>
              <a:rPr lang="en-US" sz="2800" dirty="0" smtClean="0"/>
              <a:t>it helps to establish a fit criterion that will measure whether the software meets the </a:t>
            </a:r>
            <a:r>
              <a:rPr lang="en-US" sz="2800" dirty="0" smtClean="0"/>
              <a:t>requirement </a:t>
            </a:r>
            <a:r>
              <a:rPr lang="en-US" sz="2800" dirty="0" smtClean="0"/>
              <a:t>or not</a:t>
            </a:r>
          </a:p>
          <a:p>
            <a:endParaRPr lang="en-US" dirty="0"/>
          </a:p>
        </p:txBody>
      </p:sp>
      <p:sp>
        <p:nvSpPr>
          <p:cNvPr id="2" name="Title 1"/>
          <p:cNvSpPr>
            <a:spLocks noGrp="1"/>
          </p:cNvSpPr>
          <p:nvPr>
            <p:ph type="title"/>
          </p:nvPr>
        </p:nvSpPr>
        <p:spPr/>
        <p:txBody>
          <a:bodyPr>
            <a:normAutofit fontScale="90000"/>
          </a:bodyPr>
          <a:lstStyle/>
          <a:p>
            <a:r>
              <a:rPr lang="en-US" dirty="0" smtClean="0"/>
              <a:t>Fit criteria</a:t>
            </a:r>
            <a:br>
              <a:rPr lang="en-US" dirty="0" smtClean="0"/>
            </a:br>
            <a:endParaRPr lang="en-US" dirty="0"/>
          </a:p>
        </p:txBody>
      </p:sp>
      <p:sp>
        <p:nvSpPr>
          <p:cNvPr id="5" name="TextBox 4"/>
          <p:cNvSpPr txBox="1"/>
          <p:nvPr/>
        </p:nvSpPr>
        <p:spPr>
          <a:xfrm>
            <a:off x="457200" y="3810000"/>
            <a:ext cx="8077200" cy="1477328"/>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dirty="0" smtClean="0"/>
              <a:t>The product shall be intuitive to use.</a:t>
            </a:r>
          </a:p>
          <a:p>
            <a:r>
              <a:rPr lang="en-US" sz="2400" dirty="0" smtClean="0"/>
              <a:t>Criterion: A new engineer shall be able to produce a correct</a:t>
            </a:r>
          </a:p>
          <a:p>
            <a:r>
              <a:rPr lang="en-US" sz="2400" dirty="0" smtClean="0"/>
              <a:t>de-icing forecast within 10 </a:t>
            </a:r>
            <a:r>
              <a:rPr lang="en-US" sz="2400" dirty="0" err="1" smtClean="0"/>
              <a:t>mins</a:t>
            </a:r>
            <a:r>
              <a:rPr lang="en-US" sz="2400" dirty="0" smtClean="0"/>
              <a:t> of encountering the product</a:t>
            </a:r>
          </a:p>
          <a:p>
            <a:r>
              <a:rPr lang="en-US" sz="2400" dirty="0" smtClean="0"/>
              <a:t>for the first time without reference to any out-of-product help.</a:t>
            </a:r>
          </a:p>
        </p:txBody>
      </p:sp>
      <p:sp>
        <p:nvSpPr>
          <p:cNvPr id="6" name="TextBox 5"/>
          <p:cNvSpPr txBox="1"/>
          <p:nvPr/>
        </p:nvSpPr>
        <p:spPr>
          <a:xfrm>
            <a:off x="1066800" y="5410200"/>
            <a:ext cx="6934200" cy="646331"/>
          </a:xfrm>
          <a:prstGeom prst="rect">
            <a:avLst/>
          </a:prstGeom>
          <a:noFill/>
        </p:spPr>
        <p:txBody>
          <a:bodyPr wrap="square" rtlCol="0">
            <a:spAutoFit/>
          </a:bodyPr>
          <a:lstStyle/>
          <a:p>
            <a:r>
              <a:rPr lang="en-US" dirty="0" smtClean="0"/>
              <a:t> conformance could be tested in a user study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4800"/>
            <a:ext cx="8686800" cy="2011363"/>
          </a:xfrm>
        </p:spPr>
        <p:txBody>
          <a:bodyPr>
            <a:normAutofit/>
          </a:bodyPr>
          <a:lstStyle/>
          <a:p>
            <a:r>
              <a:rPr lang="en-US" sz="2800" dirty="0" smtClean="0"/>
              <a:t>note that this </a:t>
            </a:r>
            <a:r>
              <a:rPr lang="en-US" sz="2800" dirty="0" smtClean="0"/>
              <a:t>requirement </a:t>
            </a:r>
            <a:r>
              <a:rPr lang="en-US" sz="2800" dirty="0" smtClean="0"/>
              <a:t>does not say the company logo must be prominent, nor does it talk about the colors to be used; simply conform to whatever the standards are</a:t>
            </a:r>
          </a:p>
          <a:p>
            <a:endParaRPr lang="en-US" dirty="0"/>
          </a:p>
        </p:txBody>
      </p:sp>
      <p:sp>
        <p:nvSpPr>
          <p:cNvPr id="2" name="Title 1"/>
          <p:cNvSpPr>
            <a:spLocks noGrp="1"/>
          </p:cNvSpPr>
          <p:nvPr>
            <p:ph type="title"/>
          </p:nvPr>
        </p:nvSpPr>
        <p:spPr/>
        <p:txBody>
          <a:bodyPr>
            <a:normAutofit fontScale="90000"/>
          </a:bodyPr>
          <a:lstStyle/>
          <a:p>
            <a:r>
              <a:rPr lang="en-US" dirty="0" smtClean="0"/>
              <a:t>Ex: Look and feel requirements</a:t>
            </a:r>
            <a:br>
              <a:rPr lang="en-US" dirty="0" smtClean="0"/>
            </a:br>
            <a:endParaRPr lang="en-US" dirty="0"/>
          </a:p>
        </p:txBody>
      </p:sp>
      <p:sp>
        <p:nvSpPr>
          <p:cNvPr id="4" name="TextBox 3"/>
          <p:cNvSpPr txBox="1"/>
          <p:nvPr/>
        </p:nvSpPr>
        <p:spPr>
          <a:xfrm>
            <a:off x="457200" y="1524000"/>
            <a:ext cx="8305800" cy="1938992"/>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The product shall conform to the established look and feel of the organization's products.</a:t>
            </a:r>
          </a:p>
          <a:p>
            <a:r>
              <a:rPr lang="en-US" sz="2400" dirty="0" smtClean="0"/>
              <a:t>Criterion: Sixty percent of the target audience will recognize  the product as belonging to the corporation within 5 </a:t>
            </a:r>
            <a:r>
              <a:rPr lang="en-US" sz="2400" dirty="0" err="1" smtClean="0"/>
              <a:t>secs</a:t>
            </a:r>
            <a:r>
              <a:rPr lang="en-US" sz="2400" dirty="0" smtClean="0"/>
              <a:t> of encountering it for the first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95600"/>
            <a:ext cx="8229600" cy="1295400"/>
          </a:xfrm>
        </p:spPr>
        <p:txBody>
          <a:bodyPr>
            <a:normAutofit/>
          </a:bodyPr>
          <a:lstStyle/>
          <a:p>
            <a:r>
              <a:rPr lang="en-US" sz="2600" dirty="0" smtClean="0"/>
              <a:t>again, a fit criterion should be added alternatively, when specifying numbers a rationale should explain the numbers:</a:t>
            </a:r>
          </a:p>
          <a:p>
            <a:endParaRPr lang="en-US" dirty="0"/>
          </a:p>
        </p:txBody>
      </p:sp>
      <p:sp>
        <p:nvSpPr>
          <p:cNvPr id="2" name="Title 1"/>
          <p:cNvSpPr>
            <a:spLocks noGrp="1"/>
          </p:cNvSpPr>
          <p:nvPr>
            <p:ph type="title"/>
          </p:nvPr>
        </p:nvSpPr>
        <p:spPr/>
        <p:txBody>
          <a:bodyPr>
            <a:normAutofit fontScale="90000"/>
          </a:bodyPr>
          <a:lstStyle/>
          <a:p>
            <a:r>
              <a:rPr lang="en-US" dirty="0" smtClean="0"/>
              <a:t>Ex: Performance requirements</a:t>
            </a:r>
            <a:br>
              <a:rPr lang="en-US" dirty="0" smtClean="0"/>
            </a:br>
            <a:endParaRPr lang="en-US" dirty="0"/>
          </a:p>
        </p:txBody>
      </p:sp>
      <p:sp>
        <p:nvSpPr>
          <p:cNvPr id="4" name="TextBox 3"/>
          <p:cNvSpPr txBox="1"/>
          <p:nvPr/>
        </p:nvSpPr>
        <p:spPr>
          <a:xfrm>
            <a:off x="609600" y="1066800"/>
            <a:ext cx="81534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2800" dirty="0" smtClean="0"/>
              <a:t>The product shall accommodate the largest</a:t>
            </a:r>
          </a:p>
          <a:p>
            <a:r>
              <a:rPr lang="en-US" sz="2800" dirty="0" smtClean="0"/>
              <a:t>geographical area of any road authority in the UK.</a:t>
            </a:r>
          </a:p>
        </p:txBody>
      </p:sp>
      <p:sp>
        <p:nvSpPr>
          <p:cNvPr id="5" name="TextBox 4"/>
          <p:cNvSpPr txBox="1"/>
          <p:nvPr/>
        </p:nvSpPr>
        <p:spPr>
          <a:xfrm>
            <a:off x="685800" y="4724400"/>
            <a:ext cx="80772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2800" dirty="0" smtClean="0"/>
              <a:t>The product shall have the capacity for 5000 roads.</a:t>
            </a:r>
          </a:p>
          <a:p>
            <a:r>
              <a:rPr lang="en-US" sz="2800" i="1" dirty="0" smtClean="0"/>
              <a:t>Rationale: The maximum number of roads in the area of any potential customer for the product.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1143000"/>
          </a:xfrm>
        </p:spPr>
        <p:txBody>
          <a:bodyPr/>
          <a:lstStyle/>
          <a:p>
            <a:pPr>
              <a:buNone/>
            </a:pPr>
            <a:r>
              <a:rPr lang="en-US" sz="2400" dirty="0" smtClean="0"/>
              <a:t>gets clearer when thinking about how failure of  this </a:t>
            </a:r>
            <a:r>
              <a:rPr lang="en-US" sz="2400" dirty="0" err="1" smtClean="0"/>
              <a:t>req</a:t>
            </a:r>
            <a:r>
              <a:rPr lang="en-US" sz="2400" dirty="0" smtClean="0"/>
              <a:t> could be measured:</a:t>
            </a:r>
          </a:p>
          <a:p>
            <a:endParaRPr lang="en-US" dirty="0"/>
          </a:p>
        </p:txBody>
      </p:sp>
      <p:sp>
        <p:nvSpPr>
          <p:cNvPr id="2" name="Title 1"/>
          <p:cNvSpPr>
            <a:spLocks noGrp="1"/>
          </p:cNvSpPr>
          <p:nvPr>
            <p:ph type="title"/>
          </p:nvPr>
        </p:nvSpPr>
        <p:spPr/>
        <p:txBody>
          <a:bodyPr/>
          <a:lstStyle/>
          <a:p>
            <a:r>
              <a:rPr lang="en-US" dirty="0" smtClean="0"/>
              <a:t>Ex: Performance fit criteria</a:t>
            </a:r>
          </a:p>
        </p:txBody>
      </p:sp>
      <p:sp>
        <p:nvSpPr>
          <p:cNvPr id="4" name="TextBox 3"/>
          <p:cNvSpPr txBox="1"/>
          <p:nvPr/>
        </p:nvSpPr>
        <p:spPr>
          <a:xfrm>
            <a:off x="685800" y="1371600"/>
            <a:ext cx="8153400" cy="1077218"/>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3200" dirty="0" smtClean="0"/>
              <a:t>The product must produce the road de-icing</a:t>
            </a:r>
          </a:p>
          <a:p>
            <a:r>
              <a:rPr lang="en-US" sz="3200" dirty="0" smtClean="0"/>
              <a:t>schedule in an acceptable time.</a:t>
            </a:r>
          </a:p>
        </p:txBody>
      </p:sp>
      <p:sp>
        <p:nvSpPr>
          <p:cNvPr id="5" name="TextBox 4"/>
          <p:cNvSpPr txBox="1"/>
          <p:nvPr/>
        </p:nvSpPr>
        <p:spPr>
          <a:xfrm>
            <a:off x="533400" y="3581400"/>
            <a:ext cx="8153400" cy="2246769"/>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2800" dirty="0" smtClean="0"/>
              <a:t>The product must produce the road de-icing....</a:t>
            </a:r>
          </a:p>
          <a:p>
            <a:r>
              <a:rPr lang="en-US" sz="2800" dirty="0" smtClean="0"/>
              <a:t>Criterion: The road de-icing schedule shall be available to the engineer within 15 </a:t>
            </a:r>
            <a:r>
              <a:rPr lang="en-US" sz="2800" dirty="0" err="1" smtClean="0"/>
              <a:t>secs</a:t>
            </a:r>
            <a:r>
              <a:rPr lang="en-US" sz="2800" dirty="0" smtClean="0"/>
              <a:t> from making his request for 90 percent of the times. It shall never take longer than 20 </a:t>
            </a:r>
            <a:r>
              <a:rPr lang="en-US" sz="2800" dirty="0" err="1" smtClean="0"/>
              <a:t>secs</a:t>
            </a:r>
            <a:r>
              <a:rPr lang="en-US" sz="2800"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0"/>
            <a:ext cx="8153400" cy="1371600"/>
          </a:xfrm>
        </p:spPr>
        <p:txBody>
          <a:bodyPr/>
          <a:lstStyle/>
          <a:p>
            <a:pPr>
              <a:buNone/>
            </a:pPr>
            <a:r>
              <a:rPr lang="en-US" dirty="0" smtClean="0"/>
              <a:t> already contains its fit criterion; conformance could be tested in a user study</a:t>
            </a:r>
          </a:p>
          <a:p>
            <a:endParaRPr lang="en-US" dirty="0"/>
          </a:p>
        </p:txBody>
      </p:sp>
      <p:sp>
        <p:nvSpPr>
          <p:cNvPr id="2" name="Title 1"/>
          <p:cNvSpPr>
            <a:spLocks noGrp="1"/>
          </p:cNvSpPr>
          <p:nvPr>
            <p:ph type="title"/>
          </p:nvPr>
        </p:nvSpPr>
        <p:spPr/>
        <p:txBody>
          <a:bodyPr>
            <a:normAutofit fontScale="90000"/>
          </a:bodyPr>
          <a:lstStyle/>
          <a:p>
            <a:r>
              <a:rPr lang="en-US" dirty="0" smtClean="0"/>
              <a:t>Ex: Maintainability requirements</a:t>
            </a:r>
            <a:br>
              <a:rPr lang="en-US" dirty="0" smtClean="0"/>
            </a:br>
            <a:endParaRPr lang="en-US" dirty="0"/>
          </a:p>
        </p:txBody>
      </p:sp>
      <p:sp>
        <p:nvSpPr>
          <p:cNvPr id="4" name="TextBox 3"/>
          <p:cNvSpPr txBox="1"/>
          <p:nvPr/>
        </p:nvSpPr>
        <p:spPr>
          <a:xfrm>
            <a:off x="685800" y="1371600"/>
            <a:ext cx="8153400" cy="1077218"/>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3200" dirty="0" smtClean="0"/>
              <a:t> The product shall enable the addition of new road  authority areas within two days.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382000" cy="1143000"/>
          </a:xfrm>
        </p:spPr>
        <p:txBody>
          <a:bodyPr/>
          <a:lstStyle/>
          <a:p>
            <a:r>
              <a:rPr lang="en-US" dirty="0" smtClean="0"/>
              <a:t>legal </a:t>
            </a:r>
            <a:r>
              <a:rPr lang="en-US" dirty="0" err="1" smtClean="0"/>
              <a:t>reqs</a:t>
            </a:r>
            <a:r>
              <a:rPr lang="en-US" dirty="0" smtClean="0"/>
              <a:t> often lead to additional functional </a:t>
            </a:r>
            <a:r>
              <a:rPr lang="en-US" dirty="0" err="1" smtClean="0"/>
              <a:t>reqs</a:t>
            </a:r>
            <a:r>
              <a:rPr lang="en-US" dirty="0" smtClean="0"/>
              <a:t>, </a:t>
            </a:r>
            <a:r>
              <a:rPr lang="en-US" dirty="0" err="1" smtClean="0"/>
              <a:t>f.e</a:t>
            </a:r>
            <a:r>
              <a:rPr lang="en-US" dirty="0" smtClean="0"/>
              <a:t>.:</a:t>
            </a:r>
          </a:p>
          <a:p>
            <a:endParaRPr lang="en-US" dirty="0"/>
          </a:p>
        </p:txBody>
      </p:sp>
      <p:sp>
        <p:nvSpPr>
          <p:cNvPr id="2" name="Title 1"/>
          <p:cNvSpPr>
            <a:spLocks noGrp="1"/>
          </p:cNvSpPr>
          <p:nvPr>
            <p:ph type="title"/>
          </p:nvPr>
        </p:nvSpPr>
        <p:spPr/>
        <p:txBody>
          <a:bodyPr>
            <a:normAutofit fontScale="90000"/>
          </a:bodyPr>
          <a:lstStyle/>
          <a:p>
            <a:r>
              <a:rPr lang="en-US" dirty="0" smtClean="0"/>
              <a:t>Ex: Legal requirements</a:t>
            </a:r>
            <a:br>
              <a:rPr lang="en-US" dirty="0" smtClean="0"/>
            </a:br>
            <a:endParaRPr lang="en-US" dirty="0"/>
          </a:p>
        </p:txBody>
      </p:sp>
      <p:sp>
        <p:nvSpPr>
          <p:cNvPr id="4" name="TextBox 3"/>
          <p:cNvSpPr txBox="1"/>
          <p:nvPr/>
        </p:nvSpPr>
        <p:spPr>
          <a:xfrm>
            <a:off x="457200" y="1143000"/>
            <a:ext cx="8686800" cy="46166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400" dirty="0" smtClean="0"/>
              <a:t> The product shall comply with ISO 93.080.99.</a:t>
            </a:r>
          </a:p>
        </p:txBody>
      </p:sp>
      <p:sp>
        <p:nvSpPr>
          <p:cNvPr id="5" name="TextBox 4"/>
          <p:cNvSpPr txBox="1"/>
          <p:nvPr/>
        </p:nvSpPr>
        <p:spPr>
          <a:xfrm>
            <a:off x="457200" y="3200400"/>
            <a:ext cx="8686800" cy="83099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400" dirty="0" smtClean="0"/>
              <a:t> The product shall produce an audit report of all</a:t>
            </a:r>
          </a:p>
          <a:p>
            <a:r>
              <a:rPr lang="en-US" sz="2400" dirty="0" smtClean="0"/>
              <a:t>road schedules and their subsequent treatments.</a:t>
            </a:r>
          </a:p>
        </p:txBody>
      </p:sp>
      <p:sp>
        <p:nvSpPr>
          <p:cNvPr id="6" name="TextBox 5"/>
          <p:cNvSpPr txBox="1"/>
          <p:nvPr/>
        </p:nvSpPr>
        <p:spPr>
          <a:xfrm>
            <a:off x="838200" y="4800600"/>
            <a:ext cx="8686800" cy="83099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400" dirty="0" smtClean="0"/>
              <a:t> The product shall retain all ice predictions for all</a:t>
            </a:r>
          </a:p>
          <a:p>
            <a:r>
              <a:rPr lang="en-US" sz="2400" dirty="0" smtClean="0"/>
              <a:t>occasions the schedule is run.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81401"/>
            <a:ext cx="8686800" cy="1524000"/>
          </a:xfrm>
        </p:spPr>
        <p:txBody>
          <a:bodyPr>
            <a:normAutofit fontScale="92500" lnSpcReduction="10000"/>
          </a:bodyPr>
          <a:lstStyle/>
          <a:p>
            <a:pPr>
              <a:buNone/>
            </a:pPr>
            <a:r>
              <a:rPr lang="en-US" dirty="0" smtClean="0"/>
              <a:t>again, this constraint will lead to additional</a:t>
            </a:r>
          </a:p>
          <a:p>
            <a:pPr>
              <a:buNone/>
            </a:pPr>
            <a:r>
              <a:rPr lang="en-US" dirty="0" smtClean="0"/>
              <a:t>functional </a:t>
            </a:r>
            <a:r>
              <a:rPr lang="en-US" dirty="0" smtClean="0"/>
              <a:t>requirements</a:t>
            </a:r>
            <a:r>
              <a:rPr lang="en-US" dirty="0" smtClean="0"/>
              <a:t>, such as establishing a radio</a:t>
            </a:r>
          </a:p>
          <a:p>
            <a:pPr>
              <a:buNone/>
            </a:pPr>
            <a:r>
              <a:rPr lang="en-US" dirty="0" smtClean="0"/>
              <a:t>network connection, matching data formats ...</a:t>
            </a:r>
          </a:p>
          <a:p>
            <a:endParaRPr lang="en-US" dirty="0"/>
          </a:p>
        </p:txBody>
      </p:sp>
      <p:sp>
        <p:nvSpPr>
          <p:cNvPr id="2" name="Title 1"/>
          <p:cNvSpPr>
            <a:spLocks noGrp="1"/>
          </p:cNvSpPr>
          <p:nvPr>
            <p:ph type="title"/>
          </p:nvPr>
        </p:nvSpPr>
        <p:spPr/>
        <p:txBody>
          <a:bodyPr>
            <a:normAutofit fontScale="90000"/>
          </a:bodyPr>
          <a:lstStyle/>
          <a:p>
            <a:r>
              <a:rPr lang="en-US" dirty="0" smtClean="0"/>
              <a:t>Ex: Operational constraints</a:t>
            </a:r>
            <a:br>
              <a:rPr lang="en-US" dirty="0" smtClean="0"/>
            </a:br>
            <a:endParaRPr lang="en-US" dirty="0"/>
          </a:p>
        </p:txBody>
      </p:sp>
      <p:sp>
        <p:nvSpPr>
          <p:cNvPr id="4" name="TextBox 3"/>
          <p:cNvSpPr txBox="1"/>
          <p:nvPr/>
        </p:nvSpPr>
        <p:spPr>
          <a:xfrm>
            <a:off x="457200" y="1143000"/>
            <a:ext cx="8686800" cy="2062103"/>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400" dirty="0" smtClean="0"/>
              <a:t>  </a:t>
            </a:r>
            <a:r>
              <a:rPr lang="en-US" sz="2800" dirty="0" smtClean="0"/>
              <a:t>The product shall interface with the DM31 weather</a:t>
            </a:r>
          </a:p>
          <a:p>
            <a:r>
              <a:rPr lang="en-US" sz="2800" dirty="0" smtClean="0"/>
              <a:t>stations.</a:t>
            </a:r>
          </a:p>
          <a:p>
            <a:r>
              <a:rPr lang="en-US" sz="2400" i="1" dirty="0" smtClean="0"/>
              <a:t>Criterion: The interfaces to the Rosa Weather Station shall</a:t>
            </a:r>
          </a:p>
          <a:p>
            <a:r>
              <a:rPr lang="en-US" sz="2400" i="1" dirty="0" smtClean="0"/>
              <a:t>be certified as complying with the National Transportation</a:t>
            </a:r>
          </a:p>
          <a:p>
            <a:r>
              <a:rPr lang="en-US" sz="2400" i="1" dirty="0" smtClean="0"/>
              <a:t>Communication ITS Protocol (NTC/IP).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Project constraints</a:t>
            </a:r>
            <a:br>
              <a:rPr lang="en-US" dirty="0" smtClean="0"/>
            </a:br>
            <a:endParaRPr lang="en-US" dirty="0"/>
          </a:p>
        </p:txBody>
      </p:sp>
      <p:sp>
        <p:nvSpPr>
          <p:cNvPr id="4" name="TextBox 3"/>
          <p:cNvSpPr txBox="1"/>
          <p:nvPr/>
        </p:nvSpPr>
        <p:spPr>
          <a:xfrm>
            <a:off x="304800" y="1676400"/>
            <a:ext cx="85344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2800" dirty="0" smtClean="0"/>
              <a:t> The product must be available at the beginning of</a:t>
            </a:r>
          </a:p>
          <a:p>
            <a:r>
              <a:rPr lang="en-US" sz="2800" dirty="0" smtClean="0"/>
              <a:t>the new tax year.</a:t>
            </a:r>
          </a:p>
        </p:txBody>
      </p:sp>
      <p:sp>
        <p:nvSpPr>
          <p:cNvPr id="5" name="TextBox 4"/>
          <p:cNvSpPr txBox="1"/>
          <p:nvPr/>
        </p:nvSpPr>
        <p:spPr>
          <a:xfrm>
            <a:off x="457200" y="3657600"/>
            <a:ext cx="8686800" cy="523220"/>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400" dirty="0" smtClean="0"/>
              <a:t>  </a:t>
            </a:r>
            <a:r>
              <a:rPr lang="en-US" sz="2800" dirty="0" smtClean="0"/>
              <a:t> The budget for building the product is £500,000.</a:t>
            </a:r>
          </a:p>
        </p:txBody>
      </p:sp>
      <p:sp>
        <p:nvSpPr>
          <p:cNvPr id="6" name="TextBox 5"/>
          <p:cNvSpPr txBox="1"/>
          <p:nvPr/>
        </p:nvSpPr>
        <p:spPr>
          <a:xfrm>
            <a:off x="457200" y="990600"/>
            <a:ext cx="2514600" cy="369332"/>
          </a:xfrm>
          <a:prstGeom prst="rect">
            <a:avLst/>
          </a:prstGeom>
          <a:noFill/>
        </p:spPr>
        <p:txBody>
          <a:bodyPr wrap="square" rtlCol="0">
            <a:spAutoFit/>
          </a:bodyPr>
          <a:lstStyle/>
          <a:p>
            <a:r>
              <a:rPr lang="en-US" dirty="0" smtClean="0">
                <a:solidFill>
                  <a:srgbClr val="FF0000"/>
                </a:solidFill>
              </a:rPr>
              <a:t>Time </a:t>
            </a:r>
            <a:endParaRPr lang="en-US" dirty="0">
              <a:solidFill>
                <a:srgbClr val="FF0000"/>
              </a:solidFill>
            </a:endParaRPr>
          </a:p>
        </p:txBody>
      </p:sp>
      <p:sp>
        <p:nvSpPr>
          <p:cNvPr id="7" name="TextBox 6"/>
          <p:cNvSpPr txBox="1"/>
          <p:nvPr/>
        </p:nvSpPr>
        <p:spPr>
          <a:xfrm>
            <a:off x="381000" y="2971800"/>
            <a:ext cx="2438400" cy="369332"/>
          </a:xfrm>
          <a:prstGeom prst="rect">
            <a:avLst/>
          </a:prstGeom>
          <a:noFill/>
        </p:spPr>
        <p:txBody>
          <a:bodyPr wrap="square" rtlCol="0">
            <a:spAutoFit/>
          </a:bodyPr>
          <a:lstStyle/>
          <a:p>
            <a:r>
              <a:rPr lang="en-US" dirty="0" smtClean="0">
                <a:solidFill>
                  <a:srgbClr val="FF0000"/>
                </a:solidFill>
              </a:rPr>
              <a:t>And money: </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Functional requirements describe  what the product must do to carry  out the work for which it is  intended. They are independent</a:t>
            </a:r>
          </a:p>
          <a:p>
            <a:pPr>
              <a:buNone/>
            </a:pPr>
            <a:r>
              <a:rPr lang="en-US" dirty="0" smtClean="0"/>
              <a:t>of any technology used by the  product.</a:t>
            </a:r>
          </a:p>
          <a:p>
            <a:pPr>
              <a:buNone/>
            </a:pPr>
            <a:r>
              <a:rPr lang="en-US" dirty="0" smtClean="0"/>
              <a:t> </a:t>
            </a:r>
          </a:p>
          <a:p>
            <a:endParaRPr lang="en-US" dirty="0"/>
          </a:p>
        </p:txBody>
      </p:sp>
      <p:sp>
        <p:nvSpPr>
          <p:cNvPr id="2" name="Title 1"/>
          <p:cNvSpPr>
            <a:spLocks noGrp="1"/>
          </p:cNvSpPr>
          <p:nvPr>
            <p:ph type="title"/>
          </p:nvPr>
        </p:nvSpPr>
        <p:spPr/>
        <p:txBody>
          <a:bodyPr/>
          <a:lstStyle/>
          <a:p>
            <a:r>
              <a:rPr lang="en-US" dirty="0" smtClean="0"/>
              <a:t>Functional requirements </a:t>
            </a:r>
            <a:endParaRPr lang="en-US" dirty="0"/>
          </a:p>
        </p:txBody>
      </p:sp>
      <p:sp>
        <p:nvSpPr>
          <p:cNvPr id="4" name="TextBox 3"/>
          <p:cNvSpPr txBox="1"/>
          <p:nvPr/>
        </p:nvSpPr>
        <p:spPr>
          <a:xfrm>
            <a:off x="685800" y="4343400"/>
            <a:ext cx="8001000" cy="381000"/>
          </a:xfrm>
          <a:prstGeom prst="rect">
            <a:avLst/>
          </a:prstGeom>
          <a:solidFill>
            <a:schemeClr val="accent4">
              <a:lumMod val="60000"/>
              <a:lumOff val="40000"/>
            </a:schemeClr>
          </a:solidFill>
        </p:spPr>
        <p:txBody>
          <a:bodyPr wrap="square" rtlCol="0">
            <a:spAutoFit/>
          </a:bodyPr>
          <a:lstStyle/>
          <a:p>
            <a:r>
              <a:rPr lang="en-US" dirty="0" smtClean="0"/>
              <a:t>The product shall record the new weather stations.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200" y="5257800"/>
            <a:ext cx="5562600" cy="868363"/>
          </a:xfrm>
        </p:spPr>
        <p:txBody>
          <a:bodyPr/>
          <a:lstStyle/>
          <a:p>
            <a:endParaRPr lang="en-US" dirty="0"/>
          </a:p>
        </p:txBody>
      </p:sp>
      <p:sp>
        <p:nvSpPr>
          <p:cNvPr id="2" name="Title 1"/>
          <p:cNvSpPr>
            <a:spLocks noGrp="1"/>
          </p:cNvSpPr>
          <p:nvPr>
            <p:ph type="title"/>
          </p:nvPr>
        </p:nvSpPr>
        <p:spPr>
          <a:xfrm>
            <a:off x="609600" y="2667000"/>
            <a:ext cx="8229600" cy="1143000"/>
          </a:xfrm>
        </p:spPr>
        <p:txBody>
          <a:bodyPr>
            <a:normAutofit fontScale="90000"/>
          </a:bodyPr>
          <a:lstStyle/>
          <a:p>
            <a:r>
              <a:rPr lang="en-US" dirty="0" err="1" smtClean="0"/>
              <a:t>Volere</a:t>
            </a:r>
            <a:r>
              <a:rPr lang="en-US" dirty="0" smtClean="0"/>
              <a:t> Step 2d:</a:t>
            </a:r>
            <a:br>
              <a:rPr lang="en-US" dirty="0" smtClean="0"/>
            </a:br>
            <a:r>
              <a:rPr lang="en-US" dirty="0" smtClean="0"/>
              <a:t>Modeling the Data</a:t>
            </a:r>
            <a:br>
              <a:rPr lang="en-US" dirty="0" smtClean="0"/>
            </a:b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705600" y="381000"/>
            <a:ext cx="2209800" cy="234133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during analysis, model only business data</a:t>
            </a:r>
          </a:p>
          <a:p>
            <a:r>
              <a:rPr lang="en-US" dirty="0" smtClean="0"/>
              <a:t> business data objects naturally occur in the stakeholder's process descriptions</a:t>
            </a:r>
          </a:p>
          <a:p>
            <a:r>
              <a:rPr lang="en-US" dirty="0" smtClean="0"/>
              <a:t> model the statics – business data objects and their logical relationships</a:t>
            </a:r>
          </a:p>
          <a:p>
            <a:r>
              <a:rPr lang="en-US" dirty="0" smtClean="0"/>
              <a:t> caution: it is tempting, but doesn't make much sense to specify "operations" for data objects during analysis – operations are design information</a:t>
            </a:r>
          </a:p>
          <a:p>
            <a:endParaRPr lang="en-US" dirty="0"/>
          </a:p>
        </p:txBody>
      </p:sp>
      <p:sp>
        <p:nvSpPr>
          <p:cNvPr id="2" name="Title 1"/>
          <p:cNvSpPr>
            <a:spLocks noGrp="1"/>
          </p:cNvSpPr>
          <p:nvPr>
            <p:ph type="title"/>
          </p:nvPr>
        </p:nvSpPr>
        <p:spPr/>
        <p:txBody>
          <a:bodyPr>
            <a:normAutofit fontScale="90000"/>
          </a:bodyPr>
          <a:lstStyle/>
          <a:p>
            <a:r>
              <a:rPr lang="en-US" dirty="0" smtClean="0"/>
              <a:t>Business Data</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long-standing:</a:t>
            </a:r>
          </a:p>
          <a:p>
            <a:pPr>
              <a:buFont typeface="Wingdings" pitchFamily="2" charset="2"/>
              <a:buChar char="ü"/>
            </a:pPr>
            <a:r>
              <a:rPr lang="en-US" dirty="0" smtClean="0"/>
              <a:t>entity-relationship diagram (ERD)</a:t>
            </a:r>
          </a:p>
          <a:p>
            <a:pPr>
              <a:buFont typeface="Wingdings" pitchFamily="2" charset="2"/>
              <a:buChar char="ü"/>
            </a:pPr>
            <a:r>
              <a:rPr lang="en-US" dirty="0" err="1" smtClean="0"/>
              <a:t>statechart</a:t>
            </a:r>
            <a:endParaRPr lang="en-US" dirty="0" smtClean="0"/>
          </a:p>
          <a:p>
            <a:pPr>
              <a:buFont typeface="Wingdings" pitchFamily="2" charset="2"/>
              <a:buChar char="ü"/>
            </a:pPr>
            <a:r>
              <a:rPr lang="en-US" dirty="0" smtClean="0"/>
              <a:t>state transition table</a:t>
            </a:r>
          </a:p>
          <a:p>
            <a:r>
              <a:rPr lang="en-US" dirty="0" smtClean="0"/>
              <a:t> with UML:</a:t>
            </a:r>
          </a:p>
          <a:p>
            <a:pPr>
              <a:buFont typeface="Wingdings" pitchFamily="2" charset="2"/>
              <a:buChar char="ü"/>
            </a:pPr>
            <a:r>
              <a:rPr lang="en-US" dirty="0" smtClean="0"/>
              <a:t>class diagram</a:t>
            </a:r>
          </a:p>
          <a:p>
            <a:pPr>
              <a:buFont typeface="Wingdings" pitchFamily="2" charset="2"/>
              <a:buChar char="ü"/>
            </a:pPr>
            <a:r>
              <a:rPr lang="en-US" dirty="0" smtClean="0"/>
              <a:t>state diagram</a:t>
            </a:r>
          </a:p>
          <a:p>
            <a:endParaRPr lang="en-US" dirty="0"/>
          </a:p>
        </p:txBody>
      </p:sp>
      <p:sp>
        <p:nvSpPr>
          <p:cNvPr id="2" name="Title 1"/>
          <p:cNvSpPr>
            <a:spLocks noGrp="1"/>
          </p:cNvSpPr>
          <p:nvPr>
            <p:ph type="title"/>
          </p:nvPr>
        </p:nvSpPr>
        <p:spPr/>
        <p:txBody>
          <a:bodyPr>
            <a:normAutofit fontScale="90000"/>
          </a:bodyPr>
          <a:lstStyle/>
          <a:p>
            <a:r>
              <a:rPr lang="en-US" dirty="0" smtClean="0"/>
              <a:t>Variety of data diagrams</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724400"/>
            <a:ext cx="8229600" cy="792163"/>
          </a:xfrm>
        </p:spPr>
        <p:txBody>
          <a:bodyPr>
            <a:normAutofit fontScale="77500" lnSpcReduction="20000"/>
          </a:bodyPr>
          <a:lstStyle/>
          <a:p>
            <a:pPr>
              <a:buNone/>
            </a:pPr>
            <a:r>
              <a:rPr lang="en-US" dirty="0" smtClean="0"/>
              <a:t>a simple UML class diagram that shows key</a:t>
            </a:r>
          </a:p>
          <a:p>
            <a:pPr>
              <a:buNone/>
            </a:pPr>
            <a:r>
              <a:rPr lang="en-US" dirty="0" smtClean="0"/>
              <a:t>business data objects and their relationships</a:t>
            </a:r>
          </a:p>
        </p:txBody>
      </p:sp>
      <p:sp>
        <p:nvSpPr>
          <p:cNvPr id="2" name="Title 1"/>
          <p:cNvSpPr>
            <a:spLocks noGrp="1"/>
          </p:cNvSpPr>
          <p:nvPr>
            <p:ph type="title"/>
          </p:nvPr>
        </p:nvSpPr>
        <p:spPr/>
        <p:txBody>
          <a:bodyPr>
            <a:normAutofit fontScale="90000"/>
          </a:bodyPr>
          <a:lstStyle/>
          <a:p>
            <a:r>
              <a:rPr lang="en-US" dirty="0" smtClean="0"/>
              <a:t>Ex: Business objects as a</a:t>
            </a:r>
            <a:br>
              <a:rPr lang="en-US" dirty="0" smtClean="0"/>
            </a:br>
            <a:r>
              <a:rPr lang="en-US" dirty="0" smtClean="0"/>
              <a:t>class diagram(p. 169)</a:t>
            </a:r>
            <a:br>
              <a:rPr lang="en-US" dirty="0" smtClean="0"/>
            </a:b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95400" y="1371600"/>
            <a:ext cx="6547201" cy="298026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99617"/>
            <a:ext cx="8077200" cy="2691384"/>
          </a:xfrm>
        </p:spPr>
        <p:txBody>
          <a:bodyPr>
            <a:normAutofit/>
          </a:bodyPr>
          <a:lstStyle/>
          <a:p>
            <a:r>
              <a:rPr lang="en-US" dirty="0" smtClean="0"/>
              <a:t>when talking about the business data objects,</a:t>
            </a:r>
          </a:p>
          <a:p>
            <a:pPr>
              <a:buNone/>
            </a:pPr>
            <a:r>
              <a:rPr lang="en-US" dirty="0" smtClean="0"/>
              <a:t>additional </a:t>
            </a:r>
            <a:r>
              <a:rPr lang="en-US" dirty="0" err="1" smtClean="0"/>
              <a:t>reqs</a:t>
            </a:r>
            <a:r>
              <a:rPr lang="en-US" dirty="0" smtClean="0"/>
              <a:t> naturally come up</a:t>
            </a:r>
          </a:p>
          <a:p>
            <a:r>
              <a:rPr lang="en-US" dirty="0" smtClean="0"/>
              <a:t> </a:t>
            </a:r>
            <a:r>
              <a:rPr lang="en-US" dirty="0" err="1" smtClean="0"/>
              <a:t>f.e</a:t>
            </a:r>
            <a:r>
              <a:rPr lang="en-US" dirty="0" smtClean="0"/>
              <a:t>., business data often must be stored in the  product – a functional </a:t>
            </a:r>
            <a:r>
              <a:rPr lang="en-US" dirty="0" err="1" smtClean="0"/>
              <a:t>req</a:t>
            </a:r>
            <a:r>
              <a:rPr lang="en-US" dirty="0" smtClean="0"/>
              <a:t>:</a:t>
            </a:r>
          </a:p>
          <a:p>
            <a:endParaRPr lang="en-US" dirty="0"/>
          </a:p>
        </p:txBody>
      </p:sp>
      <p:sp>
        <p:nvSpPr>
          <p:cNvPr id="3" name="Title 2"/>
          <p:cNvSpPr>
            <a:spLocks noGrp="1"/>
          </p:cNvSpPr>
          <p:nvPr>
            <p:ph type="title"/>
          </p:nvPr>
        </p:nvSpPr>
        <p:spPr/>
        <p:txBody>
          <a:bodyPr>
            <a:normAutofit fontScale="90000"/>
          </a:bodyPr>
          <a:lstStyle/>
          <a:p>
            <a:r>
              <a:rPr lang="en-US" dirty="0" smtClean="0"/>
              <a:t>Ex: Functional </a:t>
            </a:r>
            <a:r>
              <a:rPr lang="en-US" dirty="0" err="1" smtClean="0"/>
              <a:t>reqs</a:t>
            </a:r>
            <a:r>
              <a:rPr lang="en-US" dirty="0" smtClean="0"/>
              <a:t> from data</a:t>
            </a:r>
            <a:br>
              <a:rPr lang="en-US" dirty="0" smtClean="0"/>
            </a:br>
            <a:endParaRPr lang="en-US" dirty="0"/>
          </a:p>
        </p:txBody>
      </p:sp>
      <p:sp>
        <p:nvSpPr>
          <p:cNvPr id="4" name="TextBox 3"/>
          <p:cNvSpPr txBox="1"/>
          <p:nvPr/>
        </p:nvSpPr>
        <p:spPr>
          <a:xfrm>
            <a:off x="0" y="4114800"/>
            <a:ext cx="8686800" cy="1200329"/>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lvl="1">
              <a:buFont typeface="Wingdings" pitchFamily="2" charset="2"/>
              <a:buChar char="Ø"/>
            </a:pPr>
            <a:r>
              <a:rPr lang="en-US" sz="2400" dirty="0" smtClean="0"/>
              <a:t>The product shall record air-temperature readings,</a:t>
            </a:r>
          </a:p>
          <a:p>
            <a:r>
              <a:rPr lang="en-US" sz="2400" dirty="0" smtClean="0"/>
              <a:t>	humidity readings, precipitation readings, and road-	temperature readings received from weather stations.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99617"/>
            <a:ext cx="8153400" cy="1167384"/>
          </a:xfrm>
        </p:spPr>
        <p:txBody>
          <a:bodyPr/>
          <a:lstStyle/>
          <a:p>
            <a:r>
              <a:rPr lang="en-US" dirty="0" smtClean="0"/>
              <a:t>data often lead to additional quality </a:t>
            </a:r>
            <a:r>
              <a:rPr lang="en-US" dirty="0" err="1" smtClean="0"/>
              <a:t>reqs</a:t>
            </a:r>
            <a:r>
              <a:rPr lang="en-US" dirty="0" smtClean="0"/>
              <a:t> </a:t>
            </a:r>
            <a:r>
              <a:rPr lang="en-US" dirty="0" err="1" smtClean="0"/>
              <a:t>f.e</a:t>
            </a:r>
            <a:r>
              <a:rPr lang="en-US" dirty="0" smtClean="0"/>
              <a:t>., performance </a:t>
            </a:r>
            <a:r>
              <a:rPr lang="en-US" dirty="0" err="1" smtClean="0"/>
              <a:t>reqs</a:t>
            </a:r>
            <a:r>
              <a:rPr lang="en-US" dirty="0" smtClean="0"/>
              <a:t>:</a:t>
            </a:r>
          </a:p>
        </p:txBody>
      </p:sp>
      <p:sp>
        <p:nvSpPr>
          <p:cNvPr id="3" name="Title 2"/>
          <p:cNvSpPr>
            <a:spLocks noGrp="1"/>
          </p:cNvSpPr>
          <p:nvPr>
            <p:ph type="title"/>
          </p:nvPr>
        </p:nvSpPr>
        <p:spPr/>
        <p:txBody>
          <a:bodyPr>
            <a:normAutofit fontScale="90000"/>
          </a:bodyPr>
          <a:lstStyle/>
          <a:p>
            <a:r>
              <a:rPr lang="en-US" dirty="0" smtClean="0"/>
              <a:t>Ex: Quality </a:t>
            </a:r>
            <a:r>
              <a:rPr lang="en-US" dirty="0" err="1" smtClean="0"/>
              <a:t>reqs</a:t>
            </a:r>
            <a:r>
              <a:rPr lang="en-US" dirty="0" smtClean="0"/>
              <a:t> from data</a:t>
            </a:r>
            <a:br>
              <a:rPr lang="en-US" dirty="0" smtClean="0"/>
            </a:br>
            <a:endParaRPr lang="en-US" dirty="0"/>
          </a:p>
        </p:txBody>
      </p:sp>
      <p:sp>
        <p:nvSpPr>
          <p:cNvPr id="4" name="TextBox 3"/>
          <p:cNvSpPr txBox="1"/>
          <p:nvPr/>
        </p:nvSpPr>
        <p:spPr>
          <a:xfrm>
            <a:off x="228600" y="2819400"/>
            <a:ext cx="86868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800" dirty="0" smtClean="0"/>
              <a:t>The product shall record data transmitted from a</a:t>
            </a:r>
          </a:p>
          <a:p>
            <a:r>
              <a:rPr lang="en-US" sz="2800" dirty="0" smtClean="0"/>
              <a:t>weather station within half a second.</a:t>
            </a:r>
          </a:p>
        </p:txBody>
      </p:sp>
      <p:sp>
        <p:nvSpPr>
          <p:cNvPr id="5" name="TextBox 4"/>
          <p:cNvSpPr txBox="1"/>
          <p:nvPr/>
        </p:nvSpPr>
        <p:spPr>
          <a:xfrm>
            <a:off x="457200" y="5105400"/>
            <a:ext cx="86868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800" dirty="0" smtClean="0"/>
              <a:t>The product shall ensure that data recorded from</a:t>
            </a:r>
          </a:p>
          <a:p>
            <a:r>
              <a:rPr lang="en-US" sz="2800" dirty="0" smtClean="0"/>
              <a:t>a weather station cannot be altered, except by a</a:t>
            </a:r>
          </a:p>
          <a:p>
            <a:r>
              <a:rPr lang="en-US" sz="2800" dirty="0" smtClean="0"/>
              <a:t>supervising engineer.</a:t>
            </a:r>
          </a:p>
        </p:txBody>
      </p:sp>
      <p:sp>
        <p:nvSpPr>
          <p:cNvPr id="6" name="TextBox 5"/>
          <p:cNvSpPr txBox="1"/>
          <p:nvPr/>
        </p:nvSpPr>
        <p:spPr>
          <a:xfrm>
            <a:off x="457200" y="4114800"/>
            <a:ext cx="5638800" cy="800219"/>
          </a:xfrm>
          <a:prstGeom prst="rect">
            <a:avLst/>
          </a:prstGeom>
          <a:noFill/>
        </p:spPr>
        <p:txBody>
          <a:bodyPr wrap="square" rtlCol="0">
            <a:spAutoFit/>
          </a:bodyPr>
          <a:lstStyle/>
          <a:p>
            <a:r>
              <a:rPr lang="en-US" sz="2800" dirty="0" err="1" smtClean="0"/>
              <a:t>f.e</a:t>
            </a:r>
            <a:r>
              <a:rPr lang="en-US" sz="2800" dirty="0" smtClean="0"/>
              <a:t>., security </a:t>
            </a:r>
            <a:r>
              <a:rPr lang="en-US" sz="2800" dirty="0" err="1" smtClean="0"/>
              <a:t>reqs</a:t>
            </a:r>
            <a:r>
              <a:rPr lang="en-US" sz="2800"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show the states of an object, plus the events that make the object move to its next state</a:t>
            </a:r>
          </a:p>
          <a:p>
            <a:r>
              <a:rPr lang="en-US" dirty="0" smtClean="0"/>
              <a:t> here: business data object and business events</a:t>
            </a:r>
          </a:p>
          <a:p>
            <a:r>
              <a:rPr lang="en-US" dirty="0" smtClean="0"/>
              <a:t> often helps to identify additional requirements</a:t>
            </a:r>
          </a:p>
          <a:p>
            <a:r>
              <a:rPr lang="en-US" dirty="0" smtClean="0"/>
              <a:t> caution: state diagrams have a tendency of getting too close to design...</a:t>
            </a:r>
          </a:p>
          <a:p>
            <a:endParaRPr lang="en-US" dirty="0"/>
          </a:p>
        </p:txBody>
      </p:sp>
      <p:sp>
        <p:nvSpPr>
          <p:cNvPr id="3" name="Title 2"/>
          <p:cNvSpPr>
            <a:spLocks noGrp="1"/>
          </p:cNvSpPr>
          <p:nvPr>
            <p:ph type="title"/>
          </p:nvPr>
        </p:nvSpPr>
        <p:spPr/>
        <p:txBody>
          <a:bodyPr>
            <a:normAutofit fontScale="90000"/>
          </a:bodyPr>
          <a:lstStyle/>
          <a:p>
            <a:r>
              <a:rPr lang="en-US" dirty="0" smtClean="0"/>
              <a:t>State diagrams</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 Business object states</a:t>
            </a:r>
            <a:br>
              <a:rPr lang="en-US" dirty="0" smtClean="0"/>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43000" y="1828800"/>
            <a:ext cx="7043738" cy="458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8229600" cy="1143000"/>
          </a:xfrm>
        </p:spPr>
        <p:txBody>
          <a:bodyPr>
            <a:normAutofit fontScale="90000"/>
          </a:bodyPr>
          <a:lstStyle/>
          <a:p>
            <a:r>
              <a:rPr lang="en-US" dirty="0" err="1" smtClean="0"/>
              <a:t>Volere</a:t>
            </a:r>
            <a:r>
              <a:rPr lang="en-US" dirty="0" smtClean="0"/>
              <a:t> Step 3:</a:t>
            </a:r>
            <a:br>
              <a:rPr lang="en-US" dirty="0" smtClean="0"/>
            </a:br>
            <a:r>
              <a:rPr lang="en-US" dirty="0" smtClean="0"/>
              <a:t>Writing the Requirements</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is actually done during trawling</a:t>
            </a:r>
          </a:p>
          <a:p>
            <a:pPr>
              <a:buNone/>
            </a:pPr>
            <a:r>
              <a:rPr lang="en-US" dirty="0" smtClean="0"/>
              <a:t> the individual </a:t>
            </a:r>
            <a:r>
              <a:rPr lang="en-US" dirty="0" smtClean="0"/>
              <a:t>requirements </a:t>
            </a:r>
            <a:r>
              <a:rPr lang="en-US" dirty="0" smtClean="0"/>
              <a:t>must be written down in a structured form ("formalized")</a:t>
            </a:r>
          </a:p>
          <a:p>
            <a:r>
              <a:rPr lang="en-US" dirty="0" smtClean="0"/>
              <a:t> helps with bookkeeping</a:t>
            </a:r>
          </a:p>
          <a:p>
            <a:r>
              <a:rPr lang="en-US" dirty="0" smtClean="0"/>
              <a:t> helps avoid defects, such as </a:t>
            </a:r>
            <a:r>
              <a:rPr lang="en-US" dirty="0" smtClean="0"/>
              <a:t>requirements </a:t>
            </a:r>
            <a:r>
              <a:rPr lang="en-US" dirty="0" smtClean="0"/>
              <a:t>that are incomplete or not traceable to a use case</a:t>
            </a:r>
          </a:p>
          <a:p>
            <a:r>
              <a:rPr lang="en-US" dirty="0" smtClean="0"/>
              <a:t> uses a template, in paper form or electronic form</a:t>
            </a:r>
          </a:p>
          <a:p>
            <a:endParaRPr lang="en-US" dirty="0"/>
          </a:p>
        </p:txBody>
      </p:sp>
      <p:sp>
        <p:nvSpPr>
          <p:cNvPr id="3" name="Title 2"/>
          <p:cNvSpPr>
            <a:spLocks noGrp="1"/>
          </p:cNvSpPr>
          <p:nvPr>
            <p:ph type="title"/>
          </p:nvPr>
        </p:nvSpPr>
        <p:spPr/>
        <p:txBody>
          <a:bodyPr>
            <a:normAutofit fontScale="90000"/>
          </a:bodyPr>
          <a:lstStyle/>
          <a:p>
            <a:r>
              <a:rPr lang="en-US" dirty="0" smtClean="0"/>
              <a:t>Writing individual requirements</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57400"/>
            <a:ext cx="7772400" cy="1362075"/>
          </a:xfrm>
        </p:spPr>
        <p:txBody>
          <a:bodyPr/>
          <a:lstStyle/>
          <a:p>
            <a:r>
              <a:rPr lang="en-US" dirty="0" smtClean="0"/>
              <a:t>Quality  requirements </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Volere</a:t>
            </a:r>
            <a:r>
              <a:rPr lang="en-US" dirty="0" smtClean="0"/>
              <a:t> »Shell«</a:t>
            </a:r>
            <a:br>
              <a:rPr lang="en-US" dirty="0" smtClean="0"/>
            </a:b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1619250"/>
            <a:ext cx="8382000" cy="52387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Volere</a:t>
            </a:r>
            <a:r>
              <a:rPr lang="en-US" dirty="0" smtClean="0"/>
              <a:t> shell explanation</a:t>
            </a:r>
          </a:p>
        </p:txBody>
      </p:sp>
      <p:pic>
        <p:nvPicPr>
          <p:cNvPr id="5122" name="Picture 2"/>
          <p:cNvPicPr>
            <a:picLocks noChangeAspect="1" noChangeArrowheads="1"/>
          </p:cNvPicPr>
          <p:nvPr/>
        </p:nvPicPr>
        <p:blipFill>
          <a:blip r:embed="rId2" cstate="print"/>
          <a:srcRect/>
          <a:stretch>
            <a:fillRect/>
          </a:stretch>
        </p:blipFill>
        <p:spPr bwMode="auto">
          <a:xfrm>
            <a:off x="1066800" y="1676400"/>
            <a:ext cx="6619875" cy="4513551"/>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99617"/>
            <a:ext cx="8229600" cy="1243584"/>
          </a:xfrm>
        </p:spPr>
        <p:txBody>
          <a:bodyPr/>
          <a:lstStyle/>
          <a:p>
            <a:r>
              <a:rPr lang="en-US" dirty="0" smtClean="0"/>
              <a:t>one particular </a:t>
            </a:r>
            <a:r>
              <a:rPr lang="en-US" dirty="0" err="1" smtClean="0"/>
              <a:t>req</a:t>
            </a:r>
            <a:r>
              <a:rPr lang="en-US" dirty="0" smtClean="0"/>
              <a:t> can make another one less</a:t>
            </a:r>
          </a:p>
          <a:p>
            <a:pPr>
              <a:buNone/>
            </a:pPr>
            <a:r>
              <a:rPr lang="en-US" dirty="0" smtClean="0"/>
              <a:t>feasible; for example:</a:t>
            </a:r>
          </a:p>
          <a:p>
            <a:endParaRPr lang="en-US" dirty="0"/>
          </a:p>
        </p:txBody>
      </p:sp>
      <p:sp>
        <p:nvSpPr>
          <p:cNvPr id="3" name="Title 2"/>
          <p:cNvSpPr>
            <a:spLocks noGrp="1"/>
          </p:cNvSpPr>
          <p:nvPr>
            <p:ph type="title"/>
          </p:nvPr>
        </p:nvSpPr>
        <p:spPr/>
        <p:txBody>
          <a:bodyPr>
            <a:normAutofit fontScale="90000"/>
          </a:bodyPr>
          <a:lstStyle/>
          <a:p>
            <a:r>
              <a:rPr lang="en-US" dirty="0" smtClean="0"/>
              <a:t>Conflicting requirements</a:t>
            </a:r>
            <a:br>
              <a:rPr lang="en-US" dirty="0" smtClean="0"/>
            </a:br>
            <a:endParaRPr lang="en-US" dirty="0"/>
          </a:p>
        </p:txBody>
      </p:sp>
      <p:sp>
        <p:nvSpPr>
          <p:cNvPr id="4" name="TextBox 3"/>
          <p:cNvSpPr txBox="1"/>
          <p:nvPr/>
        </p:nvSpPr>
        <p:spPr>
          <a:xfrm>
            <a:off x="457200" y="2819401"/>
            <a:ext cx="84582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800" dirty="0" smtClean="0"/>
              <a:t>The product shall compute the shortest route to</a:t>
            </a:r>
          </a:p>
          <a:p>
            <a:r>
              <a:rPr lang="en-US" sz="2800" dirty="0" smtClean="0"/>
              <a:t>each destination.</a:t>
            </a:r>
          </a:p>
          <a:p>
            <a:endParaRPr lang="en-US" sz="2800" dirty="0" smtClean="0"/>
          </a:p>
        </p:txBody>
      </p:sp>
      <p:sp>
        <p:nvSpPr>
          <p:cNvPr id="5" name="TextBox 4"/>
          <p:cNvSpPr txBox="1"/>
          <p:nvPr/>
        </p:nvSpPr>
        <p:spPr>
          <a:xfrm>
            <a:off x="457200" y="4343400"/>
            <a:ext cx="86868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800" dirty="0" smtClean="0"/>
              <a:t>The product shall compute the quickest route to</a:t>
            </a:r>
          </a:p>
          <a:p>
            <a:r>
              <a:rPr lang="en-US" sz="2800" dirty="0" smtClean="0"/>
              <a:t>each destination.</a:t>
            </a:r>
          </a:p>
        </p:txBody>
      </p:sp>
      <p:sp>
        <p:nvSpPr>
          <p:cNvPr id="6" name="TextBox 5"/>
          <p:cNvSpPr txBox="1"/>
          <p:nvPr/>
        </p:nvSpPr>
        <p:spPr>
          <a:xfrm>
            <a:off x="533400" y="5562600"/>
            <a:ext cx="8382000" cy="1107996"/>
          </a:xfrm>
          <a:prstGeom prst="rect">
            <a:avLst/>
          </a:prstGeom>
          <a:noFill/>
        </p:spPr>
        <p:txBody>
          <a:bodyPr wrap="square" rtlCol="0">
            <a:spAutoFit/>
          </a:bodyPr>
          <a:lstStyle/>
          <a:p>
            <a:r>
              <a:rPr lang="en-US" sz="2400" dirty="0" smtClean="0"/>
              <a:t>nothing unusual when asking different people</a:t>
            </a:r>
          </a:p>
          <a:p>
            <a:r>
              <a:rPr lang="en-US" sz="2400" dirty="0" smtClean="0"/>
              <a:t> must be resolved, with the client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 Functional </a:t>
            </a:r>
            <a:r>
              <a:rPr lang="en-US" dirty="0" smtClean="0"/>
              <a:t>requirement </a:t>
            </a:r>
            <a:r>
              <a:rPr lang="en-US" dirty="0" smtClean="0"/>
              <a:t>in a shell</a:t>
            </a:r>
          </a:p>
        </p:txBody>
      </p:sp>
      <p:sp>
        <p:nvSpPr>
          <p:cNvPr id="4" name="Content Placeholder 3"/>
          <p:cNvSpPr>
            <a:spLocks noGrp="1"/>
          </p:cNvSpPr>
          <p:nvPr>
            <p:ph idx="1"/>
          </p:nvPr>
        </p:nvSpPr>
        <p:spPr/>
        <p:txBody>
          <a:bodyPr>
            <a:normAutofit fontScale="62500" lnSpcReduction="20000"/>
          </a:bodyPr>
          <a:lstStyle/>
          <a:p>
            <a:pPr>
              <a:buNone/>
            </a:pPr>
            <a:r>
              <a:rPr lang="en-US" dirty="0" smtClean="0">
                <a:solidFill>
                  <a:schemeClr val="tx1">
                    <a:lumMod val="50000"/>
                    <a:lumOff val="50000"/>
                  </a:schemeClr>
                </a:solidFill>
              </a:rPr>
              <a:t>Requirement #: </a:t>
            </a:r>
            <a:r>
              <a:rPr lang="en-US" dirty="0" smtClean="0"/>
              <a:t>75     </a:t>
            </a:r>
            <a:r>
              <a:rPr lang="en-US" dirty="0" err="1" smtClean="0"/>
              <a:t>Req</a:t>
            </a:r>
            <a:r>
              <a:rPr lang="en-US" dirty="0" smtClean="0"/>
              <a:t> Type  </a:t>
            </a:r>
            <a:r>
              <a:rPr lang="en-US" dirty="0" smtClean="0"/>
              <a:t>:</a:t>
            </a:r>
            <a:r>
              <a:rPr lang="en-US" dirty="0" smtClean="0"/>
              <a:t>9</a:t>
            </a:r>
            <a:r>
              <a:rPr lang="en-US" dirty="0" smtClean="0"/>
              <a:t>   </a:t>
            </a:r>
            <a:r>
              <a:rPr lang="en-US" dirty="0" smtClean="0"/>
              <a:t>Event/Use Case #: 6</a:t>
            </a:r>
          </a:p>
          <a:p>
            <a:pPr>
              <a:buNone/>
            </a:pPr>
            <a:endParaRPr lang="en-US" dirty="0" smtClean="0"/>
          </a:p>
          <a:p>
            <a:pPr>
              <a:buNone/>
            </a:pPr>
            <a:r>
              <a:rPr lang="en-US" dirty="0" smtClean="0">
                <a:solidFill>
                  <a:schemeClr val="tx1">
                    <a:lumMod val="50000"/>
                    <a:lumOff val="50000"/>
                  </a:schemeClr>
                </a:solidFill>
              </a:rPr>
              <a:t>Description</a:t>
            </a:r>
            <a:r>
              <a:rPr lang="en-US" dirty="0" smtClean="0"/>
              <a:t>: The product shall </a:t>
            </a:r>
            <a:r>
              <a:rPr lang="en-US" dirty="0" smtClean="0"/>
              <a:t>issue an alert if a weather station fails to transmit readings.</a:t>
            </a:r>
            <a:endParaRPr lang="en-US" dirty="0" smtClean="0"/>
          </a:p>
          <a:p>
            <a:pPr>
              <a:buNone/>
            </a:pPr>
            <a:r>
              <a:rPr lang="en-US" dirty="0" smtClean="0">
                <a:solidFill>
                  <a:schemeClr val="tx1">
                    <a:lumMod val="50000"/>
                    <a:lumOff val="50000"/>
                  </a:schemeClr>
                </a:solidFill>
              </a:rPr>
              <a:t>Rationale</a:t>
            </a:r>
            <a:r>
              <a:rPr lang="en-US" dirty="0" smtClean="0">
                <a:solidFill>
                  <a:schemeClr val="tx1">
                    <a:lumMod val="50000"/>
                    <a:lumOff val="50000"/>
                  </a:schemeClr>
                </a:solidFill>
              </a:rPr>
              <a:t>: </a:t>
            </a:r>
            <a:r>
              <a:rPr lang="en-US" dirty="0" smtClean="0"/>
              <a:t>Failure to transmit readings might indicate that the weather station is faulty and needs maintenance and that the data used to predict the freezing roads may be incomplete. </a:t>
            </a:r>
            <a:endParaRPr lang="en-US" dirty="0" smtClean="0"/>
          </a:p>
          <a:p>
            <a:pPr>
              <a:buNone/>
            </a:pPr>
            <a:r>
              <a:rPr lang="en-US" dirty="0" smtClean="0">
                <a:solidFill>
                  <a:schemeClr val="tx1">
                    <a:lumMod val="50000"/>
                    <a:lumOff val="50000"/>
                  </a:schemeClr>
                </a:solidFill>
              </a:rPr>
              <a:t>Originator</a:t>
            </a:r>
            <a:r>
              <a:rPr lang="en-US" dirty="0" smtClean="0"/>
              <a:t>: </a:t>
            </a:r>
            <a:r>
              <a:rPr lang="en-US" dirty="0" smtClean="0"/>
              <a:t>Roger Walters, </a:t>
            </a:r>
            <a:r>
              <a:rPr lang="en-US" dirty="0" smtClean="0"/>
              <a:t>Road engineering Supervisor</a:t>
            </a:r>
          </a:p>
          <a:p>
            <a:pPr>
              <a:buNone/>
            </a:pPr>
            <a:r>
              <a:rPr lang="en-US" dirty="0" smtClean="0"/>
              <a:t> </a:t>
            </a:r>
            <a:r>
              <a:rPr lang="en-US" dirty="0" smtClean="0">
                <a:solidFill>
                  <a:schemeClr val="tx1">
                    <a:lumMod val="50000"/>
                    <a:lumOff val="50000"/>
                  </a:schemeClr>
                </a:solidFill>
              </a:rPr>
              <a:t>Fit Criterion</a:t>
            </a:r>
            <a:r>
              <a:rPr lang="en-US" dirty="0" smtClean="0"/>
              <a:t>: </a:t>
            </a:r>
            <a:r>
              <a:rPr lang="en-US" dirty="0" smtClean="0"/>
              <a:t>For each weather station the recorded number of each type of reading per hour shall be within the manufacturer’s specified range of the expected number of readings per hour.</a:t>
            </a:r>
            <a:endParaRPr lang="en-US" dirty="0" smtClean="0"/>
          </a:p>
          <a:p>
            <a:pPr>
              <a:buNone/>
            </a:pPr>
            <a:r>
              <a:rPr lang="en-US" dirty="0" smtClean="0">
                <a:solidFill>
                  <a:schemeClr val="tx1">
                    <a:lumMod val="50000"/>
                    <a:lumOff val="50000"/>
                  </a:schemeClr>
                </a:solidFill>
              </a:rPr>
              <a:t>Customer Satisfaction</a:t>
            </a:r>
            <a:r>
              <a:rPr lang="en-US" dirty="0" smtClean="0"/>
              <a:t>: </a:t>
            </a:r>
            <a:r>
              <a:rPr lang="en-US" dirty="0" smtClean="0"/>
              <a:t>3    </a:t>
            </a:r>
            <a:r>
              <a:rPr lang="en-US" dirty="0" smtClean="0">
                <a:solidFill>
                  <a:schemeClr val="tx1">
                    <a:lumMod val="50000"/>
                    <a:lumOff val="50000"/>
                  </a:schemeClr>
                </a:solidFill>
              </a:rPr>
              <a:t>Customer </a:t>
            </a:r>
            <a:r>
              <a:rPr lang="en-US" dirty="0" err="1" smtClean="0">
                <a:solidFill>
                  <a:schemeClr val="tx1">
                    <a:lumMod val="50000"/>
                    <a:lumOff val="50000"/>
                  </a:schemeClr>
                </a:solidFill>
              </a:rPr>
              <a:t>diSatisfaction</a:t>
            </a:r>
            <a:r>
              <a:rPr lang="en-US" dirty="0" smtClean="0"/>
              <a:t>: 3</a:t>
            </a:r>
          </a:p>
          <a:p>
            <a:pPr>
              <a:buNone/>
            </a:pPr>
            <a:r>
              <a:rPr lang="en-US" dirty="0" smtClean="0">
                <a:solidFill>
                  <a:schemeClr val="tx1">
                    <a:lumMod val="50000"/>
                    <a:lumOff val="50000"/>
                  </a:schemeClr>
                </a:solidFill>
              </a:rPr>
              <a:t>Priority</a:t>
            </a:r>
            <a:r>
              <a:rPr lang="en-US" dirty="0" smtClean="0"/>
              <a:t>: </a:t>
            </a:r>
            <a:r>
              <a:rPr lang="en-US" dirty="0" smtClean="0"/>
              <a:t>High </a:t>
            </a:r>
            <a:endParaRPr lang="en-US" dirty="0" smtClean="0"/>
          </a:p>
          <a:p>
            <a:pPr>
              <a:buNone/>
            </a:pPr>
            <a:r>
              <a:rPr lang="en-US" dirty="0" smtClean="0">
                <a:solidFill>
                  <a:schemeClr val="tx1">
                    <a:lumMod val="50000"/>
                    <a:lumOff val="50000"/>
                  </a:schemeClr>
                </a:solidFill>
              </a:rPr>
              <a:t>Supporting material: </a:t>
            </a:r>
          </a:p>
          <a:p>
            <a:pPr>
              <a:buNone/>
            </a:pPr>
            <a:r>
              <a:rPr lang="en-US" dirty="0" smtClean="0">
                <a:solidFill>
                  <a:schemeClr val="tx1">
                    <a:lumMod val="50000"/>
                    <a:lumOff val="50000"/>
                  </a:schemeClr>
                </a:solidFill>
              </a:rPr>
              <a:t>History</a:t>
            </a:r>
            <a:r>
              <a:rPr lang="en-US" dirty="0" smtClean="0"/>
              <a:t>: Raised by AG. 25  Aug 05</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sz="2000" dirty="0" smtClean="0">
                <a:solidFill>
                  <a:schemeClr val="tx1">
                    <a:lumMod val="50000"/>
                    <a:lumOff val="50000"/>
                  </a:schemeClr>
                </a:solidFill>
              </a:rPr>
              <a:t>Requirement #: </a:t>
            </a:r>
            <a:r>
              <a:rPr lang="en-US" sz="2000" dirty="0" smtClean="0"/>
              <a:t>110     </a:t>
            </a:r>
            <a:r>
              <a:rPr lang="en-US" sz="2000" dirty="0" err="1" smtClean="0"/>
              <a:t>Req</a:t>
            </a:r>
            <a:r>
              <a:rPr lang="en-US" sz="2000" dirty="0" smtClean="0"/>
              <a:t> Type  :11   Event/Use Case #: 6</a:t>
            </a:r>
          </a:p>
          <a:p>
            <a:pPr>
              <a:buNone/>
            </a:pPr>
            <a:endParaRPr lang="en-US" sz="2000" dirty="0" smtClean="0"/>
          </a:p>
          <a:p>
            <a:pPr>
              <a:buNone/>
            </a:pPr>
            <a:r>
              <a:rPr lang="en-US" sz="2000" dirty="0" smtClean="0">
                <a:solidFill>
                  <a:schemeClr val="tx1">
                    <a:lumMod val="50000"/>
                    <a:lumOff val="50000"/>
                  </a:schemeClr>
                </a:solidFill>
              </a:rPr>
              <a:t>Description</a:t>
            </a:r>
            <a:r>
              <a:rPr lang="en-US" sz="2000" dirty="0" smtClean="0"/>
              <a:t>: The product shall be easy fo</a:t>
            </a:r>
            <a:r>
              <a:rPr lang="en-US" sz="2000" dirty="0" smtClean="0"/>
              <a:t>r the road engineers to use.</a:t>
            </a:r>
          </a:p>
          <a:p>
            <a:pPr>
              <a:buNone/>
            </a:pPr>
            <a:endParaRPr lang="en-US" sz="2000" dirty="0" smtClean="0"/>
          </a:p>
          <a:p>
            <a:pPr>
              <a:buNone/>
            </a:pPr>
            <a:r>
              <a:rPr lang="en-US" sz="2000" dirty="0" smtClean="0">
                <a:solidFill>
                  <a:schemeClr val="tx1">
                    <a:lumMod val="50000"/>
                    <a:lumOff val="50000"/>
                  </a:schemeClr>
                </a:solidFill>
              </a:rPr>
              <a:t>Rationale: </a:t>
            </a:r>
            <a:r>
              <a:rPr lang="en-US" sz="2000" dirty="0" smtClean="0"/>
              <a:t>It should not be necessary for the engineers to attend training classes to be able to use the product.</a:t>
            </a:r>
          </a:p>
          <a:p>
            <a:pPr>
              <a:buNone/>
            </a:pPr>
            <a:r>
              <a:rPr lang="en-US" sz="2000" dirty="0" smtClean="0">
                <a:solidFill>
                  <a:schemeClr val="tx1">
                    <a:lumMod val="50000"/>
                    <a:lumOff val="50000"/>
                  </a:schemeClr>
                </a:solidFill>
              </a:rPr>
              <a:t>Originator</a:t>
            </a:r>
            <a:r>
              <a:rPr lang="en-US" sz="2000" dirty="0" smtClean="0"/>
              <a:t>: Sonia </a:t>
            </a:r>
            <a:r>
              <a:rPr lang="en-US" sz="2000" dirty="0" err="1" smtClean="0"/>
              <a:t>henning</a:t>
            </a:r>
            <a:r>
              <a:rPr lang="en-US" sz="2000" dirty="0" smtClean="0"/>
              <a:t>, Road engineering Supervisor</a:t>
            </a:r>
          </a:p>
          <a:p>
            <a:pPr>
              <a:buNone/>
            </a:pPr>
            <a:r>
              <a:rPr lang="en-US" sz="2000" dirty="0" smtClean="0"/>
              <a:t> </a:t>
            </a:r>
            <a:r>
              <a:rPr lang="en-US" sz="2000" dirty="0" smtClean="0">
                <a:solidFill>
                  <a:schemeClr val="tx1">
                    <a:lumMod val="50000"/>
                    <a:lumOff val="50000"/>
                  </a:schemeClr>
                </a:solidFill>
              </a:rPr>
              <a:t>Fit Criterion</a:t>
            </a:r>
            <a:r>
              <a:rPr lang="en-US" sz="2000" dirty="0" smtClean="0"/>
              <a:t>: A road engineer shall be able to use the product to </a:t>
            </a:r>
            <a:r>
              <a:rPr lang="en-US" sz="2000" dirty="0" err="1" smtClean="0"/>
              <a:t>sucessfully</a:t>
            </a:r>
            <a:r>
              <a:rPr lang="en-US" sz="2000" dirty="0" smtClean="0"/>
              <a:t> carry out the cited use cases within 1 hour of first encountering the product. </a:t>
            </a:r>
          </a:p>
          <a:p>
            <a:pPr>
              <a:buNone/>
            </a:pPr>
            <a:r>
              <a:rPr lang="en-US" sz="2000" dirty="0" smtClean="0">
                <a:solidFill>
                  <a:schemeClr val="tx1">
                    <a:lumMod val="50000"/>
                    <a:lumOff val="50000"/>
                  </a:schemeClr>
                </a:solidFill>
              </a:rPr>
              <a:t>Customer Satisfaction</a:t>
            </a:r>
            <a:r>
              <a:rPr lang="en-US" sz="2000" dirty="0" smtClean="0"/>
              <a:t>: 3</a:t>
            </a:r>
          </a:p>
          <a:p>
            <a:pPr>
              <a:buNone/>
            </a:pPr>
            <a:r>
              <a:rPr lang="en-US" sz="2000" dirty="0" smtClean="0"/>
              <a:t> </a:t>
            </a:r>
            <a:r>
              <a:rPr lang="en-US" sz="2000" dirty="0" smtClean="0">
                <a:solidFill>
                  <a:schemeClr val="tx1">
                    <a:lumMod val="50000"/>
                    <a:lumOff val="50000"/>
                  </a:schemeClr>
                </a:solidFill>
              </a:rPr>
              <a:t>Priority</a:t>
            </a:r>
            <a:r>
              <a:rPr lang="en-US" sz="2000" dirty="0" smtClean="0"/>
              <a:t>: next release</a:t>
            </a:r>
          </a:p>
          <a:p>
            <a:pPr>
              <a:buNone/>
            </a:pPr>
            <a:r>
              <a:rPr lang="en-US" sz="2000" dirty="0" smtClean="0">
                <a:solidFill>
                  <a:schemeClr val="tx1">
                    <a:lumMod val="50000"/>
                    <a:lumOff val="50000"/>
                  </a:schemeClr>
                </a:solidFill>
              </a:rPr>
              <a:t>Supporting material: </a:t>
            </a:r>
          </a:p>
          <a:p>
            <a:pPr>
              <a:buNone/>
            </a:pPr>
            <a:r>
              <a:rPr lang="en-US" sz="2000" dirty="0" smtClean="0">
                <a:solidFill>
                  <a:schemeClr val="tx1">
                    <a:lumMod val="50000"/>
                    <a:lumOff val="50000"/>
                  </a:schemeClr>
                </a:solidFill>
              </a:rPr>
              <a:t>History</a:t>
            </a:r>
            <a:r>
              <a:rPr lang="en-US" sz="2000" dirty="0" smtClean="0"/>
              <a:t>: Raised by AG. 25  Aug 05</a:t>
            </a:r>
            <a:endParaRPr lang="en-US" sz="2000" dirty="0"/>
          </a:p>
        </p:txBody>
      </p:sp>
      <p:sp>
        <p:nvSpPr>
          <p:cNvPr id="3" name="Title 2"/>
          <p:cNvSpPr>
            <a:spLocks noGrp="1"/>
          </p:cNvSpPr>
          <p:nvPr>
            <p:ph type="title"/>
          </p:nvPr>
        </p:nvSpPr>
        <p:spPr/>
        <p:txBody>
          <a:bodyPr>
            <a:normAutofit/>
          </a:bodyPr>
          <a:lstStyle/>
          <a:p>
            <a:r>
              <a:rPr lang="en-US" dirty="0" smtClean="0"/>
              <a:t>Ex: Quality </a:t>
            </a:r>
            <a:r>
              <a:rPr lang="en-US" dirty="0" err="1" smtClean="0"/>
              <a:t>req</a:t>
            </a:r>
            <a:r>
              <a:rPr lang="en-US" dirty="0" smtClean="0"/>
              <a:t> in a </a:t>
            </a:r>
            <a:r>
              <a:rPr lang="en-US" dirty="0" smtClean="0"/>
              <a:t>shell (</a:t>
            </a:r>
            <a:r>
              <a:rPr lang="en-US" sz="1100" dirty="0" smtClean="0"/>
              <a:t>fig. 10.7, p.  252</a:t>
            </a:r>
            <a:r>
              <a:rPr lang="en-US" dirty="0" smtClean="0"/>
              <a:t>)</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document that contains all requirements</a:t>
            </a:r>
          </a:p>
          <a:p>
            <a:r>
              <a:rPr lang="en-US" dirty="0" smtClean="0"/>
              <a:t> SRS = Software Requirements Specification</a:t>
            </a:r>
          </a:p>
          <a:p>
            <a:r>
              <a:rPr lang="en-US" dirty="0" smtClean="0"/>
              <a:t> must contain clear, complete, and testable</a:t>
            </a:r>
          </a:p>
          <a:p>
            <a:pPr>
              <a:buNone/>
            </a:pPr>
            <a:r>
              <a:rPr lang="en-US" dirty="0" smtClean="0"/>
              <a:t>instructions about what to build</a:t>
            </a:r>
          </a:p>
          <a:p>
            <a:r>
              <a:rPr lang="en-US" dirty="0" smtClean="0"/>
              <a:t> is the basis for the contract with the client</a:t>
            </a:r>
          </a:p>
          <a:p>
            <a:r>
              <a:rPr lang="en-US" dirty="0" smtClean="0"/>
              <a:t> is clearly structured – uses some sort of template</a:t>
            </a:r>
          </a:p>
          <a:p>
            <a:r>
              <a:rPr lang="en-US" dirty="0" smtClean="0"/>
              <a:t> can be paper, but is often stored using a software tool for </a:t>
            </a:r>
            <a:r>
              <a:rPr lang="en-US" dirty="0" err="1" smtClean="0"/>
              <a:t>reqs</a:t>
            </a:r>
            <a:r>
              <a:rPr lang="en-US" dirty="0" smtClean="0"/>
              <a:t> management</a:t>
            </a:r>
          </a:p>
          <a:p>
            <a:endParaRPr lang="en-US" dirty="0"/>
          </a:p>
        </p:txBody>
      </p:sp>
      <p:sp>
        <p:nvSpPr>
          <p:cNvPr id="3" name="Title 2"/>
          <p:cNvSpPr>
            <a:spLocks noGrp="1"/>
          </p:cNvSpPr>
          <p:nvPr>
            <p:ph type="title"/>
          </p:nvPr>
        </p:nvSpPr>
        <p:spPr/>
        <p:txBody>
          <a:bodyPr>
            <a:normAutofit fontScale="90000"/>
          </a:bodyPr>
          <a:lstStyle/>
          <a:p>
            <a:r>
              <a:rPr lang="en-US" dirty="0" smtClean="0"/>
              <a:t>»The spec«</a:t>
            </a:r>
            <a:br>
              <a:rPr lang="en-US"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this means:</a:t>
            </a:r>
          </a:p>
          <a:p>
            <a:r>
              <a:rPr lang="en-US" dirty="0" smtClean="0"/>
              <a:t> blastoff deliverables – project purpose, constraints, work context diagram</a:t>
            </a:r>
          </a:p>
          <a:p>
            <a:r>
              <a:rPr lang="en-US" dirty="0" smtClean="0"/>
              <a:t> trawling results – product use case diagram, product scenarios and process diagrams, data models, functional </a:t>
            </a:r>
            <a:r>
              <a:rPr lang="en-US" dirty="0" err="1" smtClean="0"/>
              <a:t>reqs</a:t>
            </a:r>
            <a:r>
              <a:rPr lang="en-US" dirty="0" smtClean="0"/>
              <a:t> and quality </a:t>
            </a:r>
            <a:r>
              <a:rPr lang="en-US" dirty="0" err="1" smtClean="0"/>
              <a:t>reqs</a:t>
            </a:r>
            <a:endParaRPr lang="en-US" dirty="0" smtClean="0"/>
          </a:p>
          <a:p>
            <a:r>
              <a:rPr lang="en-US" dirty="0" smtClean="0"/>
              <a:t> think of this as building, not writing</a:t>
            </a:r>
          </a:p>
        </p:txBody>
      </p:sp>
      <p:sp>
        <p:nvSpPr>
          <p:cNvPr id="3" name="Title 2"/>
          <p:cNvSpPr>
            <a:spLocks noGrp="1"/>
          </p:cNvSpPr>
          <p:nvPr>
            <p:ph type="title"/>
          </p:nvPr>
        </p:nvSpPr>
        <p:spPr/>
        <p:txBody>
          <a:bodyPr>
            <a:normAutofit fontScale="90000"/>
          </a:bodyPr>
          <a:lstStyle/>
          <a:p>
            <a:r>
              <a:rPr lang="en-US" dirty="0" smtClean="0"/>
              <a:t>Writing the spec</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Volere</a:t>
            </a:r>
            <a:r>
              <a:rPr lang="en-US" dirty="0" smtClean="0"/>
              <a:t> »</a:t>
            </a:r>
            <a:r>
              <a:rPr lang="en-US" dirty="0" err="1" smtClean="0"/>
              <a:t>Reqs</a:t>
            </a:r>
            <a:r>
              <a:rPr lang="en-US" dirty="0" smtClean="0"/>
              <a:t> Spec Template</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685800" y="1231069"/>
            <a:ext cx="8458199" cy="561987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IEEE Guide to SRS</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228600" y="1447800"/>
            <a:ext cx="8644872" cy="571440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0" y="738609"/>
            <a:ext cx="8534400" cy="611939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82000" cy="3810000"/>
          </a:xfrm>
        </p:spPr>
        <p:txBody>
          <a:bodyPr>
            <a:normAutofit lnSpcReduction="10000"/>
          </a:bodyPr>
          <a:lstStyle/>
          <a:p>
            <a:pPr>
              <a:buNone/>
            </a:pPr>
            <a:r>
              <a:rPr lang="en-US" dirty="0" smtClean="0"/>
              <a:t>software always has to meet a certain quality</a:t>
            </a:r>
          </a:p>
          <a:p>
            <a:pPr>
              <a:buNone/>
            </a:pPr>
            <a:r>
              <a:rPr lang="en-US" dirty="0" smtClean="0"/>
              <a:t>level; </a:t>
            </a:r>
            <a:r>
              <a:rPr lang="en-US" dirty="0" err="1" smtClean="0"/>
              <a:t>e.g</a:t>
            </a:r>
            <a:r>
              <a:rPr lang="en-US" dirty="0" smtClean="0"/>
              <a:t>, think of throughput or usability</a:t>
            </a:r>
          </a:p>
          <a:p>
            <a:pPr>
              <a:buNone/>
            </a:pPr>
            <a:r>
              <a:rPr lang="en-US" dirty="0" smtClean="0"/>
              <a:t> software may also have to comply with</a:t>
            </a:r>
          </a:p>
          <a:p>
            <a:pPr>
              <a:buNone/>
            </a:pPr>
            <a:r>
              <a:rPr lang="en-US" dirty="0" smtClean="0"/>
              <a:t>certain technological or legal constraints</a:t>
            </a:r>
          </a:p>
          <a:p>
            <a:pPr>
              <a:buNone/>
            </a:pPr>
            <a:r>
              <a:rPr lang="en-US" dirty="0" smtClean="0"/>
              <a:t> such properties are additional requirements –</a:t>
            </a:r>
          </a:p>
          <a:p>
            <a:pPr>
              <a:buNone/>
            </a:pPr>
            <a:r>
              <a:rPr lang="en-US" dirty="0" smtClean="0"/>
              <a:t>the qualities that the product and its functions</a:t>
            </a:r>
          </a:p>
          <a:p>
            <a:pPr>
              <a:buNone/>
            </a:pPr>
            <a:r>
              <a:rPr lang="en-US" dirty="0" smtClean="0"/>
              <a:t>must have</a:t>
            </a:r>
          </a:p>
          <a:p>
            <a:endParaRPr lang="en-US" dirty="0"/>
          </a:p>
        </p:txBody>
      </p:sp>
      <p:sp>
        <p:nvSpPr>
          <p:cNvPr id="2" name="Title 1"/>
          <p:cNvSpPr>
            <a:spLocks noGrp="1"/>
          </p:cNvSpPr>
          <p:nvPr>
            <p:ph type="title"/>
          </p:nvPr>
        </p:nvSpPr>
        <p:spPr/>
        <p:txBody>
          <a:bodyPr>
            <a:normAutofit fontScale="90000"/>
          </a:bodyPr>
          <a:lstStyle/>
          <a:p>
            <a:r>
              <a:rPr lang="en-US" dirty="0" smtClean="0"/>
              <a:t>More requirements</a:t>
            </a:r>
            <a:br>
              <a:rPr lang="en-US" dirty="0" smtClean="0"/>
            </a:br>
            <a:endParaRPr lang="en-US" dirty="0"/>
          </a:p>
        </p:txBody>
      </p:sp>
      <p:sp>
        <p:nvSpPr>
          <p:cNvPr id="5" name="TextBox 4"/>
          <p:cNvSpPr txBox="1"/>
          <p:nvPr/>
        </p:nvSpPr>
        <p:spPr>
          <a:xfrm>
            <a:off x="1066800" y="5410200"/>
            <a:ext cx="6781800" cy="646331"/>
          </a:xfrm>
          <a:prstGeom prst="rect">
            <a:avLst/>
          </a:prstGeom>
          <a:noFill/>
        </p:spPr>
        <p:txBody>
          <a:bodyPr wrap="square" rtlCol="0">
            <a:spAutoFit/>
          </a:bodyPr>
          <a:lstStyle/>
          <a:p>
            <a:r>
              <a:rPr lang="en-US" dirty="0" smtClean="0"/>
              <a:t>such </a:t>
            </a:r>
            <a:r>
              <a:rPr lang="en-US" dirty="0" smtClean="0"/>
              <a:t>requirements s </a:t>
            </a:r>
            <a:r>
              <a:rPr lang="en-US" dirty="0" smtClean="0"/>
              <a:t>are often called "non-functional,"</a:t>
            </a:r>
          </a:p>
          <a:p>
            <a:r>
              <a:rPr lang="en-US" dirty="0" smtClean="0"/>
              <a:t>but this is a nonsense term...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"Despite the claims of some vendors,</a:t>
            </a:r>
          </a:p>
          <a:p>
            <a:pPr>
              <a:buNone/>
            </a:pPr>
            <a:r>
              <a:rPr lang="en-US" dirty="0" smtClean="0"/>
              <a:t>there is no requirements tool that can</a:t>
            </a:r>
          </a:p>
          <a:p>
            <a:pPr>
              <a:buNone/>
            </a:pPr>
            <a:r>
              <a:rPr lang="en-US" dirty="0" smtClean="0"/>
              <a:t>actually interview a user or determine</a:t>
            </a:r>
          </a:p>
          <a:p>
            <a:pPr>
              <a:buNone/>
            </a:pPr>
            <a:r>
              <a:rPr lang="en-US" dirty="0" smtClean="0"/>
              <a:t>what your client really needs."</a:t>
            </a:r>
          </a:p>
          <a:p>
            <a:pPr>
              <a:buNone/>
            </a:pPr>
            <a:r>
              <a:rPr lang="en-US" dirty="0" smtClean="0"/>
              <a:t>(Robertson, p. 348)</a:t>
            </a:r>
          </a:p>
          <a:p>
            <a:endParaRPr lang="en-US" dirty="0"/>
          </a:p>
        </p:txBody>
      </p:sp>
      <p:sp>
        <p:nvSpPr>
          <p:cNvPr id="3" name="Title 2"/>
          <p:cNvSpPr>
            <a:spLocks noGrp="1"/>
          </p:cNvSpPr>
          <p:nvPr>
            <p:ph type="title"/>
          </p:nvPr>
        </p:nvSpPr>
        <p:spPr/>
        <p:txBody>
          <a:bodyPr>
            <a:normAutofit fontScale="90000"/>
          </a:bodyPr>
          <a:lstStyle/>
          <a:p>
            <a:r>
              <a:rPr lang="en-US" dirty="0" smtClean="0"/>
              <a:t>A word on tools</a:t>
            </a:r>
            <a:br>
              <a:rPr lang="en-US" dirty="0" smtClean="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Where are we now?</a:t>
            </a:r>
            <a:br>
              <a:rPr lang="en-US" dirty="0" smtClean="0"/>
            </a:b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752600" y="1608917"/>
            <a:ext cx="6553200" cy="5123411"/>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95600" y="4953000"/>
            <a:ext cx="5791200" cy="1173163"/>
          </a:xfrm>
        </p:spPr>
        <p:txBody>
          <a:bodyPr/>
          <a:lstStyle/>
          <a:p>
            <a:endParaRPr lang="en-US" dirty="0"/>
          </a:p>
        </p:txBody>
      </p:sp>
      <p:sp>
        <p:nvSpPr>
          <p:cNvPr id="3" name="Title 2"/>
          <p:cNvSpPr>
            <a:spLocks noGrp="1"/>
          </p:cNvSpPr>
          <p:nvPr>
            <p:ph type="title"/>
          </p:nvPr>
        </p:nvSpPr>
        <p:spPr>
          <a:xfrm>
            <a:off x="1295400" y="2590800"/>
            <a:ext cx="8229600" cy="1143000"/>
          </a:xfrm>
        </p:spPr>
        <p:txBody>
          <a:bodyPr>
            <a:normAutofit fontScale="90000"/>
          </a:bodyPr>
          <a:lstStyle/>
          <a:p>
            <a:r>
              <a:rPr lang="en-US" dirty="0" err="1" smtClean="0"/>
              <a:t>Volere</a:t>
            </a:r>
            <a:r>
              <a:rPr lang="en-US" dirty="0" smtClean="0"/>
              <a:t> Step 4:</a:t>
            </a:r>
            <a:br>
              <a:rPr lang="en-US" dirty="0" smtClean="0"/>
            </a:br>
            <a:r>
              <a:rPr lang="en-US" dirty="0" smtClean="0"/>
              <a:t>Quality Gateway</a:t>
            </a:r>
            <a:br>
              <a:rPr lang="en-US" dirty="0" smtClean="0"/>
            </a:b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6472238" y="0"/>
            <a:ext cx="2671762" cy="313354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is the gateway into the specification</a:t>
            </a:r>
          </a:p>
          <a:p>
            <a:r>
              <a:rPr lang="en-US" dirty="0" smtClean="0"/>
              <a:t> each potential </a:t>
            </a:r>
            <a:r>
              <a:rPr lang="en-US" dirty="0" err="1" smtClean="0"/>
              <a:t>req</a:t>
            </a:r>
            <a:r>
              <a:rPr lang="en-US" dirty="0" smtClean="0"/>
              <a:t> must be tested before it enters the spec </a:t>
            </a:r>
          </a:p>
          <a:p>
            <a:r>
              <a:rPr lang="en-US" dirty="0" smtClean="0"/>
              <a:t>that is, we are talking about the quality of the </a:t>
            </a:r>
            <a:r>
              <a:rPr lang="en-US" dirty="0" err="1" smtClean="0"/>
              <a:t>reqs</a:t>
            </a:r>
            <a:r>
              <a:rPr lang="en-US" dirty="0" smtClean="0"/>
              <a:t> and spec itself</a:t>
            </a:r>
          </a:p>
          <a:p>
            <a:r>
              <a:rPr lang="en-US" dirty="0" smtClean="0"/>
              <a:t> can be (and should be) done incrementally,</a:t>
            </a:r>
          </a:p>
          <a:p>
            <a:pPr>
              <a:buNone/>
            </a:pPr>
            <a:r>
              <a:rPr lang="en-US" dirty="0" smtClean="0"/>
              <a:t> whenever the analysis of a use case is completed</a:t>
            </a:r>
          </a:p>
          <a:p>
            <a:endParaRPr lang="en-US" dirty="0"/>
          </a:p>
        </p:txBody>
      </p:sp>
      <p:sp>
        <p:nvSpPr>
          <p:cNvPr id="3" name="Title 2"/>
          <p:cNvSpPr>
            <a:spLocks noGrp="1"/>
          </p:cNvSpPr>
          <p:nvPr>
            <p:ph type="title"/>
          </p:nvPr>
        </p:nvSpPr>
        <p:spPr/>
        <p:txBody>
          <a:bodyPr>
            <a:normAutofit fontScale="90000"/>
          </a:bodyPr>
          <a:lstStyle/>
          <a:p>
            <a:r>
              <a:rPr lang="en-US" dirty="0" smtClean="0"/>
              <a:t>Quality gateway</a:t>
            </a:r>
            <a:br>
              <a:rPr lang="en-US" dirty="0" smtClean="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8001000" cy="3148584"/>
          </a:xfrm>
        </p:spPr>
        <p:txBody>
          <a:bodyPr/>
          <a:lstStyle/>
          <a:p>
            <a:pPr>
              <a:buNone/>
            </a:pPr>
            <a:r>
              <a:rPr lang="en-US" dirty="0" smtClean="0"/>
              <a:t>recall that most defects originate in</a:t>
            </a:r>
          </a:p>
          <a:p>
            <a:pPr>
              <a:buNone/>
            </a:pPr>
            <a:r>
              <a:rPr lang="en-US" dirty="0" smtClean="0"/>
              <a:t>requirements or design, and are</a:t>
            </a:r>
          </a:p>
          <a:p>
            <a:pPr>
              <a:buNone/>
            </a:pPr>
            <a:r>
              <a:rPr lang="en-US" dirty="0" smtClean="0"/>
              <a:t>expensive to correct downstream</a:t>
            </a:r>
          </a:p>
          <a:p>
            <a:endParaRPr lang="en-US" dirty="0"/>
          </a:p>
        </p:txBody>
      </p:sp>
      <p:sp>
        <p:nvSpPr>
          <p:cNvPr id="3" name="Title 2"/>
          <p:cNvSpPr>
            <a:spLocks noGrp="1"/>
          </p:cNvSpPr>
          <p:nvPr>
            <p:ph type="title"/>
          </p:nvPr>
        </p:nvSpPr>
        <p:spPr/>
        <p:txBody>
          <a:bodyPr>
            <a:normAutofit fontScale="90000"/>
          </a:bodyPr>
          <a:lstStyle/>
          <a:p>
            <a:r>
              <a:rPr lang="en-US" dirty="0" smtClean="0"/>
              <a:t>Why test requirements?</a:t>
            </a:r>
            <a:br>
              <a:rPr lang="en-US" dirty="0" smtClean="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gateway</a:t>
            </a:r>
          </a:p>
        </p:txBody>
      </p:sp>
      <p:pic>
        <p:nvPicPr>
          <p:cNvPr id="13314" name="Picture 2"/>
          <p:cNvPicPr>
            <a:picLocks noGrp="1" noChangeAspect="1" noChangeArrowheads="1"/>
          </p:cNvPicPr>
          <p:nvPr>
            <p:ph idx="1"/>
          </p:nvPr>
        </p:nvPicPr>
        <p:blipFill>
          <a:blip r:embed="rId2" cstate="print"/>
          <a:srcRect/>
          <a:stretch>
            <a:fillRect/>
          </a:stretch>
        </p:blipFill>
        <p:spPr bwMode="auto">
          <a:xfrm>
            <a:off x="990600" y="1600200"/>
            <a:ext cx="7162799" cy="4826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
            </a:pPr>
            <a:r>
              <a:rPr lang="en-US" dirty="0" smtClean="0"/>
              <a:t>completeness and traceability of </a:t>
            </a:r>
            <a:r>
              <a:rPr lang="en-US" dirty="0" err="1" smtClean="0"/>
              <a:t>reqs</a:t>
            </a:r>
            <a:r>
              <a:rPr lang="en-US" dirty="0" smtClean="0"/>
              <a:t> to business use cases should be ensured by using the template (or </a:t>
            </a:r>
            <a:r>
              <a:rPr lang="en-US" dirty="0" err="1" smtClean="0"/>
              <a:t>reqs</a:t>
            </a:r>
            <a:r>
              <a:rPr lang="en-US" dirty="0" smtClean="0"/>
              <a:t> tool)</a:t>
            </a:r>
          </a:p>
          <a:p>
            <a:pPr>
              <a:buFont typeface="Wingdings" pitchFamily="2" charset="2"/>
              <a:buChar char="§"/>
            </a:pPr>
            <a:r>
              <a:rPr lang="en-US" dirty="0" smtClean="0"/>
              <a:t> but better check again...</a:t>
            </a:r>
          </a:p>
          <a:p>
            <a:pPr>
              <a:buFont typeface="Wingdings" pitchFamily="2" charset="2"/>
              <a:buChar char="§"/>
            </a:pPr>
            <a:r>
              <a:rPr lang="en-US" dirty="0" smtClean="0"/>
              <a:t> for consistency, check that terms are used consistently and match their definition given in the glossary</a:t>
            </a:r>
          </a:p>
        </p:txBody>
      </p:sp>
      <p:sp>
        <p:nvSpPr>
          <p:cNvPr id="3" name="Title 2"/>
          <p:cNvSpPr>
            <a:spLocks noGrp="1"/>
          </p:cNvSpPr>
          <p:nvPr>
            <p:ph type="title"/>
          </p:nvPr>
        </p:nvSpPr>
        <p:spPr/>
        <p:txBody>
          <a:bodyPr>
            <a:normAutofit fontScale="90000"/>
          </a:bodyPr>
          <a:lstStyle/>
          <a:p>
            <a:r>
              <a:rPr lang="en-US" dirty="0" smtClean="0"/>
              <a:t>Completeness and consistency</a:t>
            </a:r>
            <a:br>
              <a:rPr lang="en-US"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00400"/>
            <a:ext cx="8153400" cy="2925763"/>
          </a:xfrm>
        </p:spPr>
        <p:txBody>
          <a:bodyPr>
            <a:normAutofit fontScale="92500" lnSpcReduction="10000"/>
          </a:bodyPr>
          <a:lstStyle/>
          <a:p>
            <a:pPr>
              <a:buNone/>
            </a:pPr>
            <a:r>
              <a:rPr lang="en-US" dirty="0" smtClean="0"/>
              <a:t>a somewhat ambiguous requirement:</a:t>
            </a:r>
          </a:p>
          <a:p>
            <a:r>
              <a:rPr lang="en-US" dirty="0" smtClean="0"/>
              <a:t>• its meaning depends on the context within the spec</a:t>
            </a:r>
          </a:p>
          <a:p>
            <a:r>
              <a:rPr lang="en-US" dirty="0" smtClean="0"/>
              <a:t>• forecast for the next 24 hours, or until the end of this day?</a:t>
            </a:r>
          </a:p>
          <a:p>
            <a:r>
              <a:rPr lang="en-US" dirty="0" smtClean="0"/>
              <a:t>• could easily be specified more precisely</a:t>
            </a:r>
          </a:p>
          <a:p>
            <a:endParaRPr lang="en-US" dirty="0"/>
          </a:p>
        </p:txBody>
      </p:sp>
      <p:sp>
        <p:nvSpPr>
          <p:cNvPr id="3" name="Title 2"/>
          <p:cNvSpPr>
            <a:spLocks noGrp="1"/>
          </p:cNvSpPr>
          <p:nvPr>
            <p:ph type="title"/>
          </p:nvPr>
        </p:nvSpPr>
        <p:spPr/>
        <p:txBody>
          <a:bodyPr>
            <a:normAutofit fontScale="90000"/>
          </a:bodyPr>
          <a:lstStyle/>
          <a:p>
            <a:r>
              <a:rPr lang="en-US" dirty="0" smtClean="0"/>
              <a:t>Ex: Ambiguity (1)</a:t>
            </a:r>
            <a:br>
              <a:rPr lang="en-US" dirty="0" smtClean="0"/>
            </a:br>
            <a:endParaRPr lang="en-US" dirty="0"/>
          </a:p>
        </p:txBody>
      </p:sp>
      <p:sp>
        <p:nvSpPr>
          <p:cNvPr id="4" name="TextBox 3"/>
          <p:cNvSpPr txBox="1"/>
          <p:nvPr/>
        </p:nvSpPr>
        <p:spPr>
          <a:xfrm>
            <a:off x="381000" y="1752600"/>
            <a:ext cx="84582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Font typeface="Wingdings" pitchFamily="2" charset="2"/>
              <a:buChar char="Ø"/>
            </a:pPr>
            <a:r>
              <a:rPr lang="en-US" sz="2800" dirty="0" smtClean="0"/>
              <a:t> The product shall show the weather for a day.</a:t>
            </a:r>
          </a:p>
          <a:p>
            <a:endParaRPr lang="en-US" sz="28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667000"/>
            <a:ext cx="8153400" cy="3459163"/>
          </a:xfrm>
        </p:spPr>
        <p:txBody>
          <a:bodyPr>
            <a:normAutofit fontScale="85000" lnSpcReduction="20000"/>
          </a:bodyPr>
          <a:lstStyle/>
          <a:p>
            <a:pPr>
              <a:buNone/>
            </a:pPr>
            <a:r>
              <a:rPr lang="en-US" dirty="0" smtClean="0"/>
              <a:t>another somewhat ambiguous requirement:</a:t>
            </a:r>
          </a:p>
          <a:p>
            <a:r>
              <a:rPr lang="en-US" dirty="0" smtClean="0"/>
              <a:t>• its meaning depends on the context within the spec</a:t>
            </a:r>
          </a:p>
          <a:p>
            <a:r>
              <a:rPr lang="en-US" dirty="0" smtClean="0"/>
              <a:t>•every road known to the product, or just the set of</a:t>
            </a:r>
          </a:p>
          <a:p>
            <a:pPr>
              <a:buNone/>
            </a:pPr>
            <a:r>
              <a:rPr lang="en-US" dirty="0" smtClean="0"/>
              <a:t>roads currently examined by the user?</a:t>
            </a:r>
          </a:p>
          <a:p>
            <a:r>
              <a:rPr lang="en-US" dirty="0" smtClean="0"/>
              <a:t> it helps to group </a:t>
            </a:r>
            <a:r>
              <a:rPr lang="en-US" dirty="0" err="1" smtClean="0"/>
              <a:t>reqs</a:t>
            </a:r>
            <a:r>
              <a:rPr lang="en-US" dirty="0" smtClean="0"/>
              <a:t> by product use case</a:t>
            </a:r>
          </a:p>
          <a:p>
            <a:r>
              <a:rPr lang="en-US" dirty="0" smtClean="0"/>
              <a:t> but beware of "</a:t>
            </a:r>
            <a:r>
              <a:rPr lang="en-US" dirty="0" err="1" smtClean="0"/>
              <a:t>overspecifying</a:t>
            </a:r>
            <a:r>
              <a:rPr lang="en-US" dirty="0" smtClean="0"/>
              <a:t>" – this can make specs really hard to read; recall that you are just giving a description of the </a:t>
            </a:r>
            <a:r>
              <a:rPr lang="en-US" dirty="0" err="1" smtClean="0"/>
              <a:t>req</a:t>
            </a:r>
            <a:endParaRPr lang="en-US" dirty="0" smtClean="0"/>
          </a:p>
          <a:p>
            <a:endParaRPr lang="en-US" dirty="0"/>
          </a:p>
        </p:txBody>
      </p:sp>
      <p:sp>
        <p:nvSpPr>
          <p:cNvPr id="3" name="Title 2"/>
          <p:cNvSpPr>
            <a:spLocks noGrp="1"/>
          </p:cNvSpPr>
          <p:nvPr>
            <p:ph type="title"/>
          </p:nvPr>
        </p:nvSpPr>
        <p:spPr/>
        <p:txBody>
          <a:bodyPr/>
          <a:lstStyle/>
          <a:p>
            <a:r>
              <a:rPr lang="en-US" dirty="0" smtClean="0"/>
              <a:t>Ex: Ambiguity (2)</a:t>
            </a:r>
            <a:endParaRPr lang="en-US" dirty="0"/>
          </a:p>
        </p:txBody>
      </p:sp>
      <p:sp>
        <p:nvSpPr>
          <p:cNvPr id="4" name="TextBox 3"/>
          <p:cNvSpPr txBox="1"/>
          <p:nvPr/>
        </p:nvSpPr>
        <p:spPr>
          <a:xfrm>
            <a:off x="381000" y="1447800"/>
            <a:ext cx="84582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communicate all roads predicted</a:t>
            </a:r>
          </a:p>
          <a:p>
            <a:r>
              <a:rPr lang="en-US" sz="2800" dirty="0" smtClean="0"/>
              <a:t>to freeze.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0"/>
            <a:ext cx="8229600" cy="2316163"/>
          </a:xfrm>
        </p:spPr>
        <p:txBody>
          <a:bodyPr>
            <a:normAutofit/>
          </a:bodyPr>
          <a:lstStyle/>
          <a:p>
            <a:r>
              <a:rPr lang="en-US" dirty="0" smtClean="0"/>
              <a:t>an irrelevant requirement:</a:t>
            </a:r>
          </a:p>
          <a:p>
            <a:pPr>
              <a:buNone/>
            </a:pPr>
            <a:r>
              <a:rPr lang="en-US" dirty="0" smtClean="0"/>
              <a:t>the temperature of the road surface matters, not day or night</a:t>
            </a:r>
          </a:p>
          <a:p>
            <a:r>
              <a:rPr lang="en-US" dirty="0" smtClean="0"/>
              <a:t>discard this </a:t>
            </a:r>
            <a:r>
              <a:rPr lang="en-US" dirty="0" err="1" smtClean="0"/>
              <a:t>req</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Ex: Relevance (1)</a:t>
            </a:r>
            <a:br>
              <a:rPr lang="en-US" dirty="0" smtClean="0"/>
            </a:br>
            <a:endParaRPr lang="en-US" dirty="0"/>
          </a:p>
        </p:txBody>
      </p:sp>
      <p:sp>
        <p:nvSpPr>
          <p:cNvPr id="4" name="TextBox 3"/>
          <p:cNvSpPr txBox="1"/>
          <p:nvPr/>
        </p:nvSpPr>
        <p:spPr>
          <a:xfrm>
            <a:off x="228600" y="1905000"/>
            <a:ext cx="84582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maintain a lookup table of the</a:t>
            </a:r>
          </a:p>
          <a:p>
            <a:r>
              <a:rPr lang="en-US" sz="2800" dirty="0" smtClean="0"/>
              <a:t>times of sunrise and sunset throughout the year.</a:t>
            </a:r>
          </a:p>
          <a:p>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1981200" y="1600200"/>
            <a:ext cx="5357813" cy="318184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 requirements hierarchy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733800"/>
            <a:ext cx="8382000" cy="2392363"/>
          </a:xfrm>
        </p:spPr>
        <p:txBody>
          <a:bodyPr>
            <a:normAutofit fontScale="85000" lnSpcReduction="10000"/>
          </a:bodyPr>
          <a:lstStyle/>
          <a:p>
            <a:pPr>
              <a:buNone/>
            </a:pPr>
            <a:r>
              <a:rPr lang="en-US" dirty="0" smtClean="0"/>
              <a:t>looks irrelevant, but actually is not:</a:t>
            </a:r>
          </a:p>
          <a:p>
            <a:r>
              <a:rPr lang="en-US" dirty="0" smtClean="0"/>
              <a:t>•de-icing trucks may not be scheduled for more than</a:t>
            </a:r>
          </a:p>
          <a:p>
            <a:pPr>
              <a:buNone/>
            </a:pPr>
            <a:r>
              <a:rPr lang="en-US" dirty="0" smtClean="0"/>
              <a:t>20 hours out of each 24-hour period</a:t>
            </a:r>
          </a:p>
          <a:p>
            <a:r>
              <a:rPr lang="en-US" dirty="0" smtClean="0"/>
              <a:t>hence, this </a:t>
            </a:r>
            <a:r>
              <a:rPr lang="en-US" dirty="0" err="1" smtClean="0"/>
              <a:t>req</a:t>
            </a:r>
            <a:r>
              <a:rPr lang="en-US" dirty="0" smtClean="0"/>
              <a:t> indirectly contributes to the project goal</a:t>
            </a:r>
          </a:p>
          <a:p>
            <a:r>
              <a:rPr lang="en-US" dirty="0" smtClean="0"/>
              <a:t>this rationale should be given in the template</a:t>
            </a:r>
          </a:p>
          <a:p>
            <a:endParaRPr lang="en-US" dirty="0"/>
          </a:p>
        </p:txBody>
      </p:sp>
      <p:sp>
        <p:nvSpPr>
          <p:cNvPr id="3" name="Title 2"/>
          <p:cNvSpPr>
            <a:spLocks noGrp="1"/>
          </p:cNvSpPr>
          <p:nvPr>
            <p:ph type="title"/>
          </p:nvPr>
        </p:nvSpPr>
        <p:spPr/>
        <p:txBody>
          <a:bodyPr/>
          <a:lstStyle/>
          <a:p>
            <a:r>
              <a:rPr lang="en-US" dirty="0" smtClean="0"/>
              <a:t>Ex: Relevance (2)</a:t>
            </a:r>
          </a:p>
        </p:txBody>
      </p:sp>
      <p:sp>
        <p:nvSpPr>
          <p:cNvPr id="4" name="TextBox 3"/>
          <p:cNvSpPr txBox="1"/>
          <p:nvPr/>
        </p:nvSpPr>
        <p:spPr>
          <a:xfrm>
            <a:off x="228600" y="1905000"/>
            <a:ext cx="84582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record the durations of truck</a:t>
            </a:r>
          </a:p>
          <a:p>
            <a:r>
              <a:rPr lang="en-US" sz="2800" dirty="0" smtClean="0"/>
              <a:t>activity.</a:t>
            </a:r>
          </a:p>
          <a:p>
            <a:endParaRPr lang="en-US" sz="28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1"/>
            <a:ext cx="8458200" cy="1600200"/>
          </a:xfrm>
        </p:spPr>
        <p:txBody>
          <a:bodyPr>
            <a:normAutofit fontScale="62500" lnSpcReduction="20000"/>
          </a:bodyPr>
          <a:lstStyle/>
          <a:p>
            <a:r>
              <a:rPr lang="en-US" dirty="0" smtClean="0"/>
              <a:t>a badly shaped functional requirement:</a:t>
            </a:r>
          </a:p>
          <a:p>
            <a:r>
              <a:rPr lang="en-US" dirty="0" smtClean="0"/>
              <a:t>• it contains the means of implementation</a:t>
            </a:r>
          </a:p>
          <a:p>
            <a:r>
              <a:rPr lang="en-US" dirty="0" smtClean="0"/>
              <a:t>• it </a:t>
            </a:r>
            <a:r>
              <a:rPr lang="en-US" dirty="0" err="1" smtClean="0"/>
              <a:t>consignes</a:t>
            </a:r>
            <a:r>
              <a:rPr lang="en-US" dirty="0" smtClean="0"/>
              <a:t> the alert message to a screen</a:t>
            </a:r>
          </a:p>
          <a:p>
            <a:r>
              <a:rPr lang="en-US" dirty="0" smtClean="0"/>
              <a:t>• there might be better solutions for the alert</a:t>
            </a:r>
          </a:p>
          <a:p>
            <a:r>
              <a:rPr lang="en-US" dirty="0" smtClean="0"/>
              <a:t>(e-mail, diagnostic application, telephone)</a:t>
            </a:r>
          </a:p>
          <a:p>
            <a:endParaRPr lang="en-US" dirty="0"/>
          </a:p>
        </p:txBody>
      </p:sp>
      <p:sp>
        <p:nvSpPr>
          <p:cNvPr id="3" name="Title 2"/>
          <p:cNvSpPr>
            <a:spLocks noGrp="1"/>
          </p:cNvSpPr>
          <p:nvPr>
            <p:ph type="title"/>
          </p:nvPr>
        </p:nvSpPr>
        <p:spPr/>
        <p:txBody>
          <a:bodyPr>
            <a:normAutofit fontScale="90000"/>
          </a:bodyPr>
          <a:lstStyle/>
          <a:p>
            <a:r>
              <a:rPr lang="en-US" dirty="0" smtClean="0"/>
              <a:t>Ex: Not solutions</a:t>
            </a:r>
            <a:br>
              <a:rPr lang="en-US" dirty="0" smtClean="0"/>
            </a:br>
            <a:endParaRPr lang="en-US" dirty="0"/>
          </a:p>
        </p:txBody>
      </p:sp>
      <p:sp>
        <p:nvSpPr>
          <p:cNvPr id="4" name="TextBox 3"/>
          <p:cNvSpPr txBox="1"/>
          <p:nvPr/>
        </p:nvSpPr>
        <p:spPr>
          <a:xfrm>
            <a:off x="304800" y="1295401"/>
            <a:ext cx="8382000" cy="1692771"/>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a:t>
            </a:r>
            <a:r>
              <a:rPr lang="en-US" sz="2400" dirty="0" smtClean="0"/>
              <a:t>The product shall beep and put a flashing message</a:t>
            </a:r>
          </a:p>
          <a:p>
            <a:r>
              <a:rPr lang="en-US" sz="2400" dirty="0" smtClean="0"/>
              <a:t>on the screen if a weather station fails to transmit</a:t>
            </a:r>
          </a:p>
          <a:p>
            <a:r>
              <a:rPr lang="en-US" sz="2400" dirty="0" smtClean="0"/>
              <a:t>readings.</a:t>
            </a:r>
          </a:p>
          <a:p>
            <a:endParaRPr lang="en-US" sz="2800" dirty="0" smtClean="0"/>
          </a:p>
        </p:txBody>
      </p:sp>
      <p:sp>
        <p:nvSpPr>
          <p:cNvPr id="5" name="TextBox 4"/>
          <p:cNvSpPr txBox="1"/>
          <p:nvPr/>
        </p:nvSpPr>
        <p:spPr>
          <a:xfrm>
            <a:off x="304800" y="5105400"/>
            <a:ext cx="84582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issue an alert if a weather station</a:t>
            </a:r>
          </a:p>
          <a:p>
            <a:r>
              <a:rPr lang="en-US" sz="2800" dirty="0" smtClean="0"/>
              <a:t>fails to transmit readings.</a:t>
            </a:r>
          </a:p>
          <a:p>
            <a:endParaRPr lang="en-US" sz="28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1"/>
            <a:ext cx="8382000" cy="1447800"/>
          </a:xfrm>
        </p:spPr>
        <p:txBody>
          <a:bodyPr>
            <a:normAutofit fontScale="70000" lnSpcReduction="20000"/>
          </a:bodyPr>
          <a:lstStyle/>
          <a:p>
            <a:pPr>
              <a:buNone/>
            </a:pPr>
            <a:r>
              <a:rPr lang="en-US" dirty="0" smtClean="0"/>
              <a:t>a badly shaped security requirement:</a:t>
            </a:r>
          </a:p>
          <a:p>
            <a:r>
              <a:rPr lang="en-US" dirty="0" smtClean="0"/>
              <a:t>again, it contains the means of implementation</a:t>
            </a:r>
          </a:p>
          <a:p>
            <a:r>
              <a:rPr lang="en-US" dirty="0" smtClean="0"/>
              <a:t>it adopts the current standard solution to access control even if better solutions come up</a:t>
            </a:r>
          </a:p>
        </p:txBody>
      </p:sp>
      <p:sp>
        <p:nvSpPr>
          <p:cNvPr id="3" name="Title 2"/>
          <p:cNvSpPr>
            <a:spLocks noGrp="1"/>
          </p:cNvSpPr>
          <p:nvPr>
            <p:ph type="title"/>
          </p:nvPr>
        </p:nvSpPr>
        <p:spPr/>
        <p:txBody>
          <a:bodyPr>
            <a:normAutofit fontScale="90000"/>
          </a:bodyPr>
          <a:lstStyle/>
          <a:p>
            <a:r>
              <a:rPr lang="en-US" dirty="0" smtClean="0"/>
              <a:t>Not solutions – more examples (1)</a:t>
            </a:r>
            <a:br>
              <a:rPr lang="en-US" dirty="0" smtClean="0"/>
            </a:br>
            <a:endParaRPr lang="en-US" dirty="0"/>
          </a:p>
        </p:txBody>
      </p:sp>
      <p:sp>
        <p:nvSpPr>
          <p:cNvPr id="4" name="TextBox 3"/>
          <p:cNvSpPr txBox="1"/>
          <p:nvPr/>
        </p:nvSpPr>
        <p:spPr>
          <a:xfrm>
            <a:off x="228600" y="1524000"/>
            <a:ext cx="83820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require a password to access</a:t>
            </a:r>
          </a:p>
          <a:p>
            <a:r>
              <a:rPr lang="en-US" sz="2800" dirty="0" smtClean="0"/>
              <a:t>account data.</a:t>
            </a:r>
          </a:p>
        </p:txBody>
      </p:sp>
      <p:sp>
        <p:nvSpPr>
          <p:cNvPr id="5" name="TextBox 4"/>
          <p:cNvSpPr txBox="1"/>
          <p:nvPr/>
        </p:nvSpPr>
        <p:spPr>
          <a:xfrm>
            <a:off x="304800" y="5165229"/>
            <a:ext cx="83820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ensure that account data can be</a:t>
            </a:r>
          </a:p>
          <a:p>
            <a:r>
              <a:rPr lang="en-US" sz="2800" dirty="0" smtClean="0"/>
              <a:t>accessed only by authorized users.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38400"/>
            <a:ext cx="8229600" cy="2011363"/>
          </a:xfrm>
        </p:spPr>
        <p:txBody>
          <a:bodyPr>
            <a:normAutofit fontScale="92500" lnSpcReduction="10000"/>
          </a:bodyPr>
          <a:lstStyle/>
          <a:p>
            <a:pPr>
              <a:buNone/>
            </a:pPr>
            <a:r>
              <a:rPr lang="en-US" dirty="0" smtClean="0"/>
              <a:t>a badly shaped usability requirement:</a:t>
            </a:r>
          </a:p>
          <a:p>
            <a:r>
              <a:rPr lang="en-US" dirty="0" smtClean="0"/>
              <a:t> it contains the means of implementation</a:t>
            </a:r>
          </a:p>
          <a:p>
            <a:r>
              <a:rPr lang="en-US" dirty="0" smtClean="0"/>
              <a:t>•changing "mouse" to "pointing device" is no better</a:t>
            </a:r>
          </a:p>
        </p:txBody>
      </p:sp>
      <p:sp>
        <p:nvSpPr>
          <p:cNvPr id="3" name="Title 2"/>
          <p:cNvSpPr>
            <a:spLocks noGrp="1"/>
          </p:cNvSpPr>
          <p:nvPr>
            <p:ph type="title"/>
          </p:nvPr>
        </p:nvSpPr>
        <p:spPr/>
        <p:txBody>
          <a:bodyPr>
            <a:normAutofit fontScale="90000"/>
          </a:bodyPr>
          <a:lstStyle/>
          <a:p>
            <a:r>
              <a:rPr lang="en-US" dirty="0" smtClean="0"/>
              <a:t>Not solutions – more examples (2)</a:t>
            </a:r>
            <a:br>
              <a:rPr lang="en-US" dirty="0" smtClean="0"/>
            </a:br>
            <a:endParaRPr lang="en-US" dirty="0"/>
          </a:p>
        </p:txBody>
      </p:sp>
      <p:sp>
        <p:nvSpPr>
          <p:cNvPr id="4" name="TextBox 3"/>
          <p:cNvSpPr txBox="1"/>
          <p:nvPr/>
        </p:nvSpPr>
        <p:spPr>
          <a:xfrm>
            <a:off x="228600" y="1524000"/>
            <a:ext cx="8382000" cy="523220"/>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use a mouse.</a:t>
            </a:r>
          </a:p>
        </p:txBody>
      </p:sp>
      <p:sp>
        <p:nvSpPr>
          <p:cNvPr id="5" name="TextBox 4"/>
          <p:cNvSpPr txBox="1"/>
          <p:nvPr/>
        </p:nvSpPr>
        <p:spPr>
          <a:xfrm>
            <a:off x="228600" y="4343400"/>
            <a:ext cx="83820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r>
              <a:rPr lang="en-US" sz="2800" dirty="0" smtClean="0"/>
              <a:t> The product shall allow the user to directly</a:t>
            </a:r>
          </a:p>
          <a:p>
            <a:r>
              <a:rPr lang="en-US" sz="2800" dirty="0" smtClean="0"/>
              <a:t>manipulate all interface items.</a:t>
            </a:r>
          </a:p>
        </p:txBody>
      </p:sp>
      <p:sp>
        <p:nvSpPr>
          <p:cNvPr id="6" name="TextBox 5"/>
          <p:cNvSpPr txBox="1"/>
          <p:nvPr/>
        </p:nvSpPr>
        <p:spPr>
          <a:xfrm>
            <a:off x="228600" y="5638800"/>
            <a:ext cx="7924800" cy="646331"/>
          </a:xfrm>
          <a:prstGeom prst="rect">
            <a:avLst/>
          </a:prstGeom>
          <a:noFill/>
        </p:spPr>
        <p:txBody>
          <a:bodyPr wrap="square" rtlCol="0">
            <a:spAutoFit/>
          </a:bodyPr>
          <a:lstStyle/>
          <a:p>
            <a:r>
              <a:rPr lang="en-US" dirty="0" smtClean="0"/>
              <a:t>express any </a:t>
            </a:r>
            <a:r>
              <a:rPr lang="en-US" dirty="0" err="1" smtClean="0"/>
              <a:t>req</a:t>
            </a:r>
            <a:r>
              <a:rPr lang="en-US" dirty="0" smtClean="0"/>
              <a:t> in its essential form, leaving the</a:t>
            </a:r>
          </a:p>
          <a:p>
            <a:r>
              <a:rPr lang="en-US" dirty="0" smtClean="0"/>
              <a:t>designer free to choose the best way to implement </a:t>
            </a:r>
            <a:r>
              <a:rPr lang="en-US" dirty="0" err="1" smtClean="0"/>
              <a:t>i</a:t>
            </a: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 Viability</a:t>
            </a:r>
            <a:br>
              <a:rPr lang="en-US" dirty="0" smtClean="0"/>
            </a:br>
            <a:endParaRPr lang="en-US" dirty="0"/>
          </a:p>
        </p:txBody>
      </p:sp>
      <p:sp>
        <p:nvSpPr>
          <p:cNvPr id="4" name="Rectangle 3"/>
          <p:cNvSpPr/>
          <p:nvPr/>
        </p:nvSpPr>
        <p:spPr>
          <a:xfrm>
            <a:off x="304800" y="2514600"/>
            <a:ext cx="8077200" cy="3970318"/>
          </a:xfrm>
          <a:prstGeom prst="rect">
            <a:avLst/>
          </a:prstGeom>
        </p:spPr>
        <p:txBody>
          <a:bodyPr wrap="square">
            <a:spAutoFit/>
          </a:bodyPr>
          <a:lstStyle/>
          <a:p>
            <a:r>
              <a:rPr lang="en-US" sz="2800" dirty="0" smtClean="0"/>
              <a:t>an </a:t>
            </a:r>
            <a:r>
              <a:rPr lang="en-US" sz="2800" dirty="0" err="1" smtClean="0"/>
              <a:t>inviable</a:t>
            </a:r>
            <a:r>
              <a:rPr lang="en-US" sz="2800" dirty="0" smtClean="0"/>
              <a:t> requirement:</a:t>
            </a:r>
          </a:p>
          <a:p>
            <a:r>
              <a:rPr lang="en-US" sz="2800" dirty="0" smtClean="0"/>
              <a:t>• truck drivers cannot predict when a road will freeze</a:t>
            </a:r>
          </a:p>
          <a:p>
            <a:r>
              <a:rPr lang="en-US" sz="2800" dirty="0" smtClean="0"/>
              <a:t>and do not know which roads have been treated</a:t>
            </a:r>
          </a:p>
          <a:p>
            <a:r>
              <a:rPr lang="en-US" sz="2800" dirty="0" smtClean="0"/>
              <a:t>• contradicts the constraint "targeted user group"</a:t>
            </a:r>
          </a:p>
          <a:p>
            <a:r>
              <a:rPr lang="en-US" sz="2800" dirty="0" smtClean="0"/>
              <a:t>• discard this </a:t>
            </a:r>
            <a:r>
              <a:rPr lang="en-US" sz="2800" dirty="0" err="1" smtClean="0"/>
              <a:t>req</a:t>
            </a:r>
            <a:endParaRPr lang="en-US" sz="2800" dirty="0" smtClean="0"/>
          </a:p>
          <a:p>
            <a:r>
              <a:rPr lang="en-US" sz="2800" dirty="0" smtClean="0"/>
              <a:t>• other common reasons for </a:t>
            </a:r>
            <a:r>
              <a:rPr lang="en-US" sz="2800" dirty="0" err="1" smtClean="0"/>
              <a:t>inviability</a:t>
            </a:r>
            <a:r>
              <a:rPr lang="en-US" sz="2800" dirty="0" smtClean="0"/>
              <a:t>:</a:t>
            </a:r>
          </a:p>
          <a:p>
            <a:r>
              <a:rPr lang="en-US" sz="2800" dirty="0" smtClean="0"/>
              <a:t>• lack of technological skills to build the </a:t>
            </a:r>
            <a:r>
              <a:rPr lang="en-US" sz="2800" dirty="0" err="1" smtClean="0"/>
              <a:t>req</a:t>
            </a:r>
            <a:endParaRPr lang="en-US" sz="2800" dirty="0" smtClean="0"/>
          </a:p>
          <a:p>
            <a:r>
              <a:rPr lang="en-US" sz="2800" dirty="0" smtClean="0"/>
              <a:t>• lack of resources to build the </a:t>
            </a:r>
            <a:r>
              <a:rPr lang="en-US" sz="2800" dirty="0" err="1" smtClean="0"/>
              <a:t>req</a:t>
            </a:r>
            <a:endParaRPr lang="en-US" sz="2800" dirty="0" smtClean="0"/>
          </a:p>
          <a:p>
            <a:r>
              <a:rPr lang="en-US" sz="2800" dirty="0" smtClean="0"/>
              <a:t>• lack of acceptance among the stakeholders</a:t>
            </a:r>
          </a:p>
        </p:txBody>
      </p:sp>
      <p:sp>
        <p:nvSpPr>
          <p:cNvPr id="5" name="Content Placeholder 4"/>
          <p:cNvSpPr txBox="1">
            <a:spLocks noGrp="1"/>
          </p:cNvSpPr>
          <p:nvPr>
            <p:ph idx="1"/>
          </p:nvPr>
        </p:nvSpPr>
        <p:spPr>
          <a:xfrm>
            <a:off x="457200" y="1499617"/>
            <a:ext cx="8382000" cy="954107"/>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buNone/>
            </a:pPr>
            <a:r>
              <a:rPr lang="en-US" sz="2800" dirty="0" smtClean="0"/>
              <a:t>The truck drivers shall receive weather forecasts and schedule their own de-icing.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gold plating: features that contribute more to the cost of a software than to its usefulness</a:t>
            </a:r>
          </a:p>
          <a:p>
            <a:r>
              <a:rPr lang="en-US" dirty="0" smtClean="0"/>
              <a:t> creep: any </a:t>
            </a:r>
            <a:r>
              <a:rPr lang="en-US" dirty="0" err="1" smtClean="0"/>
              <a:t>reqs</a:t>
            </a:r>
            <a:r>
              <a:rPr lang="en-US" dirty="0" smtClean="0"/>
              <a:t> that enter the spec after it has been considered complete</a:t>
            </a:r>
          </a:p>
          <a:p>
            <a:r>
              <a:rPr lang="en-US" dirty="0" smtClean="0"/>
              <a:t> leakage: unrecognized and uncontrolled creep</a:t>
            </a:r>
          </a:p>
        </p:txBody>
      </p:sp>
      <p:sp>
        <p:nvSpPr>
          <p:cNvPr id="3" name="Title 2"/>
          <p:cNvSpPr>
            <a:spLocks noGrp="1"/>
          </p:cNvSpPr>
          <p:nvPr>
            <p:ph type="title"/>
          </p:nvPr>
        </p:nvSpPr>
        <p:spPr/>
        <p:txBody>
          <a:bodyPr>
            <a:normAutofit fontScale="90000"/>
          </a:bodyPr>
          <a:lstStyle/>
          <a:p>
            <a:r>
              <a:rPr lang="en-US" dirty="0" smtClean="0"/>
              <a:t>Other common </a:t>
            </a:r>
            <a:r>
              <a:rPr lang="en-US" dirty="0" err="1" smtClean="0"/>
              <a:t>reqs</a:t>
            </a:r>
            <a:r>
              <a:rPr lang="en-US" dirty="0" smtClean="0"/>
              <a:t> problems</a:t>
            </a:r>
            <a:br>
              <a:rPr lang="en-US" dirty="0" smtClean="0"/>
            </a:b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try to keep it "lean"</a:t>
            </a:r>
          </a:p>
          <a:p>
            <a:pPr>
              <a:buFont typeface="Courier New" pitchFamily="49" charset="0"/>
              <a:buChar char="o"/>
            </a:pPr>
            <a:r>
              <a:rPr lang="en-US" sz="2800" dirty="0" smtClean="0"/>
              <a:t>often done by one analyst, supported by one tester</a:t>
            </a:r>
          </a:p>
          <a:p>
            <a:pPr>
              <a:buFont typeface="Courier New" pitchFamily="49" charset="0"/>
              <a:buChar char="o"/>
            </a:pPr>
            <a:r>
              <a:rPr lang="en-US" sz="2800" dirty="0" smtClean="0"/>
              <a:t>may involve a stakeholder</a:t>
            </a:r>
          </a:p>
          <a:p>
            <a:pPr>
              <a:buFont typeface="Courier New" pitchFamily="49" charset="0"/>
              <a:buChar char="o"/>
            </a:pPr>
            <a:r>
              <a:rPr lang="en-US" sz="2800" dirty="0" err="1" smtClean="0"/>
              <a:t>reqs</a:t>
            </a:r>
            <a:r>
              <a:rPr lang="en-US" sz="2800" dirty="0" smtClean="0"/>
              <a:t> are marked off when approved</a:t>
            </a:r>
          </a:p>
          <a:p>
            <a:r>
              <a:rPr lang="en-US" dirty="0" smtClean="0"/>
              <a:t> formal reviews may be needed for complex, technical subject matters</a:t>
            </a:r>
          </a:p>
          <a:p>
            <a:endParaRPr lang="en-US" dirty="0"/>
          </a:p>
        </p:txBody>
      </p:sp>
      <p:sp>
        <p:nvSpPr>
          <p:cNvPr id="3" name="Title 2"/>
          <p:cNvSpPr>
            <a:spLocks noGrp="1"/>
          </p:cNvSpPr>
          <p:nvPr>
            <p:ph type="title"/>
          </p:nvPr>
        </p:nvSpPr>
        <p:spPr/>
        <p:txBody>
          <a:bodyPr>
            <a:normAutofit fontScale="90000"/>
          </a:bodyPr>
          <a:lstStyle/>
          <a:p>
            <a:r>
              <a:rPr lang="en-US" dirty="0" smtClean="0"/>
              <a:t>Implementing the gateway</a:t>
            </a:r>
            <a:br>
              <a:rPr lang="en-US" dirty="0" smtClean="0"/>
            </a:b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0" y="5105400"/>
            <a:ext cx="3657600" cy="1020763"/>
          </a:xfrm>
        </p:spPr>
        <p:txBody>
          <a:bodyPr/>
          <a:lstStyle/>
          <a:p>
            <a:endParaRPr lang="en-US" dirty="0"/>
          </a:p>
        </p:txBody>
      </p:sp>
      <p:sp>
        <p:nvSpPr>
          <p:cNvPr id="3" name="Title 2"/>
          <p:cNvSpPr>
            <a:spLocks noGrp="1"/>
          </p:cNvSpPr>
          <p:nvPr>
            <p:ph type="title"/>
          </p:nvPr>
        </p:nvSpPr>
        <p:spPr>
          <a:xfrm>
            <a:off x="1447800" y="2667000"/>
            <a:ext cx="8229600" cy="1143000"/>
          </a:xfrm>
        </p:spPr>
        <p:txBody>
          <a:bodyPr>
            <a:normAutofit fontScale="90000"/>
          </a:bodyPr>
          <a:lstStyle/>
          <a:p>
            <a:r>
              <a:rPr lang="en-US" dirty="0" smtClean="0"/>
              <a:t>Step 4+:</a:t>
            </a:r>
            <a:br>
              <a:rPr lang="en-US" dirty="0" smtClean="0"/>
            </a:br>
            <a:r>
              <a:rPr lang="en-US" dirty="0" smtClean="0"/>
              <a:t>Reviewing the Specification</a:t>
            </a:r>
            <a:br>
              <a:rPr lang="en-US" dirty="0" smtClean="0"/>
            </a:b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err="1" smtClean="0"/>
              <a:t>Volere</a:t>
            </a:r>
            <a:r>
              <a:rPr lang="en-US" dirty="0" smtClean="0"/>
              <a:t> RE process </a:t>
            </a:r>
            <a:r>
              <a:rPr lang="en-US" dirty="0" smtClean="0"/>
              <a:t>loop (p.322)</a:t>
            </a:r>
            <a:r>
              <a:rPr lang="en-US" dirty="0" smtClean="0"/>
              <a:t/>
            </a:r>
            <a:br>
              <a:rPr lang="en-US" dirty="0" smtClean="0"/>
            </a:b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1295400" y="1752600"/>
            <a:ext cx="6477000" cy="50490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we need a quality gateway for the spec as a whole</a:t>
            </a:r>
          </a:p>
          <a:p>
            <a:r>
              <a:rPr lang="en-US" dirty="0" smtClean="0"/>
              <a:t> the gateway must be in the main RE process loop – before entering design and build</a:t>
            </a:r>
          </a:p>
          <a:p>
            <a:r>
              <a:rPr lang="en-US" dirty="0" smtClean="0"/>
              <a:t> the spec must be correct and complete (w/t the current release or iteration)</a:t>
            </a:r>
          </a:p>
          <a:p>
            <a:r>
              <a:rPr lang="en-US" dirty="0" smtClean="0"/>
              <a:t> the spec must be suitable for its purpose (which is to serve as a basis for the design) requirements validation</a:t>
            </a:r>
          </a:p>
          <a:p>
            <a:endParaRPr lang="en-US" dirty="0"/>
          </a:p>
        </p:txBody>
      </p:sp>
      <p:sp>
        <p:nvSpPr>
          <p:cNvPr id="3" name="Title 2"/>
          <p:cNvSpPr>
            <a:spLocks noGrp="1"/>
          </p:cNvSpPr>
          <p:nvPr>
            <p:ph type="title"/>
          </p:nvPr>
        </p:nvSpPr>
        <p:spPr/>
        <p:txBody>
          <a:bodyPr>
            <a:normAutofit fontScale="90000"/>
          </a:bodyPr>
          <a:lstStyle/>
          <a:p>
            <a:r>
              <a:rPr lang="en-US" dirty="0" smtClean="0"/>
              <a:t>Quality of the specification</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quality </a:t>
            </a:r>
            <a:r>
              <a:rPr lang="en-US" dirty="0" err="1" smtClean="0"/>
              <a:t>reqs</a:t>
            </a:r>
            <a:r>
              <a:rPr lang="en-US" dirty="0" smtClean="0"/>
              <a:t> have different scopes:</a:t>
            </a:r>
          </a:p>
          <a:p>
            <a:r>
              <a:rPr lang="en-US" dirty="0" smtClean="0"/>
              <a:t> some apply to a particular functional </a:t>
            </a:r>
            <a:r>
              <a:rPr lang="en-US" dirty="0" err="1" smtClean="0"/>
              <a:t>req</a:t>
            </a:r>
            <a:endParaRPr lang="en-US" dirty="0" smtClean="0"/>
          </a:p>
          <a:p>
            <a:r>
              <a:rPr lang="en-US" dirty="0" smtClean="0"/>
              <a:t> some apply to a use case as a whole</a:t>
            </a:r>
          </a:p>
          <a:p>
            <a:r>
              <a:rPr lang="en-US" dirty="0" smtClean="0"/>
              <a:t> some apply to the entire product</a:t>
            </a:r>
          </a:p>
          <a:p>
            <a:endParaRPr lang="en-US" dirty="0" smtClean="0"/>
          </a:p>
          <a:p>
            <a:pPr>
              <a:buNone/>
            </a:pPr>
            <a:endParaRPr lang="en-US" dirty="0" smtClean="0"/>
          </a:p>
          <a:p>
            <a:pPr algn="ctr">
              <a:buNone/>
            </a:pPr>
            <a:r>
              <a:rPr lang="en-US" sz="2400" dirty="0" smtClean="0">
                <a:latin typeface="Bodoni MT Black" pitchFamily="18" charset="0"/>
              </a:rPr>
              <a:t>the quality </a:t>
            </a:r>
            <a:r>
              <a:rPr lang="en-US" sz="2400" dirty="0" err="1" smtClean="0">
                <a:latin typeface="Bodoni MT Black" pitchFamily="18" charset="0"/>
              </a:rPr>
              <a:t>reqs</a:t>
            </a:r>
            <a:r>
              <a:rPr lang="en-US" sz="2400" dirty="0" smtClean="0">
                <a:latin typeface="Bodoni MT Black" pitchFamily="18" charset="0"/>
              </a:rPr>
              <a:t> often are crucial</a:t>
            </a:r>
          </a:p>
          <a:p>
            <a:pPr algn="ctr">
              <a:buNone/>
            </a:pPr>
            <a:r>
              <a:rPr lang="en-US" sz="2400" dirty="0" smtClean="0">
                <a:latin typeface="Bodoni MT Black" pitchFamily="18" charset="0"/>
              </a:rPr>
              <a:t>for the success of the product</a:t>
            </a:r>
          </a:p>
          <a:p>
            <a:endParaRPr lang="en-US" dirty="0"/>
          </a:p>
        </p:txBody>
      </p:sp>
      <p:sp>
        <p:nvSpPr>
          <p:cNvPr id="2" name="Title 1"/>
          <p:cNvSpPr>
            <a:spLocks noGrp="1"/>
          </p:cNvSpPr>
          <p:nvPr>
            <p:ph type="title"/>
          </p:nvPr>
        </p:nvSpPr>
        <p:spPr/>
        <p:txBody>
          <a:bodyPr>
            <a:normAutofit fontScale="90000"/>
          </a:bodyPr>
          <a:lstStyle/>
          <a:p>
            <a:r>
              <a:rPr lang="en-US" dirty="0" smtClean="0"/>
              <a:t>Scope of quality requirements</a:t>
            </a:r>
            <a:br>
              <a:rPr lang="en-US" dirty="0" smtClean="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99617"/>
            <a:ext cx="8077200" cy="4291584"/>
          </a:xfrm>
        </p:spPr>
        <p:txBody>
          <a:bodyPr>
            <a:normAutofit fontScale="77500" lnSpcReduction="20000"/>
          </a:bodyPr>
          <a:lstStyle/>
          <a:p>
            <a:r>
              <a:rPr lang="en-US" dirty="0" smtClean="0"/>
              <a:t>spans from informal reviews to full, formal software inspections</a:t>
            </a:r>
          </a:p>
          <a:p>
            <a:r>
              <a:rPr lang="en-US" dirty="0" smtClean="0"/>
              <a:t> review a small pack of use cases at a time – this is an ongoing activity</a:t>
            </a:r>
          </a:p>
          <a:p>
            <a:r>
              <a:rPr lang="en-US" dirty="0" smtClean="0"/>
              <a:t> check for </a:t>
            </a:r>
          </a:p>
          <a:p>
            <a:pPr>
              <a:buFont typeface="Wingdings" pitchFamily="2" charset="2"/>
              <a:buChar char="Ø"/>
            </a:pPr>
            <a:r>
              <a:rPr lang="en-US" dirty="0" smtClean="0"/>
              <a:t>conflicting </a:t>
            </a:r>
            <a:r>
              <a:rPr lang="en-US" dirty="0" err="1" smtClean="0"/>
              <a:t>reqs</a:t>
            </a:r>
            <a:endParaRPr lang="en-US" dirty="0" smtClean="0"/>
          </a:p>
          <a:p>
            <a:pPr>
              <a:buFont typeface="Wingdings" pitchFamily="2" charset="2"/>
              <a:buChar char="Ø"/>
            </a:pPr>
            <a:r>
              <a:rPr lang="en-US" dirty="0" smtClean="0"/>
              <a:t> missing </a:t>
            </a:r>
            <a:r>
              <a:rPr lang="en-US" dirty="0" err="1" smtClean="0"/>
              <a:t>reqs</a:t>
            </a:r>
            <a:endParaRPr lang="en-US" dirty="0" smtClean="0"/>
          </a:p>
          <a:p>
            <a:pPr>
              <a:buFont typeface="Wingdings" pitchFamily="2" charset="2"/>
              <a:buChar char="Ø"/>
            </a:pPr>
            <a:r>
              <a:rPr lang="en-US" dirty="0" smtClean="0"/>
              <a:t> more quality </a:t>
            </a:r>
            <a:r>
              <a:rPr lang="en-US" dirty="0" err="1" smtClean="0"/>
              <a:t>reqs</a:t>
            </a:r>
            <a:endParaRPr lang="en-US" dirty="0" smtClean="0"/>
          </a:p>
          <a:p>
            <a:pPr>
              <a:buFont typeface="Wingdings" pitchFamily="2" charset="2"/>
              <a:buChar char="Ø"/>
            </a:pPr>
            <a:r>
              <a:rPr lang="en-US" dirty="0" smtClean="0"/>
              <a:t>inconsistent diagrams</a:t>
            </a:r>
          </a:p>
          <a:p>
            <a:pPr>
              <a:buFont typeface="Wingdings" pitchFamily="2" charset="2"/>
              <a:buChar char="Ø"/>
            </a:pPr>
            <a:r>
              <a:rPr lang="en-US" dirty="0" smtClean="0"/>
              <a:t>incomplete data handling</a:t>
            </a:r>
          </a:p>
          <a:p>
            <a:pPr>
              <a:buFont typeface="Wingdings" pitchFamily="2" charset="2"/>
              <a:buChar char="Ø"/>
            </a:pPr>
            <a:r>
              <a:rPr lang="en-US" dirty="0" smtClean="0"/>
              <a:t>risky and costly </a:t>
            </a:r>
            <a:r>
              <a:rPr lang="en-US" dirty="0" err="1" smtClean="0"/>
              <a:t>reqs</a:t>
            </a:r>
            <a:endParaRPr lang="en-US" dirty="0" smtClean="0"/>
          </a:p>
        </p:txBody>
      </p:sp>
      <p:sp>
        <p:nvSpPr>
          <p:cNvPr id="3" name="Title 2"/>
          <p:cNvSpPr>
            <a:spLocks noGrp="1"/>
          </p:cNvSpPr>
          <p:nvPr>
            <p:ph type="title"/>
          </p:nvPr>
        </p:nvSpPr>
        <p:spPr/>
        <p:txBody>
          <a:bodyPr>
            <a:normAutofit fontScale="90000"/>
          </a:bodyPr>
          <a:lstStyle/>
          <a:p>
            <a:r>
              <a:rPr lang="en-US" dirty="0" smtClean="0"/>
              <a:t>Reviewing the spec</a:t>
            </a:r>
            <a:br>
              <a:rPr lang="en-US" dirty="0" smtClean="0"/>
            </a:br>
            <a:endParaRPr lang="en-US" dirty="0"/>
          </a:p>
        </p:txBody>
      </p:sp>
      <p:sp>
        <p:nvSpPr>
          <p:cNvPr id="4" name="TextBox 3"/>
          <p:cNvSpPr txBox="1"/>
          <p:nvPr/>
        </p:nvSpPr>
        <p:spPr>
          <a:xfrm>
            <a:off x="4191000" y="5943600"/>
            <a:ext cx="4724400" cy="984885"/>
          </a:xfrm>
          <a:prstGeom prst="rect">
            <a:avLst/>
          </a:prstGeom>
          <a:noFill/>
        </p:spPr>
        <p:txBody>
          <a:bodyPr wrap="square" rtlCol="0">
            <a:spAutoFit/>
          </a:bodyPr>
          <a:lstStyle/>
          <a:p>
            <a:r>
              <a:rPr lang="en-US" sz="2000" dirty="0" smtClean="0">
                <a:solidFill>
                  <a:schemeClr val="accent6"/>
                </a:solidFill>
              </a:rPr>
              <a:t>connects to software quality assurance,</a:t>
            </a:r>
          </a:p>
          <a:p>
            <a:r>
              <a:rPr lang="en-US" sz="2000" dirty="0" smtClean="0">
                <a:solidFill>
                  <a:schemeClr val="accent6"/>
                </a:solidFill>
              </a:rPr>
              <a:t>cost estimation, and risk analysis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8229600" cy="4626547"/>
          </a:xfrm>
        </p:spPr>
        <p:txBody>
          <a:bodyPr/>
          <a:lstStyle/>
          <a:p>
            <a:r>
              <a:rPr lang="en-US" dirty="0" smtClean="0"/>
              <a:t>1. Define the scope</a:t>
            </a:r>
          </a:p>
          <a:p>
            <a:r>
              <a:rPr lang="en-US" dirty="0" smtClean="0"/>
              <a:t>2. Identify business events and non-events</a:t>
            </a:r>
          </a:p>
          <a:p>
            <a:r>
              <a:rPr lang="en-US" dirty="0" smtClean="0"/>
              <a:t>3.Model the business use case</a:t>
            </a:r>
          </a:p>
          <a:p>
            <a:r>
              <a:rPr lang="en-US" dirty="0" smtClean="0"/>
              <a:t>4.Define the business data</a:t>
            </a:r>
          </a:p>
          <a:p>
            <a:r>
              <a:rPr lang="en-US" dirty="0" smtClean="0"/>
              <a:t>5.CRUD check (</a:t>
            </a:r>
            <a:r>
              <a:rPr lang="en-US" dirty="0" err="1" smtClean="0"/>
              <a:t>class,create,ref,update,delete</a:t>
            </a:r>
            <a:r>
              <a:rPr lang="en-US" dirty="0" smtClean="0"/>
              <a:t>)</a:t>
            </a:r>
          </a:p>
          <a:p>
            <a:r>
              <a:rPr lang="en-US" dirty="0" smtClean="0"/>
              <a:t>6. Check for custodial processes</a:t>
            </a:r>
            <a:endParaRPr lang="en-US" dirty="0"/>
          </a:p>
        </p:txBody>
      </p:sp>
      <p:sp>
        <p:nvSpPr>
          <p:cNvPr id="3" name="Title 2"/>
          <p:cNvSpPr>
            <a:spLocks noGrp="1"/>
          </p:cNvSpPr>
          <p:nvPr>
            <p:ph type="title"/>
          </p:nvPr>
        </p:nvSpPr>
        <p:spPr/>
        <p:txBody>
          <a:bodyPr>
            <a:normAutofit fontScale="90000"/>
          </a:bodyPr>
          <a:lstStyle/>
          <a:p>
            <a:r>
              <a:rPr lang="en-US" dirty="0" smtClean="0"/>
              <a:t>To </a:t>
            </a:r>
            <a:r>
              <a:rPr lang="en-US" dirty="0" smtClean="0"/>
              <a:t>summarize </a:t>
            </a:r>
            <a:br>
              <a:rPr lang="en-US" dirty="0" smtClean="0"/>
            </a:br>
            <a:r>
              <a:rPr lang="en-US" sz="3100" dirty="0" smtClean="0"/>
              <a:t>Have all Business Use cases been discovered</a:t>
            </a:r>
            <a:endParaRPr lang="en-US" sz="3100" dirty="0"/>
          </a:p>
        </p:txBody>
      </p:sp>
      <p:sp>
        <p:nvSpPr>
          <p:cNvPr id="4" name="TextBox 3"/>
          <p:cNvSpPr txBox="1"/>
          <p:nvPr/>
        </p:nvSpPr>
        <p:spPr>
          <a:xfrm>
            <a:off x="228600" y="1600200"/>
            <a:ext cx="8305800" cy="923330"/>
          </a:xfrm>
          <a:prstGeom prst="rect">
            <a:avLst/>
          </a:prstGeom>
          <a:noFill/>
        </p:spPr>
        <p:txBody>
          <a:bodyPr wrap="square" rtlCol="0">
            <a:spAutoFit/>
          </a:bodyPr>
          <a:lstStyle/>
          <a:p>
            <a:r>
              <a:rPr lang="en-US" dirty="0" smtClean="0"/>
              <a:t>Strategy: for each business event, determine the work’s response (business use case) and decide how much of that response will be carried out by the product (product use case which is software)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wrap="none">
            <a:spAutoFit/>
          </a:bodyPr>
          <a:lstStyle/>
          <a:p>
            <a:r>
              <a:rPr lang="en-US" dirty="0" smtClean="0"/>
              <a:t>From work scope to specification</a:t>
            </a:r>
          </a:p>
        </p:txBody>
      </p:sp>
      <p:pic>
        <p:nvPicPr>
          <p:cNvPr id="15362" name="Picture 2"/>
          <p:cNvPicPr>
            <a:picLocks noGrp="1" noChangeAspect="1" noChangeArrowheads="1"/>
          </p:cNvPicPr>
          <p:nvPr>
            <p:ph idx="1"/>
          </p:nvPr>
        </p:nvPicPr>
        <p:blipFill>
          <a:blip r:embed="rId2" cstate="print"/>
          <a:srcRect/>
          <a:stretch>
            <a:fillRect/>
          </a:stretch>
        </p:blipFill>
        <p:spPr bwMode="auto">
          <a:xfrm>
            <a:off x="990600" y="2057400"/>
            <a:ext cx="7696200" cy="4778686"/>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err="1" smtClean="0"/>
              <a:t>Volere</a:t>
            </a:r>
            <a:r>
              <a:rPr lang="en-US" dirty="0" smtClean="0"/>
              <a:t> knowledge model</a:t>
            </a:r>
            <a:br>
              <a:rPr lang="en-US" dirty="0" smtClean="0"/>
            </a:b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914400" y="1905000"/>
            <a:ext cx="6705600" cy="4623716"/>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mostly "low-tech paper"</a:t>
            </a:r>
          </a:p>
          <a:p>
            <a:pPr>
              <a:buFont typeface="Wingdings" pitchFamily="2" charset="2"/>
              <a:buChar char="§"/>
            </a:pPr>
            <a:r>
              <a:rPr lang="en-US" dirty="0" smtClean="0"/>
              <a:t>scenario template</a:t>
            </a:r>
          </a:p>
          <a:p>
            <a:pPr>
              <a:buFont typeface="Wingdings" pitchFamily="2" charset="2"/>
              <a:buChar char="§"/>
            </a:pPr>
            <a:r>
              <a:rPr lang="en-US" dirty="0" err="1" smtClean="0"/>
              <a:t>reqs</a:t>
            </a:r>
            <a:r>
              <a:rPr lang="en-US" dirty="0" smtClean="0"/>
              <a:t> shell</a:t>
            </a:r>
          </a:p>
          <a:p>
            <a:pPr>
              <a:buFont typeface="Wingdings" pitchFamily="2" charset="2"/>
              <a:buChar char="§"/>
            </a:pPr>
            <a:r>
              <a:rPr lang="en-US" dirty="0" err="1" smtClean="0"/>
              <a:t>reqs</a:t>
            </a:r>
            <a:r>
              <a:rPr lang="en-US" dirty="0" smtClean="0"/>
              <a:t> specification template</a:t>
            </a:r>
          </a:p>
          <a:p>
            <a:pPr>
              <a:buFont typeface="Wingdings" pitchFamily="2" charset="2"/>
              <a:buChar char="§"/>
            </a:pPr>
            <a:r>
              <a:rPr lang="en-US" dirty="0" smtClean="0"/>
              <a:t>[paper prototypes]</a:t>
            </a:r>
          </a:p>
          <a:p>
            <a:r>
              <a:rPr lang="en-US" dirty="0" smtClean="0"/>
              <a:t> some software tools</a:t>
            </a:r>
          </a:p>
          <a:p>
            <a:pPr>
              <a:buFont typeface="Wingdings" pitchFamily="2" charset="2"/>
              <a:buChar char="§"/>
            </a:pPr>
            <a:r>
              <a:rPr lang="en-US" dirty="0" smtClean="0"/>
              <a:t>diagramming tools</a:t>
            </a:r>
          </a:p>
          <a:p>
            <a:pPr>
              <a:buFont typeface="Wingdings" pitchFamily="2" charset="2"/>
              <a:buChar char="§"/>
            </a:pPr>
            <a:r>
              <a:rPr lang="en-US" dirty="0" err="1" smtClean="0"/>
              <a:t>reqs</a:t>
            </a:r>
            <a:r>
              <a:rPr lang="en-US" dirty="0" smtClean="0"/>
              <a:t> management tools</a:t>
            </a:r>
          </a:p>
        </p:txBody>
      </p:sp>
      <p:sp>
        <p:nvSpPr>
          <p:cNvPr id="3" name="Title 2"/>
          <p:cNvSpPr>
            <a:spLocks noGrp="1"/>
          </p:cNvSpPr>
          <p:nvPr>
            <p:ph type="title"/>
          </p:nvPr>
        </p:nvSpPr>
        <p:spPr/>
        <p:txBody>
          <a:bodyPr>
            <a:normAutofit fontScale="90000"/>
          </a:bodyPr>
          <a:lstStyle/>
          <a:p>
            <a:r>
              <a:rPr lang="en-US" dirty="0" smtClean="0"/>
              <a:t>Tools</a:t>
            </a:r>
            <a:br>
              <a:rPr lang="en-US" dirty="0" smtClean="0"/>
            </a:b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The </a:t>
            </a:r>
            <a:r>
              <a:rPr lang="en-US" dirty="0" err="1" smtClean="0"/>
              <a:t>Volere</a:t>
            </a:r>
            <a:r>
              <a:rPr lang="en-US" dirty="0" smtClean="0"/>
              <a:t> RE process</a:t>
            </a:r>
            <a:br>
              <a:rPr lang="en-US" dirty="0" smtClean="0"/>
            </a:b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524000" y="1447800"/>
            <a:ext cx="6705600" cy="506181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low-tech analysis prototypes</a:t>
            </a:r>
          </a:p>
          <a:p>
            <a:r>
              <a:rPr lang="en-US" dirty="0" smtClean="0"/>
              <a:t> reuse of requirements</a:t>
            </a:r>
          </a:p>
          <a:p>
            <a:r>
              <a:rPr lang="en-US" dirty="0" smtClean="0"/>
              <a:t> prioritizing the requirements</a:t>
            </a:r>
          </a:p>
          <a:p>
            <a:r>
              <a:rPr lang="en-US" dirty="0" smtClean="0"/>
              <a:t>inspections for specifications</a:t>
            </a:r>
          </a:p>
          <a:p>
            <a:r>
              <a:rPr lang="en-US" dirty="0" smtClean="0"/>
              <a:t> requirements change management</a:t>
            </a:r>
          </a:p>
          <a:p>
            <a:r>
              <a:rPr lang="en-US" dirty="0" smtClean="0"/>
              <a:t> cost estimation</a:t>
            </a:r>
          </a:p>
          <a:p>
            <a:r>
              <a:rPr lang="en-US" dirty="0" smtClean="0"/>
              <a:t> transition to design</a:t>
            </a:r>
          </a:p>
          <a:p>
            <a:endParaRPr lang="en-US" dirty="0"/>
          </a:p>
        </p:txBody>
      </p:sp>
      <p:sp>
        <p:nvSpPr>
          <p:cNvPr id="3" name="Title 2"/>
          <p:cNvSpPr>
            <a:spLocks noGrp="1"/>
          </p:cNvSpPr>
          <p:nvPr>
            <p:ph type="title"/>
          </p:nvPr>
        </p:nvSpPr>
        <p:spPr/>
        <p:txBody>
          <a:bodyPr>
            <a:normAutofit fontScale="90000"/>
          </a:bodyPr>
          <a:lstStyle/>
          <a:p>
            <a:r>
              <a:rPr lang="en-US" dirty="0" smtClean="0"/>
              <a:t>RE »Leftovers«</a:t>
            </a:r>
            <a:br>
              <a:rPr lang="en-US" dirty="0" smtClean="0"/>
            </a:b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Elements of the analysis model</a:t>
            </a:r>
            <a:br>
              <a:rPr lang="en-US" dirty="0" smtClean="0"/>
            </a:b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371600" y="1394818"/>
            <a:ext cx="6781800" cy="4846141"/>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Analysis maps to design</a:t>
            </a:r>
            <a:br>
              <a:rPr lang="en-US" dirty="0" smtClean="0"/>
            </a:b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1066800" y="2057400"/>
            <a:ext cx="6596063" cy="397540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RE – reaching out...</a:t>
            </a:r>
            <a:br>
              <a:rPr lang="en-US" dirty="0" smtClean="0"/>
            </a:b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762000" y="1447800"/>
            <a:ext cx="7543800" cy="481199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quality issues naturally come up when</a:t>
            </a:r>
          </a:p>
          <a:p>
            <a:r>
              <a:rPr lang="en-US" dirty="0" smtClean="0"/>
              <a:t>trawling for functional requirements</a:t>
            </a:r>
          </a:p>
          <a:p>
            <a:r>
              <a:rPr lang="en-US" dirty="0" smtClean="0"/>
              <a:t> hence, quality </a:t>
            </a:r>
            <a:r>
              <a:rPr lang="en-US" dirty="0" err="1" smtClean="0"/>
              <a:t>reqs</a:t>
            </a:r>
            <a:r>
              <a:rPr lang="en-US" dirty="0" smtClean="0"/>
              <a:t> get collected "over time"</a:t>
            </a:r>
          </a:p>
          <a:p>
            <a:r>
              <a:rPr lang="en-US" dirty="0" smtClean="0"/>
              <a:t>during analysis</a:t>
            </a:r>
          </a:p>
          <a:p>
            <a:r>
              <a:rPr lang="en-US" dirty="0" smtClean="0"/>
              <a:t> in addition, the analyst must ask specific</a:t>
            </a:r>
          </a:p>
          <a:p>
            <a:r>
              <a:rPr lang="en-US" dirty="0" smtClean="0"/>
              <a:t>quality-related questions when discussing</a:t>
            </a:r>
          </a:p>
          <a:p>
            <a:r>
              <a:rPr lang="en-US" dirty="0" smtClean="0"/>
              <a:t>product use cases and functional </a:t>
            </a:r>
            <a:r>
              <a:rPr lang="en-US" dirty="0" err="1" smtClean="0"/>
              <a:t>reqs</a:t>
            </a:r>
            <a:endParaRPr lang="en-US" dirty="0" smtClean="0"/>
          </a:p>
          <a:p>
            <a:r>
              <a:rPr lang="en-US" dirty="0" smtClean="0"/>
              <a:t> use a checklist of quality categories</a:t>
            </a:r>
          </a:p>
        </p:txBody>
      </p:sp>
      <p:sp>
        <p:nvSpPr>
          <p:cNvPr id="2" name="Title 1"/>
          <p:cNvSpPr>
            <a:spLocks noGrp="1"/>
          </p:cNvSpPr>
          <p:nvPr>
            <p:ph type="title"/>
          </p:nvPr>
        </p:nvSpPr>
        <p:spPr/>
        <p:txBody>
          <a:bodyPr>
            <a:normAutofit fontScale="90000"/>
          </a:bodyPr>
          <a:lstStyle/>
          <a:p>
            <a:r>
              <a:rPr lang="en-US" dirty="0" smtClean="0"/>
              <a:t>Trawling for quality </a:t>
            </a:r>
            <a:r>
              <a:rPr lang="en-US" dirty="0" err="1" smtClean="0"/>
              <a:t>reqs</a:t>
            </a:r>
            <a:r>
              <a:rPr lang="en-US" dirty="0" smtClean="0"/>
              <a:t> (1)</a:t>
            </a:r>
            <a:br>
              <a:rPr lang="en-US" dirty="0"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isualization.jpg"/>
          <p:cNvPicPr>
            <a:picLocks noGrp="1" noChangeAspect="1"/>
          </p:cNvPicPr>
          <p:nvPr>
            <p:ph idx="1"/>
          </p:nvPr>
        </p:nvPicPr>
        <p:blipFill>
          <a:blip r:embed="rId2" cstate="print"/>
          <a:stretch>
            <a:fillRect/>
          </a:stretch>
        </p:blipFill>
        <p:spPr>
          <a:xfrm>
            <a:off x="1905000" y="1905000"/>
            <a:ext cx="3790950" cy="3760378"/>
          </a:xfrm>
        </p:spPr>
      </p:pic>
      <p:sp>
        <p:nvSpPr>
          <p:cNvPr id="3" name="Title 2"/>
          <p:cNvSpPr>
            <a:spLocks noGrp="1"/>
          </p:cNvSpPr>
          <p:nvPr>
            <p:ph type="title"/>
          </p:nvPr>
        </p:nvSpPr>
        <p:spPr/>
        <p:txBody>
          <a:bodyPr/>
          <a:lstStyle/>
          <a:p>
            <a:r>
              <a:rPr lang="en-US" dirty="0" smtClean="0"/>
              <a:t>    THE  END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when talking to users of the product, ask for</a:t>
            </a:r>
          </a:p>
          <a:p>
            <a:pPr>
              <a:buFont typeface="Wingdings" pitchFamily="2" charset="2"/>
              <a:buChar char="ü"/>
            </a:pPr>
            <a:r>
              <a:rPr lang="en-US" dirty="0" smtClean="0"/>
              <a:t>usability – look and feel – security – cultural </a:t>
            </a:r>
            <a:r>
              <a:rPr lang="en-US" dirty="0" err="1" smtClean="0"/>
              <a:t>reqs</a:t>
            </a:r>
            <a:endParaRPr lang="en-US" dirty="0" smtClean="0"/>
          </a:p>
          <a:p>
            <a:r>
              <a:rPr lang="en-US" dirty="0" smtClean="0"/>
              <a:t> when talking about the operating environment</a:t>
            </a:r>
          </a:p>
          <a:p>
            <a:pPr>
              <a:buNone/>
            </a:pPr>
            <a:r>
              <a:rPr lang="en-US" dirty="0" smtClean="0"/>
              <a:t>of the product, ask for</a:t>
            </a:r>
          </a:p>
          <a:p>
            <a:pPr>
              <a:buFont typeface="Wingdings" pitchFamily="2" charset="2"/>
              <a:buChar char="ü"/>
            </a:pPr>
            <a:r>
              <a:rPr lang="en-US" dirty="0" smtClean="0"/>
              <a:t>performance – interface – maintainability –</a:t>
            </a:r>
          </a:p>
          <a:p>
            <a:r>
              <a:rPr lang="en-US" dirty="0" smtClean="0"/>
              <a:t>security </a:t>
            </a:r>
            <a:r>
              <a:rPr lang="en-US" dirty="0" err="1" smtClean="0"/>
              <a:t>reqs</a:t>
            </a:r>
            <a:endParaRPr lang="en-US" dirty="0" smtClean="0"/>
          </a:p>
          <a:p>
            <a:r>
              <a:rPr lang="en-US" dirty="0" smtClean="0"/>
              <a:t> when talking to managers and marketing</a:t>
            </a:r>
          </a:p>
          <a:p>
            <a:r>
              <a:rPr lang="en-US" dirty="0" smtClean="0"/>
              <a:t>people, ask for</a:t>
            </a:r>
          </a:p>
          <a:p>
            <a:pPr>
              <a:buFont typeface="Wingdings" pitchFamily="2" charset="2"/>
              <a:buChar char="ü"/>
            </a:pPr>
            <a:r>
              <a:rPr lang="en-US" dirty="0" smtClean="0"/>
              <a:t>look and feel – political – security – legal </a:t>
            </a:r>
            <a:r>
              <a:rPr lang="en-US" dirty="0" err="1" smtClean="0"/>
              <a:t>reqs</a:t>
            </a:r>
            <a:endParaRPr lang="en-US" dirty="0" smtClean="0"/>
          </a:p>
        </p:txBody>
      </p:sp>
      <p:sp>
        <p:nvSpPr>
          <p:cNvPr id="2" name="Title 1"/>
          <p:cNvSpPr>
            <a:spLocks noGrp="1"/>
          </p:cNvSpPr>
          <p:nvPr>
            <p:ph type="title"/>
          </p:nvPr>
        </p:nvSpPr>
        <p:spPr/>
        <p:txBody>
          <a:bodyPr>
            <a:normAutofit fontScale="90000"/>
          </a:bodyPr>
          <a:lstStyle/>
          <a:p>
            <a:r>
              <a:rPr lang="en-US" dirty="0" smtClean="0"/>
              <a:t>Trawling for quality </a:t>
            </a:r>
            <a:r>
              <a:rPr lang="en-US" dirty="0" err="1" smtClean="0"/>
              <a:t>reqs</a:t>
            </a:r>
            <a:r>
              <a:rPr lang="en-US" dirty="0" smtClean="0"/>
              <a:t> (2)</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657600"/>
            <a:ext cx="8382000" cy="1143000"/>
          </a:xfrm>
          <a:solidFill>
            <a:schemeClr val="accent2">
              <a:lumMod val="20000"/>
              <a:lumOff val="80000"/>
            </a:schemeClr>
          </a:solidFill>
        </p:spPr>
        <p:txBody>
          <a:bodyPr>
            <a:normAutofit/>
          </a:bodyPr>
          <a:lstStyle/>
          <a:p>
            <a:pPr>
              <a:buNone/>
            </a:pPr>
            <a:r>
              <a:rPr lang="en-US" sz="2400" dirty="0" smtClean="0"/>
              <a:t>The product shall produce a de-icing schedule showing the roads to be treated and the trucks  allocated to them.</a:t>
            </a:r>
          </a:p>
          <a:p>
            <a:endParaRPr lang="en-US" dirty="0"/>
          </a:p>
        </p:txBody>
      </p:sp>
      <p:sp>
        <p:nvSpPr>
          <p:cNvPr id="2" name="Title 1"/>
          <p:cNvSpPr>
            <a:spLocks noGrp="1"/>
          </p:cNvSpPr>
          <p:nvPr>
            <p:ph type="title"/>
          </p:nvPr>
        </p:nvSpPr>
        <p:spPr/>
        <p:txBody>
          <a:bodyPr>
            <a:normAutofit fontScale="90000"/>
          </a:bodyPr>
          <a:lstStyle/>
          <a:p>
            <a:r>
              <a:rPr lang="en-US" dirty="0" smtClean="0"/>
              <a:t>Ex: </a:t>
            </a:r>
            <a:r>
              <a:rPr lang="en-US" dirty="0" smtClean="0"/>
              <a:t> A </a:t>
            </a:r>
            <a:r>
              <a:rPr lang="en-US" dirty="0" smtClean="0"/>
              <a:t>functional requirement</a:t>
            </a:r>
            <a:br>
              <a:rPr lang="en-US" dirty="0" smtClean="0"/>
            </a:br>
            <a:endParaRPr lang="en-US" dirty="0"/>
          </a:p>
        </p:txBody>
      </p:sp>
      <p:sp>
        <p:nvSpPr>
          <p:cNvPr id="4" name="TextBox 3"/>
          <p:cNvSpPr txBox="1"/>
          <p:nvPr/>
        </p:nvSpPr>
        <p:spPr>
          <a:xfrm>
            <a:off x="228600" y="1143000"/>
            <a:ext cx="8077200" cy="1384995"/>
          </a:xfrm>
          <a:prstGeom prst="rect">
            <a:avLst/>
          </a:prstGeom>
          <a:solidFill>
            <a:schemeClr val="accent3">
              <a:lumMod val="60000"/>
              <a:lumOff val="40000"/>
            </a:schemeClr>
          </a:solidFill>
          <a:ln>
            <a:solidFill>
              <a:schemeClr val="accent3">
                <a:lumMod val="40000"/>
                <a:lumOff val="60000"/>
              </a:schemeClr>
            </a:solidFill>
          </a:ln>
          <a:effectLst>
            <a:glow rad="139700">
              <a:schemeClr val="accent5">
                <a:satMod val="175000"/>
                <a:alpha val="40000"/>
              </a:schemeClr>
            </a:glow>
          </a:effectLst>
        </p:spPr>
        <p:txBody>
          <a:bodyPr wrap="square" rtlCol="0">
            <a:spAutoFit/>
          </a:bodyPr>
          <a:lstStyle/>
          <a:p>
            <a:pPr algn="ctr"/>
            <a:r>
              <a:rPr lang="en-US" sz="2400" dirty="0" smtClean="0"/>
              <a:t>Produce road de-icing schedule</a:t>
            </a:r>
          </a:p>
          <a:p>
            <a:r>
              <a:rPr lang="en-US" dirty="0" smtClean="0"/>
              <a:t>6. 	</a:t>
            </a:r>
            <a:r>
              <a:rPr lang="en-US" sz="2000" dirty="0" smtClean="0"/>
              <a:t>Product schedules available trucks from</a:t>
            </a:r>
          </a:p>
          <a:p>
            <a:r>
              <a:rPr lang="en-US" sz="2000" dirty="0" smtClean="0"/>
              <a:t>	the relevant depots.</a:t>
            </a:r>
          </a:p>
          <a:p>
            <a:r>
              <a:rPr lang="en-US" sz="2000" dirty="0" smtClean="0"/>
              <a:t>7.	 Product advises the engineer of the schedule.</a:t>
            </a:r>
          </a:p>
        </p:txBody>
      </p:sp>
      <p:sp>
        <p:nvSpPr>
          <p:cNvPr id="5" name="TextBox 4"/>
          <p:cNvSpPr txBox="1"/>
          <p:nvPr/>
        </p:nvSpPr>
        <p:spPr>
          <a:xfrm>
            <a:off x="685800" y="2667000"/>
            <a:ext cx="7467600" cy="923330"/>
          </a:xfrm>
          <a:prstGeom prst="rect">
            <a:avLst/>
          </a:prstGeom>
          <a:noFill/>
        </p:spPr>
        <p:txBody>
          <a:bodyPr wrap="square" rtlCol="0">
            <a:spAutoFit/>
          </a:bodyPr>
          <a:lstStyle/>
          <a:p>
            <a:r>
              <a:rPr lang="en-US" dirty="0" smtClean="0"/>
              <a:t>this product use case scenario will give a</a:t>
            </a:r>
          </a:p>
          <a:p>
            <a:r>
              <a:rPr lang="en-US" dirty="0" smtClean="0"/>
              <a:t>functional requirement: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untain">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Mountain">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untain">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Template>
  <TotalTime>271</TotalTime>
  <Words>2811</Words>
  <Application>Microsoft Office PowerPoint</Application>
  <PresentationFormat>On-screen Show (4:3)</PresentationFormat>
  <Paragraphs>359</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Mountain</vt:lpstr>
      <vt:lpstr>Requirements Engineering </vt:lpstr>
      <vt:lpstr>Functional requirements </vt:lpstr>
      <vt:lpstr>Quality  requirements </vt:lpstr>
      <vt:lpstr>More requirements </vt:lpstr>
      <vt:lpstr>A requirements hierarchy</vt:lpstr>
      <vt:lpstr>Scope of quality requirements </vt:lpstr>
      <vt:lpstr>Trawling for quality reqs (1) </vt:lpstr>
      <vt:lpstr>Trawling for quality reqs (2) </vt:lpstr>
      <vt:lpstr>Ex:  A functional requirement </vt:lpstr>
      <vt:lpstr>Ex: A usability requirement </vt:lpstr>
      <vt:lpstr>Ex:  Another usability requirement </vt:lpstr>
      <vt:lpstr>Fit criteria </vt:lpstr>
      <vt:lpstr>Ex: Look and feel requirements </vt:lpstr>
      <vt:lpstr>Ex: Performance requirements </vt:lpstr>
      <vt:lpstr>Ex: Performance fit criteria</vt:lpstr>
      <vt:lpstr>Ex: Maintainability requirements </vt:lpstr>
      <vt:lpstr>Ex: Legal requirements </vt:lpstr>
      <vt:lpstr>Ex: Operational constraints </vt:lpstr>
      <vt:lpstr>Ex: Project constraints </vt:lpstr>
      <vt:lpstr>Volere Step 2d: Modeling the Data </vt:lpstr>
      <vt:lpstr>Business Data </vt:lpstr>
      <vt:lpstr>Variety of data diagrams </vt:lpstr>
      <vt:lpstr>Ex: Business objects as a class diagram(p. 169) </vt:lpstr>
      <vt:lpstr>Ex: Functional reqs from data </vt:lpstr>
      <vt:lpstr>Ex: Quality reqs from data </vt:lpstr>
      <vt:lpstr>State diagrams </vt:lpstr>
      <vt:lpstr>Ex: Business object states </vt:lpstr>
      <vt:lpstr>Volere Step 3: Writing the Requirements </vt:lpstr>
      <vt:lpstr>Writing individual requirements </vt:lpstr>
      <vt:lpstr>Volere »Shell« </vt:lpstr>
      <vt:lpstr>Volere shell explanation</vt:lpstr>
      <vt:lpstr>Conflicting requirements </vt:lpstr>
      <vt:lpstr>Ex: Functional requirement in a shell</vt:lpstr>
      <vt:lpstr>Ex: Quality req in a shell (fig. 10.7, p.  252)</vt:lpstr>
      <vt:lpstr>»The spec« </vt:lpstr>
      <vt:lpstr>Writing the spec </vt:lpstr>
      <vt:lpstr>Volere »Reqs Spec Template</vt:lpstr>
      <vt:lpstr>IEEE Guide to SRS</vt:lpstr>
      <vt:lpstr>Slide 39</vt:lpstr>
      <vt:lpstr>A word on tools </vt:lpstr>
      <vt:lpstr>Where are we now? </vt:lpstr>
      <vt:lpstr>Volere Step 4: Quality Gateway </vt:lpstr>
      <vt:lpstr>Quality gateway </vt:lpstr>
      <vt:lpstr>Why test requirements? </vt:lpstr>
      <vt:lpstr>The gateway</vt:lpstr>
      <vt:lpstr>Completeness and consistency </vt:lpstr>
      <vt:lpstr>Ex: Ambiguity (1) </vt:lpstr>
      <vt:lpstr>Ex: Ambiguity (2)</vt:lpstr>
      <vt:lpstr>Ex: Relevance (1) </vt:lpstr>
      <vt:lpstr>Ex: Relevance (2)</vt:lpstr>
      <vt:lpstr>Ex: Not solutions </vt:lpstr>
      <vt:lpstr>Not solutions – more examples (1) </vt:lpstr>
      <vt:lpstr>Not solutions – more examples (2) </vt:lpstr>
      <vt:lpstr>Ex: Viability </vt:lpstr>
      <vt:lpstr>Other common reqs problems </vt:lpstr>
      <vt:lpstr>Implementing the gateway </vt:lpstr>
      <vt:lpstr>Step 4+: Reviewing the Specification </vt:lpstr>
      <vt:lpstr>Volere RE process loop (p.322) </vt:lpstr>
      <vt:lpstr>Quality of the specification </vt:lpstr>
      <vt:lpstr>Reviewing the spec </vt:lpstr>
      <vt:lpstr>To summarize  Have all Business Use cases been discovered</vt:lpstr>
      <vt:lpstr>From work scope to specification</vt:lpstr>
      <vt:lpstr>Volere knowledge model </vt:lpstr>
      <vt:lpstr>Tools </vt:lpstr>
      <vt:lpstr>The Volere RE process </vt:lpstr>
      <vt:lpstr>RE »Leftovers« </vt:lpstr>
      <vt:lpstr>Elements of the analysis model </vt:lpstr>
      <vt:lpstr>Analysis maps to design </vt:lpstr>
      <vt:lpstr>RE – reaching out... </vt:lpstr>
      <vt:lpstr>    THE  END </vt:lpstr>
    </vt:vector>
  </TitlesOfParts>
  <Company>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 </dc:title>
  <dc:creator>user</dc:creator>
  <cp:lastModifiedBy>FSKTM</cp:lastModifiedBy>
  <cp:revision>40</cp:revision>
  <dcterms:created xsi:type="dcterms:W3CDTF">2009-07-02T08:52:59Z</dcterms:created>
  <dcterms:modified xsi:type="dcterms:W3CDTF">2014-03-24T05:33:41Z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TC300035421033</vt:lpwstr>
  </property>
</Properties>
</file>