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65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2"/>
    <p:restoredTop sz="94582"/>
  </p:normalViewPr>
  <p:slideViewPr>
    <p:cSldViewPr snapToGrid="0" snapToObjects="1">
      <p:cViewPr>
        <p:scale>
          <a:sx n="82" d="100"/>
          <a:sy n="82" d="100"/>
        </p:scale>
        <p:origin x="88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71BD7B-B1E4-C244-BAEC-E232E5DFDD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9636F-8E6E-DF46-A496-BC120BEA63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BEDD9-3A32-4D4C-858B-5F0492A49B00}" type="datetimeFigureOut">
              <a:rPr lang="de-DE" smtClean="0"/>
              <a:t>14.02.19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131D7-437D-D14E-A6B3-94ABC89157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05ED6-FAB6-B440-B1A6-C820117B7F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1091A-0541-014D-BF11-FFB60DF732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473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9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0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1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D34-4F1B-8F40-87D3-CFB7899FF6BD}" type="datetime1">
              <a:rPr lang="de-DE" smtClean="0"/>
              <a:t>14.02.19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4A47-C924-384B-BEC5-1BEA6CF76129}" type="datetime1">
              <a:rPr lang="de-DE" smtClean="0"/>
              <a:t>14.02.19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F411-3DF0-5041-802B-85F588771FBB}" type="datetime1">
              <a:rPr lang="de-DE" smtClean="0"/>
              <a:t>14.02.19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B0BC-6907-FF47-92F5-149EF0012160}" type="datetime1">
              <a:rPr lang="de-DE" smtClean="0"/>
              <a:t>14.02.19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D241-74BA-A442-84F7-8F6089A62F91}" type="datetime1">
              <a:rPr lang="de-DE" smtClean="0"/>
              <a:t>14.02.19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163-7573-BC49-9B91-50FBEB157217}" type="datetime1">
              <a:rPr lang="de-DE" smtClean="0"/>
              <a:t>14.02.19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34D3-CECF-9E42-8F29-4E1358C15FE0}" type="datetime1">
              <a:rPr lang="de-DE" smtClean="0"/>
              <a:t>14.02.19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76-0865-9D40-B942-94309DE5D05D}" type="datetime1">
              <a:rPr lang="de-DE" smtClean="0"/>
              <a:t>14.02.19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4EC6-EA1D-604E-9A73-3D4DCE8213AE}" type="datetime1">
              <a:rPr lang="de-DE" smtClean="0"/>
              <a:t>14.02.19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DE80-DBA5-C742-9FDD-8FA23E09CAA4}" type="datetime1">
              <a:rPr lang="de-DE" smtClean="0"/>
              <a:t>14.02.19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324D-A0A1-6A45-8A45-B16717FD4FEE}" type="datetime1">
              <a:rPr lang="de-DE" smtClean="0"/>
              <a:t>14.02.19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BD23-8A79-BC42-82DF-EA766CC00AAB}" type="datetime1">
              <a:rPr lang="de-DE" smtClean="0"/>
              <a:t>14.02.19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F397D6E-1F40-3D4B-9588-E83A6D9AE2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1000" y="5769218"/>
            <a:ext cx="914400" cy="914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5F6BAEB-2BFF-D848-BD94-D30294838D1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848100" y="6009765"/>
            <a:ext cx="7505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93;p13">
            <a:extLst>
              <a:ext uri="{FF2B5EF4-FFF2-40B4-BE49-F238E27FC236}">
                <a16:creationId xmlns:a16="http://schemas.microsoft.com/office/drawing/2014/main" id="{BFCAA77D-A0D9-4C49-A932-FFC486554621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alphaModFix/>
          </a:blip>
          <a:srcRect l="16262" t="26705" r="17734" b="36959"/>
          <a:stretch/>
        </p:blipFill>
        <p:spPr>
          <a:xfrm>
            <a:off x="624714" y="993252"/>
            <a:ext cx="6114948" cy="112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4;p13">
            <a:extLst>
              <a:ext uri="{FF2B5EF4-FFF2-40B4-BE49-F238E27FC236}">
                <a16:creationId xmlns:a16="http://schemas.microsoft.com/office/drawing/2014/main" id="{B4C0895A-CCB5-5D4C-B31B-5B5910E6361F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alphaModFix/>
          </a:blip>
          <a:srcRect l="10911" t="10820" r="12788" b="14245"/>
          <a:stretch/>
        </p:blipFill>
        <p:spPr>
          <a:xfrm>
            <a:off x="8807825" y="1220702"/>
            <a:ext cx="2759461" cy="27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134268-2898-A648-A138-26E3D015BF41}"/>
              </a:ext>
            </a:extLst>
          </p:cNvPr>
          <p:cNvSpPr/>
          <p:nvPr/>
        </p:nvSpPr>
        <p:spPr>
          <a:xfrm>
            <a:off x="657225" y="3947037"/>
            <a:ext cx="6049926" cy="1339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BETH: Blockchain School for Sustainability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11-15, 2019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Spectral Medium"/>
              <a:cs typeface="Arial" panose="020B0604020202020204" pitchFamily="34" charset="0"/>
              <a:sym typeface="Spectral Medium"/>
            </a:endParaRP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Spectral Medium"/>
              <a:cs typeface="Arial" panose="020B0604020202020204" pitchFamily="34" charset="0"/>
              <a:sym typeface="Spectral Medium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Spectral Medium"/>
                <a:cs typeface="Arial" panose="020B0604020202020204" pitchFamily="34" charset="0"/>
                <a:sym typeface="Spectral Medium"/>
              </a:rPr>
              <a:t>Ozan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ea typeface="Spectral Medium"/>
                <a:cs typeface="Arial" panose="020B0604020202020204" pitchFamily="34" charset="0"/>
                <a:sym typeface="Spectral Medium"/>
              </a:rPr>
              <a:t>Ünal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Spectral Medium"/>
                <a:cs typeface="Arial" panose="020B0604020202020204" pitchFamily="34" charset="0"/>
                <a:sym typeface="Spectral Medium"/>
              </a:rPr>
              <a:t>, Clemens Volk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ea typeface="Spectral Medium"/>
                <a:cs typeface="Arial" panose="020B0604020202020204" pitchFamily="34" charset="0"/>
                <a:sym typeface="Spectral Medium"/>
              </a:rPr>
              <a:t>Orhun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Spectral Medium"/>
                <a:cs typeface="Arial" panose="020B0604020202020204" pitchFamily="34" charset="0"/>
                <a:sym typeface="Spectral Medium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ea typeface="Spectral Medium"/>
                <a:cs typeface="Arial" panose="020B0604020202020204" pitchFamily="34" charset="0"/>
                <a:sym typeface="Spectral Medium"/>
              </a:rPr>
              <a:t>Eren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Spectral Medium"/>
                <a:cs typeface="Arial" panose="020B0604020202020204" pitchFamily="34" charset="0"/>
                <a:sym typeface="Spectral Medium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ea typeface="Spectral Medium"/>
                <a:cs typeface="Arial" panose="020B0604020202020204" pitchFamily="34" charset="0"/>
                <a:sym typeface="Spectral Medium"/>
              </a:rPr>
              <a:t>Ege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Spectral Medium"/>
                <a:cs typeface="Arial" panose="020B0604020202020204" pitchFamily="34" charset="0"/>
                <a:sym typeface="Spectral Medium"/>
              </a:rPr>
              <a:t> Yilmaz, Adrian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ea typeface="Spectral Medium"/>
                <a:cs typeface="Arial" panose="020B0604020202020204" pitchFamily="34" charset="0"/>
                <a:sym typeface="Spectral Medium"/>
              </a:rPr>
              <a:t>Balla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Spectral Medium"/>
                <a:cs typeface="Arial" panose="020B0604020202020204" pitchFamily="34" charset="0"/>
                <a:sym typeface="Spectral Medium"/>
              </a:rPr>
              <a:t>, </a:t>
            </a:r>
          </a:p>
          <a:p>
            <a:r>
              <a:rPr lang="en-GB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Challenge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80277-F00D-F246-A302-F5B9271AAF41}"/>
              </a:ext>
            </a:extLst>
          </p:cNvPr>
          <p:cNvSpPr/>
          <p:nvPr/>
        </p:nvSpPr>
        <p:spPr>
          <a:xfrm>
            <a:off x="657224" y="2341876"/>
            <a:ext cx="10601325" cy="56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distributed Marketplace for special image acquisition</a:t>
            </a:r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0F62B0-A0BB-894A-BDDA-F86C5094F4CC}"/>
              </a:ext>
            </a:extLst>
          </p:cNvPr>
          <p:cNvSpPr/>
          <p:nvPr/>
        </p:nvSpPr>
        <p:spPr>
          <a:xfrm>
            <a:off x="591876" y="510637"/>
            <a:ext cx="9963398" cy="629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3200" dirty="0">
                <a:solidFill>
                  <a:schemeClr val="tx1"/>
                </a:solidFill>
              </a:rPr>
              <a:t>Current Difficulties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E408DB-2F96-8B41-AE82-24F6064F4332}"/>
              </a:ext>
            </a:extLst>
          </p:cNvPr>
          <p:cNvSpPr/>
          <p:nvPr/>
        </p:nvSpPr>
        <p:spPr>
          <a:xfrm>
            <a:off x="591876" y="1140030"/>
            <a:ext cx="9134015" cy="391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2400" dirty="0">
                <a:solidFill>
                  <a:schemeClr val="tx1"/>
                </a:solidFill>
              </a:rPr>
              <a:t>Verifying datasets based on human input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EC385-4DD6-9447-888B-2DA17C1D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5570C-C839-DB4F-A143-85DE08FD2BDE}"/>
              </a:ext>
            </a:extLst>
          </p:cNvPr>
          <p:cNvSpPr/>
          <p:nvPr/>
        </p:nvSpPr>
        <p:spPr>
          <a:xfrm>
            <a:off x="1173767" y="1858308"/>
            <a:ext cx="6913329" cy="30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Creating Databases is costly both money and time wise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D810FA-5207-784F-899B-68DDFD42D458}"/>
              </a:ext>
            </a:extLst>
          </p:cNvPr>
          <p:cNvSpPr/>
          <p:nvPr/>
        </p:nvSpPr>
        <p:spPr>
          <a:xfrm>
            <a:off x="1173767" y="3944091"/>
            <a:ext cx="9593689" cy="648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1600" dirty="0">
                <a:solidFill>
                  <a:schemeClr val="tx1"/>
                </a:solidFill>
              </a:rPr>
              <a:t>Finding big datasets of pictures for supervised learning algorithms are hard to acquire and end up being put together by Universities.</a:t>
            </a:r>
          </a:p>
          <a:p>
            <a:r>
              <a:rPr lang="en-GB" sz="1600" dirty="0">
                <a:solidFill>
                  <a:schemeClr val="tx1"/>
                </a:solidFill>
              </a:rPr>
              <a:t>How to get 2000 pictures of Hands in front of an ATM machine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DD9521-00AA-7345-879B-916CF6774AF4}"/>
              </a:ext>
            </a:extLst>
          </p:cNvPr>
          <p:cNvSpPr/>
          <p:nvPr/>
        </p:nvSpPr>
        <p:spPr>
          <a:xfrm>
            <a:off x="1173766" y="3526863"/>
            <a:ext cx="6913329" cy="30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Feeding Deep Learning Algorithms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A2C471-E12C-F14D-9970-488333EFA2B4}"/>
              </a:ext>
            </a:extLst>
          </p:cNvPr>
          <p:cNvSpPr/>
          <p:nvPr/>
        </p:nvSpPr>
        <p:spPr>
          <a:xfrm>
            <a:off x="1173767" y="2661387"/>
            <a:ext cx="6913329" cy="30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Information is hard to verify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8A470D-F6D3-C448-997A-8378B7DF5A6C}"/>
              </a:ext>
            </a:extLst>
          </p:cNvPr>
          <p:cNvSpPr/>
          <p:nvPr/>
        </p:nvSpPr>
        <p:spPr>
          <a:xfrm>
            <a:off x="1173767" y="2872787"/>
            <a:ext cx="9963398" cy="487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Only big cooperation are eligible of acquiring verified datasets limiting democratisation of technological growth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07F87B-D1C2-3442-A62C-546E93CADB25}"/>
              </a:ext>
            </a:extLst>
          </p:cNvPr>
          <p:cNvSpPr/>
          <p:nvPr/>
        </p:nvSpPr>
        <p:spPr>
          <a:xfrm>
            <a:off x="1173767" y="2156530"/>
            <a:ext cx="9381507" cy="30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Until now no </a:t>
            </a:r>
            <a:r>
              <a:rPr lang="en-GB" sz="1600" dirty="0" err="1">
                <a:solidFill>
                  <a:schemeClr val="tx1"/>
                </a:solidFill>
              </a:rPr>
              <a:t>incentivation</a:t>
            </a:r>
            <a:r>
              <a:rPr lang="en-GB" sz="1600" dirty="0">
                <a:solidFill>
                  <a:schemeClr val="tx1"/>
                </a:solidFill>
              </a:rPr>
              <a:t> mechanism for the broad masses participating in image collection  </a:t>
            </a:r>
          </a:p>
        </p:txBody>
      </p:sp>
      <p:pic>
        <p:nvPicPr>
          <p:cNvPr id="26" name="Google Shape;93;p13">
            <a:extLst>
              <a:ext uri="{FF2B5EF4-FFF2-40B4-BE49-F238E27FC236}">
                <a16:creationId xmlns:a16="http://schemas.microsoft.com/office/drawing/2014/main" id="{92792BF8-5F5D-A64F-8073-5A21C9DD215C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alphaModFix/>
          </a:blip>
          <a:srcRect l="16262" t="26705" r="17734" b="36959"/>
          <a:stretch/>
        </p:blipFill>
        <p:spPr>
          <a:xfrm>
            <a:off x="10297615" y="196546"/>
            <a:ext cx="1679099" cy="308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0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15">
            <a:extLst>
              <a:ext uri="{FF2B5EF4-FFF2-40B4-BE49-F238E27FC236}">
                <a16:creationId xmlns:a16="http://schemas.microsoft.com/office/drawing/2014/main" id="{47EC1A75-8B86-CB4E-B8E4-599EFC9833AE}"/>
              </a:ext>
            </a:extLst>
          </p:cNvPr>
          <p:cNvSpPr txBox="1"/>
          <p:nvPr/>
        </p:nvSpPr>
        <p:spPr>
          <a:xfrm>
            <a:off x="1071707" y="6858000"/>
            <a:ext cx="5993100" cy="105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de-CH" sz="2400" dirty="0" err="1">
                <a:latin typeface="Montserrat"/>
                <a:ea typeface="Montserrat"/>
                <a:cs typeface="Montserrat"/>
                <a:sym typeface="Montserrat"/>
              </a:rPr>
              <a:t>easier</a:t>
            </a:r>
            <a:r>
              <a:rPr lang="de-CH" sz="24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de-CH" sz="2400" dirty="0" err="1">
                <a:latin typeface="Montserrat"/>
                <a:ea typeface="Montserrat"/>
                <a:cs typeface="Montserrat"/>
                <a:sym typeface="Montserrat"/>
              </a:rPr>
              <a:t>acquisition</a:t>
            </a:r>
            <a:r>
              <a:rPr lang="de-CH" sz="24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de-CH" sz="2400" dirty="0" err="1">
                <a:latin typeface="Montserrat"/>
                <a:ea typeface="Montserrat"/>
                <a:cs typeface="Montserrat"/>
                <a:sym typeface="Montserrat"/>
              </a:rPr>
              <a:t>of</a:t>
            </a:r>
            <a:r>
              <a:rPr lang="de-CH" sz="24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de-CH" sz="2400" dirty="0" err="1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9008B-3CA5-BC4E-A7E6-8BAB3610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164D6-094D-1449-B61C-5B750161B81B}"/>
              </a:ext>
            </a:extLst>
          </p:cNvPr>
          <p:cNvSpPr/>
          <p:nvPr/>
        </p:nvSpPr>
        <p:spPr>
          <a:xfrm>
            <a:off x="591876" y="510637"/>
            <a:ext cx="9963398" cy="629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3200" dirty="0">
                <a:solidFill>
                  <a:schemeClr val="tx1"/>
                </a:solidFill>
              </a:rPr>
              <a:t>A Decentralized Solution For The Information Exchange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66A4C4-7329-BF43-9EB1-753474B4ECBB}"/>
              </a:ext>
            </a:extLst>
          </p:cNvPr>
          <p:cNvSpPr/>
          <p:nvPr/>
        </p:nvSpPr>
        <p:spPr>
          <a:xfrm>
            <a:off x="591876" y="1140030"/>
            <a:ext cx="9134015" cy="391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2400" dirty="0">
                <a:solidFill>
                  <a:schemeClr val="tx1"/>
                </a:solidFill>
              </a:rPr>
              <a:t>Acquisition of verified data through social census</a:t>
            </a:r>
          </a:p>
        </p:txBody>
      </p:sp>
      <p:pic>
        <p:nvPicPr>
          <p:cNvPr id="14" name="Google Shape;93;p13">
            <a:extLst>
              <a:ext uri="{FF2B5EF4-FFF2-40B4-BE49-F238E27FC236}">
                <a16:creationId xmlns:a16="http://schemas.microsoft.com/office/drawing/2014/main" id="{82A0441D-23C4-C343-8374-E236393459EC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alphaModFix/>
          </a:blip>
          <a:srcRect l="16262" t="26705" r="17734" b="36959"/>
          <a:stretch/>
        </p:blipFill>
        <p:spPr>
          <a:xfrm>
            <a:off x="10297615" y="196546"/>
            <a:ext cx="1679099" cy="308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05;p15">
            <a:extLst>
              <a:ext uri="{FF2B5EF4-FFF2-40B4-BE49-F238E27FC236}">
                <a16:creationId xmlns:a16="http://schemas.microsoft.com/office/drawing/2014/main" id="{6B75A3AB-DA1E-8C47-B902-A25317A946F0}"/>
              </a:ext>
            </a:extLst>
          </p:cNvPr>
          <p:cNvSpPr txBox="1"/>
          <p:nvPr/>
        </p:nvSpPr>
        <p:spPr>
          <a:xfrm>
            <a:off x="7235823" y="4145049"/>
            <a:ext cx="4117977" cy="154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Gamification</a:t>
            </a:r>
          </a:p>
          <a:p>
            <a:pPr algn="just"/>
            <a:r>
              <a:rPr lang="en-GB" sz="1600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The reputation token system enables a social gamification. of any kind of task. </a:t>
            </a:r>
          </a:p>
          <a:p>
            <a:pPr algn="just"/>
            <a:r>
              <a:rPr lang="en-GB" sz="1600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Rank up and ladder up the ranking system of good behaviour</a:t>
            </a:r>
          </a:p>
        </p:txBody>
      </p:sp>
      <p:sp>
        <p:nvSpPr>
          <p:cNvPr id="16" name="Google Shape;105;p15">
            <a:extLst>
              <a:ext uri="{FF2B5EF4-FFF2-40B4-BE49-F238E27FC236}">
                <a16:creationId xmlns:a16="http://schemas.microsoft.com/office/drawing/2014/main" id="{06343EE7-8974-234E-8933-B227FA470343}"/>
              </a:ext>
            </a:extLst>
          </p:cNvPr>
          <p:cNvSpPr txBox="1"/>
          <p:nvPr/>
        </p:nvSpPr>
        <p:spPr>
          <a:xfrm>
            <a:off x="625803" y="3362431"/>
            <a:ext cx="2585790" cy="191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Democratization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Empower the free-flow of verified data, giving small research institutions the access to affordable datasets.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17" name="Google Shape;105;p15">
            <a:extLst>
              <a:ext uri="{FF2B5EF4-FFF2-40B4-BE49-F238E27FC236}">
                <a16:creationId xmlns:a16="http://schemas.microsoft.com/office/drawing/2014/main" id="{5D95CE65-CC8E-1142-B52A-1EF908096579}"/>
              </a:ext>
            </a:extLst>
          </p:cNvPr>
          <p:cNvSpPr txBox="1"/>
          <p:nvPr/>
        </p:nvSpPr>
        <p:spPr>
          <a:xfrm>
            <a:off x="4232470" y="5050472"/>
            <a:ext cx="2464626" cy="73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Social Consensus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18" name="Google Shape;105;p15">
            <a:extLst>
              <a:ext uri="{FF2B5EF4-FFF2-40B4-BE49-F238E27FC236}">
                <a16:creationId xmlns:a16="http://schemas.microsoft.com/office/drawing/2014/main" id="{99891FE2-5380-B84B-9086-C39C484D6038}"/>
              </a:ext>
            </a:extLst>
          </p:cNvPr>
          <p:cNvSpPr txBox="1"/>
          <p:nvPr/>
        </p:nvSpPr>
        <p:spPr>
          <a:xfrm>
            <a:off x="9228274" y="1708919"/>
            <a:ext cx="2542052" cy="120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Incentivizing honest collaboration</a:t>
            </a:r>
            <a:endParaRPr lang="en-GB" sz="2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1764EEF-0B9E-BA40-80E5-A78DDAAAB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655" y="4023196"/>
            <a:ext cx="1166256" cy="11662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240A8F-8EB4-0746-8FD1-F5A292A6A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916" y="2190529"/>
            <a:ext cx="1043995" cy="10439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717974-0BA9-4948-BCA8-D9D90CDDC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99" y="1993045"/>
            <a:ext cx="246555" cy="2465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EBD6DE-FEC6-9D4F-86C1-67C71762D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204" y="2210094"/>
            <a:ext cx="1004867" cy="10048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DFFD1A-00DC-9045-8A4E-606FBC965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05743" y="1814976"/>
            <a:ext cx="510437" cy="5175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8533611-45EB-924D-8217-5215BD966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4869" y="2546239"/>
            <a:ext cx="246555" cy="2465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7AC306-F6F4-AB4F-A720-8918085C1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05743" y="2603227"/>
            <a:ext cx="510437" cy="5175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F8FBE1-498E-214D-B645-A45011E1F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057" y="3015934"/>
            <a:ext cx="246555" cy="2465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1074297-DB6F-E047-8238-5CC0C6A14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389020" y="3391479"/>
            <a:ext cx="510437" cy="51753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A88FA3C-8FA8-714D-9C13-F88B62493DB5}"/>
              </a:ext>
            </a:extLst>
          </p:cNvPr>
          <p:cNvGrpSpPr/>
          <p:nvPr/>
        </p:nvGrpSpPr>
        <p:grpSpPr>
          <a:xfrm>
            <a:off x="3748628" y="2190529"/>
            <a:ext cx="374997" cy="357559"/>
            <a:chOff x="2918413" y="2179877"/>
            <a:chExt cx="525670" cy="50122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F022CC5-CD4F-3E44-85ED-E4E0E8A99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4251" y="2291023"/>
              <a:ext cx="246555" cy="24655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D815628-C634-C045-9969-73DA7EBED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7528" y="2179877"/>
              <a:ext cx="246555" cy="24655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9397F21-6E42-8D46-ABD3-E8676DA81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8413" y="2434548"/>
              <a:ext cx="246555" cy="246555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FAA994-C345-B045-908C-B392F0A492A5}"/>
              </a:ext>
            </a:extLst>
          </p:cNvPr>
          <p:cNvCxnSpPr>
            <a:cxnSpLocks/>
          </p:cNvCxnSpPr>
          <p:nvPr/>
        </p:nvCxnSpPr>
        <p:spPr>
          <a:xfrm flipH="1">
            <a:off x="6429896" y="2134780"/>
            <a:ext cx="1569563" cy="24655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44AE5D-0008-1646-857B-F98018B6EB59}"/>
              </a:ext>
            </a:extLst>
          </p:cNvPr>
          <p:cNvCxnSpPr>
            <a:cxnSpLocks/>
          </p:cNvCxnSpPr>
          <p:nvPr/>
        </p:nvCxnSpPr>
        <p:spPr>
          <a:xfrm flipH="1" flipV="1">
            <a:off x="6429897" y="2712526"/>
            <a:ext cx="1711571" cy="16053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6FF7D8-0DA2-2A41-B59D-B3F19BD0AF45}"/>
              </a:ext>
            </a:extLst>
          </p:cNvPr>
          <p:cNvCxnSpPr>
            <a:cxnSpLocks/>
          </p:cNvCxnSpPr>
          <p:nvPr/>
        </p:nvCxnSpPr>
        <p:spPr>
          <a:xfrm flipH="1" flipV="1">
            <a:off x="6358892" y="3054426"/>
            <a:ext cx="1782576" cy="46597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19F830-8007-F84C-AD4B-99ECF9F1B585}"/>
              </a:ext>
            </a:extLst>
          </p:cNvPr>
          <p:cNvCxnSpPr>
            <a:cxnSpLocks/>
          </p:cNvCxnSpPr>
          <p:nvPr/>
        </p:nvCxnSpPr>
        <p:spPr>
          <a:xfrm flipH="1">
            <a:off x="3192346" y="2680887"/>
            <a:ext cx="1652685" cy="130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58E8D4-3AD6-0640-BA5C-99E2EB7476C1}"/>
              </a:ext>
            </a:extLst>
          </p:cNvPr>
          <p:cNvCxnSpPr>
            <a:cxnSpLocks/>
          </p:cNvCxnSpPr>
          <p:nvPr/>
        </p:nvCxnSpPr>
        <p:spPr>
          <a:xfrm flipV="1">
            <a:off x="5271466" y="3213227"/>
            <a:ext cx="0" cy="6957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D89153-AB03-FD4B-B476-283DE5547109}"/>
              </a:ext>
            </a:extLst>
          </p:cNvPr>
          <p:cNvCxnSpPr>
            <a:cxnSpLocks/>
          </p:cNvCxnSpPr>
          <p:nvPr/>
        </p:nvCxnSpPr>
        <p:spPr>
          <a:xfrm>
            <a:off x="5573575" y="3246125"/>
            <a:ext cx="0" cy="66288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105;p15">
            <a:extLst>
              <a:ext uri="{FF2B5EF4-FFF2-40B4-BE49-F238E27FC236}">
                <a16:creationId xmlns:a16="http://schemas.microsoft.com/office/drawing/2014/main" id="{927E2A87-424D-FD45-B425-4B823DA91874}"/>
              </a:ext>
            </a:extLst>
          </p:cNvPr>
          <p:cNvSpPr txBox="1"/>
          <p:nvPr/>
        </p:nvSpPr>
        <p:spPr>
          <a:xfrm>
            <a:off x="4619315" y="3479092"/>
            <a:ext cx="721963" cy="40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Verify</a:t>
            </a:r>
          </a:p>
        </p:txBody>
      </p:sp>
      <p:sp>
        <p:nvSpPr>
          <p:cNvPr id="63" name="Google Shape;105;p15">
            <a:extLst>
              <a:ext uri="{FF2B5EF4-FFF2-40B4-BE49-F238E27FC236}">
                <a16:creationId xmlns:a16="http://schemas.microsoft.com/office/drawing/2014/main" id="{1D6E3A26-66F9-FE47-A95C-E3B739957346}"/>
              </a:ext>
            </a:extLst>
          </p:cNvPr>
          <p:cNvSpPr txBox="1"/>
          <p:nvPr/>
        </p:nvSpPr>
        <p:spPr>
          <a:xfrm>
            <a:off x="5630420" y="3479092"/>
            <a:ext cx="880949" cy="40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Reward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92F4E6-DD74-674B-AE85-D5980F3BC09C}"/>
              </a:ext>
            </a:extLst>
          </p:cNvPr>
          <p:cNvCxnSpPr>
            <a:cxnSpLocks/>
          </p:cNvCxnSpPr>
          <p:nvPr/>
        </p:nvCxnSpPr>
        <p:spPr>
          <a:xfrm flipV="1">
            <a:off x="3196791" y="2814707"/>
            <a:ext cx="1648240" cy="24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5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125AAB-DB51-CC42-B2B5-941567E09672}"/>
              </a:ext>
            </a:extLst>
          </p:cNvPr>
          <p:cNvGrpSpPr/>
          <p:nvPr/>
        </p:nvGrpSpPr>
        <p:grpSpPr>
          <a:xfrm>
            <a:off x="3246142" y="2007743"/>
            <a:ext cx="5211450" cy="3064222"/>
            <a:chOff x="1187500" y="0"/>
            <a:chExt cx="9817000" cy="5772150"/>
          </a:xfrm>
        </p:grpSpPr>
        <p:pic>
          <p:nvPicPr>
            <p:cNvPr id="5" name="Google Shape;143;p18">
              <a:extLst>
                <a:ext uri="{FF2B5EF4-FFF2-40B4-BE49-F238E27FC236}">
                  <a16:creationId xmlns:a16="http://schemas.microsoft.com/office/drawing/2014/main" id="{391165CB-7FB1-8E4F-96EE-A7F32BAE88D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87500" y="20282"/>
              <a:ext cx="2669050" cy="5751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144;p18">
              <a:extLst>
                <a:ext uri="{FF2B5EF4-FFF2-40B4-BE49-F238E27FC236}">
                  <a16:creationId xmlns:a16="http://schemas.microsoft.com/office/drawing/2014/main" id="{9293A27E-1E78-BD42-AA49-11D459A828DD}"/>
                </a:ext>
              </a:extLst>
            </p:cNvPr>
            <p:cNvSpPr/>
            <p:nvPr/>
          </p:nvSpPr>
          <p:spPr>
            <a:xfrm>
              <a:off x="1263881" y="563692"/>
              <a:ext cx="2512800" cy="4665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7" name="Google Shape;145;p18">
              <a:extLst>
                <a:ext uri="{FF2B5EF4-FFF2-40B4-BE49-F238E27FC236}">
                  <a16:creationId xmlns:a16="http://schemas.microsoft.com/office/drawing/2014/main" id="{23B9C8F6-4C83-F847-846B-9AFA36F2F957}"/>
                </a:ext>
              </a:extLst>
            </p:cNvPr>
            <p:cNvSpPr/>
            <p:nvPr/>
          </p:nvSpPr>
          <p:spPr>
            <a:xfrm>
              <a:off x="1681638" y="894229"/>
              <a:ext cx="1618800" cy="744600"/>
            </a:xfrm>
            <a:prstGeom prst="flowChartAlternateProcess">
              <a:avLst/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400">
                  <a:latin typeface="Lobster"/>
                  <a:ea typeface="Lobster"/>
                  <a:cs typeface="Lobster"/>
                  <a:sym typeface="Lobster"/>
                </a:rPr>
                <a:t>Request</a:t>
              </a:r>
              <a:endParaRPr sz="1400"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8" name="Google Shape;146;p18">
              <a:extLst>
                <a:ext uri="{FF2B5EF4-FFF2-40B4-BE49-F238E27FC236}">
                  <a16:creationId xmlns:a16="http://schemas.microsoft.com/office/drawing/2014/main" id="{F3C493A5-543F-5148-A55F-6852EBCE77F1}"/>
                </a:ext>
              </a:extLst>
            </p:cNvPr>
            <p:cNvSpPr/>
            <p:nvPr/>
          </p:nvSpPr>
          <p:spPr>
            <a:xfrm>
              <a:off x="1833346" y="2383956"/>
              <a:ext cx="1395846" cy="475470"/>
            </a:xfrm>
            <a:prstGeom prst="flowChartTerminator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000" b="1"/>
                <a:t>    table</a:t>
              </a:r>
              <a:endParaRPr sz="1000" b="1"/>
            </a:p>
          </p:txBody>
        </p:sp>
        <p:sp>
          <p:nvSpPr>
            <p:cNvPr id="9" name="Google Shape;147;p18">
              <a:extLst>
                <a:ext uri="{FF2B5EF4-FFF2-40B4-BE49-F238E27FC236}">
                  <a16:creationId xmlns:a16="http://schemas.microsoft.com/office/drawing/2014/main" id="{7BD8F79C-F2C7-3245-B78B-22F475D5D41B}"/>
                </a:ext>
              </a:extLst>
            </p:cNvPr>
            <p:cNvSpPr/>
            <p:nvPr/>
          </p:nvSpPr>
          <p:spPr>
            <a:xfrm>
              <a:off x="1833346" y="2938541"/>
              <a:ext cx="1395846" cy="475470"/>
            </a:xfrm>
            <a:prstGeom prst="flowChartTerminator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000" b="1"/>
                <a:t>  10 000</a:t>
              </a:r>
              <a:endParaRPr sz="1000" b="1"/>
            </a:p>
          </p:txBody>
        </p:sp>
        <p:sp>
          <p:nvSpPr>
            <p:cNvPr id="10" name="Google Shape;148;p18">
              <a:extLst>
                <a:ext uri="{FF2B5EF4-FFF2-40B4-BE49-F238E27FC236}">
                  <a16:creationId xmlns:a16="http://schemas.microsoft.com/office/drawing/2014/main" id="{DDFABDB4-0571-D548-9A23-B479AED8D695}"/>
                </a:ext>
              </a:extLst>
            </p:cNvPr>
            <p:cNvSpPr/>
            <p:nvPr/>
          </p:nvSpPr>
          <p:spPr>
            <a:xfrm>
              <a:off x="1604112" y="4364976"/>
              <a:ext cx="1835838" cy="332802"/>
            </a:xfrm>
            <a:prstGeom prst="flowChartTerminator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000" b="1"/>
                <a:t>  Pay 10 ETH</a:t>
              </a:r>
              <a:endParaRPr sz="1000" b="1"/>
            </a:p>
          </p:txBody>
        </p:sp>
        <p:pic>
          <p:nvPicPr>
            <p:cNvPr id="11" name="Google Shape;149;p18">
              <a:extLst>
                <a:ext uri="{FF2B5EF4-FFF2-40B4-BE49-F238E27FC236}">
                  <a16:creationId xmlns:a16="http://schemas.microsoft.com/office/drawing/2014/main" id="{2C290483-F489-C245-8223-E386BB54DD4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1487" y="20282"/>
              <a:ext cx="2669050" cy="5751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50;p18">
              <a:extLst>
                <a:ext uri="{FF2B5EF4-FFF2-40B4-BE49-F238E27FC236}">
                  <a16:creationId xmlns:a16="http://schemas.microsoft.com/office/drawing/2014/main" id="{BD412B3D-1BFE-B04C-A7A0-2EBC9ED9909D}"/>
                </a:ext>
              </a:extLst>
            </p:cNvPr>
            <p:cNvSpPr/>
            <p:nvPr/>
          </p:nvSpPr>
          <p:spPr>
            <a:xfrm>
              <a:off x="4837868" y="563692"/>
              <a:ext cx="2512800" cy="4665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3" name="Google Shape;151;p18">
              <a:extLst>
                <a:ext uri="{FF2B5EF4-FFF2-40B4-BE49-F238E27FC236}">
                  <a16:creationId xmlns:a16="http://schemas.microsoft.com/office/drawing/2014/main" id="{DA18EB4D-D213-1C4C-9713-A84EFFB50E84}"/>
                </a:ext>
              </a:extLst>
            </p:cNvPr>
            <p:cNvSpPr/>
            <p:nvPr/>
          </p:nvSpPr>
          <p:spPr>
            <a:xfrm>
              <a:off x="5255625" y="894229"/>
              <a:ext cx="1618800" cy="744600"/>
            </a:xfrm>
            <a:prstGeom prst="flowChartAlternateProcess">
              <a:avLst/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400">
                  <a:latin typeface="Lobster"/>
                  <a:ea typeface="Lobster"/>
                  <a:cs typeface="Lobster"/>
                  <a:sym typeface="Lobster"/>
                </a:rPr>
                <a:t>Upload</a:t>
              </a:r>
              <a:endParaRPr sz="1400"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4" name="Google Shape;152;p18">
              <a:extLst>
                <a:ext uri="{FF2B5EF4-FFF2-40B4-BE49-F238E27FC236}">
                  <a16:creationId xmlns:a16="http://schemas.microsoft.com/office/drawing/2014/main" id="{4D07E893-1993-0540-B9FB-55BD28901175}"/>
                </a:ext>
              </a:extLst>
            </p:cNvPr>
            <p:cNvSpPr/>
            <p:nvPr/>
          </p:nvSpPr>
          <p:spPr>
            <a:xfrm>
              <a:off x="5358277" y="1908487"/>
              <a:ext cx="1395846" cy="475470"/>
            </a:xfrm>
            <a:prstGeom prst="flowChartTerminator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000" b="1"/>
                <a:t>    table</a:t>
              </a:r>
              <a:endParaRPr sz="1000" b="1"/>
            </a:p>
          </p:txBody>
        </p:sp>
        <p:sp>
          <p:nvSpPr>
            <p:cNvPr id="15" name="Google Shape;153;p18">
              <a:extLst>
                <a:ext uri="{FF2B5EF4-FFF2-40B4-BE49-F238E27FC236}">
                  <a16:creationId xmlns:a16="http://schemas.microsoft.com/office/drawing/2014/main" id="{59BA7F93-DE96-F94A-B44B-8F3DED74EC98}"/>
                </a:ext>
              </a:extLst>
            </p:cNvPr>
            <p:cNvSpPr/>
            <p:nvPr/>
          </p:nvSpPr>
          <p:spPr>
            <a:xfrm>
              <a:off x="5178099" y="4364976"/>
              <a:ext cx="1835838" cy="332802"/>
            </a:xfrm>
            <a:prstGeom prst="flowChartTerminator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000" b="1"/>
                <a:t> Upload now</a:t>
              </a:r>
              <a:endParaRPr sz="1000" b="1"/>
            </a:p>
          </p:txBody>
        </p:sp>
        <p:pic>
          <p:nvPicPr>
            <p:cNvPr id="16" name="Google Shape;154;p18">
              <a:extLst>
                <a:ext uri="{FF2B5EF4-FFF2-40B4-BE49-F238E27FC236}">
                  <a16:creationId xmlns:a16="http://schemas.microsoft.com/office/drawing/2014/main" id="{A1E18297-2F25-2C4F-AD25-1124F13A426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35450" y="0"/>
              <a:ext cx="2669050" cy="5751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55;p18">
              <a:extLst>
                <a:ext uri="{FF2B5EF4-FFF2-40B4-BE49-F238E27FC236}">
                  <a16:creationId xmlns:a16="http://schemas.microsoft.com/office/drawing/2014/main" id="{30750E60-AFE6-6944-BFB2-C1600AB22EE7}"/>
                </a:ext>
              </a:extLst>
            </p:cNvPr>
            <p:cNvSpPr/>
            <p:nvPr/>
          </p:nvSpPr>
          <p:spPr>
            <a:xfrm>
              <a:off x="8411831" y="543409"/>
              <a:ext cx="2512800" cy="4665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8" name="Google Shape;156;p18">
              <a:extLst>
                <a:ext uri="{FF2B5EF4-FFF2-40B4-BE49-F238E27FC236}">
                  <a16:creationId xmlns:a16="http://schemas.microsoft.com/office/drawing/2014/main" id="{E3C9F70D-2B06-2C41-94A3-06EB2CE10861}"/>
                </a:ext>
              </a:extLst>
            </p:cNvPr>
            <p:cNvSpPr/>
            <p:nvPr/>
          </p:nvSpPr>
          <p:spPr>
            <a:xfrm>
              <a:off x="8829588" y="873946"/>
              <a:ext cx="1618800" cy="744600"/>
            </a:xfrm>
            <a:prstGeom prst="flowChartAlternateProcess">
              <a:avLst/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600">
                  <a:latin typeface="Lobster"/>
                  <a:ea typeface="Lobster"/>
                  <a:cs typeface="Lobster"/>
                  <a:sym typeface="Lobster"/>
                </a:rPr>
                <a:t>Vote</a:t>
              </a:r>
              <a:endParaRPr sz="1600"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9" name="Google Shape;157;p18">
              <a:extLst>
                <a:ext uri="{FF2B5EF4-FFF2-40B4-BE49-F238E27FC236}">
                  <a16:creationId xmlns:a16="http://schemas.microsoft.com/office/drawing/2014/main" id="{5C4CA31F-036B-AC4E-9110-F0E827ACD3DE}"/>
                </a:ext>
              </a:extLst>
            </p:cNvPr>
            <p:cNvSpPr/>
            <p:nvPr/>
          </p:nvSpPr>
          <p:spPr>
            <a:xfrm>
              <a:off x="8562557" y="3901891"/>
              <a:ext cx="1044252" cy="268542"/>
            </a:xfrm>
            <a:prstGeom prst="flowChartTerminator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000" b="1"/>
                <a:t>apple</a:t>
              </a:r>
              <a:endParaRPr sz="1000" b="1"/>
            </a:p>
          </p:txBody>
        </p:sp>
        <p:pic>
          <p:nvPicPr>
            <p:cNvPr id="20" name="Google Shape;158;p18">
              <a:extLst>
                <a:ext uri="{FF2B5EF4-FFF2-40B4-BE49-F238E27FC236}">
                  <a16:creationId xmlns:a16="http://schemas.microsoft.com/office/drawing/2014/main" id="{1E216442-BF5C-3244-8EC4-B5F1D854315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95194" y="2653216"/>
              <a:ext cx="1122005" cy="1376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159;p18">
              <a:extLst>
                <a:ext uri="{FF2B5EF4-FFF2-40B4-BE49-F238E27FC236}">
                  <a16:creationId xmlns:a16="http://schemas.microsoft.com/office/drawing/2014/main" id="{EF5AD553-76B4-FD46-AB5C-39BBDFECDD79}"/>
                </a:ext>
              </a:extLst>
            </p:cNvPr>
            <p:cNvSpPr/>
            <p:nvPr/>
          </p:nvSpPr>
          <p:spPr>
            <a:xfrm>
              <a:off x="9718537" y="3901891"/>
              <a:ext cx="1044252" cy="268542"/>
            </a:xfrm>
            <a:prstGeom prst="flowChartTerminator">
              <a:avLst/>
            </a:prstGeom>
            <a:gradFill>
              <a:gsLst>
                <a:gs pos="0">
                  <a:srgbClr val="FFD042"/>
                </a:gs>
                <a:gs pos="100000">
                  <a:srgbClr val="B88B07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000" b="1"/>
                <a:t> table</a:t>
              </a:r>
              <a:endParaRPr sz="1000" b="1"/>
            </a:p>
          </p:txBody>
        </p:sp>
        <p:sp>
          <p:nvSpPr>
            <p:cNvPr id="22" name="Google Shape;160;p18">
              <a:extLst>
                <a:ext uri="{FF2B5EF4-FFF2-40B4-BE49-F238E27FC236}">
                  <a16:creationId xmlns:a16="http://schemas.microsoft.com/office/drawing/2014/main" id="{DD41013C-90BE-844F-8A96-BBAF327CD017}"/>
                </a:ext>
              </a:extLst>
            </p:cNvPr>
            <p:cNvSpPr/>
            <p:nvPr/>
          </p:nvSpPr>
          <p:spPr>
            <a:xfrm>
              <a:off x="8562557" y="4376823"/>
              <a:ext cx="1044252" cy="268542"/>
            </a:xfrm>
            <a:prstGeom prst="flowChartTerminator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000" b="1"/>
                <a:t>cow</a:t>
              </a:r>
              <a:endParaRPr sz="1000" b="1"/>
            </a:p>
          </p:txBody>
        </p:sp>
        <p:sp>
          <p:nvSpPr>
            <p:cNvPr id="23" name="Google Shape;161;p18">
              <a:extLst>
                <a:ext uri="{FF2B5EF4-FFF2-40B4-BE49-F238E27FC236}">
                  <a16:creationId xmlns:a16="http://schemas.microsoft.com/office/drawing/2014/main" id="{99DA9E12-0BAC-B148-B2B0-ED67BD492030}"/>
                </a:ext>
              </a:extLst>
            </p:cNvPr>
            <p:cNvSpPr/>
            <p:nvPr/>
          </p:nvSpPr>
          <p:spPr>
            <a:xfrm>
              <a:off x="9718537" y="4376823"/>
              <a:ext cx="1044252" cy="268542"/>
            </a:xfrm>
            <a:prstGeom prst="flowChartTerminator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000" b="1"/>
                <a:t> none</a:t>
              </a:r>
              <a:endParaRPr sz="1000" b="1"/>
            </a:p>
          </p:txBody>
        </p:sp>
        <p:pic>
          <p:nvPicPr>
            <p:cNvPr id="24" name="Google Shape;162;p18">
              <a:extLst>
                <a:ext uri="{FF2B5EF4-FFF2-40B4-BE49-F238E27FC236}">
                  <a16:creationId xmlns:a16="http://schemas.microsoft.com/office/drawing/2014/main" id="{D7C0AD84-A3C1-F148-BA67-67ACA77FA30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78068" y="2105871"/>
              <a:ext cx="1122005" cy="13763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E0037BEC-D1A6-C24A-B74D-D6EB323F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Google Shape;93;p13">
            <a:extLst>
              <a:ext uri="{FF2B5EF4-FFF2-40B4-BE49-F238E27FC236}">
                <a16:creationId xmlns:a16="http://schemas.microsoft.com/office/drawing/2014/main" id="{37BF36B9-FCF4-404E-8FF9-E67A8691582C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alphaModFix/>
          </a:blip>
          <a:srcRect l="16262" t="26705" r="17734" b="36959"/>
          <a:stretch/>
        </p:blipFill>
        <p:spPr>
          <a:xfrm>
            <a:off x="10297615" y="196546"/>
            <a:ext cx="1679099" cy="308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AB75BF4-6382-CE4D-861A-6461257A64CF}"/>
              </a:ext>
            </a:extLst>
          </p:cNvPr>
          <p:cNvSpPr/>
          <p:nvPr/>
        </p:nvSpPr>
        <p:spPr>
          <a:xfrm>
            <a:off x="591876" y="510637"/>
            <a:ext cx="9963398" cy="629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3200" dirty="0">
                <a:solidFill>
                  <a:schemeClr val="tx1"/>
                </a:solidFill>
              </a:rPr>
              <a:t>Software Demo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68D282-CD52-B94C-A629-E2E17EA33BAA}"/>
              </a:ext>
            </a:extLst>
          </p:cNvPr>
          <p:cNvSpPr/>
          <p:nvPr/>
        </p:nvSpPr>
        <p:spPr>
          <a:xfrm>
            <a:off x="591876" y="1140030"/>
            <a:ext cx="9134015" cy="391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2400" dirty="0">
                <a:solidFill>
                  <a:schemeClr val="tx1"/>
                </a:solidFill>
              </a:rPr>
              <a:t>Working backend as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212009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E0037BEC-D1A6-C24A-B74D-D6EB323F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Google Shape;93;p13">
            <a:extLst>
              <a:ext uri="{FF2B5EF4-FFF2-40B4-BE49-F238E27FC236}">
                <a16:creationId xmlns:a16="http://schemas.microsoft.com/office/drawing/2014/main" id="{37BF36B9-FCF4-404E-8FF9-E67A8691582C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alphaModFix/>
          </a:blip>
          <a:srcRect l="16262" t="26705" r="17734" b="36959"/>
          <a:stretch/>
        </p:blipFill>
        <p:spPr>
          <a:xfrm>
            <a:off x="10297615" y="196546"/>
            <a:ext cx="1679099" cy="308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AB75BF4-6382-CE4D-861A-6461257A64CF}"/>
              </a:ext>
            </a:extLst>
          </p:cNvPr>
          <p:cNvSpPr/>
          <p:nvPr/>
        </p:nvSpPr>
        <p:spPr>
          <a:xfrm>
            <a:off x="591876" y="510637"/>
            <a:ext cx="9963398" cy="629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3200" dirty="0">
                <a:solidFill>
                  <a:schemeClr val="tx1"/>
                </a:solidFill>
              </a:rPr>
              <a:t>Software Demo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68D282-CD52-B94C-A629-E2E17EA33BAA}"/>
              </a:ext>
            </a:extLst>
          </p:cNvPr>
          <p:cNvSpPr/>
          <p:nvPr/>
        </p:nvSpPr>
        <p:spPr>
          <a:xfrm>
            <a:off x="591876" y="1140030"/>
            <a:ext cx="9134015" cy="391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2400" dirty="0">
                <a:solidFill>
                  <a:schemeClr val="tx1"/>
                </a:solidFill>
              </a:rPr>
              <a:t>Working backend as Proof of Concept</a:t>
            </a:r>
          </a:p>
        </p:txBody>
      </p:sp>
      <p:pic>
        <p:nvPicPr>
          <p:cNvPr id="35" name="ddeemoo.mp4">
            <a:hlinkClick r:id="" action="ppaction://media"/>
            <a:extLst>
              <a:ext uri="{FF2B5EF4-FFF2-40B4-BE49-F238E27FC236}">
                <a16:creationId xmlns:a16="http://schemas.microsoft.com/office/drawing/2014/main" id="{75D9F933-9A29-8343-ABA0-C09AD3F9EB3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91876" y="1657538"/>
            <a:ext cx="11227901" cy="37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88D6D2A5-9070-FA42-AD51-79226BEA0DB4}"/>
              </a:ext>
            </a:extLst>
          </p:cNvPr>
          <p:cNvSpPr txBox="1"/>
          <p:nvPr/>
        </p:nvSpPr>
        <p:spPr>
          <a:xfrm>
            <a:off x="4094493" y="1978771"/>
            <a:ext cx="6344027" cy="35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Font typeface="Montserrat"/>
              <a:buChar char="●"/>
            </a:pPr>
            <a:r>
              <a:rPr lang="en-GB" sz="2400" dirty="0">
                <a:latin typeface="Montserrat"/>
                <a:ea typeface="Montserrat"/>
                <a:cs typeface="Montserrat"/>
                <a:sym typeface="Montserrat"/>
              </a:rPr>
              <a:t>Front end</a:t>
            </a:r>
          </a:p>
          <a:p>
            <a:pPr marL="457200" indent="-381000">
              <a:buSzPts val="2400"/>
              <a:buFont typeface="Montserrat"/>
              <a:buChar char="●"/>
            </a:pPr>
            <a:endParaRPr lang="en-GB"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81000">
              <a:buSzPts val="2400"/>
              <a:buFont typeface="Montserrat"/>
              <a:buChar char="●"/>
            </a:pPr>
            <a:r>
              <a:rPr lang="en-GB" sz="2400" dirty="0">
                <a:latin typeface="Montserrat"/>
                <a:ea typeface="Montserrat"/>
                <a:cs typeface="Montserrat"/>
                <a:sym typeface="Montserrat"/>
              </a:rPr>
              <a:t> IPFS integration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lang="en-GB"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GB" sz="2400" dirty="0">
                <a:latin typeface="Montserrat"/>
                <a:ea typeface="Montserrat"/>
                <a:cs typeface="Montserrat"/>
                <a:sym typeface="Montserrat"/>
              </a:rPr>
              <a:t>Full security check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GB" sz="2400" dirty="0">
                <a:latin typeface="Montserrat"/>
                <a:ea typeface="Montserrat"/>
                <a:cs typeface="Montserrat"/>
                <a:sym typeface="Montserrat"/>
              </a:rPr>
              <a:t>Privatization of all variables and functions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en-GB" sz="2400" dirty="0">
                <a:latin typeface="Montserrat"/>
                <a:ea typeface="Montserrat"/>
                <a:cs typeface="Montserrat"/>
                <a:sym typeface="Montserrat"/>
              </a:rPr>
              <a:t>Decryption of tag-image </a:t>
            </a:r>
            <a:r>
              <a:rPr lang="en-GB" sz="2400" dirty="0" err="1">
                <a:latin typeface="Montserrat"/>
                <a:ea typeface="Montserrat"/>
                <a:cs typeface="Montserrat"/>
                <a:sym typeface="Montserrat"/>
              </a:rPr>
              <a:t>tupel</a:t>
            </a:r>
            <a:endParaRPr lang="en-GB"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40B2F1-7353-1F4D-9744-C7D33914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oogle Shape;93;p13">
            <a:extLst>
              <a:ext uri="{FF2B5EF4-FFF2-40B4-BE49-F238E27FC236}">
                <a16:creationId xmlns:a16="http://schemas.microsoft.com/office/drawing/2014/main" id="{AAADE409-3408-7B46-A03D-482BB521A382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alphaModFix/>
          </a:blip>
          <a:srcRect l="16262" t="26705" r="17734" b="36959"/>
          <a:stretch/>
        </p:blipFill>
        <p:spPr>
          <a:xfrm>
            <a:off x="10297615" y="196546"/>
            <a:ext cx="1679099" cy="308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38280E-C57C-544F-ABFD-BEFCB7D7ACC8}"/>
              </a:ext>
            </a:extLst>
          </p:cNvPr>
          <p:cNvSpPr/>
          <p:nvPr/>
        </p:nvSpPr>
        <p:spPr>
          <a:xfrm>
            <a:off x="591876" y="510637"/>
            <a:ext cx="9963398" cy="629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3200" dirty="0">
                <a:solidFill>
                  <a:schemeClr val="tx1"/>
                </a:solidFill>
              </a:rPr>
              <a:t>Future Milestones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54F64A-5549-9447-B0FA-B2F312BE600D}"/>
              </a:ext>
            </a:extLst>
          </p:cNvPr>
          <p:cNvSpPr/>
          <p:nvPr/>
        </p:nvSpPr>
        <p:spPr>
          <a:xfrm>
            <a:off x="591876" y="1140030"/>
            <a:ext cx="9134015" cy="391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2400" dirty="0">
                <a:solidFill>
                  <a:schemeClr val="tx1"/>
                </a:solidFill>
              </a:rPr>
              <a:t>Getting the Marketplace up and running will come in the near future  </a:t>
            </a:r>
          </a:p>
        </p:txBody>
      </p:sp>
    </p:spTree>
    <p:extLst>
      <p:ext uri="{BB962C8B-B14F-4D97-AF65-F5344CB8AC3E}">
        <p14:creationId xmlns:p14="http://schemas.microsoft.com/office/powerpoint/2010/main" val="397028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273</Words>
  <Application>Microsoft Macintosh PowerPoint</Application>
  <PresentationFormat>Widescreen</PresentationFormat>
  <Paragraphs>65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Gotham Medium Regular</vt:lpstr>
      <vt:lpstr>Lobster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Clemens Volk</cp:lastModifiedBy>
  <cp:revision>48</cp:revision>
  <dcterms:created xsi:type="dcterms:W3CDTF">2018-02-07T14:29:00Z</dcterms:created>
  <dcterms:modified xsi:type="dcterms:W3CDTF">2019-02-15T09:11:33Z</dcterms:modified>
</cp:coreProperties>
</file>