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14" autoAdjust="0"/>
  </p:normalViewPr>
  <p:slideViewPr>
    <p:cSldViewPr snapToGrid="0" snapToObjects="1">
      <p:cViewPr varScale="1">
        <p:scale>
          <a:sx n="107" d="100"/>
          <a:sy n="107" d="100"/>
        </p:scale>
        <p:origin x="173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455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Explain how Random Forest improves on a single tree and how it performs slightly better for minority class.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Compare models side-by-side and highlight why one may be preferred over the other.</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Show performance results. Discuss how class imbalance affects class 0.</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Be honest about what made the project difficult and how it could impact results.</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Summarize what you learned and where improvements could be made if more time or tools were available.</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Wrap up. Invite questions and show gratitude. Optionally list links or academic references.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Explain what phishing is and why it matters. Emphasize the practical need for automated detection and how machine learning fits in.</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Describe the size and structure of the dataset. Highlight that this is a classification problem with three target classes.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Briefly explain what the features represent and how they're encoded. This helps justify later modeling steps.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Show the distribution of classes in the dataset. Note the imbalance — especially the underrepresentation of suspicious cases.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Summarize the data cleaning process. Mention your decision to keep duplicates and confirm data readiness.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Highlight findings from the heatmap and EDA. Mention potential overlap between class 0 and others</a:t>
            </a:r>
            <a:r>
              <a:rPr dirty="0" smtClean="0"/>
              <a:t>.</a:t>
            </a:r>
            <a:endParaRPr lang="en-US" dirty="0" smtClean="0"/>
          </a:p>
          <a:p>
            <a:r>
              <a:rPr lang="en-US" dirty="0" smtClean="0"/>
              <a:t>We used a heatmap to visualize the correlation between features in the dataset. Most features have weak or no correlation, meaning they are not linearly related to each other. This is good for classification, because it shows that each feature contributes independently. There are a few moderate correlations, such as between SFH and SSLfinal_State, which might both relate to how secure a website is. However, none of the features are strongly correlated, so multicollinearity is not a concern in this case</a:t>
            </a:r>
            <a:br>
              <a:rPr lang="en-US" dirty="0" smtClean="0"/>
            </a:br>
            <a:r>
              <a:rPr lang="en-US" dirty="0" smtClean="0"/>
              <a:t>Correlation near zero means the features are independent.”</a:t>
            </a:r>
          </a:p>
          <a:p>
            <a:r>
              <a:rPr lang="en-US" dirty="0" smtClean="0"/>
              <a:t>“No strong correlations means we can trust each feature adds new information.”</a:t>
            </a:r>
          </a:p>
          <a:p>
            <a:r>
              <a:rPr lang="en-US" dirty="0" smtClean="0"/>
              <a:t>“Features like SSLfinal_State and SFH both relate to site trust, so a small correlation makes sense.”</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State the objective clearly and list tools used. This sets up the modeling phase.</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Introduce the decision tree model, key performance metrics, and its strengths and weaknesses.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5FA8C5-6D23-4F6C-A35F-DFAC36B9CE7C}"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D532EF-BB0B-4EE2-A919-EA9ABBA6EDDA}"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E11807-3C43-4F2F-AC21-DB3315A944CE}"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463B4-ECF7-4D70-90B2-38FDC6FC308F}"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2133BF0-9D85-47C6-9118-E24C1E20558E}"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8A567B-30CC-4093-8926-811C857615FE}"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E62EAE-068E-4BB2-A2CA-BD1EECDC6F8C}" type="datetime1">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944493-4862-4207-BD89-8927701C476E}" type="datetime1">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C948F-D03B-4D0D-9A2B-0FD2D88F0C89}" type="datetime1">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22BF2-307D-4ED8-A5AA-D9C7E60102F5}"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CC947C-56D0-45B1-945A-83CAA40E6EC1}"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481D1F-C431-4C95-9AF2-26A9A79E1816}" type="datetime1">
              <a:rPr lang="en-US" smtClean="0"/>
              <a:t>6/22/2025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Phishing Website Classification using </a:t>
            </a:r>
            <a:r>
              <a:rPr dirty="0" smtClean="0"/>
              <a:t>Machine </a:t>
            </a:r>
            <a:r>
              <a:rPr dirty="0"/>
              <a:t>Learning</a:t>
            </a:r>
          </a:p>
        </p:txBody>
      </p:sp>
      <p:sp>
        <p:nvSpPr>
          <p:cNvPr id="3" name="Content Placeholder 2"/>
          <p:cNvSpPr>
            <a:spLocks noGrp="1"/>
          </p:cNvSpPr>
          <p:nvPr>
            <p:ph idx="1"/>
          </p:nvPr>
        </p:nvSpPr>
        <p:spPr/>
        <p:txBody>
          <a:bodyPr/>
          <a:lstStyle/>
          <a:p>
            <a:r>
              <a:rPr dirty="0"/>
              <a:t>Course: Data Analytics and Data-Driven Decision</a:t>
            </a:r>
          </a:p>
          <a:p>
            <a:r>
              <a:rPr dirty="0"/>
              <a:t>University of L’Aquila – DISIM</a:t>
            </a:r>
          </a:p>
          <a:p>
            <a:r>
              <a:rPr dirty="0"/>
              <a:t>Instructor: Prof. Andrea </a:t>
            </a:r>
            <a:r>
              <a:rPr dirty="0" err="1"/>
              <a:t>Manno</a:t>
            </a:r>
            <a:endParaRPr dirty="0"/>
          </a:p>
          <a:p>
            <a:r>
              <a:rPr dirty="0"/>
              <a:t>Group Members: </a:t>
            </a:r>
            <a:r>
              <a:rPr lang="en-US" dirty="0" err="1" smtClean="0"/>
              <a:t>Lokwo</a:t>
            </a:r>
            <a:r>
              <a:rPr lang="en-US" dirty="0" smtClean="0"/>
              <a:t> Denis, </a:t>
            </a:r>
            <a:r>
              <a:rPr lang="en-US" dirty="0" err="1" smtClean="0"/>
              <a:t>Abdoulie</a:t>
            </a:r>
            <a:r>
              <a:rPr lang="en-US" dirty="0" smtClean="0"/>
              <a:t> A </a:t>
            </a:r>
            <a:r>
              <a:rPr lang="en-US" dirty="0" err="1" smtClean="0"/>
              <a:t>Jallow</a:t>
            </a:r>
            <a:r>
              <a:rPr lang="en-US" dirty="0" smtClean="0"/>
              <a:t>, Ahsan Habib</a:t>
            </a:r>
            <a:endParaRPr dirty="0"/>
          </a:p>
          <a:p>
            <a:r>
              <a:rPr dirty="0"/>
              <a:t>Date: </a:t>
            </a:r>
          </a:p>
        </p:txBody>
      </p:sp>
      <p:sp>
        <p:nvSpPr>
          <p:cNvPr id="4" name="Segnaposto numero diapositiva 3"/>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Decision Tree Model</a:t>
            </a:r>
            <a:endParaRPr dirty="0"/>
          </a:p>
        </p:txBody>
      </p:sp>
      <p:sp>
        <p:nvSpPr>
          <p:cNvPr id="3" name="Content Placeholder 2"/>
          <p:cNvSpPr>
            <a:spLocks noGrp="1"/>
          </p:cNvSpPr>
          <p:nvPr>
            <p:ph idx="1"/>
          </p:nvPr>
        </p:nvSpPr>
        <p:spPr/>
        <p:txBody>
          <a:bodyPr/>
          <a:lstStyle/>
          <a:p>
            <a:r>
              <a:rPr dirty="0" smtClean="0"/>
              <a:t>Easy </a:t>
            </a:r>
            <a:r>
              <a:rPr dirty="0"/>
              <a:t>to </a:t>
            </a:r>
            <a:r>
              <a:rPr dirty="0" smtClean="0"/>
              <a:t>interpret</a:t>
            </a:r>
            <a:endParaRPr lang="en-US" dirty="0" smtClean="0"/>
          </a:p>
          <a:p>
            <a:r>
              <a:rPr lang="en-US" dirty="0"/>
              <a:t>Handles categorical-like numerical features well</a:t>
            </a:r>
          </a:p>
          <a:p>
            <a:r>
              <a:rPr lang="en-US" dirty="0"/>
              <a:t> No need for feature scaling</a:t>
            </a:r>
            <a:endParaRPr dirty="0"/>
          </a:p>
          <a:p>
            <a:r>
              <a:rPr dirty="0" smtClean="0"/>
              <a:t>Accuracy</a:t>
            </a:r>
            <a:r>
              <a:rPr dirty="0"/>
              <a:t>: 88%</a:t>
            </a:r>
          </a:p>
          <a:p>
            <a:r>
              <a:rPr dirty="0" smtClean="0"/>
              <a:t>Strong </a:t>
            </a:r>
            <a:r>
              <a:rPr dirty="0"/>
              <a:t>for phishing &amp; legit classes</a:t>
            </a:r>
          </a:p>
          <a:p>
            <a:r>
              <a:rPr dirty="0" smtClean="0"/>
              <a:t>Struggled </a:t>
            </a:r>
            <a:r>
              <a:rPr dirty="0"/>
              <a:t>slightly with suspicious class</a:t>
            </a:r>
          </a:p>
        </p:txBody>
      </p:sp>
      <p:sp>
        <p:nvSpPr>
          <p:cNvPr id="4" name="Segnaposto numero diapositiva 3"/>
          <p:cNvSpPr>
            <a:spLocks noGrp="1"/>
          </p:cNvSpPr>
          <p:nvPr>
            <p:ph type="sldNum" sz="quarter" idx="12"/>
          </p:nvPr>
        </p:nvSpPr>
        <p:spPr/>
        <p:txBody>
          <a:bodyPr/>
          <a:lstStyle/>
          <a:p>
            <a:fld id="{C1FF6DA9-008F-8B48-92A6-B652298478BF}" type="slidenum">
              <a:rPr lang="en-US" smtClean="0"/>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Random Forest Model</a:t>
            </a:r>
          </a:p>
        </p:txBody>
      </p:sp>
      <p:sp>
        <p:nvSpPr>
          <p:cNvPr id="3" name="Content Placeholder 2"/>
          <p:cNvSpPr>
            <a:spLocks noGrp="1"/>
          </p:cNvSpPr>
          <p:nvPr>
            <p:ph idx="1"/>
          </p:nvPr>
        </p:nvSpPr>
        <p:spPr/>
        <p:txBody>
          <a:bodyPr/>
          <a:lstStyle/>
          <a:p>
            <a:r>
              <a:rPr lang="en-US" dirty="0"/>
              <a:t>More robust and accurate than a single </a:t>
            </a:r>
            <a:r>
              <a:rPr lang="en-US" dirty="0" smtClean="0"/>
              <a:t>tree</a:t>
            </a:r>
            <a:endParaRPr lang="en-US" dirty="0"/>
          </a:p>
          <a:p>
            <a:r>
              <a:rPr lang="en-US" dirty="0"/>
              <a:t>Handles imbalanced data better</a:t>
            </a:r>
          </a:p>
          <a:p>
            <a:r>
              <a:rPr dirty="0" smtClean="0"/>
              <a:t>Accuracy</a:t>
            </a:r>
            <a:r>
              <a:rPr dirty="0"/>
              <a:t>: 88%</a:t>
            </a:r>
          </a:p>
          <a:p>
            <a:r>
              <a:rPr dirty="0" smtClean="0"/>
              <a:t>Slight </a:t>
            </a:r>
            <a:r>
              <a:rPr dirty="0"/>
              <a:t>improvement in class 0 precision</a:t>
            </a:r>
          </a:p>
        </p:txBody>
      </p:sp>
      <p:sp>
        <p:nvSpPr>
          <p:cNvPr id="5" name="Segnaposto numero diapositiva 4"/>
          <p:cNvSpPr>
            <a:spLocks noGrp="1"/>
          </p:cNvSpPr>
          <p:nvPr>
            <p:ph type="sldNum" sz="quarter" idx="12"/>
          </p:nvPr>
        </p:nvSpPr>
        <p:spPr/>
        <p:txBody>
          <a:bodyPr/>
          <a:lstStyle/>
          <a:p>
            <a:fld id="{C1FF6DA9-008F-8B48-92A6-B652298478BF}"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Model Comparison</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2760328946"/>
              </p:ext>
            </p:extLst>
          </p:nvPr>
        </p:nvGraphicFramePr>
        <p:xfrm>
          <a:off x="457200" y="1600200"/>
          <a:ext cx="8229600" cy="28397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4030132991"/>
                    </a:ext>
                  </a:extLst>
                </a:gridCol>
                <a:gridCol w="4114800">
                  <a:extLst>
                    <a:ext uri="{9D8B030D-6E8A-4147-A177-3AD203B41FA5}">
                      <a16:colId xmlns:a16="http://schemas.microsoft.com/office/drawing/2014/main" val="1806795603"/>
                    </a:ext>
                  </a:extLst>
                </a:gridCol>
              </a:tblGrid>
              <a:tr h="370840">
                <a:tc>
                  <a:txBody>
                    <a:bodyPr/>
                    <a:lstStyle/>
                    <a:p>
                      <a:r>
                        <a:rPr lang="en-US" sz="1800" b="0" i="0" kern="1200" dirty="0" smtClean="0">
                          <a:solidFill>
                            <a:schemeClr val="lt1"/>
                          </a:solidFill>
                          <a:effectLst/>
                          <a:latin typeface="+mn-lt"/>
                          <a:ea typeface="+mn-ea"/>
                          <a:cs typeface="+mn-cs"/>
                        </a:rPr>
                        <a:t>Decision Tree Model</a:t>
                      </a:r>
                      <a:endParaRPr lang="en-US" dirty="0"/>
                    </a:p>
                  </a:txBody>
                  <a:tcPr/>
                </a:tc>
                <a:tc>
                  <a:txBody>
                    <a:bodyPr/>
                    <a:lstStyle/>
                    <a:p>
                      <a:r>
                        <a:rPr lang="en-US" sz="1800" b="0" i="0" kern="1200" dirty="0" smtClean="0">
                          <a:solidFill>
                            <a:schemeClr val="lt1"/>
                          </a:solidFill>
                          <a:effectLst/>
                          <a:latin typeface="+mn-lt"/>
                          <a:ea typeface="+mn-ea"/>
                          <a:cs typeface="+mn-cs"/>
                        </a:rPr>
                        <a:t>Random Forest model</a:t>
                      </a:r>
                      <a:endParaRPr lang="en-US" dirty="0"/>
                    </a:p>
                  </a:txBody>
                  <a:tcPr/>
                </a:tc>
                <a:extLst>
                  <a:ext uri="{0D108BD9-81ED-4DB2-BD59-A6C34878D82A}">
                    <a16:rowId xmlns:a16="http://schemas.microsoft.com/office/drawing/2014/main" val="3866241577"/>
                  </a:ext>
                </a:extLst>
              </a:tr>
              <a:tr h="370840">
                <a:tc>
                  <a:txBody>
                    <a:bodyPr/>
                    <a:lstStyle/>
                    <a:p>
                      <a:r>
                        <a:rPr lang="en-US" sz="1800" b="0" i="0" kern="1200" dirty="0" smtClean="0">
                          <a:solidFill>
                            <a:schemeClr val="dk1"/>
                          </a:solidFill>
                          <a:effectLst/>
                          <a:latin typeface="+mn-lt"/>
                          <a:ea typeface="+mn-ea"/>
                          <a:cs typeface="+mn-cs"/>
                        </a:rPr>
                        <a:t>Slightly better recall and F1-score for the suspicious class (0).</a:t>
                      </a:r>
                      <a:endParaRPr lang="en-US" sz="1800" b="0" i="0" kern="1200" dirty="0">
                        <a:solidFill>
                          <a:schemeClr val="dk1"/>
                        </a:solidFill>
                        <a:effectLst/>
                        <a:latin typeface="+mn-lt"/>
                        <a:ea typeface="+mn-ea"/>
                        <a:cs typeface="+mn-cs"/>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Slightly higher precision on the suspicious class (0), but lower recall compared to Decision Tree.</a:t>
                      </a:r>
                    </a:p>
                    <a:p>
                      <a:endParaRPr lang="en-US" dirty="0"/>
                    </a:p>
                  </a:txBody>
                  <a:tcPr/>
                </a:tc>
                <a:extLst>
                  <a:ext uri="{0D108BD9-81ED-4DB2-BD59-A6C34878D82A}">
                    <a16:rowId xmlns:a16="http://schemas.microsoft.com/office/drawing/2014/main" val="4025818215"/>
                  </a:ext>
                </a:extLst>
              </a:tr>
              <a:tr h="370840">
                <a:tc>
                  <a:txBody>
                    <a:bodyPr/>
                    <a:lstStyle/>
                    <a:p>
                      <a:r>
                        <a:rPr lang="en-US" sz="1800" b="0" i="0" kern="1200" dirty="0" smtClean="0">
                          <a:solidFill>
                            <a:schemeClr val="dk1"/>
                          </a:solidFill>
                          <a:effectLst/>
                          <a:latin typeface="+mn-lt"/>
                          <a:ea typeface="+mn-ea"/>
                          <a:cs typeface="+mn-cs"/>
                        </a:rPr>
                        <a:t>Strong performance across phishing (-1) and legitimate (1) classes.</a:t>
                      </a:r>
                      <a:endParaRPr lang="en-US"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More stable across classes due to being an ensemble of multiple trees.</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2563299933"/>
                  </a:ext>
                </a:extLst>
              </a:tr>
              <a:tr h="370840">
                <a:tc>
                  <a:txBody>
                    <a:bodyPr/>
                    <a:lstStyle/>
                    <a:p>
                      <a:r>
                        <a:rPr lang="en-US" sz="1800" b="0" i="0" kern="1200" dirty="0" smtClean="0">
                          <a:solidFill>
                            <a:schemeClr val="dk1"/>
                          </a:solidFill>
                          <a:effectLst/>
                          <a:latin typeface="+mn-lt"/>
                          <a:ea typeface="+mn-ea"/>
                          <a:cs typeface="+mn-cs"/>
                        </a:rPr>
                        <a:t>More</a:t>
                      </a:r>
                      <a:r>
                        <a:rPr lang="en-US" sz="1800" b="0" i="0" kern="1200" baseline="0" dirty="0" smtClean="0">
                          <a:solidFill>
                            <a:schemeClr val="dk1"/>
                          </a:solidFill>
                          <a:effectLst/>
                          <a:latin typeface="+mn-lt"/>
                          <a:ea typeface="+mn-ea"/>
                          <a:cs typeface="+mn-cs"/>
                        </a:rPr>
                        <a:t> </a:t>
                      </a:r>
                      <a:r>
                        <a:rPr lang="en-US" sz="1800" b="0" i="0" kern="1200" dirty="0" smtClean="0">
                          <a:solidFill>
                            <a:schemeClr val="dk1"/>
                          </a:solidFill>
                          <a:effectLst/>
                          <a:latin typeface="+mn-lt"/>
                          <a:ea typeface="+mn-ea"/>
                          <a:cs typeface="+mn-cs"/>
                        </a:rPr>
                        <a:t>prone to overfitting </a:t>
                      </a:r>
                      <a:endParaRPr lang="en-US" sz="1800" b="0" i="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Less prone to overfitting and generally more robust, especially on unseen data</a:t>
                      </a:r>
                      <a:endParaRPr lang="en-US" sz="1800" b="0" i="0" kern="1200" dirty="0">
                        <a:solidFill>
                          <a:schemeClr val="dk1"/>
                        </a:solidFill>
                        <a:effectLst/>
                        <a:latin typeface="+mn-lt"/>
                        <a:ea typeface="+mn-ea"/>
                        <a:cs typeface="+mn-cs"/>
                      </a:endParaRPr>
                    </a:p>
                  </a:txBody>
                  <a:tcPr/>
                </a:tc>
                <a:extLst>
                  <a:ext uri="{0D108BD9-81ED-4DB2-BD59-A6C34878D82A}">
                    <a16:rowId xmlns:a16="http://schemas.microsoft.com/office/drawing/2014/main" val="1332685222"/>
                  </a:ext>
                </a:extLst>
              </a:tr>
            </a:tbl>
          </a:graphicData>
        </a:graphic>
      </p:graphicFrame>
      <p:sp>
        <p:nvSpPr>
          <p:cNvPr id="6" name="Segnaposto numero diapositiva 5"/>
          <p:cNvSpPr>
            <a:spLocks noGrp="1"/>
          </p:cNvSpPr>
          <p:nvPr>
            <p:ph type="sldNum" sz="quarter" idx="12"/>
          </p:nvPr>
        </p:nvSpPr>
        <p:spPr/>
        <p:txBody>
          <a:bodyPr/>
          <a:lstStyle/>
          <a:p>
            <a:fld id="{C1FF6DA9-008F-8B48-92A6-B652298478BF}" type="slidenum">
              <a:rPr lang="en-US" smtClean="0"/>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Evaluation Metrics</a:t>
            </a:r>
          </a:p>
        </p:txBody>
      </p:sp>
      <p:sp>
        <p:nvSpPr>
          <p:cNvPr id="3" name="Content Placeholder 2"/>
          <p:cNvSpPr>
            <a:spLocks noGrp="1"/>
          </p:cNvSpPr>
          <p:nvPr>
            <p:ph idx="1"/>
          </p:nvPr>
        </p:nvSpPr>
        <p:spPr/>
        <p:txBody>
          <a:bodyPr/>
          <a:lstStyle/>
          <a:p>
            <a:r>
              <a:rPr dirty="0" smtClean="0"/>
              <a:t>Overall </a:t>
            </a:r>
            <a:r>
              <a:rPr dirty="0"/>
              <a:t>accuracy: 88%</a:t>
            </a:r>
          </a:p>
          <a:p>
            <a:r>
              <a:rPr dirty="0" smtClean="0"/>
              <a:t>High </a:t>
            </a:r>
            <a:r>
              <a:rPr dirty="0"/>
              <a:t>F1-scores for classes -1 and 1</a:t>
            </a:r>
          </a:p>
          <a:p>
            <a:r>
              <a:rPr dirty="0" smtClean="0"/>
              <a:t>Class </a:t>
            </a:r>
            <a:r>
              <a:rPr dirty="0"/>
              <a:t>0 remains challenging</a:t>
            </a:r>
          </a:p>
          <a:p>
            <a:pPr marL="0" indent="0">
              <a:buNone/>
            </a:pPr>
            <a:endParaRPr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341" y="3863181"/>
            <a:ext cx="4301190" cy="2619741"/>
          </a:xfrm>
          <a:prstGeom prst="rect">
            <a:avLst/>
          </a:prstGeom>
        </p:spPr>
      </p:pic>
      <p:pic>
        <p:nvPicPr>
          <p:cNvPr id="5" name="Immagin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6731" y="3593721"/>
            <a:ext cx="4077269" cy="2715004"/>
          </a:xfrm>
          <a:prstGeom prst="rect">
            <a:avLst/>
          </a:prstGeom>
        </p:spPr>
      </p:pic>
      <p:sp>
        <p:nvSpPr>
          <p:cNvPr id="6" name="Segnaposto numero diapositiva 5"/>
          <p:cNvSpPr>
            <a:spLocks noGrp="1"/>
          </p:cNvSpPr>
          <p:nvPr>
            <p:ph type="sldNum" sz="quarter" idx="12"/>
          </p:nvPr>
        </p:nvSpPr>
        <p:spPr/>
        <p:txBody>
          <a:bodyPr/>
          <a:lstStyle/>
          <a:p>
            <a:fld id="{C1FF6DA9-008F-8B48-92A6-B652298478BF}" type="slidenum">
              <a:rPr lang="en-US" smtClean="0"/>
              <a:t>13</a:t>
            </a:fld>
            <a:endParaRPr lang="en-US"/>
          </a:p>
        </p:txBody>
      </p:sp>
      <p:sp>
        <p:nvSpPr>
          <p:cNvPr id="7" name="CasellaDiTesto 6"/>
          <p:cNvSpPr txBox="1"/>
          <p:nvPr/>
        </p:nvSpPr>
        <p:spPr>
          <a:xfrm>
            <a:off x="457200" y="3400594"/>
            <a:ext cx="2214956" cy="369332"/>
          </a:xfrm>
          <a:prstGeom prst="rect">
            <a:avLst/>
          </a:prstGeom>
          <a:noFill/>
        </p:spPr>
        <p:txBody>
          <a:bodyPr wrap="square" rtlCol="0">
            <a:spAutoFit/>
          </a:bodyPr>
          <a:lstStyle/>
          <a:p>
            <a:r>
              <a:rPr lang="en-US" dirty="0" smtClean="0">
                <a:solidFill>
                  <a:schemeClr val="accent1"/>
                </a:solidFill>
              </a:rPr>
              <a:t>Decision tree model</a:t>
            </a:r>
            <a:endParaRPr lang="en-US" dirty="0">
              <a:solidFill>
                <a:schemeClr val="accent1"/>
              </a:solidFill>
            </a:endParaRPr>
          </a:p>
        </p:txBody>
      </p:sp>
      <p:sp>
        <p:nvSpPr>
          <p:cNvPr id="8" name="CasellaDiTesto 7"/>
          <p:cNvSpPr txBox="1"/>
          <p:nvPr/>
        </p:nvSpPr>
        <p:spPr>
          <a:xfrm>
            <a:off x="6130099" y="3224389"/>
            <a:ext cx="2214956" cy="369332"/>
          </a:xfrm>
          <a:prstGeom prst="rect">
            <a:avLst/>
          </a:prstGeom>
          <a:noFill/>
        </p:spPr>
        <p:txBody>
          <a:bodyPr wrap="square" rtlCol="0">
            <a:spAutoFit/>
          </a:bodyPr>
          <a:lstStyle/>
          <a:p>
            <a:r>
              <a:rPr lang="en-US" dirty="0" smtClean="0">
                <a:solidFill>
                  <a:schemeClr val="accent1"/>
                </a:solidFill>
              </a:rPr>
              <a:t>Radom forest model</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r>
              <a:rPr dirty="0" smtClean="0"/>
              <a:t>Class </a:t>
            </a:r>
            <a:r>
              <a:rPr dirty="0"/>
              <a:t>imbalance: Suspicious class underrepresented</a:t>
            </a:r>
          </a:p>
          <a:p>
            <a:r>
              <a:rPr dirty="0" smtClean="0"/>
              <a:t>Feature </a:t>
            </a:r>
            <a:r>
              <a:rPr dirty="0"/>
              <a:t>overlap across classes</a:t>
            </a:r>
          </a:p>
          <a:p>
            <a:r>
              <a:rPr dirty="0" smtClean="0"/>
              <a:t>Limited </a:t>
            </a:r>
            <a:r>
              <a:rPr dirty="0"/>
              <a:t>tuning </a:t>
            </a:r>
          </a:p>
        </p:txBody>
      </p:sp>
      <p:sp>
        <p:nvSpPr>
          <p:cNvPr id="4" name="Segnaposto numero diapositiva 3"/>
          <p:cNvSpPr>
            <a:spLocks noGrp="1"/>
          </p:cNvSpPr>
          <p:nvPr>
            <p:ph type="sldNum" sz="quarter" idx="12"/>
          </p:nvPr>
        </p:nvSpPr>
        <p:spPr/>
        <p:txBody>
          <a:bodyPr/>
          <a:lstStyle/>
          <a:p>
            <a:fld id="{C1FF6DA9-008F-8B48-92A6-B652298478BF}" type="slidenum">
              <a:rPr lang="en-US" smtClean="0"/>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smtClean="0"/>
              <a:t>Both </a:t>
            </a:r>
            <a:r>
              <a:rPr dirty="0"/>
              <a:t>models achieved 88% accuracy</a:t>
            </a:r>
          </a:p>
          <a:p>
            <a:r>
              <a:rPr dirty="0" smtClean="0"/>
              <a:t>Random </a:t>
            </a:r>
            <a:r>
              <a:rPr dirty="0"/>
              <a:t>Forest slightly better overall</a:t>
            </a:r>
          </a:p>
          <a:p>
            <a:pPr marL="0" indent="0">
              <a:buNone/>
            </a:pPr>
            <a:r>
              <a:rPr dirty="0" smtClean="0"/>
              <a:t>Future </a:t>
            </a:r>
            <a:r>
              <a:rPr dirty="0"/>
              <a:t>work:</a:t>
            </a:r>
          </a:p>
          <a:p>
            <a:r>
              <a:rPr dirty="0"/>
              <a:t>  - Balance classes</a:t>
            </a:r>
          </a:p>
          <a:p>
            <a:r>
              <a:rPr dirty="0"/>
              <a:t>  - Tune </a:t>
            </a:r>
            <a:r>
              <a:rPr dirty="0" smtClean="0"/>
              <a:t>hyper parameters</a:t>
            </a:r>
            <a:endParaRPr dirty="0"/>
          </a:p>
          <a:p>
            <a:r>
              <a:rPr dirty="0"/>
              <a:t>  - Add engineered features</a:t>
            </a:r>
          </a:p>
        </p:txBody>
      </p:sp>
      <p:sp>
        <p:nvSpPr>
          <p:cNvPr id="4" name="Segnaposto numero diapositiva 3"/>
          <p:cNvSpPr>
            <a:spLocks noGrp="1"/>
          </p:cNvSpPr>
          <p:nvPr>
            <p:ph type="sldNum" sz="quarter" idx="12"/>
          </p:nvPr>
        </p:nvSpPr>
        <p:spPr/>
        <p:txBody>
          <a:bodyPr/>
          <a:lstStyle/>
          <a:p>
            <a:fld id="{C1FF6DA9-008F-8B48-92A6-B652298478BF}" type="slidenum">
              <a:rPr lang="en-US" smtClean="0"/>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Questions &amp; References</a:t>
            </a:r>
          </a:p>
        </p:txBody>
      </p:sp>
      <p:sp>
        <p:nvSpPr>
          <p:cNvPr id="3" name="Content Placeholder 2"/>
          <p:cNvSpPr>
            <a:spLocks noGrp="1"/>
          </p:cNvSpPr>
          <p:nvPr>
            <p:ph idx="1"/>
          </p:nvPr>
        </p:nvSpPr>
        <p:spPr/>
        <p:txBody>
          <a:bodyPr>
            <a:normAutofit fontScale="92500" lnSpcReduction="20000"/>
          </a:bodyPr>
          <a:lstStyle/>
          <a:p>
            <a:pPr marL="0" indent="0" algn="ctr">
              <a:buNone/>
            </a:pPr>
            <a:r>
              <a:rPr dirty="0" smtClean="0"/>
              <a:t>Questions?</a:t>
            </a:r>
            <a:endParaRPr lang="en-US" dirty="0" smtClean="0"/>
          </a:p>
          <a:p>
            <a:pPr marL="0" indent="0" algn="ctr">
              <a:buNone/>
            </a:pPr>
            <a:r>
              <a:rPr lang="en-US" dirty="0" smtClean="0"/>
              <a:t>Q&amp;A</a:t>
            </a:r>
          </a:p>
          <a:p>
            <a:pPr marL="0" indent="0">
              <a:buNone/>
            </a:pPr>
            <a:endParaRPr lang="en-US" dirty="0" smtClean="0"/>
          </a:p>
          <a:p>
            <a:pPr marL="0" indent="0">
              <a:buNone/>
            </a:pPr>
            <a:r>
              <a:rPr lang="en-US" dirty="0" smtClean="0"/>
              <a:t>References</a:t>
            </a:r>
            <a:r>
              <a:rPr lang="en-US" dirty="0"/>
              <a:t>:</a:t>
            </a:r>
          </a:p>
          <a:p>
            <a:r>
              <a:rPr lang="en-US" dirty="0"/>
              <a:t>Scikit-learn, Pandas, Seaborn</a:t>
            </a:r>
          </a:p>
          <a:p>
            <a:r>
              <a:rPr lang="en-US" dirty="0"/>
              <a:t>Dataset: PhishingData.arff</a:t>
            </a:r>
          </a:p>
          <a:p>
            <a:r>
              <a:rPr lang="en-US" dirty="0"/>
              <a:t>Class Material </a:t>
            </a:r>
          </a:p>
          <a:p>
            <a:pPr marL="0" indent="0" algn="ctr">
              <a:buNone/>
            </a:pPr>
            <a:endParaRPr lang="en-US" dirty="0" smtClean="0"/>
          </a:p>
          <a:p>
            <a:pPr marL="0" indent="0" algn="ctr">
              <a:buNone/>
            </a:pPr>
            <a:r>
              <a:rPr dirty="0" smtClean="0"/>
              <a:t>Thank you</a:t>
            </a:r>
            <a:r>
              <a:rPr lang="en-US" dirty="0" smtClean="0"/>
              <a:t> for listening</a:t>
            </a:r>
            <a:r>
              <a:rPr dirty="0" smtClean="0"/>
              <a:t>!</a:t>
            </a:r>
            <a:endParaRPr dirty="0"/>
          </a:p>
        </p:txBody>
      </p:sp>
      <p:sp>
        <p:nvSpPr>
          <p:cNvPr id="4" name="Segnaposto numero diapositiva 3"/>
          <p:cNvSpPr>
            <a:spLocks noGrp="1"/>
          </p:cNvSpPr>
          <p:nvPr>
            <p:ph type="sldNum" sz="quarter" idx="12"/>
          </p:nvPr>
        </p:nvSpPr>
        <p:spPr/>
        <p:txBody>
          <a:bodyPr/>
          <a:lstStyle/>
          <a:p>
            <a:fld id="{C1FF6DA9-008F-8B48-92A6-B652298478BF}" type="slidenum">
              <a:rPr lang="en-US" smtClean="0"/>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277906" y="1506072"/>
            <a:ext cx="8408894" cy="4993340"/>
          </a:xfrm>
        </p:spPr>
        <p:txBody>
          <a:bodyPr/>
          <a:lstStyle/>
          <a:p>
            <a:r>
              <a:rPr lang="en-US" dirty="0" smtClean="0"/>
              <a:t>Definition of</a:t>
            </a:r>
            <a:r>
              <a:rPr dirty="0" smtClean="0"/>
              <a:t> Phishin</a:t>
            </a:r>
            <a:r>
              <a:rPr lang="en-US" dirty="0" smtClean="0"/>
              <a:t>g</a:t>
            </a:r>
            <a:r>
              <a:rPr dirty="0" smtClean="0"/>
              <a:t> websites</a:t>
            </a:r>
            <a:r>
              <a:rPr lang="en-US" dirty="0" smtClean="0"/>
              <a:t>:  </a:t>
            </a:r>
            <a:r>
              <a:rPr lang="en-US" dirty="0"/>
              <a:t>T</a:t>
            </a:r>
            <a:r>
              <a:rPr dirty="0" smtClean="0"/>
              <a:t>rick users into revealing personal info.</a:t>
            </a:r>
          </a:p>
          <a:p>
            <a:r>
              <a:rPr lang="en-US" dirty="0" smtClean="0"/>
              <a:t>Why phishing is dangerous: </a:t>
            </a:r>
            <a:r>
              <a:rPr dirty="0" smtClean="0"/>
              <a:t>A </a:t>
            </a:r>
            <a:r>
              <a:rPr dirty="0"/>
              <a:t>major cybersecurity risk.</a:t>
            </a:r>
          </a:p>
          <a:p>
            <a:r>
              <a:rPr dirty="0" smtClean="0"/>
              <a:t>Goal</a:t>
            </a:r>
            <a:r>
              <a:rPr dirty="0"/>
              <a:t>: Use machine learning to classify websites as phishing, suspicious, or legitimate.</a:t>
            </a:r>
          </a:p>
        </p:txBody>
      </p:sp>
      <p:sp>
        <p:nvSpPr>
          <p:cNvPr id="4" name="Segnaposto numero diapositiva 3"/>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rPr dirty="0" smtClean="0"/>
              <a:t>1353 </a:t>
            </a:r>
            <a:r>
              <a:rPr dirty="0"/>
              <a:t>website instances</a:t>
            </a:r>
          </a:p>
          <a:p>
            <a:r>
              <a:rPr dirty="0" smtClean="0"/>
              <a:t>9 </a:t>
            </a:r>
            <a:r>
              <a:rPr dirty="0"/>
              <a:t>features + 1 target (Result)</a:t>
            </a:r>
          </a:p>
          <a:p>
            <a:r>
              <a:rPr dirty="0" smtClean="0"/>
              <a:t>Target </a:t>
            </a:r>
            <a:r>
              <a:rPr dirty="0"/>
              <a:t>classes:</a:t>
            </a:r>
          </a:p>
          <a:p>
            <a:r>
              <a:rPr dirty="0"/>
              <a:t> </a:t>
            </a:r>
            <a:r>
              <a:rPr dirty="0" smtClean="0"/>
              <a:t>-</a:t>
            </a:r>
            <a:r>
              <a:rPr dirty="0"/>
              <a:t>1: Phishing</a:t>
            </a:r>
          </a:p>
          <a:p>
            <a:r>
              <a:rPr dirty="0"/>
              <a:t> </a:t>
            </a:r>
            <a:r>
              <a:rPr dirty="0" smtClean="0"/>
              <a:t>0</a:t>
            </a:r>
            <a:r>
              <a:rPr dirty="0"/>
              <a:t>: Suspicious</a:t>
            </a:r>
          </a:p>
          <a:p>
            <a:r>
              <a:rPr dirty="0"/>
              <a:t> </a:t>
            </a:r>
            <a:r>
              <a:rPr dirty="0" smtClean="0"/>
              <a:t>1</a:t>
            </a:r>
            <a:r>
              <a:rPr dirty="0"/>
              <a:t>: Legitimate</a:t>
            </a:r>
          </a:p>
        </p:txBody>
      </p:sp>
      <p:sp>
        <p:nvSpPr>
          <p:cNvPr id="4" name="Segnaposto numero diapositiva 3"/>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Features Description</a:t>
            </a:r>
          </a:p>
        </p:txBody>
      </p:sp>
      <p:sp>
        <p:nvSpPr>
          <p:cNvPr id="3" name="Content Placeholder 2"/>
          <p:cNvSpPr>
            <a:spLocks noGrp="1"/>
          </p:cNvSpPr>
          <p:nvPr>
            <p:ph idx="1"/>
          </p:nvPr>
        </p:nvSpPr>
        <p:spPr/>
        <p:txBody>
          <a:bodyPr>
            <a:normAutofit/>
          </a:bodyPr>
          <a:lstStyle/>
          <a:p>
            <a:r>
              <a:rPr sz="2800" dirty="0" smtClean="0"/>
              <a:t>Example </a:t>
            </a:r>
            <a:r>
              <a:rPr sz="2800" dirty="0"/>
              <a:t>features:</a:t>
            </a:r>
          </a:p>
          <a:p>
            <a:r>
              <a:rPr sz="2800" dirty="0" smtClean="0"/>
              <a:t>SFH</a:t>
            </a:r>
            <a:r>
              <a:rPr sz="2800" dirty="0"/>
              <a:t>: Server Form Handler</a:t>
            </a:r>
          </a:p>
          <a:p>
            <a:r>
              <a:rPr sz="2800" dirty="0"/>
              <a:t> </a:t>
            </a:r>
            <a:r>
              <a:rPr sz="2800" dirty="0" smtClean="0"/>
              <a:t>SSLfinal_State</a:t>
            </a:r>
            <a:r>
              <a:rPr sz="2800" dirty="0"/>
              <a:t>: SSL Certificate Use</a:t>
            </a:r>
          </a:p>
          <a:p>
            <a:r>
              <a:rPr sz="2800" dirty="0" smtClean="0"/>
              <a:t> </a:t>
            </a:r>
            <a:r>
              <a:rPr sz="2800" dirty="0" err="1"/>
              <a:t>popUpWindow</a:t>
            </a:r>
            <a:r>
              <a:rPr sz="2800" dirty="0"/>
              <a:t>: Use of popups</a:t>
            </a:r>
          </a:p>
          <a:p>
            <a:r>
              <a:rPr sz="2800" dirty="0" smtClean="0"/>
              <a:t>All </a:t>
            </a:r>
            <a:r>
              <a:rPr sz="2800" dirty="0"/>
              <a:t>features encoded as -1, 0, or 1.</a:t>
            </a:r>
          </a:p>
        </p:txBody>
      </p:sp>
      <p:sp>
        <p:nvSpPr>
          <p:cNvPr id="4" name="Segnaposto numero diapositiva 3"/>
          <p:cNvSpPr>
            <a:spLocks noGrp="1"/>
          </p:cNvSpPr>
          <p:nvPr>
            <p:ph type="sldNum" sz="quarter" idx="12"/>
          </p:nvPr>
        </p:nvSpPr>
        <p:spPr/>
        <p:txBody>
          <a:bodyPr/>
          <a:lstStyle/>
          <a:p>
            <a:fld id="{C1FF6DA9-008F-8B48-92A6-B652298478BF}"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 Distribution</a:t>
            </a:r>
          </a:p>
        </p:txBody>
      </p:sp>
      <p:sp>
        <p:nvSpPr>
          <p:cNvPr id="3" name="Content Placeholder 2"/>
          <p:cNvSpPr>
            <a:spLocks noGrp="1"/>
          </p:cNvSpPr>
          <p:nvPr>
            <p:ph idx="1"/>
          </p:nvPr>
        </p:nvSpPr>
        <p:spPr/>
        <p:txBody>
          <a:bodyPr/>
          <a:lstStyle/>
          <a:p>
            <a:r>
              <a:rPr sz="2800" dirty="0" smtClean="0"/>
              <a:t>Class </a:t>
            </a:r>
            <a:r>
              <a:rPr sz="2800" dirty="0"/>
              <a:t>imbalance:</a:t>
            </a:r>
          </a:p>
          <a:p>
            <a:r>
              <a:rPr sz="2800" dirty="0" smtClean="0"/>
              <a:t>Phishing </a:t>
            </a:r>
            <a:r>
              <a:rPr sz="2800" dirty="0"/>
              <a:t>(-1): </a:t>
            </a:r>
            <a:r>
              <a:rPr lang="en-US" sz="2800" dirty="0" smtClean="0"/>
              <a:t>700</a:t>
            </a:r>
            <a:endParaRPr sz="2800" dirty="0"/>
          </a:p>
          <a:p>
            <a:r>
              <a:rPr sz="2800" dirty="0" smtClean="0"/>
              <a:t>Legitimate </a:t>
            </a:r>
            <a:r>
              <a:rPr sz="2800" dirty="0"/>
              <a:t>(1): 550</a:t>
            </a:r>
          </a:p>
          <a:p>
            <a:r>
              <a:rPr sz="2800" dirty="0" smtClean="0"/>
              <a:t>Suspicious </a:t>
            </a:r>
            <a:r>
              <a:rPr sz="2800" dirty="0"/>
              <a:t>(0): </a:t>
            </a:r>
            <a:r>
              <a:rPr sz="2800" dirty="0" smtClean="0"/>
              <a:t>100</a:t>
            </a:r>
            <a:endParaRPr lang="en-US" sz="2800" dirty="0" smtClean="0"/>
          </a:p>
          <a:p>
            <a:endParaRPr lang="en-US" dirty="0"/>
          </a:p>
          <a:p>
            <a:pPr marL="0" indent="0">
              <a:buNone/>
            </a:pPr>
            <a:endParaRPr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1995" y="1503700"/>
            <a:ext cx="4900109" cy="4439266"/>
          </a:xfrm>
          <a:prstGeom prst="rect">
            <a:avLst/>
          </a:prstGeom>
        </p:spPr>
      </p:pic>
      <p:sp>
        <p:nvSpPr>
          <p:cNvPr id="5" name="Segnaposto numero diapositiva 4"/>
          <p:cNvSpPr>
            <a:spLocks noGrp="1"/>
          </p:cNvSpPr>
          <p:nvPr>
            <p:ph type="sldNum" sz="quarter" idx="12"/>
          </p:nvPr>
        </p:nvSpPr>
        <p:spPr/>
        <p:txBody>
          <a:bodyPr/>
          <a:lstStyle/>
          <a:p>
            <a:fld id="{C1FF6DA9-008F-8B48-92A6-B652298478BF}" type="slidenum">
              <a:rPr lang="en-US" smtClean="0"/>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a:t>
            </a:r>
          </a:p>
        </p:txBody>
      </p:sp>
      <p:sp>
        <p:nvSpPr>
          <p:cNvPr id="3" name="Content Placeholder 2"/>
          <p:cNvSpPr>
            <a:spLocks noGrp="1"/>
          </p:cNvSpPr>
          <p:nvPr>
            <p:ph idx="1"/>
          </p:nvPr>
        </p:nvSpPr>
        <p:spPr/>
        <p:txBody>
          <a:bodyPr/>
          <a:lstStyle/>
          <a:p>
            <a:r>
              <a:t>• No missing values</a:t>
            </a:r>
          </a:p>
          <a:p>
            <a:r>
              <a:t>• 629 duplicate rows (retained after review)</a:t>
            </a:r>
          </a:p>
          <a:p>
            <a:r>
              <a:t>• All numeric features</a:t>
            </a:r>
          </a:p>
          <a:p>
            <a:r>
              <a:t>• Dataset ready for analysis</a:t>
            </a:r>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917" y="3129869"/>
            <a:ext cx="2933821" cy="2996294"/>
          </a:xfrm>
          <a:prstGeom prst="rect">
            <a:avLst/>
          </a:prstGeom>
        </p:spPr>
      </p:pic>
      <p:sp>
        <p:nvSpPr>
          <p:cNvPr id="5" name="Segnaposto numero diapositiva 4"/>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r>
              <a:rPr dirty="0" smtClean="0"/>
              <a:t>Weak </a:t>
            </a:r>
            <a:r>
              <a:rPr dirty="0"/>
              <a:t>correlation between most features</a:t>
            </a:r>
          </a:p>
          <a:p>
            <a:r>
              <a:rPr dirty="0" smtClean="0"/>
              <a:t>Suspicious </a:t>
            </a:r>
            <a:r>
              <a:rPr dirty="0"/>
              <a:t>class overlaps </a:t>
            </a:r>
            <a:r>
              <a:rPr dirty="0" smtClean="0"/>
              <a:t>others</a:t>
            </a:r>
            <a:endParaRPr dirty="0"/>
          </a:p>
        </p:txBody>
      </p:sp>
      <p:pic>
        <p:nvPicPr>
          <p:cNvPr id="4" name="Immagin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7947" y="2864811"/>
            <a:ext cx="5653008" cy="3885611"/>
          </a:xfrm>
          <a:prstGeom prst="rect">
            <a:avLst/>
          </a:prstGeom>
        </p:spPr>
      </p:pic>
      <p:sp>
        <p:nvSpPr>
          <p:cNvPr id="5" name="Segnaposto numero diapositiva 4"/>
          <p:cNvSpPr>
            <a:spLocks noGrp="1"/>
          </p:cNvSpPr>
          <p:nvPr>
            <p:ph type="sldNum" sz="quarter" idx="12"/>
          </p:nvPr>
        </p:nvSpPr>
        <p:spPr/>
        <p:txBody>
          <a:bodyPr/>
          <a:lstStyle/>
          <a:p>
            <a:fld id="{C1FF6DA9-008F-8B48-92A6-B652298478BF}"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Analysis Objective</a:t>
            </a:r>
          </a:p>
        </p:txBody>
      </p:sp>
      <p:sp>
        <p:nvSpPr>
          <p:cNvPr id="3" name="Content Placeholder 2"/>
          <p:cNvSpPr>
            <a:spLocks noGrp="1"/>
          </p:cNvSpPr>
          <p:nvPr>
            <p:ph idx="1"/>
          </p:nvPr>
        </p:nvSpPr>
        <p:spPr/>
        <p:txBody>
          <a:bodyPr/>
          <a:lstStyle/>
          <a:p>
            <a:r>
              <a:rPr dirty="0" smtClean="0"/>
              <a:t>Problem</a:t>
            </a:r>
            <a:r>
              <a:rPr dirty="0"/>
              <a:t>: Multi-class classification</a:t>
            </a:r>
          </a:p>
          <a:p>
            <a:r>
              <a:rPr dirty="0" smtClean="0"/>
              <a:t> </a:t>
            </a:r>
            <a:r>
              <a:rPr dirty="0"/>
              <a:t>Goal: Detect phishing websites accurately</a:t>
            </a:r>
          </a:p>
          <a:p>
            <a:r>
              <a:rPr dirty="0" smtClean="0"/>
              <a:t>Tools </a:t>
            </a:r>
            <a:r>
              <a:rPr dirty="0"/>
              <a:t>used: Python, Pandas, Seaborn, Scikit-learn</a:t>
            </a:r>
          </a:p>
        </p:txBody>
      </p:sp>
      <p:sp>
        <p:nvSpPr>
          <p:cNvPr id="4" name="Segnaposto numero diapositiva 3"/>
          <p:cNvSpPr>
            <a:spLocks noGrp="1"/>
          </p:cNvSpPr>
          <p:nvPr>
            <p:ph type="sldNum" sz="quarter" idx="12"/>
          </p:nvPr>
        </p:nvSpPr>
        <p:spPr/>
        <p:txBody>
          <a:bodyPr/>
          <a:lstStyle/>
          <a:p>
            <a:fld id="{C1FF6DA9-008F-8B48-92A6-B652298478BF}"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Supervised learning </a:t>
            </a:r>
            <a:endParaRPr lang="en-US" dirty="0"/>
          </a:p>
        </p:txBody>
      </p:sp>
      <p:sp>
        <p:nvSpPr>
          <p:cNvPr id="3" name="Segnaposto contenuto 2"/>
          <p:cNvSpPr>
            <a:spLocks noGrp="1"/>
          </p:cNvSpPr>
          <p:nvPr>
            <p:ph idx="1"/>
          </p:nvPr>
        </p:nvSpPr>
        <p:spPr/>
        <p:txBody>
          <a:bodyPr/>
          <a:lstStyle/>
          <a:p>
            <a:pPr marL="0" indent="0">
              <a:buNone/>
            </a:pPr>
            <a:r>
              <a:rPr lang="en-US" dirty="0"/>
              <a:t>Why We Used Supervised </a:t>
            </a:r>
            <a:r>
              <a:rPr lang="en-US" dirty="0" smtClean="0"/>
              <a:t>Learning</a:t>
            </a:r>
            <a:endParaRPr lang="en-US" dirty="0"/>
          </a:p>
          <a:p>
            <a:r>
              <a:rPr lang="en-US" dirty="0"/>
              <a:t>We chose supervised learning because our problem involved predicting </a:t>
            </a:r>
            <a:r>
              <a:rPr lang="en-US" dirty="0" smtClean="0"/>
              <a:t>known  Result base on historical data.</a:t>
            </a:r>
          </a:p>
          <a:p>
            <a:pPr marL="0" indent="0">
              <a:buNone/>
            </a:pPr>
            <a:r>
              <a:rPr lang="en-US" dirty="0" smtClean="0"/>
              <a:t>Model used:</a:t>
            </a:r>
          </a:p>
          <a:p>
            <a:r>
              <a:rPr lang="en-US" dirty="0" smtClean="0"/>
              <a:t>Decision Tree Model</a:t>
            </a:r>
          </a:p>
          <a:p>
            <a:r>
              <a:rPr lang="en-US" dirty="0" smtClean="0"/>
              <a:t>Random Forests Model  </a:t>
            </a:r>
            <a:endParaRPr lang="en-US" dirty="0"/>
          </a:p>
        </p:txBody>
      </p:sp>
      <p:sp>
        <p:nvSpPr>
          <p:cNvPr id="4" name="Segnaposto numero diapositiva 3"/>
          <p:cNvSpPr>
            <a:spLocks noGrp="1"/>
          </p:cNvSpPr>
          <p:nvPr>
            <p:ph type="sldNum" sz="quarter" idx="12"/>
          </p:nvPr>
        </p:nvSpPr>
        <p:spPr/>
        <p:txBody>
          <a:bodyPr/>
          <a:lstStyle/>
          <a:p>
            <a:fld id="{C1FF6DA9-008F-8B48-92A6-B652298478BF}" type="slidenum">
              <a:rPr lang="en-US" smtClean="0"/>
              <a:t>9</a:t>
            </a:fld>
            <a:endParaRPr lang="en-US"/>
          </a:p>
        </p:txBody>
      </p:sp>
    </p:spTree>
    <p:extLst>
      <p:ext uri="{BB962C8B-B14F-4D97-AF65-F5344CB8AC3E}">
        <p14:creationId xmlns:p14="http://schemas.microsoft.com/office/powerpoint/2010/main" val="588841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874</Words>
  <Application>Microsoft Office PowerPoint</Application>
  <PresentationFormat>Presentazione su schermo (4:3)</PresentationFormat>
  <Paragraphs>127</Paragraphs>
  <Slides>16</Slides>
  <Notes>15</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16</vt:i4>
      </vt:variant>
    </vt:vector>
  </HeadingPairs>
  <TitlesOfParts>
    <vt:vector size="19" baseType="lpstr">
      <vt:lpstr>Arial</vt:lpstr>
      <vt:lpstr>Calibri</vt:lpstr>
      <vt:lpstr>Office Theme</vt:lpstr>
      <vt:lpstr>Phishing Website Classification using Machine Learning</vt:lpstr>
      <vt:lpstr>Introduction</vt:lpstr>
      <vt:lpstr>Dataset Overview</vt:lpstr>
      <vt:lpstr>Features Description</vt:lpstr>
      <vt:lpstr>Class Distribution</vt:lpstr>
      <vt:lpstr>Data Cleaning</vt:lpstr>
      <vt:lpstr>Exploratory Data Analysis</vt:lpstr>
      <vt:lpstr>Analysis Objective</vt:lpstr>
      <vt:lpstr>Supervised learning </vt:lpstr>
      <vt:lpstr>Decision Tree Model</vt:lpstr>
      <vt:lpstr>Random Forest Model</vt:lpstr>
      <vt:lpstr>Model Comparison</vt:lpstr>
      <vt:lpstr>Evaluation Metrics</vt:lpstr>
      <vt:lpstr>Challenges</vt:lpstr>
      <vt:lpstr>Conclusion</vt:lpstr>
      <vt:lpstr>Questions &amp;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Website Classification using Machine Learning</dc:title>
  <dc:subject/>
  <dc:creator>Irel</dc:creator>
  <cp:keywords/>
  <dc:description>generated using python-pptx</dc:description>
  <cp:lastModifiedBy>studente</cp:lastModifiedBy>
  <cp:revision>15</cp:revision>
  <dcterms:created xsi:type="dcterms:W3CDTF">2013-01-27T09:14:16Z</dcterms:created>
  <dcterms:modified xsi:type="dcterms:W3CDTF">2025-06-22T16:20:20Z</dcterms:modified>
  <cp:category/>
</cp:coreProperties>
</file>