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74" r:id="rId4"/>
    <p:sldId id="267" r:id="rId5"/>
    <p:sldId id="257" r:id="rId6"/>
    <p:sldId id="260" r:id="rId7"/>
    <p:sldId id="259" r:id="rId8"/>
    <p:sldId id="261" r:id="rId9"/>
    <p:sldId id="262" r:id="rId10"/>
    <p:sldId id="266" r:id="rId11"/>
    <p:sldId id="264" r:id="rId12"/>
    <p:sldId id="265" r:id="rId13"/>
    <p:sldId id="263" r:id="rId14"/>
    <p:sldId id="268" r:id="rId15"/>
    <p:sldId id="269" r:id="rId16"/>
    <p:sldId id="271" r:id="rId17"/>
    <p:sldId id="272" r:id="rId18"/>
    <p:sldId id="276" r:id="rId19"/>
    <p:sldId id="275" r:id="rId20"/>
    <p:sldId id="277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/>
    <p:restoredTop sz="94714"/>
  </p:normalViewPr>
  <p:slideViewPr>
    <p:cSldViewPr snapToGrid="0" snapToObjects="1">
      <p:cViewPr>
        <p:scale>
          <a:sx n="72" d="100"/>
          <a:sy n="72" d="100"/>
        </p:scale>
        <p:origin x="1448" y="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A0247-C583-7142-9369-922A3676455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9A058-F5AB-D241-BAD1-33D1B135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5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058-F5AB-D241-BAD1-33D1B1351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3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5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4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1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4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SF Pro Display" charset="0"/>
          <a:ea typeface="SF Pro Display" charset="0"/>
          <a:cs typeface="SF Pro Display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68342" y="4450459"/>
            <a:ext cx="3852227" cy="1084490"/>
            <a:chOff x="4097619" y="2838195"/>
            <a:chExt cx="3852227" cy="10844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19" y="2838195"/>
              <a:ext cx="1008289" cy="1008289"/>
            </a:xfrm>
            <a:prstGeom prst="rect">
              <a:avLst/>
            </a:prstGeom>
          </p:spPr>
        </p:pic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5386324" y="2907022"/>
              <a:ext cx="256352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SF Pro Display" charset="0"/>
                  <a:ea typeface="SF Pro Display" charset="0"/>
                  <a:cs typeface="SF Pro Display" charset="0"/>
                </a:rPr>
                <a:t>Enable</a:t>
              </a:r>
              <a:endParaRPr lang="en-US" sz="4000" b="1" dirty="0">
                <a:latin typeface="SF Pro Display" charset="0"/>
                <a:ea typeface="SF Pro Display" charset="0"/>
                <a:cs typeface="SF Pro Display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0934" y="5534949"/>
            <a:ext cx="741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F Pro Text" charset="0"/>
                <a:ea typeface="SF Pro Text" charset="0"/>
                <a:cs typeface="SF Pro Text" charset="0"/>
              </a:rPr>
              <a:t>Stablecoin</a:t>
            </a:r>
            <a:r>
              <a:rPr lang="en-US" dirty="0" smtClean="0">
                <a:latin typeface="SF Pro Text" charset="0"/>
                <a:ea typeface="SF Pro Text" charset="0"/>
                <a:cs typeface="SF Pro Text" charset="0"/>
              </a:rPr>
              <a:t> loans for a borderless </a:t>
            </a:r>
            <a:r>
              <a:rPr lang="en-US" dirty="0" smtClean="0">
                <a:latin typeface="SF Pro Text" charset="0"/>
                <a:ea typeface="SF Pro Text" charset="0"/>
                <a:cs typeface="SF Pro Text" charset="0"/>
              </a:rPr>
              <a:t> peer-to-peer </a:t>
            </a:r>
            <a:r>
              <a:rPr lang="en-US" dirty="0" smtClean="0">
                <a:latin typeface="SF Pro Text" charset="0"/>
                <a:ea typeface="SF Pro Text" charset="0"/>
                <a:cs typeface="SF Pro Text" charset="0"/>
              </a:rPr>
              <a:t>credit marketplace</a:t>
            </a:r>
            <a:endParaRPr lang="en-US" dirty="0">
              <a:latin typeface="SF Pro Text" charset="0"/>
              <a:ea typeface="SF Pro Text" charset="0"/>
              <a:cs typeface="SF Pro Text" charset="0"/>
            </a:endParaRPr>
          </a:p>
        </p:txBody>
      </p:sp>
      <p:pic>
        <p:nvPicPr>
          <p:cNvPr id="1028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816" y="961813"/>
            <a:ext cx="6631142" cy="374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50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23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2" y="619433"/>
            <a:ext cx="8716297" cy="2757948"/>
          </a:xfrm>
        </p:spPr>
        <p:txBody>
          <a:bodyPr>
            <a:normAutofit fontScale="90000"/>
          </a:bodyPr>
          <a:lstStyle/>
          <a:p>
            <a:pPr algn="r"/>
            <a:r>
              <a:rPr lang="en-US" sz="5300" b="0" dirty="0" smtClean="0">
                <a:solidFill>
                  <a:schemeClr val="bg1">
                    <a:lumMod val="85000"/>
                  </a:schemeClr>
                </a:solidFill>
              </a:rPr>
              <a:t>“Credit is fundamentally broken when crossing borders”</a:t>
            </a:r>
            <a: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Cameron Stevens</a:t>
            </a:r>
            <a:b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Founder, Prodigy Finance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25209" y="2690047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Global credit history and identity-as-collateral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65055" y="4542503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Free (i.e. $0) money movement and servicing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2" y="619433"/>
            <a:ext cx="8716297" cy="2757948"/>
          </a:xfrm>
        </p:spPr>
        <p:txBody>
          <a:bodyPr>
            <a:normAutofit fontScale="90000"/>
          </a:bodyPr>
          <a:lstStyle/>
          <a:p>
            <a:pPr algn="r"/>
            <a:r>
              <a:rPr lang="en-US" sz="5300" b="0" dirty="0" smtClean="0">
                <a:solidFill>
                  <a:schemeClr val="bg1">
                    <a:lumMod val="85000"/>
                  </a:schemeClr>
                </a:solidFill>
              </a:rPr>
              <a:t>“Credit is fundamentally broken when crossing borders”</a:t>
            </a:r>
            <a: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b="0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Cameron Stevens</a:t>
            </a:r>
            <a:b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Founder, Prodigy Finance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25209" y="2690047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Global credit history and identity-as-collateral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65055" y="4542503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Free (i.e. $0) money movement and servicing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731" y="1660374"/>
            <a:ext cx="235347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Identity (if it can be verified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) can be used globally 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887794" y="2231449"/>
            <a:ext cx="840655" cy="458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734" y="2778331"/>
            <a:ext cx="20437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Unsecured cross-border loans can use identity as collateral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072149" y="3516995"/>
            <a:ext cx="553060" cy="139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2733" y="4076060"/>
            <a:ext cx="2206001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Identity can be innovated on: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pooled identity for group credit, 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socially attested loans </a:t>
            </a:r>
            <a:r>
              <a:rPr lang="en-US" sz="1400" dirty="0" err="1" smtClean="0">
                <a:latin typeface="SF Pro Text" charset="0"/>
                <a:ea typeface="SF Pro Text" charset="0"/>
                <a:cs typeface="SF Pro Text" charset="0"/>
              </a:rPr>
              <a:t>etc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181535" y="4255659"/>
            <a:ext cx="546915" cy="273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9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2" y="619433"/>
            <a:ext cx="8716297" cy="2757948"/>
          </a:xfrm>
        </p:spPr>
        <p:txBody>
          <a:bodyPr>
            <a:normAutofit fontScale="90000"/>
          </a:bodyPr>
          <a:lstStyle/>
          <a:p>
            <a:pPr algn="r"/>
            <a:r>
              <a:rPr lang="en-US" sz="5300" b="0" dirty="0" smtClean="0">
                <a:solidFill>
                  <a:schemeClr val="bg1">
                    <a:lumMod val="85000"/>
                  </a:schemeClr>
                </a:solidFill>
              </a:rPr>
              <a:t>“Credit is fundamentally broken when crossing borders”</a:t>
            </a:r>
            <a: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b="0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Cameron Stevens</a:t>
            </a:r>
            <a:b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Founder, Prodigy Finance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25209" y="2690047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F Pro Display Light" charset="0"/>
                <a:ea typeface="SF Pro Display Light" charset="0"/>
                <a:cs typeface="SF Pro Display Light" charset="0"/>
              </a:rPr>
              <a:t>Global Credit Reputation </a:t>
            </a:r>
            <a:br>
              <a:rPr lang="en-US" sz="2000" b="1" dirty="0" smtClean="0">
                <a:latin typeface="SF Pro Display Light" charset="0"/>
                <a:ea typeface="SF Pro Display Light" charset="0"/>
                <a:cs typeface="SF Pro Display Light" charset="0"/>
              </a:rPr>
            </a:br>
            <a:r>
              <a:rPr lang="en-US" dirty="0" smtClean="0">
                <a:latin typeface="SF Pro Display Light" charset="0"/>
                <a:ea typeface="SF Pro Display Light" charset="0"/>
                <a:cs typeface="SF Pro Display Light" charset="0"/>
              </a:rPr>
              <a:t>“identity-as-collateral”</a:t>
            </a:r>
            <a:endParaRPr lang="en-US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65055" y="4542503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F Pro Display Light" charset="0"/>
                <a:ea typeface="SF Pro Display Light" charset="0"/>
                <a:cs typeface="SF Pro Display Light" charset="0"/>
              </a:rPr>
              <a:t>Free (i.e. $0)</a:t>
            </a:r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 money movement and servicing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26011" y="3539962"/>
            <a:ext cx="258588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Reduce servicing fees to near 0%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on origination and repayments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485236" y="3945197"/>
            <a:ext cx="540775" cy="597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06016" y="4578129"/>
            <a:ext cx="202901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Free ($0) movement of money across borders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8485236" y="4947461"/>
            <a:ext cx="620780" cy="50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06016" y="5574267"/>
            <a:ext cx="216175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Automatic tracking of repayments and flow-of-funds handling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485236" y="5566266"/>
            <a:ext cx="620780" cy="229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731" y="1660374"/>
            <a:ext cx="235347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Identity (if it can be verified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) can be used globally 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887794" y="2231449"/>
            <a:ext cx="840655" cy="458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734" y="2778331"/>
            <a:ext cx="20437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Unsecured cross-border loans can use identity as collateral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072149" y="3516995"/>
            <a:ext cx="553060" cy="139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2733" y="4076060"/>
            <a:ext cx="2206001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Identity can be innovated on: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pooled identity for group credit, 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socially attested loans </a:t>
            </a:r>
            <a:r>
              <a:rPr lang="en-US" sz="1400" dirty="0" err="1" smtClean="0">
                <a:latin typeface="SF Pro Text" charset="0"/>
                <a:ea typeface="SF Pro Text" charset="0"/>
                <a:cs typeface="SF Pro Text" charset="0"/>
              </a:rPr>
              <a:t>etc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181535" y="4255659"/>
            <a:ext cx="546915" cy="273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354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98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48" y="1236054"/>
            <a:ext cx="3374574" cy="4689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09" y="343502"/>
            <a:ext cx="2057658" cy="26399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5523" y="5316783"/>
            <a:ext cx="3907686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Borderless Credit Marketplace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Anyone around the world with USDC can fund a loan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9274" y="343502"/>
            <a:ext cx="3730705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SF Pro Display" charset="0"/>
                <a:ea typeface="SF Pro Display" charset="0"/>
                <a:cs typeface="SF Pro Display" charset="0"/>
              </a:rPr>
              <a:t>Stablecoin</a:t>
            </a:r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 Loans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Near-$0 money movement across borders from wallet to wallet 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27" name="Straight Arrow Connector 26"/>
          <p:cNvCxnSpPr>
            <a:stCxn id="8" idx="2"/>
          </p:cNvCxnSpPr>
          <p:nvPr/>
        </p:nvCxnSpPr>
        <p:spPr>
          <a:xfrm>
            <a:off x="4184627" y="1236054"/>
            <a:ext cx="1036302" cy="3011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</p:cNvCxnSpPr>
          <p:nvPr/>
        </p:nvCxnSpPr>
        <p:spPr>
          <a:xfrm flipV="1">
            <a:off x="4293209" y="5140087"/>
            <a:ext cx="927720" cy="622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10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8184"/>
          <a:stretch/>
        </p:blipFill>
        <p:spPr>
          <a:xfrm>
            <a:off x="2736320" y="757457"/>
            <a:ext cx="6904521" cy="5379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9197" y="1470783"/>
            <a:ext cx="276120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Identity-as-collateral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Real-world identity allows unsecured lending with globally verified identity as collateral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27" name="Straight Arrow Connector 26"/>
          <p:cNvCxnSpPr>
            <a:stCxn id="8" idx="2"/>
          </p:cNvCxnSpPr>
          <p:nvPr/>
        </p:nvCxnSpPr>
        <p:spPr>
          <a:xfrm>
            <a:off x="1819799" y="2855778"/>
            <a:ext cx="1483840" cy="454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99755" y="2000744"/>
            <a:ext cx="2838209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Social Attestation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Develop a richer credit profile by other verified profiles attesting for the borrower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7813965" y="2570131"/>
            <a:ext cx="1285790" cy="543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0" y="3113856"/>
            <a:ext cx="1517379" cy="1946787"/>
          </a:xfrm>
          <a:prstGeom prst="rect">
            <a:avLst/>
          </a:prstGeom>
        </p:spPr>
      </p:pic>
      <p:sp>
        <p:nvSpPr>
          <p:cNvPr id="14" name="AutoShape 2" descr="Box Logo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9" y="5158520"/>
            <a:ext cx="1208612" cy="4996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859" y="3275177"/>
            <a:ext cx="1517379" cy="19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507" t="21462" r="507" b="56722"/>
          <a:stretch/>
        </p:blipFill>
        <p:spPr>
          <a:xfrm>
            <a:off x="2736320" y="757457"/>
            <a:ext cx="6904521" cy="5379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7893"/>
            <a:ext cx="288174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ERC-20 Crowdfunding and Fractional Ownership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Innovative crowdsourcing models that allow for the issuance of verifiable ERC-20 debt tokens that are potentially tradeable for early liquidity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27" name="Straight Arrow Connector 26"/>
          <p:cNvCxnSpPr>
            <a:stCxn id="8" idx="3"/>
          </p:cNvCxnSpPr>
          <p:nvPr/>
        </p:nvCxnSpPr>
        <p:spPr>
          <a:xfrm>
            <a:off x="3186545" y="1561278"/>
            <a:ext cx="249382" cy="15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832" y="3447294"/>
            <a:ext cx="1655529" cy="21240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26622" y="1822888"/>
            <a:ext cx="284573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Automated Flow of Funds through Smart Contracts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Automated tracking of debt terms, repayment payments, and handling of flow-of-funds 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012873" y="2355273"/>
            <a:ext cx="3213749" cy="1092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Box Logo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86545" y="757457"/>
            <a:ext cx="2992582" cy="461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619747" y="2646218"/>
            <a:ext cx="1606875" cy="274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9491" y="3674152"/>
            <a:ext cx="288174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F Pro Display" charset="0"/>
                <a:ea typeface="SF Pro Display" charset="0"/>
                <a:cs typeface="SF Pro Display" charset="0"/>
              </a:rPr>
              <a:t>Configurable Loan Contract</a:t>
            </a:r>
          </a:p>
          <a:p>
            <a:r>
              <a:rPr lang="en-US" sz="1600" dirty="0" smtClean="0">
                <a:latin typeface="SF Pro Display" charset="0"/>
                <a:ea typeface="SF Pro Display" charset="0"/>
                <a:cs typeface="SF Pro Display" charset="0"/>
              </a:rPr>
              <a:t>Flexible loan contracts with configurable terms (e.g. grace periods on interest and principal, variable tenor, Principal-Interest-Fees-Penalties breakdown</a:t>
            </a:r>
            <a:endParaRPr lang="en-US" sz="1600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28" name="Straight Arrow Connector 27"/>
          <p:cNvCxnSpPr>
            <a:stCxn id="26" idx="3"/>
          </p:cNvCxnSpPr>
          <p:nvPr/>
        </p:nvCxnSpPr>
        <p:spPr>
          <a:xfrm flipV="1">
            <a:off x="3311236" y="4583367"/>
            <a:ext cx="727236" cy="183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6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4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 descr="Box Logo"/>
          <p:cNvSpPr>
            <a:spLocks noChangeAspect="1" noChangeArrowheads="1"/>
          </p:cNvSpPr>
          <p:nvPr/>
        </p:nvSpPr>
        <p:spPr bwMode="auto">
          <a:xfrm>
            <a:off x="-129528" y="46757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-507" t="21462" r="507" b="56722"/>
          <a:stretch/>
        </p:blipFill>
        <p:spPr>
          <a:xfrm>
            <a:off x="4302336" y="2397459"/>
            <a:ext cx="4071422" cy="3172259"/>
          </a:xfrm>
          <a:prstGeom prst="rect">
            <a:avLst/>
          </a:prstGeom>
        </p:spPr>
      </p:pic>
      <p:pic>
        <p:nvPicPr>
          <p:cNvPr id="14338" name="Picture 2" descr="mage result for emoji per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7" y="4980516"/>
            <a:ext cx="692727" cy="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mage result for emoji p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8" y="271956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age result for emoji p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09" y="4952808"/>
            <a:ext cx="720436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mage result for emoji per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00" y="5008224"/>
            <a:ext cx="692727" cy="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mage result for emoji p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382" y="4980516"/>
            <a:ext cx="720436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mage result for emoji per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09" y="5770228"/>
            <a:ext cx="692727" cy="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mage result for emoji p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7" y="5742519"/>
            <a:ext cx="720436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nip and Round Single Corner Rectangle 2"/>
          <p:cNvSpPr/>
          <p:nvPr/>
        </p:nvSpPr>
        <p:spPr>
          <a:xfrm>
            <a:off x="4123765" y="2115671"/>
            <a:ext cx="4428564" cy="1165411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and Round Single Corner Rectangle 21"/>
          <p:cNvSpPr/>
          <p:nvPr/>
        </p:nvSpPr>
        <p:spPr>
          <a:xfrm>
            <a:off x="4123765" y="3281082"/>
            <a:ext cx="4428564" cy="2570424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4406" y="1721224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ERC-20 Contract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28257" y="589307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Loan Contract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970198" y="2337944"/>
            <a:ext cx="2314208" cy="783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0484665">
            <a:off x="2181131" y="239802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SF Pro Display" charset="0"/>
                <a:ea typeface="SF Pro Display" charset="0"/>
                <a:cs typeface="SF Pro Display" charset="0"/>
              </a:rPr>
              <a:t>Contribution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161527" y="3039765"/>
            <a:ext cx="2301450" cy="842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484665">
            <a:off x="2195183" y="3581797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latin typeface="SF Pro Display" charset="0"/>
                <a:ea typeface="SF Pro Display" charset="0"/>
                <a:cs typeface="SF Pro Display" charset="0"/>
              </a:rPr>
              <a:t>Fractional Ownership </a:t>
            </a:r>
            <a:br>
              <a:rPr lang="en-US" b="1" smtClean="0">
                <a:latin typeface="SF Pro Display" charset="0"/>
                <a:ea typeface="SF Pro Display" charset="0"/>
                <a:cs typeface="SF Pro Display" charset="0"/>
              </a:rPr>
            </a:br>
            <a:r>
              <a:rPr lang="en-US" b="1" smtClean="0">
                <a:latin typeface="SF Pro Display" charset="0"/>
                <a:ea typeface="SF Pro Display" charset="0"/>
                <a:cs typeface="SF Pro Display" charset="0"/>
              </a:rPr>
              <a:t>Debt Token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pic>
        <p:nvPicPr>
          <p:cNvPr id="14342" name="Picture 6" descr="oman on Apple iOS 12.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715" y="331032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894434" y="431528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Lender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57556" y="458425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Borrower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16200000" flipH="1">
            <a:off x="7206784" y="2800616"/>
            <a:ext cx="1400897" cy="395169"/>
          </a:xfrm>
          <a:prstGeom prst="curvedConnector4">
            <a:avLst>
              <a:gd name="adj1" fmla="val -69945"/>
              <a:gd name="adj2" fmla="val 38470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888118" y="997527"/>
            <a:ext cx="158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Creates Debt Contract 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50" name="Curved Connector 49"/>
          <p:cNvCxnSpPr/>
          <p:nvPr/>
        </p:nvCxnSpPr>
        <p:spPr>
          <a:xfrm rot="10800000">
            <a:off x="5678757" y="3093081"/>
            <a:ext cx="2260817" cy="605573"/>
          </a:xfrm>
          <a:prstGeom prst="curvedConnector3">
            <a:avLst>
              <a:gd name="adj1" fmla="val 991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038423" y="3798359"/>
            <a:ext cx="233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SF Pro Display" charset="0"/>
                <a:ea typeface="SF Pro Display" charset="0"/>
                <a:cs typeface="SF Pro Display" charset="0"/>
              </a:rPr>
              <a:t>Returns Debt Token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939574" y="3983025"/>
            <a:ext cx="1994019" cy="2605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289546" y="4243275"/>
            <a:ext cx="1906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SF Pro Display" charset="0"/>
                <a:ea typeface="SF Pro Display" charset="0"/>
                <a:cs typeface="SF Pro Display" charset="0"/>
              </a:rPr>
              <a:t>Disburses money to borrower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76" name="Title 1"/>
          <p:cNvSpPr>
            <a:spLocks noGrp="1"/>
          </p:cNvSpPr>
          <p:nvPr>
            <p:ph type="ctrTitle"/>
          </p:nvPr>
        </p:nvSpPr>
        <p:spPr>
          <a:xfrm>
            <a:off x="353821" y="332820"/>
            <a:ext cx="3268613" cy="664707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Funding flow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69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 descr="Box Logo"/>
          <p:cNvSpPr>
            <a:spLocks noChangeAspect="1" noChangeArrowheads="1"/>
          </p:cNvSpPr>
          <p:nvPr/>
        </p:nvSpPr>
        <p:spPr bwMode="auto">
          <a:xfrm>
            <a:off x="-129528" y="46757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-507" t="21462" r="507" b="56722"/>
          <a:stretch/>
        </p:blipFill>
        <p:spPr>
          <a:xfrm>
            <a:off x="4302336" y="2397459"/>
            <a:ext cx="4071422" cy="3172259"/>
          </a:xfrm>
          <a:prstGeom prst="rect">
            <a:avLst/>
          </a:prstGeom>
        </p:spPr>
      </p:pic>
      <p:pic>
        <p:nvPicPr>
          <p:cNvPr id="14338" name="Picture 2" descr="mage result for emoji per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7" y="4980516"/>
            <a:ext cx="692727" cy="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mage result for emoji p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8" y="271956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age result for emoji p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09" y="4952808"/>
            <a:ext cx="720436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mage result for emoji per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00" y="5008224"/>
            <a:ext cx="692727" cy="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mage result for emoji p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382" y="4980516"/>
            <a:ext cx="720436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mage result for emoji per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09" y="5770228"/>
            <a:ext cx="692727" cy="6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mage result for emoji p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7" y="5742519"/>
            <a:ext cx="720436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nip and Round Single Corner Rectangle 2"/>
          <p:cNvSpPr/>
          <p:nvPr/>
        </p:nvSpPr>
        <p:spPr>
          <a:xfrm>
            <a:off x="4123765" y="2115671"/>
            <a:ext cx="4428564" cy="1165411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and Round Single Corner Rectangle 21"/>
          <p:cNvSpPr/>
          <p:nvPr/>
        </p:nvSpPr>
        <p:spPr>
          <a:xfrm>
            <a:off x="4123765" y="3281082"/>
            <a:ext cx="4428564" cy="2570424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4406" y="1721224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ERC-20 Contract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28257" y="589307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Loan Contract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151695" y="2520177"/>
            <a:ext cx="2301450" cy="842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398395">
            <a:off x="1746034" y="2248749"/>
            <a:ext cx="283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Receive </a:t>
            </a:r>
            <a:r>
              <a:rPr lang="en-US" b="1" smtClean="0">
                <a:latin typeface="SF Pro Display" charset="0"/>
                <a:ea typeface="SF Pro Display" charset="0"/>
                <a:cs typeface="SF Pro Display" charset="0"/>
              </a:rPr>
              <a:t>fractional share of repayment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pic>
        <p:nvPicPr>
          <p:cNvPr id="14342" name="Picture 6" descr="oman on Apple iOS 12.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715" y="331032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894434" y="431528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Lender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57556" y="458425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Borrower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50" name="Curved Connector 49"/>
          <p:cNvCxnSpPr/>
          <p:nvPr/>
        </p:nvCxnSpPr>
        <p:spPr>
          <a:xfrm rot="10800000">
            <a:off x="5678757" y="3093081"/>
            <a:ext cx="2260817" cy="605573"/>
          </a:xfrm>
          <a:prstGeom prst="curvedConnector3">
            <a:avLst>
              <a:gd name="adj1" fmla="val 991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42173" y="3735712"/>
            <a:ext cx="233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Display" charset="0"/>
                <a:ea typeface="SF Pro Display" charset="0"/>
                <a:cs typeface="SF Pro Display" charset="0"/>
              </a:rPr>
              <a:t>Repayment routed to debt token holders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8180973" y="3735712"/>
            <a:ext cx="1930171" cy="199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710999" y="3935141"/>
            <a:ext cx="190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SF Pro Display" charset="0"/>
                <a:ea typeface="SF Pro Display" charset="0"/>
                <a:cs typeface="SF Pro Display" charset="0"/>
              </a:rPr>
              <a:t>Monthly Repayment</a:t>
            </a:r>
            <a:endParaRPr lang="en-US" b="1" dirty="0">
              <a:latin typeface="SF Pro Display" charset="0"/>
              <a:ea typeface="SF Pro Display" charset="0"/>
              <a:cs typeface="SF Pro Display" charset="0"/>
            </a:endParaRPr>
          </a:p>
        </p:txBody>
      </p:sp>
      <p:sp>
        <p:nvSpPr>
          <p:cNvPr id="76" name="Title 1"/>
          <p:cNvSpPr>
            <a:spLocks noGrp="1"/>
          </p:cNvSpPr>
          <p:nvPr>
            <p:ph type="ctrTitle"/>
          </p:nvPr>
        </p:nvSpPr>
        <p:spPr>
          <a:xfrm>
            <a:off x="353821" y="332820"/>
            <a:ext cx="4684602" cy="664707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Repayment Flow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03403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562" y="1640686"/>
            <a:ext cx="6631142" cy="374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619193" y="2190770"/>
            <a:ext cx="1830589" cy="621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8464" y="1821438"/>
            <a:ext cx="142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SF Pro Text" charset="0"/>
                <a:ea typeface="SF Pro Text" charset="0"/>
                <a:cs typeface="SF Pro Text" charset="0"/>
              </a:rPr>
              <a:t>Thomas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87630" y="1199735"/>
            <a:ext cx="389715" cy="2402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901" y="830403"/>
            <a:ext cx="142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Anthony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1" name="Straight Arrow Connector 10"/>
          <p:cNvCxnSpPr>
            <a:stCxn id="12" idx="0"/>
          </p:cNvCxnSpPr>
          <p:nvPr/>
        </p:nvCxnSpPr>
        <p:spPr>
          <a:xfrm flipV="1">
            <a:off x="7629797" y="4132023"/>
            <a:ext cx="391985" cy="1514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19156" y="5646055"/>
            <a:ext cx="142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Daniel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8160327" y="4132023"/>
            <a:ext cx="457287" cy="1514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17423" y="5646055"/>
            <a:ext cx="142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Ines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0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Ines’ 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045"/>
          <a:stretch/>
        </p:blipFill>
        <p:spPr>
          <a:xfrm>
            <a:off x="7429895" y="1060652"/>
            <a:ext cx="4168000" cy="234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95" y="135139"/>
            <a:ext cx="295755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Ines’ Story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95" y="3405153"/>
            <a:ext cx="4160553" cy="2472130"/>
          </a:xfrm>
          <a:prstGeom prst="rect">
            <a:avLst/>
          </a:prstGeom>
        </p:spPr>
      </p:pic>
      <p:pic>
        <p:nvPicPr>
          <p:cNvPr id="5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81" y="3842467"/>
            <a:ext cx="4146805" cy="2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342103" y="2823717"/>
            <a:ext cx="737420" cy="155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1497" y="2043111"/>
            <a:ext cx="34271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New York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Cornell University, Masters in HR</a:t>
            </a:r>
            <a:b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US$60,000 due on May 20th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89290" y="1460702"/>
            <a:ext cx="811162" cy="246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98800" y="281509"/>
            <a:ext cx="254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Background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Executive in Indonesia (Head of HR), with credit history in Indonesia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31161" y="1476286"/>
            <a:ext cx="254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Family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Husband is also from Indonesia, currently doing a PhD in the US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4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6045"/>
          <a:stretch/>
        </p:blipFill>
        <p:spPr>
          <a:xfrm>
            <a:off x="7429895" y="1060652"/>
            <a:ext cx="4168000" cy="234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95" y="135139"/>
            <a:ext cx="309233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Ines’ Story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895" y="3405153"/>
            <a:ext cx="4160553" cy="2472130"/>
          </a:xfrm>
          <a:prstGeom prst="rect">
            <a:avLst/>
          </a:prstGeom>
        </p:spPr>
      </p:pic>
      <p:pic>
        <p:nvPicPr>
          <p:cNvPr id="5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40" y="2847249"/>
            <a:ext cx="3716884" cy="21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03360" y="489574"/>
            <a:ext cx="342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$60,000 due May 20th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Cornell University, Masters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in HR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644" y="4743023"/>
            <a:ext cx="3138081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No access to capital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No low-interest rate federal student loan programs, private and state-owned banks only tend to give out small loans (&lt;$3,000) and don’t fund $60,000 loans over 10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years unless it’s a mortgage or commercial loan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65112" y="4266737"/>
            <a:ext cx="1282423" cy="47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9645" y="1469566"/>
            <a:ext cx="2655780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High domestic interest rates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Secured: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9.9% - 12.5% </a:t>
            </a:r>
          </a:p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Unsecured: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17% - 30+%</a:t>
            </a:r>
          </a:p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Inflation: 2.5-2.57%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279" y="4132769"/>
            <a:ext cx="13392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F Pro Text" charset="0"/>
                <a:ea typeface="SF Pro Text" charset="0"/>
                <a:cs typeface="SF Pro Text" charset="0"/>
              </a:rPr>
              <a:t>Indonesia</a:t>
            </a:r>
            <a:endParaRPr lang="en-US" sz="105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4247535" y="2762228"/>
            <a:ext cx="249076" cy="129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96611" y="5173910"/>
            <a:ext cx="2684207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Lender’s Fees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Traditional lenders charge origination fees (3-5% of loan amount) on top of interest to cover their operations. For a $60,000 loan, that’s $3,000.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4738296" y="4409768"/>
            <a:ext cx="1100419" cy="764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8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045"/>
          <a:stretch/>
        </p:blipFill>
        <p:spPr>
          <a:xfrm>
            <a:off x="7429895" y="1060652"/>
            <a:ext cx="4168000" cy="2344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95" y="3405153"/>
            <a:ext cx="4160553" cy="2472130"/>
          </a:xfrm>
          <a:prstGeom prst="rect">
            <a:avLst/>
          </a:prstGeom>
        </p:spPr>
      </p:pic>
      <p:pic>
        <p:nvPicPr>
          <p:cNvPr id="5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40" y="2847249"/>
            <a:ext cx="3716884" cy="21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66303" y="1779215"/>
            <a:ext cx="490272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Cost of sending money to the US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Domestic bank fees and US bank fees can amount up to 5% or more. For a $60,000 loan, that’s $3,000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279" y="4132769"/>
            <a:ext cx="13392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F Pro Text" charset="0"/>
                <a:ea typeface="SF Pro Text" charset="0"/>
                <a:cs typeface="SF Pro Text" charset="0"/>
              </a:rPr>
              <a:t>Indonesia</a:t>
            </a:r>
            <a:endParaRPr lang="en-US" sz="105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 flipH="1">
            <a:off x="3598607" y="2579434"/>
            <a:ext cx="219058" cy="796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86683" y="3515895"/>
            <a:ext cx="2012978" cy="755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381395" y="135139"/>
            <a:ext cx="30923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F Pro Display" charset="0"/>
                <a:ea typeface="SF Pro Display" charset="0"/>
                <a:cs typeface="SF Pro Display" charset="0"/>
              </a:defRPr>
            </a:lvl1pPr>
          </a:lstStyle>
          <a:p>
            <a:r>
              <a:rPr lang="en-US" smtClean="0"/>
              <a:t>Ines’ Story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03360" y="489574"/>
            <a:ext cx="342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$60,000 due May 20th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Cornell University, Masters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in HR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5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045"/>
          <a:stretch/>
        </p:blipFill>
        <p:spPr>
          <a:xfrm>
            <a:off x="7429895" y="1060652"/>
            <a:ext cx="4168000" cy="2344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95" y="3405153"/>
            <a:ext cx="4160553" cy="2472130"/>
          </a:xfrm>
          <a:prstGeom prst="rect">
            <a:avLst/>
          </a:prstGeom>
        </p:spPr>
      </p:pic>
      <p:pic>
        <p:nvPicPr>
          <p:cNvPr id="5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40" y="2847249"/>
            <a:ext cx="3716884" cy="21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64279" y="4132769"/>
            <a:ext cx="13392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F Pro Text" charset="0"/>
                <a:ea typeface="SF Pro Text" charset="0"/>
                <a:cs typeface="SF Pro Text" charset="0"/>
              </a:rPr>
              <a:t>Indonesia</a:t>
            </a:r>
            <a:endParaRPr lang="en-US" sz="105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84761" y="3805084"/>
            <a:ext cx="792969" cy="114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644" y="1372085"/>
            <a:ext cx="3587427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Immigrants have no credit history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Credit score and financial reputation in Indonesia doesn’t follow Ines to the US, despite being an executive in Indonesia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29358" y="2664747"/>
            <a:ext cx="200887" cy="740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396" y="5006422"/>
            <a:ext cx="3670008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Current Solution: </a:t>
            </a:r>
            <a:endParaRPr lang="en-US" b="1" dirty="0">
              <a:latin typeface="SF Pro Text" charset="0"/>
              <a:ea typeface="SF Pro Text" charset="0"/>
              <a:cs typeface="SF Pro Text" charset="0"/>
            </a:endParaRPr>
          </a:p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Cross-border lenders (</a:t>
            </a:r>
            <a:r>
              <a:rPr lang="en-US" sz="1400" dirty="0" err="1" smtClean="0">
                <a:latin typeface="SF Pro Text" charset="0"/>
                <a:ea typeface="SF Pro Text" charset="0"/>
                <a:cs typeface="SF Pro Text" charset="0"/>
              </a:rPr>
              <a:t>Mpower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, Prodigy)</a:t>
            </a:r>
            <a:b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</a:br>
            <a:endParaRPr lang="en-US" sz="900" dirty="0" smtClean="0">
              <a:latin typeface="SF Pro Text" charset="0"/>
              <a:ea typeface="SF Pro Text" charset="0"/>
              <a:cs typeface="SF Pro Tex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11.99%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 p.a. interest for $60,000, 10 year loan term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(total: </a:t>
            </a:r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$103+k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5% 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origination fee (i.e. $3,000)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Only funds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$25,000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 out of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$60,000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843" y="5226914"/>
            <a:ext cx="2566411" cy="652780"/>
          </a:xfrm>
          <a:prstGeom prst="rect">
            <a:avLst/>
          </a:prstGeom>
        </p:spPr>
      </p:pic>
      <p:pic>
        <p:nvPicPr>
          <p:cNvPr id="7170" name="Picture 2" descr="mage result for prodigy fina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66" y="5834524"/>
            <a:ext cx="1782364" cy="6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381395" y="135139"/>
            <a:ext cx="30923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F Pro Display" charset="0"/>
                <a:ea typeface="SF Pro Display" charset="0"/>
                <a:cs typeface="SF Pro Display" charset="0"/>
              </a:defRPr>
            </a:lvl1pPr>
          </a:lstStyle>
          <a:p>
            <a:r>
              <a:rPr lang="en-US" smtClean="0"/>
              <a:t>Ines’ Story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03360" y="489574"/>
            <a:ext cx="342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$60,000 due May 20th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Cornell University, Masters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in HR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9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2" y="1238865"/>
            <a:ext cx="8716297" cy="2757948"/>
          </a:xfrm>
        </p:spPr>
        <p:txBody>
          <a:bodyPr>
            <a:normAutofit fontScale="90000"/>
          </a:bodyPr>
          <a:lstStyle/>
          <a:p>
            <a:pPr algn="r"/>
            <a:r>
              <a:rPr lang="en-US" sz="5300" b="0" dirty="0" smtClean="0"/>
              <a:t>“Credit is fundamentally broken when crossing borders”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dirty="0" smtClean="0"/>
              <a:t>Cameron Stevens</a:t>
            </a:r>
            <a:br>
              <a:rPr lang="en-US" sz="2400" dirty="0" smtClean="0"/>
            </a:br>
            <a:r>
              <a:rPr lang="en-US" sz="2400" dirty="0" smtClean="0"/>
              <a:t>Founder, Prodigy Finance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36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436</Words>
  <Application>Microsoft Macintosh PowerPoint</Application>
  <PresentationFormat>Widescreen</PresentationFormat>
  <Paragraphs>89</Paragraphs>
  <Slides>21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SF Pro Display</vt:lpstr>
      <vt:lpstr>SF Pro Display Light</vt:lpstr>
      <vt:lpstr>SF Pro Text</vt:lpstr>
      <vt:lpstr>Arial</vt:lpstr>
      <vt:lpstr>Office Theme</vt:lpstr>
      <vt:lpstr>PowerPoint Presentation</vt:lpstr>
      <vt:lpstr>Hi!</vt:lpstr>
      <vt:lpstr>PowerPoint Presentation</vt:lpstr>
      <vt:lpstr>Ines’ story</vt:lpstr>
      <vt:lpstr>Ines’ Story</vt:lpstr>
      <vt:lpstr>Ines’ Story</vt:lpstr>
      <vt:lpstr>PowerPoint Presentation</vt:lpstr>
      <vt:lpstr>PowerPoint Presentation</vt:lpstr>
      <vt:lpstr>“Credit is fundamentally broken when crossing borders”  Cameron Stevens Founder, Prodigy Finance</vt:lpstr>
      <vt:lpstr>Solution</vt:lpstr>
      <vt:lpstr>“Credit is fundamentally broken when crossing borders”  Cameron Stevens Founder, Prodigy Finance</vt:lpstr>
      <vt:lpstr>“Credit is fundamentally broken when crossing borders”  Cameron Stevens Founder, Prodigy Finance</vt:lpstr>
      <vt:lpstr>“Credit is fundamentally broken when crossing borders”  Cameron Stevens Founder, Prodigy Finance</vt:lpstr>
      <vt:lpstr>Product</vt:lpstr>
      <vt:lpstr>PowerPoint Presentation</vt:lpstr>
      <vt:lpstr>PowerPoint Presentation</vt:lpstr>
      <vt:lpstr>PowerPoint Presentation</vt:lpstr>
      <vt:lpstr>How it works</vt:lpstr>
      <vt:lpstr>Funding flow</vt:lpstr>
      <vt:lpstr>Repayment Flow</vt:lpstr>
      <vt:lpstr>Implementation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Ong</dc:creator>
  <cp:lastModifiedBy>Daniel Ong</cp:lastModifiedBy>
  <cp:revision>21</cp:revision>
  <dcterms:created xsi:type="dcterms:W3CDTF">2019-04-30T02:41:23Z</dcterms:created>
  <dcterms:modified xsi:type="dcterms:W3CDTF">2019-04-30T05:48:57Z</dcterms:modified>
</cp:coreProperties>
</file>