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/>
    <p:restoredTop sz="94714"/>
  </p:normalViewPr>
  <p:slideViewPr>
    <p:cSldViewPr snapToGrid="0" snapToObjects="1">
      <p:cViewPr>
        <p:scale>
          <a:sx n="87" d="100"/>
          <a:sy n="87" d="100"/>
        </p:scale>
        <p:origin x="86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A0247-C583-7142-9369-922A3676455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A058-F5AB-D241-BAD1-33D1B135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9A058-F5AB-D241-BAD1-33D1B1351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335A-1624-7644-BC84-B63D1A44B82C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E861-3988-DA45-BBD3-7F5DD7B87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F Pro Display" charset="0"/>
          <a:ea typeface="SF Pro Display" charset="0"/>
          <a:cs typeface="SF Pro Displa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F Pro Text" charset="0"/>
          <a:ea typeface="SF Pro Text" charset="0"/>
          <a:cs typeface="SF Pro Tex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68342" y="4450459"/>
            <a:ext cx="3852227" cy="1084490"/>
            <a:chOff x="4097619" y="2838195"/>
            <a:chExt cx="3852227" cy="10844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19" y="2838195"/>
              <a:ext cx="1008289" cy="1008289"/>
            </a:xfrm>
            <a:prstGeom prst="rect">
              <a:avLst/>
            </a:prstGeom>
          </p:spPr>
        </p:pic>
        <p:sp>
          <p:nvSpPr>
            <p:cNvPr id="6" name="TextBox 5"/>
            <p:cNvSpPr txBox="1">
              <a:spLocks noChangeAspect="1"/>
            </p:cNvSpPr>
            <p:nvPr/>
          </p:nvSpPr>
          <p:spPr>
            <a:xfrm>
              <a:off x="5386324" y="2907022"/>
              <a:ext cx="256352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SF Pro Display" charset="0"/>
                  <a:ea typeface="SF Pro Display" charset="0"/>
                  <a:cs typeface="SF Pro Display" charset="0"/>
                </a:rPr>
                <a:t>Enable</a:t>
              </a:r>
              <a:endParaRPr lang="en-US" sz="4000" b="1" dirty="0">
                <a:latin typeface="SF Pro Display" charset="0"/>
                <a:ea typeface="SF Pro Display" charset="0"/>
                <a:cs typeface="SF Pro Display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0934" y="5534949"/>
            <a:ext cx="741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F Pro Text" charset="0"/>
                <a:ea typeface="SF Pro Text" charset="0"/>
                <a:cs typeface="SF Pro Text" charset="0"/>
              </a:rPr>
              <a:t>Stablecoin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 loans for a borderless 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 peer-to-peer </a:t>
            </a:r>
            <a:r>
              <a:rPr lang="en-US" dirty="0" smtClean="0">
                <a:latin typeface="SF Pro Text" charset="0"/>
                <a:ea typeface="SF Pro Text" charset="0"/>
                <a:cs typeface="SF Pro Text" charset="0"/>
              </a:rPr>
              <a:t>credit marketplace</a:t>
            </a:r>
            <a:endParaRPr lang="en-US" dirty="0">
              <a:latin typeface="SF Pro Text" charset="0"/>
              <a:ea typeface="SF Pro Text" charset="0"/>
              <a:cs typeface="SF Pro Text" charset="0"/>
            </a:endParaRPr>
          </a:p>
        </p:txBody>
      </p:sp>
      <p:pic>
        <p:nvPicPr>
          <p:cNvPr id="1028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16" y="961813"/>
            <a:ext cx="6631142" cy="37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50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60673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81" y="3842467"/>
            <a:ext cx="4146805" cy="2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342103" y="2823717"/>
            <a:ext cx="737420" cy="155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497" y="2043111"/>
            <a:ext cx="3427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New York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in HR</a:t>
            </a:r>
            <a:b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US$60,000 due on May 20th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9290" y="1460702"/>
            <a:ext cx="811162" cy="246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8800" y="281509"/>
            <a:ext cx="25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Background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Executive in Indonesia (Head of HR), with credit history in Indonesia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31161" y="1476286"/>
            <a:ext cx="2548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Family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Husband is also from Indonesia, currently doing a PhD in the US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60673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7181" y="475877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644" y="4743023"/>
            <a:ext cx="3138081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No access to capital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No low-interest rate federal student loan programs, private and state-owned banks only tend to give out small loans (&lt;$3,000) and don’t fund $60,000 loans over 10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years unless it’s a mortgage or commercial loan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65112" y="4266737"/>
            <a:ext cx="1282423" cy="47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9645" y="1469566"/>
            <a:ext cx="2655780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High domestic interest rates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Secured: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9.9% - 12.5% </a:t>
            </a: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Unsecured: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17% - 30+%</a:t>
            </a: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Inflation: 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4247535" y="2762228"/>
            <a:ext cx="249076" cy="129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6611" y="5173910"/>
            <a:ext cx="268420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Lender’s Fees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Traditional lenders charge origination fees (3-5% of loan amount) on top of interest to cover their operations. For a $60,000 loan, that’s $3,000.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4738296" y="4409768"/>
            <a:ext cx="1100419" cy="764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60673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7181" y="475877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6303" y="1779215"/>
            <a:ext cx="490272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Cost of sending money to the US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Domestic bank fees and US bank fees can amount up to 5% or more. For a $60,000 loan, that’s $3,000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3598607" y="2579434"/>
            <a:ext cx="219058" cy="79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86683" y="3515895"/>
            <a:ext cx="2012978" cy="755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5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045"/>
          <a:stretch/>
        </p:blipFill>
        <p:spPr>
          <a:xfrm>
            <a:off x="7429895" y="1060652"/>
            <a:ext cx="4168000" cy="234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95" y="135139"/>
            <a:ext cx="260673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95" y="3405153"/>
            <a:ext cx="4160553" cy="2472130"/>
          </a:xfrm>
          <a:prstGeom prst="rect">
            <a:avLst/>
          </a:prstGeom>
        </p:spPr>
      </p:pic>
      <p:pic>
        <p:nvPicPr>
          <p:cNvPr id="5" name="Picture 4" descr="https://enable-loans-staging.herokuapp.com/static/media/world_dotted_map.8095d1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40" y="2847249"/>
            <a:ext cx="3716884" cy="21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37181" y="475877"/>
            <a:ext cx="342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$60,000 due May 20th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Cornell University, Masters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in HR</a:t>
            </a: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279" y="4132769"/>
            <a:ext cx="13392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F Pro Text" charset="0"/>
                <a:ea typeface="SF Pro Text" charset="0"/>
                <a:cs typeface="SF Pro Text" charset="0"/>
              </a:rPr>
              <a:t>Indonesia</a:t>
            </a:r>
            <a:endParaRPr lang="en-US" sz="1050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84761" y="3805084"/>
            <a:ext cx="792969" cy="114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644" y="1372085"/>
            <a:ext cx="3587427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Immigrants have no credit history</a:t>
            </a:r>
            <a:b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</a:b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Credit score and financial reputation in Indonesia doesn’t follow Ines to the US, despite being an executive in Indonesia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29358" y="2664747"/>
            <a:ext cx="200887" cy="740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396" y="5006422"/>
            <a:ext cx="3670008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Current Solution: </a:t>
            </a:r>
            <a:endParaRPr lang="en-US" b="1" dirty="0">
              <a:latin typeface="SF Pro Text" charset="0"/>
              <a:ea typeface="SF Pro Text" charset="0"/>
              <a:cs typeface="SF Pro Text" charset="0"/>
            </a:endParaRPr>
          </a:p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Cross-border lenders (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Mpower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, Prodigy)</a:t>
            </a:r>
            <a:b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</a:br>
            <a:endParaRPr lang="en-US" sz="900" dirty="0" smtClean="0">
              <a:latin typeface="SF Pro Text" charset="0"/>
              <a:ea typeface="SF Pro Text" charset="0"/>
              <a:cs typeface="SF Pro Tex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11.99%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 p.a. interest for $60,000, 10 year loan term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(total: </a:t>
            </a:r>
            <a:r>
              <a:rPr lang="en-US" b="1" dirty="0" smtClean="0">
                <a:latin typeface="SF Pro Text" charset="0"/>
                <a:ea typeface="SF Pro Text" charset="0"/>
                <a:cs typeface="SF Pro Text" charset="0"/>
              </a:rPr>
              <a:t>$103+k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5%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origination fee (i.e. $3,000)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Only funds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$25,000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 out of </a:t>
            </a:r>
            <a:r>
              <a:rPr lang="en-US" sz="1400" b="1" dirty="0" smtClean="0">
                <a:latin typeface="SF Pro Text" charset="0"/>
                <a:ea typeface="SF Pro Text" charset="0"/>
                <a:cs typeface="SF Pro Text" charset="0"/>
              </a:rPr>
              <a:t>$60,000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SF Pro Text" charset="0"/>
              <a:ea typeface="SF Pro Text" charset="0"/>
              <a:cs typeface="SF Pro Text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843" y="5226914"/>
            <a:ext cx="2566411" cy="652780"/>
          </a:xfrm>
          <a:prstGeom prst="rect">
            <a:avLst/>
          </a:prstGeom>
        </p:spPr>
      </p:pic>
      <p:pic>
        <p:nvPicPr>
          <p:cNvPr id="7170" name="Picture 2" descr="mage result for prodigy fin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66" y="5834524"/>
            <a:ext cx="1782364" cy="6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1238865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/>
              <a:t>“Credit is fundamentally broken when crossing borders”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 smtClean="0"/>
              <a:t>Cameron Stevens</a:t>
            </a:r>
            <a:br>
              <a:rPr lang="en-US" sz="2400" dirty="0" smtClean="0"/>
            </a:br>
            <a:r>
              <a:rPr lang="en-US" sz="2400" dirty="0" smtClean="0"/>
              <a:t>Founder, Prodigy Finance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6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history and identity-as-collateral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7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history and identity-as-collateral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731" y="1660374"/>
            <a:ext cx="23534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(if it can be verified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) can be used globally 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87794" y="2231449"/>
            <a:ext cx="840655" cy="458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734" y="2778331"/>
            <a:ext cx="20437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 cross-border loans can use identity as collateral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72149" y="3516995"/>
            <a:ext cx="553060" cy="139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733" y="4076060"/>
            <a:ext cx="220600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can be innovated on: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pooled identity for group credit,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socially attested loans 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etc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81535" y="4255659"/>
            <a:ext cx="546915" cy="273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2" y="619433"/>
            <a:ext cx="8716297" cy="2757948"/>
          </a:xfrm>
        </p:spPr>
        <p:txBody>
          <a:bodyPr>
            <a:normAutofit fontScale="90000"/>
          </a:bodyPr>
          <a:lstStyle/>
          <a:p>
            <a:pPr algn="r"/>
            <a:r>
              <a:rPr lang="en-US" sz="5300" b="0" dirty="0" smtClean="0">
                <a:solidFill>
                  <a:schemeClr val="bg1">
                    <a:lumMod val="85000"/>
                  </a:schemeClr>
                </a:solidFill>
              </a:rPr>
              <a:t>“Credit is fundamentally broken when crossing borders”</a:t>
            </a:r>
            <a: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b="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24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Cameron Stevens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Founder, Prodigy Finance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25209" y="2690047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  <a:t>Global Credit Reputation </a:t>
            </a:r>
            <a:b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</a:br>
            <a:r>
              <a:rPr lang="en-US" dirty="0" smtClean="0">
                <a:latin typeface="SF Pro Display Light" charset="0"/>
                <a:ea typeface="SF Pro Display Light" charset="0"/>
                <a:cs typeface="SF Pro Display Light" charset="0"/>
              </a:rPr>
              <a:t>“identity-as-collateral”</a:t>
            </a:r>
            <a:endParaRPr lang="en-US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5055" y="4542503"/>
            <a:ext cx="2920181" cy="1548581"/>
          </a:xfrm>
          <a:prstGeom prst="roundRect">
            <a:avLst>
              <a:gd name="adj" fmla="val 9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SF Pro Display Light" charset="0"/>
                <a:ea typeface="SF Pro Display Light" charset="0"/>
                <a:cs typeface="SF Pro Display Light" charset="0"/>
              </a:rPr>
              <a:t>Free (i.e. $0)</a:t>
            </a:r>
            <a:r>
              <a:rPr lang="en-US" sz="2000" dirty="0" smtClean="0">
                <a:latin typeface="SF Pro Display Light" charset="0"/>
                <a:ea typeface="SF Pro Display Light" charset="0"/>
                <a:cs typeface="SF Pro Display Light" charset="0"/>
              </a:rPr>
              <a:t> money movement and servicing</a:t>
            </a:r>
            <a:endParaRPr lang="en-US" sz="2000" dirty="0">
              <a:latin typeface="SF Pro Display Light" charset="0"/>
              <a:ea typeface="SF Pro Display Light" charset="0"/>
              <a:cs typeface="SF Pro Display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26011" y="3539962"/>
            <a:ext cx="258588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Reduce servicing fees to near 0%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on origination and repayments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485236" y="3945197"/>
            <a:ext cx="540775" cy="597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06016" y="4578129"/>
            <a:ext cx="202901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Free ($0) movement of money across borders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8485236" y="4947461"/>
            <a:ext cx="620780" cy="50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6016" y="5574267"/>
            <a:ext cx="216175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Automatic tracking of repayments and flow-of-funds handling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485236" y="5566266"/>
            <a:ext cx="620780" cy="229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731" y="1660374"/>
            <a:ext cx="23534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(if it can be verified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) can be used globally 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887794" y="2231449"/>
            <a:ext cx="840655" cy="458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734" y="2778331"/>
            <a:ext cx="20437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Unsecured cross-border loans can use identity as collateral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72149" y="3516995"/>
            <a:ext cx="553060" cy="139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733" y="4076060"/>
            <a:ext cx="2206001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Identity can be innovated on: </a:t>
            </a:r>
            <a:r>
              <a:rPr lang="en-US" sz="1400" smtClean="0">
                <a:latin typeface="SF Pro Text" charset="0"/>
                <a:ea typeface="SF Pro Text" charset="0"/>
                <a:cs typeface="SF Pro Text" charset="0"/>
              </a:rPr>
              <a:t>pooled identity for group credit, </a:t>
            </a:r>
            <a:r>
              <a:rPr lang="en-US" sz="1400" dirty="0" smtClean="0">
                <a:latin typeface="SF Pro Text" charset="0"/>
                <a:ea typeface="SF Pro Text" charset="0"/>
                <a:cs typeface="SF Pro Text" charset="0"/>
              </a:rPr>
              <a:t>socially attested loans </a:t>
            </a:r>
            <a:r>
              <a:rPr lang="en-US" sz="1400" dirty="0" err="1" smtClean="0">
                <a:latin typeface="SF Pro Text" charset="0"/>
                <a:ea typeface="SF Pro Text" charset="0"/>
                <a:cs typeface="SF Pro Text" charset="0"/>
              </a:rPr>
              <a:t>etc</a:t>
            </a:r>
            <a:endParaRPr lang="en-US" sz="1400" b="1" dirty="0">
              <a:latin typeface="SF Pro Text" charset="0"/>
              <a:ea typeface="SF Pro Text" charset="0"/>
              <a:cs typeface="SF Pro Text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81535" y="4255659"/>
            <a:ext cx="546915" cy="273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5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249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SF Pro Display</vt:lpstr>
      <vt:lpstr>SF Pro Display Light</vt:lpstr>
      <vt:lpstr>SF Pro Text</vt:lpstr>
      <vt:lpstr>Arial</vt:lpstr>
      <vt:lpstr>Office Theme</vt:lpstr>
      <vt:lpstr>PowerPoint Presentation</vt:lpstr>
      <vt:lpstr>Problem</vt:lpstr>
      <vt:lpstr>Problem</vt:lpstr>
      <vt:lpstr>Problem</vt:lpstr>
      <vt:lpstr>Problem</vt:lpstr>
      <vt:lpstr>“Credit is fundamentally broken when crossing borders”  Cameron Stevens Founder, Prodigy Finance</vt:lpstr>
      <vt:lpstr>“Credit is fundamentally broken when crossing borders”  Cameron Stevens Founder, Prodigy Finance</vt:lpstr>
      <vt:lpstr>“Credit is fundamentally broken when crossing borders”  Cameron Stevens Founder, Prodigy Finance</vt:lpstr>
      <vt:lpstr>“Credit is fundamentally broken when crossing borders”  Cameron Stevens Founder, Prodigy Finance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Ong</dc:creator>
  <cp:lastModifiedBy>Daniel Ong</cp:lastModifiedBy>
  <cp:revision>12</cp:revision>
  <dcterms:created xsi:type="dcterms:W3CDTF">2019-04-30T02:41:23Z</dcterms:created>
  <dcterms:modified xsi:type="dcterms:W3CDTF">2019-04-30T04:12:50Z</dcterms:modified>
</cp:coreProperties>
</file>