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F6E6F-D9A5-4A7E-A5E7-0E6BB909CCF0}">
  <a:tblStyle styleId="{C17F6E6F-D9A5-4A7E-A5E7-0E6BB909CC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77e9677b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f77e967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77e9677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f77e9677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77e9677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77e9677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Agil: all OK, need validation of suction cup strength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Hilmy: all OK, change sticker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Fatchur: all OK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f77e96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f77e96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Hilmy: size OK, position ALLOW: prefer higher position, visible wires NOT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Agil: size OK, position OK, visible wires NOT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Fatchur: size OK, positon OK, visible wires NOT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L-shaped cable facing back, black color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77e967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77e967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Hilmy: visibility OK, name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Agil: visibility OK, name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Fatchur: visibility OK, name 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77e967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77e967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HDMI: Compatibility issue? Reliability issue?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77e9677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77e9677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77e967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77e967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39400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Where we are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-1"/>
            <a:ext cx="2177481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921600" y="47100"/>
            <a:ext cx="1841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Adib Farrasy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08/08/2020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70113" y="2571750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SHALL</a:t>
            </a:r>
            <a:endParaRPr sz="1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56000" y="2571750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MUST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51100" y="2571750"/>
            <a:ext cx="18978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SHOULD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744075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29950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957950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70113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82038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883988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3737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Target: 100%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4318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</a:t>
            </a:r>
            <a:r>
              <a:rPr lang="en" sz="1000">
                <a:solidFill>
                  <a:srgbClr val="FF0000"/>
                </a:solidFill>
              </a:rPr>
              <a:t>Target: 50%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4899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Target: 0%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11700" y="744575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Review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175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should be minimalistic </a:t>
            </a:r>
            <a:endParaRPr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-1"/>
            <a:ext cx="2177481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should be aesthetically pleasing </a:t>
            </a:r>
            <a:endParaRPr sz="1800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339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should clearly show Mera brand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Peer Review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952500" y="3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{C17F6E6F-D9A5-4A7E-A5E7-0E6BB909CCF0}</a:tableStyleId>
              </a:tblPr>
              <a:tblGrid>
                <a:gridCol w="1905000"/>
                <a:gridCol w="211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PASS</a:t>
                      </a:r>
                      <a:r>
                        <a:rPr lang="en">
                          <a:highlight>
                            <a:srgbClr val="000000"/>
                          </a:highlight>
                        </a:rPr>
                        <a:t>/ ALLOW</a:t>
                      </a:r>
                      <a:r>
                        <a:rPr lang="en">
                          <a:highlight>
                            <a:srgbClr val="000000"/>
                          </a:highlight>
                        </a:rPr>
                        <a:t> / FAIL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Team Signoff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Hilmy/ Agil/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 Fatchur</a:t>
                      </a: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5"/>
          <p:cNvSpPr txBox="1"/>
          <p:nvPr/>
        </p:nvSpPr>
        <p:spPr>
          <a:xfrm>
            <a:off x="7658100" y="0"/>
            <a:ext cx="1485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 #1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6197575" y="334350"/>
            <a:ext cx="2710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Product should be minimalistic. </a:t>
            </a:r>
            <a:endParaRPr sz="600"/>
          </a:p>
        </p:txBody>
      </p:sp>
      <p:sp>
        <p:nvSpPr>
          <p:cNvPr id="87" name="Google Shape;87;p15"/>
          <p:cNvSpPr txBox="1"/>
          <p:nvPr/>
        </p:nvSpPr>
        <p:spPr>
          <a:xfrm>
            <a:off x="439125" y="1164900"/>
            <a:ext cx="2216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view/ Facade:</a:t>
            </a:r>
            <a:endParaRPr b="1"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40949" l="13111" r="2571" t="18969"/>
          <a:stretch/>
        </p:blipFill>
        <p:spPr>
          <a:xfrm>
            <a:off x="417875" y="1541000"/>
            <a:ext cx="2439626" cy="20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475975" y="1886625"/>
            <a:ext cx="426900" cy="42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592835" y="2697775"/>
            <a:ext cx="188100" cy="18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120125" y="2875550"/>
            <a:ext cx="1230000" cy="34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913325" y="1937200"/>
            <a:ext cx="640200" cy="34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camera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1852335" y="2516850"/>
            <a:ext cx="944100" cy="34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Indicator light</a:t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2147325" y="3165375"/>
            <a:ext cx="507900" cy="34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logo</a:t>
            </a:r>
            <a:endParaRPr sz="1000"/>
          </a:p>
        </p:txBody>
      </p:sp>
      <p:sp>
        <p:nvSpPr>
          <p:cNvPr id="95" name="Google Shape;95;p15"/>
          <p:cNvSpPr txBox="1"/>
          <p:nvPr/>
        </p:nvSpPr>
        <p:spPr>
          <a:xfrm>
            <a:off x="3052450" y="1164900"/>
            <a:ext cx="2216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Secondary</a:t>
            </a:r>
            <a:r>
              <a:rPr b="1" lang="en"/>
              <a:t> views:</a:t>
            </a:r>
            <a:endParaRPr b="1"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34423" l="31056" r="16772" t="8696"/>
          <a:stretch/>
        </p:blipFill>
        <p:spPr>
          <a:xfrm>
            <a:off x="3052450" y="1540988"/>
            <a:ext cx="826956" cy="160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145825" y="3126350"/>
            <a:ext cx="640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Right</a:t>
            </a:r>
            <a:endParaRPr b="1" sz="10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 b="30872" l="17157" r="27514" t="9483"/>
          <a:stretch/>
        </p:blipFill>
        <p:spPr>
          <a:xfrm>
            <a:off x="3981850" y="1550025"/>
            <a:ext cx="826949" cy="15847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074350" y="3126350"/>
            <a:ext cx="640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Lef</a:t>
            </a:r>
            <a:r>
              <a:rPr b="1" lang="en" sz="1000"/>
              <a:t>t</a:t>
            </a:r>
            <a:endParaRPr b="1" sz="1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6">
            <a:alphaModFix/>
          </a:blip>
          <a:srcRect b="31030" l="26441" r="18733" t="4148"/>
          <a:stretch/>
        </p:blipFill>
        <p:spPr>
          <a:xfrm>
            <a:off x="4911242" y="1541000"/>
            <a:ext cx="762554" cy="16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972425" y="3126350"/>
            <a:ext cx="640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Bottom</a:t>
            </a:r>
            <a:endParaRPr b="1" sz="1000"/>
          </a:p>
        </p:txBody>
      </p:sp>
      <p:sp>
        <p:nvSpPr>
          <p:cNvPr id="102" name="Google Shape;102;p15"/>
          <p:cNvSpPr txBox="1"/>
          <p:nvPr/>
        </p:nvSpPr>
        <p:spPr>
          <a:xfrm>
            <a:off x="6135425" y="1164900"/>
            <a:ext cx="2216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Terti</a:t>
            </a:r>
            <a:r>
              <a:rPr b="1" lang="en"/>
              <a:t>ary views:</a:t>
            </a:r>
            <a:endParaRPr b="1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7">
            <a:alphaModFix/>
          </a:blip>
          <a:srcRect b="32803" l="30674" r="21299" t="5338"/>
          <a:stretch/>
        </p:blipFill>
        <p:spPr>
          <a:xfrm>
            <a:off x="6304825" y="1541000"/>
            <a:ext cx="699977" cy="16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334713" y="3126350"/>
            <a:ext cx="640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Top</a:t>
            </a:r>
            <a:endParaRPr b="1" sz="10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8">
            <a:alphaModFix/>
          </a:blip>
          <a:srcRect b="36958" l="15674" r="2216" t="29381"/>
          <a:stretch/>
        </p:blipFill>
        <p:spPr>
          <a:xfrm>
            <a:off x="7151200" y="1511475"/>
            <a:ext cx="1615167" cy="11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635813" y="2698840"/>
            <a:ext cx="640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Back</a:t>
            </a:r>
            <a:endParaRPr b="1" sz="1000"/>
          </a:p>
        </p:txBody>
      </p:sp>
      <p:sp>
        <p:nvSpPr>
          <p:cNvPr id="107" name="Google Shape;107;p15"/>
          <p:cNvSpPr txBox="1"/>
          <p:nvPr/>
        </p:nvSpPr>
        <p:spPr>
          <a:xfrm>
            <a:off x="3211975" y="1552450"/>
            <a:ext cx="5742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sticker</a:t>
            </a:r>
            <a:endParaRPr sz="1000"/>
          </a:p>
        </p:txBody>
      </p:sp>
      <p:sp>
        <p:nvSpPr>
          <p:cNvPr id="108" name="Google Shape;108;p15"/>
          <p:cNvSpPr txBox="1"/>
          <p:nvPr/>
        </p:nvSpPr>
        <p:spPr>
          <a:xfrm>
            <a:off x="6367713" y="1738988"/>
            <a:ext cx="574200" cy="42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Cable holes</a:t>
            </a:r>
            <a:endParaRPr sz="1000"/>
          </a:p>
        </p:txBody>
      </p:sp>
      <p:sp>
        <p:nvSpPr>
          <p:cNvPr id="109" name="Google Shape;109;p15"/>
          <p:cNvSpPr txBox="1"/>
          <p:nvPr/>
        </p:nvSpPr>
        <p:spPr>
          <a:xfrm>
            <a:off x="4142075" y="1732547"/>
            <a:ext cx="574200" cy="42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vent holes</a:t>
            </a:r>
            <a:endParaRPr sz="1000"/>
          </a:p>
        </p:txBody>
      </p:sp>
      <p:sp>
        <p:nvSpPr>
          <p:cNvPr id="110" name="Google Shape;110;p15"/>
          <p:cNvSpPr/>
          <p:nvPr/>
        </p:nvSpPr>
        <p:spPr>
          <a:xfrm>
            <a:off x="3134350" y="1858619"/>
            <a:ext cx="640200" cy="108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109075" y="2208700"/>
            <a:ext cx="640200" cy="51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649950" y="2145625"/>
            <a:ext cx="369000" cy="470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680445" y="2675460"/>
            <a:ext cx="291900" cy="34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7368475" y="1739000"/>
            <a:ext cx="1273800" cy="98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7671675" y="1552450"/>
            <a:ext cx="640200" cy="34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mounts</a:t>
            </a:r>
            <a:endParaRPr sz="1000"/>
          </a:p>
        </p:txBody>
      </p:sp>
      <p:sp>
        <p:nvSpPr>
          <p:cNvPr id="116" name="Google Shape;116;p15"/>
          <p:cNvSpPr txBox="1"/>
          <p:nvPr/>
        </p:nvSpPr>
        <p:spPr>
          <a:xfrm>
            <a:off x="5268550" y="3789250"/>
            <a:ext cx="2855400" cy="120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NEED SIGNOFF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Quality OK?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Features OK?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Minimalism achieved?</a:t>
            </a:r>
            <a:endParaRPr i="1"/>
          </a:p>
        </p:txBody>
      </p:sp>
      <p:sp>
        <p:nvSpPr>
          <p:cNvPr id="117" name="Google Shape;117;p15"/>
          <p:cNvSpPr/>
          <p:nvPr/>
        </p:nvSpPr>
        <p:spPr>
          <a:xfrm>
            <a:off x="1577615" y="1988275"/>
            <a:ext cx="188100" cy="1881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Peer Review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658100" y="0"/>
            <a:ext cx="1485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 #2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6"/>
          <p:cNvSpPr txBox="1"/>
          <p:nvPr/>
        </p:nvSpPr>
        <p:spPr>
          <a:xfrm>
            <a:off x="6197575" y="334350"/>
            <a:ext cx="2710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Product should be aesthetically pleasing. </a:t>
            </a:r>
            <a:endParaRPr sz="600"/>
          </a:p>
        </p:txBody>
      </p:sp>
      <p:cxnSp>
        <p:nvCxnSpPr>
          <p:cNvPr id="125" name="Google Shape;125;p16"/>
          <p:cNvCxnSpPr/>
          <p:nvPr/>
        </p:nvCxnSpPr>
        <p:spPr>
          <a:xfrm flipH="1" rot="10800000">
            <a:off x="4149445" y="1546010"/>
            <a:ext cx="305100" cy="21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6" name="Google Shape;126;p16"/>
          <p:cNvSpPr txBox="1"/>
          <p:nvPr/>
        </p:nvSpPr>
        <p:spPr>
          <a:xfrm>
            <a:off x="3814015" y="1481500"/>
            <a:ext cx="461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4.9</a:t>
            </a:r>
            <a:r>
              <a:rPr lang="en" sz="1000">
                <a:solidFill>
                  <a:srgbClr val="FF0000"/>
                </a:solidFill>
              </a:rPr>
              <a:t>”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114950" y="1557700"/>
            <a:ext cx="1646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Device footprint: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100mm x 75mm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40mm thk without mounts, ~88mm thk with mounts.</a:t>
            </a:r>
            <a:endParaRPr sz="1000"/>
          </a:p>
        </p:txBody>
      </p:sp>
      <p:cxnSp>
        <p:nvCxnSpPr>
          <p:cNvPr id="128" name="Google Shape;128;p16"/>
          <p:cNvCxnSpPr/>
          <p:nvPr/>
        </p:nvCxnSpPr>
        <p:spPr>
          <a:xfrm flipH="1" rot="10800000">
            <a:off x="3143175" y="1881675"/>
            <a:ext cx="2358300" cy="128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9" name="Google Shape;129;p16"/>
          <p:cNvSpPr txBox="1"/>
          <p:nvPr/>
        </p:nvSpPr>
        <p:spPr>
          <a:xfrm>
            <a:off x="408650" y="1017725"/>
            <a:ext cx="2216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view/ Facade:</a:t>
            </a:r>
            <a:endParaRPr b="1"/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952500" y="3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{C17F6E6F-D9A5-4A7E-A5E7-0E6BB909CCF0}</a:tableStyleId>
              </a:tblPr>
              <a:tblGrid>
                <a:gridCol w="1905000"/>
                <a:gridCol w="211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0000"/>
                          </a:highlight>
                        </a:rPr>
                        <a:t>PASS/ ALLOW /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FAIL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Team Signoff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Hilmy/ Agil/ 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Fatchur</a:t>
                      </a: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6"/>
          <p:cNvSpPr txBox="1"/>
          <p:nvPr/>
        </p:nvSpPr>
        <p:spPr>
          <a:xfrm>
            <a:off x="5268550" y="3789250"/>
            <a:ext cx="2855400" cy="120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NEED SIGNOFF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Device size OK?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Device position OK?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Visible wires OK?</a:t>
            </a:r>
            <a:endParaRPr i="1"/>
          </a:p>
        </p:txBody>
      </p:sp>
      <p:sp>
        <p:nvSpPr>
          <p:cNvPr id="132" name="Google Shape;132;p16"/>
          <p:cNvSpPr txBox="1"/>
          <p:nvPr/>
        </p:nvSpPr>
        <p:spPr>
          <a:xfrm>
            <a:off x="4267200" y="2486200"/>
            <a:ext cx="461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32”</a:t>
            </a:r>
            <a:endParaRPr sz="1000">
              <a:solidFill>
                <a:srgbClr val="FF0000"/>
              </a:solidFill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761850" y="1093925"/>
            <a:ext cx="3130924" cy="2590863"/>
            <a:chOff x="2761850" y="1093925"/>
            <a:chExt cx="3130924" cy="2590863"/>
          </a:xfrm>
        </p:grpSpPr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1850" y="1093925"/>
              <a:ext cx="3130924" cy="2590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/>
            <p:nvPr/>
          </p:nvSpPr>
          <p:spPr>
            <a:xfrm>
              <a:off x="3418825" y="1851800"/>
              <a:ext cx="1093500" cy="1280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Peer Review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7658100" y="0"/>
            <a:ext cx="1485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 #3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197575" y="334350"/>
            <a:ext cx="2710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Product should clearly show Mera brand. </a:t>
            </a:r>
            <a:endParaRPr sz="600"/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952500" y="3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{C17F6E6F-D9A5-4A7E-A5E7-0E6BB909CCF0}</a:tableStyleId>
              </a:tblPr>
              <a:tblGrid>
                <a:gridCol w="1905000"/>
                <a:gridCol w="211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PASS</a:t>
                      </a:r>
                      <a:r>
                        <a:rPr lang="en">
                          <a:highlight>
                            <a:srgbClr val="000000"/>
                          </a:highlight>
                        </a:rPr>
                        <a:t>/ ALLOW / FAIL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Team Signoff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Hilmy/ Agil/ Fatchur</a:t>
                      </a: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7"/>
          <p:cNvSpPr txBox="1"/>
          <p:nvPr/>
        </p:nvSpPr>
        <p:spPr>
          <a:xfrm>
            <a:off x="5268550" y="3789250"/>
            <a:ext cx="2855400" cy="120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NEED SIGNOFF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Logo visibility OK?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Brand name visibility OK?</a:t>
            </a:r>
            <a:endParaRPr i="1"/>
          </a:p>
        </p:txBody>
      </p:sp>
      <p:sp>
        <p:nvSpPr>
          <p:cNvPr id="145" name="Google Shape;145;p17"/>
          <p:cNvSpPr txBox="1"/>
          <p:nvPr/>
        </p:nvSpPr>
        <p:spPr>
          <a:xfrm>
            <a:off x="3448750" y="3107021"/>
            <a:ext cx="1329900" cy="3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Device @ eye level</a:t>
            </a:r>
            <a:endParaRPr sz="1000"/>
          </a:p>
        </p:txBody>
      </p:sp>
      <p:sp>
        <p:nvSpPr>
          <p:cNvPr id="146" name="Google Shape;146;p17"/>
          <p:cNvSpPr txBox="1"/>
          <p:nvPr/>
        </p:nvSpPr>
        <p:spPr>
          <a:xfrm>
            <a:off x="6015375" y="3128325"/>
            <a:ext cx="17730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Device @</a:t>
            </a:r>
            <a:r>
              <a:rPr b="1" lang="en" sz="1000"/>
              <a:t> ~2.5m height</a:t>
            </a:r>
            <a:endParaRPr b="1" sz="1000"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54801" l="8337" r="17877" t="7194"/>
          <a:stretch/>
        </p:blipFill>
        <p:spPr>
          <a:xfrm>
            <a:off x="2970175" y="1164463"/>
            <a:ext cx="2134649" cy="195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61995" l="9485" r="0" t="0"/>
          <a:stretch/>
        </p:blipFill>
        <p:spPr>
          <a:xfrm>
            <a:off x="5505200" y="1164462"/>
            <a:ext cx="2618750" cy="195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469650" y="1164475"/>
            <a:ext cx="22161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Unresized photos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Taken at eye level, angle adjusted to show device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946045" y="1957770"/>
            <a:ext cx="165600" cy="16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721043" y="2488948"/>
            <a:ext cx="82800" cy="82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5644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RISK: Current design may not be aesthetically pleasing.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Addressing wires: use Bluetooth HDMI.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Addressing size: use Pi Zero W (DESIGN OVERHAUL)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Addressing position: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mount to the side nearest to the HDMI port (if using cable)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mount further up to be more discreet?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897" y="917050"/>
            <a:ext cx="2029925" cy="19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Alternative Approach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Alternative Approach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42614" r="0" t="0"/>
          <a:stretch/>
        </p:blipFill>
        <p:spPr>
          <a:xfrm>
            <a:off x="6186843" y="888950"/>
            <a:ext cx="2272482" cy="17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5983" l="0" r="57237" t="44111"/>
          <a:stretch/>
        </p:blipFill>
        <p:spPr>
          <a:xfrm>
            <a:off x="3501838" y="1469465"/>
            <a:ext cx="1693427" cy="894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19"/>
          <p:cNvGraphicFramePr/>
          <p:nvPr/>
        </p:nvGraphicFramePr>
        <p:xfrm>
          <a:off x="739025" y="26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{C17F6E6F-D9A5-4A7E-A5E7-0E6BB909CCF0}</a:tableStyleId>
              </a:tblPr>
              <a:tblGrid>
                <a:gridCol w="2169175"/>
                <a:gridCol w="2890875"/>
                <a:gridCol w="3033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 Zero 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 4B 2GB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Dimension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66.0mm x 30.5mm x 5.0mm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85.6mm × 56.5mm x 18.6mm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1.0GHz, single 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1.5GHz, quad 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US$10 (Rp172.000)/ </a:t>
                      </a:r>
                      <a:br>
                        <a:rPr lang="en"/>
                      </a:br>
                      <a:r>
                        <a:rPr lang="en"/>
                        <a:t>Rp</a:t>
                      </a:r>
                      <a:r>
                        <a:rPr lang="en"/>
                        <a:t>370</a:t>
                      </a:r>
                      <a:r>
                        <a:rPr lang="en"/>
                        <a:t>.00</a:t>
                      </a:r>
                      <a:r>
                        <a:rPr lang="en"/>
                        <a:t>0 Tokopedia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US$35 (Rp520.000)/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Rp </a:t>
                      </a:r>
                      <a:r>
                        <a:rPr lang="en"/>
                        <a:t>710</a:t>
                      </a:r>
                      <a:r>
                        <a:rPr lang="en"/>
                        <a:t>.000</a:t>
                      </a:r>
                      <a:r>
                        <a:rPr lang="en"/>
                        <a:t> Tokopedia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Mera Lift Pi Zero Preview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425" y="1358075"/>
            <a:ext cx="2790848" cy="22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038750" y="1786300"/>
            <a:ext cx="16461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Device footprint: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130*mm x 35mm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40mm thk without mounts, ~88mm thk with mounts.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*length can be shortened up to 80mm</a:t>
            </a:r>
            <a:endParaRPr i="1" sz="1000"/>
          </a:p>
        </p:txBody>
      </p:sp>
      <p:sp>
        <p:nvSpPr>
          <p:cNvPr id="175" name="Google Shape;175;p20"/>
          <p:cNvSpPr txBox="1"/>
          <p:nvPr/>
        </p:nvSpPr>
        <p:spPr>
          <a:xfrm>
            <a:off x="408650" y="1246325"/>
            <a:ext cx="2216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view/ Facade:</a:t>
            </a:r>
            <a:endParaRPr b="1"/>
          </a:p>
        </p:txBody>
      </p:sp>
      <p:sp>
        <p:nvSpPr>
          <p:cNvPr id="176" name="Google Shape;176;p20"/>
          <p:cNvSpPr txBox="1"/>
          <p:nvPr/>
        </p:nvSpPr>
        <p:spPr>
          <a:xfrm>
            <a:off x="3392650" y="3700750"/>
            <a:ext cx="1484400" cy="7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Orientation Option 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of TV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MUST use BT-HDMI</a:t>
            </a:r>
            <a:endParaRPr sz="1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150" y="1358075"/>
            <a:ext cx="3236168" cy="22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6597038" y="3620800"/>
            <a:ext cx="1484400" cy="8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Orientation Option B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Side</a:t>
            </a:r>
            <a:r>
              <a:rPr lang="en" sz="1000"/>
              <a:t> of TV (nearest to HDMI port)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Don’t need BT-HDMI</a:t>
            </a:r>
            <a:endParaRPr sz="1000"/>
          </a:p>
        </p:txBody>
      </p:sp>
      <p:sp>
        <p:nvSpPr>
          <p:cNvPr id="179" name="Google Shape;179;p20"/>
          <p:cNvSpPr/>
          <p:nvPr/>
        </p:nvSpPr>
        <p:spPr>
          <a:xfrm rot="-1636762">
            <a:off x="4480342" y="1429523"/>
            <a:ext cx="365894" cy="2233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rot="-1636762">
            <a:off x="8671092" y="1857748"/>
            <a:ext cx="365894" cy="2233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 rot="10800000">
            <a:off x="8581300" y="2152600"/>
            <a:ext cx="172800" cy="46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2" name="Google Shape;182;p20"/>
          <p:cNvSpPr txBox="1"/>
          <p:nvPr/>
        </p:nvSpPr>
        <p:spPr>
          <a:xfrm>
            <a:off x="8229415" y="2214250"/>
            <a:ext cx="461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5</a:t>
            </a:r>
            <a:r>
              <a:rPr lang="en" sz="1000">
                <a:solidFill>
                  <a:srgbClr val="FF0000"/>
                </a:solidFill>
              </a:rPr>
              <a:t>.3”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