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2"/>
  </p:normalViewPr>
  <p:slideViewPr>
    <p:cSldViewPr snapToGrid="0">
      <p:cViewPr varScale="1">
        <p:scale>
          <a:sx n="114" d="100"/>
          <a:sy n="114"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4/25/24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775415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768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5469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266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2345051-2045-45DA-935E-2E3CA1A69ADC}"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189653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2345051-2045-45DA-935E-2E3CA1A69ADC}" type="datetimeFigureOut">
              <a:rPr lang="en-US" smtClean="0"/>
              <a:t>4/25/24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6683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2345051-2045-45DA-935E-2E3CA1A69ADC}" type="datetimeFigureOut">
              <a:rPr lang="en-US" smtClean="0"/>
              <a:t>4/25/24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7058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7488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2303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2345051-2045-45DA-935E-2E3CA1A69ADC}" type="datetimeFigureOut">
              <a:rPr lang="en-US" smtClean="0"/>
              <a:t>4/25/24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059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2345051-2045-45DA-935E-2E3CA1A69ADC}" type="datetimeFigureOut">
              <a:rPr lang="en-US" smtClean="0"/>
              <a:t>4/25/24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101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2345051-2045-45DA-935E-2E3CA1A69ADC}" type="datetimeFigureOut">
              <a:rPr lang="en-US" smtClean="0"/>
              <a:t>4/25/24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5437944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ode/vahidehdashti/complete-zomato-dataset-e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Users/adityabhatt/Library/Group%20Containers/UBF8T346G9.ms/WebArchiveCopyPasteTempFiles/com.microsoft.Word/38nf4k6Jf7DAAAAAElFTkSuQmC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Users/adityabhatt/Library/Group%20Containers/UBF8T346G9.ms/WebArchiveCopyPasteTempFiles/com.microsoft.Word/A4g1iM2WDoq7AAAAAElFTkSuQmCC" TargetMode="External"/><Relationship Id="rId7" Type="http://schemas.openxmlformats.org/officeDocument/2006/relationships/image" Target="file:////Users/adityabhatt/Library/Group%20Containers/UBF8T346G9.ms/WebArchiveCopyPasteTempFiles/com.microsoft.Word/AWnnCluvtwd+AAAAAElFTkSuQmCC"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file:////Users/adityabhatt/Library/Group%20Containers/UBF8T346G9.ms/WebArchiveCopyPasteTempFiles/com.microsoft.Word/XABD7MBtnDgAAAAASUVORK5CYII="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Users/adityabhatt/Library/Group%20Containers/UBF8T346G9.ms/WebArchiveCopyPasteTempFiles/com.microsoft.Word/AGpFU9ytrWNoAAAAAElFTkSuQmCC"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file:////Users/adityabhatt/Library/Group%20Containers/UBF8T346G9.ms/WebArchiveCopyPasteTempFiles/com.microsoft.Word/wPJlTekPTNS9AAAAABJRU5ErkJggg=="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file:////Users/adityabhatt/Library/Group%20Containers/UBF8T346G9.ms/WebArchiveCopyPasteTempFiles/com.microsoft.Word/AXZ1V3nGJXhVAAAAAElFTkSuQmCC"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C47B-4B97-4369-2D21-C3E9C6C2E499}"/>
              </a:ext>
            </a:extLst>
          </p:cNvPr>
          <p:cNvSpPr>
            <a:spLocks noGrp="1"/>
          </p:cNvSpPr>
          <p:nvPr>
            <p:ph type="ctrTitle"/>
          </p:nvPr>
        </p:nvSpPr>
        <p:spPr>
          <a:xfrm>
            <a:off x="5297762" y="640080"/>
            <a:ext cx="6251110" cy="3566160"/>
          </a:xfrm>
        </p:spPr>
        <p:txBody>
          <a:bodyPr anchor="b">
            <a:normAutofit fontScale="90000"/>
          </a:bodyPr>
          <a:lstStyle/>
          <a:p>
            <a:pPr marL="0" marR="0">
              <a:lnSpc>
                <a:spcPct val="90000"/>
              </a:lnSpc>
              <a:spcBef>
                <a:spcPts val="0"/>
              </a:spcBef>
              <a:spcAft>
                <a:spcPts val="1000"/>
              </a:spcAft>
            </a:pPr>
            <a:r>
              <a:rPr lang="en-US" sz="3100" dirty="0">
                <a:effectLst/>
                <a:latin typeface="Aptos" panose="020B0004020202020204" pitchFamily="34" charset="0"/>
                <a:ea typeface="Times New Roman" panose="02020603050405020304" pitchFamily="18" charset="0"/>
                <a:cs typeface="Times New Roman" panose="02020603050405020304" pitchFamily="18" charset="0"/>
              </a:rPr>
              <a:t>Project Title: </a:t>
            </a:r>
            <a:r>
              <a:rPr lang="en-US" sz="3100" b="1" dirty="0">
                <a:effectLst/>
                <a:latin typeface="Aptos" panose="020B0004020202020204" pitchFamily="34" charset="0"/>
                <a:ea typeface="Times New Roman" panose="02020603050405020304" pitchFamily="18" charset="0"/>
                <a:cs typeface="Times New Roman" panose="02020603050405020304" pitchFamily="18" charset="0"/>
              </a:rPr>
              <a:t>Data-Driven Dining: Leveraging Bengaluru's Culinary Landscape for Restaurant Success</a:t>
            </a:r>
            <a:br>
              <a:rPr lang="en-US" sz="3100" dirty="0">
                <a:effectLst/>
                <a:latin typeface="Aptos" panose="020B0004020202020204" pitchFamily="34" charset="0"/>
                <a:ea typeface="Times New Roman" panose="02020603050405020304" pitchFamily="18" charset="0"/>
                <a:cs typeface="Times New Roman" panose="02020603050405020304" pitchFamily="18" charset="0"/>
              </a:rPr>
            </a:br>
            <a:r>
              <a:rPr lang="en-US" sz="3100" dirty="0">
                <a:effectLst/>
                <a:latin typeface="Aptos" panose="020B0004020202020204" pitchFamily="34" charset="0"/>
                <a:ea typeface="Times New Roman" panose="02020603050405020304" pitchFamily="18" charset="0"/>
                <a:cs typeface="Times New Roman" panose="02020603050405020304" pitchFamily="18" charset="0"/>
              </a:rPr>
              <a:t>Strategic Insights from Zomato Data Analysis</a:t>
            </a:r>
            <a:br>
              <a:rPr lang="en-US" sz="3100" dirty="0">
                <a:effectLst/>
                <a:latin typeface="Aptos" panose="020B0004020202020204" pitchFamily="34" charset="0"/>
                <a:ea typeface="Times New Roman" panose="02020603050405020304" pitchFamily="18" charset="0"/>
                <a:cs typeface="Times New Roman" panose="02020603050405020304" pitchFamily="18" charset="0"/>
              </a:rPr>
            </a:br>
            <a:endParaRPr lang="en-US" sz="3100" dirty="0"/>
          </a:p>
        </p:txBody>
      </p:sp>
      <p:sp>
        <p:nvSpPr>
          <p:cNvPr id="3" name="Subtitle 2">
            <a:extLst>
              <a:ext uri="{FF2B5EF4-FFF2-40B4-BE49-F238E27FC236}">
                <a16:creationId xmlns:a16="http://schemas.microsoft.com/office/drawing/2014/main" id="{A793F093-21CF-7880-C476-DF07B444696E}"/>
              </a:ext>
            </a:extLst>
          </p:cNvPr>
          <p:cNvSpPr>
            <a:spLocks noGrp="1"/>
          </p:cNvSpPr>
          <p:nvPr>
            <p:ph type="subTitle" idx="1"/>
          </p:nvPr>
        </p:nvSpPr>
        <p:spPr>
          <a:xfrm>
            <a:off x="5297760" y="4636008"/>
            <a:ext cx="6251111" cy="1572768"/>
          </a:xfrm>
        </p:spPr>
        <p:txBody>
          <a:bodyPr>
            <a:normAutofit/>
          </a:bodyPr>
          <a:lstStyle/>
          <a:p>
            <a:pPr marL="0" marR="0">
              <a:lnSpc>
                <a:spcPct val="100000"/>
              </a:lnSpc>
              <a:spcBef>
                <a:spcPts val="0"/>
              </a:spcBef>
              <a:spcAft>
                <a:spcPts val="1000"/>
              </a:spcAft>
            </a:pPr>
            <a:r>
              <a:rPr lang="en-US" sz="1500" dirty="0">
                <a:effectLst/>
                <a:latin typeface="Aptos" panose="020B0004020202020204" pitchFamily="34" charset="0"/>
                <a:ea typeface="Times New Roman" panose="02020603050405020304" pitchFamily="18" charset="0"/>
                <a:cs typeface="Times New Roman" panose="02020603050405020304" pitchFamily="18" charset="0"/>
              </a:rPr>
              <a:t>Prepared by: Aditya Bhatt</a:t>
            </a:r>
          </a:p>
          <a:p>
            <a:pPr marL="0" marR="0">
              <a:lnSpc>
                <a:spcPct val="100000"/>
              </a:lnSpc>
              <a:spcBef>
                <a:spcPts val="0"/>
              </a:spcBef>
              <a:spcAft>
                <a:spcPts val="1000"/>
              </a:spcAft>
            </a:pPr>
            <a:r>
              <a:rPr lang="en-US" sz="1500" dirty="0">
                <a:effectLst/>
                <a:latin typeface="Aptos" panose="020B0004020202020204" pitchFamily="34" charset="0"/>
                <a:ea typeface="Times New Roman" panose="02020603050405020304" pitchFamily="18" charset="0"/>
                <a:cs typeface="Times New Roman" panose="02020603050405020304" pitchFamily="18" charset="0"/>
              </a:rPr>
              <a:t>Course Name: Applied Business Analytics</a:t>
            </a:r>
          </a:p>
          <a:p>
            <a:pPr marL="0" marR="0">
              <a:lnSpc>
                <a:spcPct val="100000"/>
              </a:lnSpc>
              <a:spcBef>
                <a:spcPts val="0"/>
              </a:spcBef>
              <a:spcAft>
                <a:spcPts val="1000"/>
              </a:spcAft>
            </a:pPr>
            <a:r>
              <a:rPr lang="en-US" sz="1500" dirty="0">
                <a:effectLst/>
                <a:latin typeface="Aptos" panose="020B0004020202020204" pitchFamily="34" charset="0"/>
                <a:ea typeface="Times New Roman" panose="02020603050405020304" pitchFamily="18" charset="0"/>
                <a:cs typeface="Times New Roman" panose="02020603050405020304" pitchFamily="18" charset="0"/>
              </a:rPr>
              <a:t>Institution: Long Island University- Brooklyn Campus</a:t>
            </a:r>
          </a:p>
          <a:p>
            <a:pPr marL="0" marR="0">
              <a:lnSpc>
                <a:spcPct val="100000"/>
              </a:lnSpc>
              <a:spcBef>
                <a:spcPts val="0"/>
              </a:spcBef>
              <a:spcAft>
                <a:spcPts val="1000"/>
              </a:spcAft>
            </a:pPr>
            <a:r>
              <a:rPr lang="en-US" sz="1500" dirty="0">
                <a:effectLst/>
                <a:latin typeface="Aptos" panose="020B0004020202020204" pitchFamily="34" charset="0"/>
                <a:ea typeface="Times New Roman" panose="02020603050405020304" pitchFamily="18" charset="0"/>
                <a:cs typeface="Times New Roman" panose="02020603050405020304" pitchFamily="18" charset="0"/>
              </a:rPr>
              <a:t>Date: 4/20/2024</a:t>
            </a:r>
          </a:p>
          <a:p>
            <a:pPr>
              <a:lnSpc>
                <a:spcPct val="100000"/>
              </a:lnSpc>
            </a:pPr>
            <a:endParaRPr lang="en-US" sz="1500" dirty="0"/>
          </a:p>
        </p:txBody>
      </p:sp>
      <p:pic>
        <p:nvPicPr>
          <p:cNvPr id="4" name="Picture 3">
            <a:extLst>
              <a:ext uri="{FF2B5EF4-FFF2-40B4-BE49-F238E27FC236}">
                <a16:creationId xmlns:a16="http://schemas.microsoft.com/office/drawing/2014/main" id="{43A1E525-49D2-6F26-B69A-4854C1B23559}"/>
              </a:ext>
            </a:extLst>
          </p:cNvPr>
          <p:cNvPicPr>
            <a:picLocks noChangeAspect="1"/>
          </p:cNvPicPr>
          <p:nvPr/>
        </p:nvPicPr>
        <p:blipFill rotWithShape="1">
          <a:blip r:embed="rId2"/>
          <a:srcRect l="32764" r="1290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9640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D21F6-089F-AA55-0CD7-3870BDF13D20}"/>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sz="2000">
                <a:effectLst/>
                <a:latin typeface="Aptos" panose="020B0004020202020204" pitchFamily="34" charset="0"/>
                <a:ea typeface="Times New Roman" panose="02020603050405020304" pitchFamily="18" charset="0"/>
                <a:cs typeface="Times New Roman" panose="02020603050405020304" pitchFamily="18" charset="0"/>
              </a:rPr>
              <a:t>Recommendation Engine: </a:t>
            </a:r>
            <a:br>
              <a:rPr lang="en-US" sz="2000">
                <a:effectLst/>
                <a:latin typeface="Aptos" panose="020B0004020202020204" pitchFamily="34" charset="0"/>
                <a:ea typeface="Times New Roman" panose="02020603050405020304" pitchFamily="18" charset="0"/>
                <a:cs typeface="Times New Roman" panose="02020603050405020304" pitchFamily="18" charset="0"/>
              </a:rPr>
            </a:br>
            <a:endParaRPr lang="en-US" sz="2000"/>
          </a:p>
        </p:txBody>
      </p:sp>
      <p:sp>
        <p:nvSpPr>
          <p:cNvPr id="3" name="Content Placeholder 2">
            <a:extLst>
              <a:ext uri="{FF2B5EF4-FFF2-40B4-BE49-F238E27FC236}">
                <a16:creationId xmlns:a16="http://schemas.microsoft.com/office/drawing/2014/main" id="{C60F2564-293D-BAEF-84DB-D652134BC6D8}"/>
              </a:ext>
            </a:extLst>
          </p:cNvPr>
          <p:cNvSpPr>
            <a:spLocks noGrp="1"/>
          </p:cNvSpPr>
          <p:nvPr>
            <p:ph idx="1"/>
          </p:nvPr>
        </p:nvSpPr>
        <p:spPr>
          <a:xfrm>
            <a:off x="804672" y="2858703"/>
            <a:ext cx="4475892" cy="3042547"/>
          </a:xfrm>
        </p:spPr>
        <p:txBody>
          <a:bodyPr>
            <a:normAutofit/>
          </a:bodyPr>
          <a:lstStyle/>
          <a:p>
            <a:r>
              <a:rPr lang="en-US">
                <a:solidFill>
                  <a:srgbClr val="FFFFFF"/>
                </a:solidFill>
                <a:effectLst/>
                <a:latin typeface="Aptos" panose="020B0004020202020204" pitchFamily="34" charset="0"/>
                <a:ea typeface="Times New Roman" panose="02020603050405020304" pitchFamily="18" charset="0"/>
                <a:cs typeface="Times New Roman" panose="02020603050405020304" pitchFamily="18" charset="0"/>
              </a:rPr>
              <a:t>Focusing on a recommendation engine for a new restaurant can offer numerous advantages and opportunities for success: </a:t>
            </a:r>
            <a:r>
              <a:rPr lang="en-US" b="1">
                <a:solidFill>
                  <a:srgbClr val="FFFFFF"/>
                </a:solidFill>
                <a:effectLst/>
                <a:latin typeface="Aptos" panose="020B0004020202020204" pitchFamily="34" charset="0"/>
                <a:ea typeface="Times New Roman" panose="02020603050405020304" pitchFamily="18" charset="0"/>
                <a:cs typeface="Times New Roman" panose="02020603050405020304" pitchFamily="18" charset="0"/>
              </a:rPr>
              <a:t>Improved Decision-Making</a:t>
            </a:r>
            <a:r>
              <a:rPr lang="en-US" b="1">
                <a:solidFill>
                  <a:srgbClr val="FFFFFF"/>
                </a:solidFill>
                <a:latin typeface="Aptos" panose="020B0004020202020204" pitchFamily="34" charset="0"/>
                <a:ea typeface="Times New Roman" panose="02020603050405020304" pitchFamily="18" charset="0"/>
                <a:cs typeface="Times New Roman" panose="02020603050405020304" pitchFamily="18" charset="0"/>
              </a:rPr>
              <a:t>, </a:t>
            </a:r>
            <a:r>
              <a:rPr lang="en-US" b="1">
                <a:solidFill>
                  <a:srgbClr val="FFFFFF"/>
                </a:solidFill>
                <a:effectLst/>
                <a:latin typeface="Aptos" panose="020B0004020202020204" pitchFamily="34" charset="0"/>
                <a:ea typeface="Times New Roman" panose="02020603050405020304" pitchFamily="18" charset="0"/>
                <a:cs typeface="Times New Roman" panose="02020603050405020304" pitchFamily="18" charset="0"/>
              </a:rPr>
              <a:t>Optimized Menu Design</a:t>
            </a:r>
            <a:r>
              <a:rPr lang="en-US" b="1">
                <a:solidFill>
                  <a:srgbClr val="FFFFFF"/>
                </a:solidFill>
                <a:latin typeface="Aptos" panose="020B0004020202020204" pitchFamily="34" charset="0"/>
                <a:ea typeface="Times New Roman" panose="02020603050405020304" pitchFamily="18" charset="0"/>
                <a:cs typeface="Times New Roman" panose="02020603050405020304" pitchFamily="18" charset="0"/>
              </a:rPr>
              <a:t>, </a:t>
            </a:r>
            <a:r>
              <a:rPr lang="en-US" b="1">
                <a:solidFill>
                  <a:srgbClr val="FFFFFF"/>
                </a:solidFill>
                <a:effectLst/>
                <a:latin typeface="Aptos" panose="020B0004020202020204" pitchFamily="34" charset="0"/>
                <a:ea typeface="Times New Roman" panose="02020603050405020304" pitchFamily="18" charset="0"/>
                <a:cs typeface="Times New Roman" panose="02020603050405020304" pitchFamily="18" charset="0"/>
              </a:rPr>
              <a:t>Cross-Selling and Upselling</a:t>
            </a:r>
            <a:r>
              <a:rPr lang="en-US" b="1">
                <a:solidFill>
                  <a:srgbClr val="FFFFFF"/>
                </a:solidFill>
                <a:latin typeface="Aptos" panose="020B0004020202020204" pitchFamily="34" charset="0"/>
                <a:ea typeface="Times New Roman" panose="02020603050405020304" pitchFamily="18" charset="0"/>
                <a:cs typeface="Times New Roman" panose="02020603050405020304" pitchFamily="18" charset="0"/>
              </a:rPr>
              <a:t>. </a:t>
            </a:r>
            <a:endParaRPr lang="en-US">
              <a:solidFill>
                <a:srgbClr val="FFFFFF"/>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en-US">
              <a:solidFill>
                <a:srgbClr val="FFFFFF"/>
              </a:solidFill>
            </a:endParaRPr>
          </a:p>
        </p:txBody>
      </p:sp>
      <p:sp>
        <p:nvSpPr>
          <p:cNvPr id="13" name="Rectangle 12">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A2D1E4E5-7B12-69FA-680B-05F67317CD0D}"/>
              </a:ext>
            </a:extLst>
          </p:cNvPr>
          <p:cNvSpPr>
            <a:spLocks noChangeArrowheads="1"/>
          </p:cNvSpPr>
          <p:nvPr/>
        </p:nvSpPr>
        <p:spPr bwMode="auto">
          <a:xfrm>
            <a:off x="6975010" y="98433"/>
            <a:ext cx="5905500" cy="624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recommend</a:t>
            </a:r>
            <a:r>
              <a:rPr kumimoji="0" lang="en-US" altLang="en-US" sz="1000" b="0" i="0" u="none" strike="noStrike" cap="none" normalizeH="0" baseline="0" dirty="0">
                <a:ln>
                  <a:noFill/>
                </a:ln>
                <a:solidFill>
                  <a:srgbClr val="000000"/>
                </a:solidFill>
                <a:effectLst/>
                <a:latin typeface="Arial Unicode MS" panose="020B0604020202020204" pitchFamily="34" charset="-128"/>
              </a:rPr>
              <a:t>('Pai </a:t>
            </a:r>
            <a:r>
              <a:rPr kumimoji="0" lang="en-US" altLang="en-US" sz="1000" b="0" i="0" u="none" strike="noStrike" cap="none" normalizeH="0" baseline="0" dirty="0" err="1">
                <a:ln>
                  <a:noFill/>
                </a:ln>
                <a:solidFill>
                  <a:srgbClr val="000000"/>
                </a:solidFill>
                <a:effectLst/>
                <a:latin typeface="Arial Unicode MS" panose="020B0604020202020204" pitchFamily="34" charset="-128"/>
              </a:rPr>
              <a:t>Vihar</a:t>
            </a:r>
            <a:r>
              <a:rPr kumimoji="0" lang="en-US" altLang="en-US" sz="1000" b="0" i="0" u="none" strike="noStrike" cap="none" normalizeH="0" baseline="0" dirty="0">
                <a:ln>
                  <a:noFill/>
                </a:ln>
                <a:solidFill>
                  <a:srgbClr val="000000"/>
                </a:solidFill>
                <a:effectLst/>
                <a:latin typeface="Arial Unicode MS" panose="020B0604020202020204" pitchFamily="34" charset="-128"/>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spcBef>
                <a:spcPct val="3000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panose="020B0604020202020204" pitchFamily="34" charset="-128"/>
              </a:rPr>
              <a:t>TOP 6 RESTAURANTS LIKE Pai </a:t>
            </a:r>
            <a:r>
              <a:rPr kumimoji="0" lang="en-US" altLang="en-US" sz="1000" b="0" i="0" u="none" strike="noStrike" cap="none" normalizeH="0" baseline="0" dirty="0" err="1">
                <a:ln>
                  <a:noFill/>
                </a:ln>
                <a:solidFill>
                  <a:srgbClr val="000000"/>
                </a:solidFill>
                <a:effectLst/>
                <a:latin typeface="Arial Unicode MS" panose="020B0604020202020204" pitchFamily="34" charset="-128"/>
              </a:rPr>
              <a:t>Vihar</a:t>
            </a:r>
            <a:r>
              <a:rPr kumimoji="0" lang="en-US" altLang="en-US" sz="1000" b="0" i="0" u="none" strike="noStrike" cap="none" normalizeH="0" baseline="0" dirty="0">
                <a:ln>
                  <a:noFill/>
                </a:ln>
                <a:solidFill>
                  <a:srgbClr val="000000"/>
                </a:solidFill>
                <a:effectLst/>
                <a:latin typeface="Arial Unicode MS" panose="020B0604020202020204" pitchFamily="34" charset="-128"/>
              </a:rPr>
              <a:t> WITH SIMILAR REVIEWS: </a:t>
            </a: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83329A34-43AF-D648-9F00-DFDD6703F57B}"/>
              </a:ext>
            </a:extLst>
          </p:cNvPr>
          <p:cNvGraphicFramePr>
            <a:graphicFrameLocks noGrp="1"/>
          </p:cNvGraphicFramePr>
          <p:nvPr>
            <p:extLst>
              <p:ext uri="{D42A27DB-BD31-4B8C-83A1-F6EECF244321}">
                <p14:modId xmlns:p14="http://schemas.microsoft.com/office/powerpoint/2010/main" val="1040908954"/>
              </p:ext>
            </p:extLst>
          </p:nvPr>
        </p:nvGraphicFramePr>
        <p:xfrm>
          <a:off x="7064692" y="1049007"/>
          <a:ext cx="4159570" cy="4443319"/>
        </p:xfrm>
        <a:graphic>
          <a:graphicData uri="http://schemas.openxmlformats.org/drawingml/2006/table">
            <a:tbl>
              <a:tblPr firstRow="1" bandRow="1"/>
              <a:tblGrid>
                <a:gridCol w="1165659">
                  <a:extLst>
                    <a:ext uri="{9D8B030D-6E8A-4147-A177-3AD203B41FA5}">
                      <a16:colId xmlns:a16="http://schemas.microsoft.com/office/drawing/2014/main" val="5811169"/>
                    </a:ext>
                  </a:extLst>
                </a:gridCol>
                <a:gridCol w="1364714">
                  <a:extLst>
                    <a:ext uri="{9D8B030D-6E8A-4147-A177-3AD203B41FA5}">
                      <a16:colId xmlns:a16="http://schemas.microsoft.com/office/drawing/2014/main" val="2006065942"/>
                    </a:ext>
                  </a:extLst>
                </a:gridCol>
                <a:gridCol w="872505">
                  <a:extLst>
                    <a:ext uri="{9D8B030D-6E8A-4147-A177-3AD203B41FA5}">
                      <a16:colId xmlns:a16="http://schemas.microsoft.com/office/drawing/2014/main" val="1937381901"/>
                    </a:ext>
                  </a:extLst>
                </a:gridCol>
                <a:gridCol w="756692">
                  <a:extLst>
                    <a:ext uri="{9D8B030D-6E8A-4147-A177-3AD203B41FA5}">
                      <a16:colId xmlns:a16="http://schemas.microsoft.com/office/drawing/2014/main" val="638383721"/>
                    </a:ext>
                  </a:extLst>
                </a:gridCol>
              </a:tblGrid>
              <a:tr h="570235">
                <a:tc>
                  <a:txBody>
                    <a:bodyPr/>
                    <a:lstStyle/>
                    <a:p>
                      <a:pPr algn="r" fontAlgn="ctr"/>
                      <a:endParaRPr lang="en-US" sz="1500" b="1">
                        <a:effectLst/>
                      </a:endParaRPr>
                    </a:p>
                  </a:txBody>
                  <a:tcPr marL="76868" marR="76868" marT="38434" marB="38434" anchor="ctr">
                    <a:lnL>
                      <a:noFill/>
                    </a:lnL>
                    <a:lnR>
                      <a:noFill/>
                    </a:lnR>
                    <a:lnT>
                      <a:noFill/>
                    </a:lnT>
                    <a:lnB>
                      <a:noFill/>
                    </a:lnB>
                    <a:noFill/>
                  </a:tcPr>
                </a:tc>
                <a:tc>
                  <a:txBody>
                    <a:bodyPr/>
                    <a:lstStyle/>
                    <a:p>
                      <a:pPr algn="r" fontAlgn="ctr"/>
                      <a:r>
                        <a:rPr lang="en-US" sz="1500" b="1">
                          <a:effectLst/>
                        </a:rPr>
                        <a:t>cuisines</a:t>
                      </a:r>
                    </a:p>
                  </a:txBody>
                  <a:tcPr marL="76868" marR="76868" marT="38434" marB="38434" anchor="ctr">
                    <a:lnL>
                      <a:noFill/>
                    </a:lnL>
                    <a:lnR>
                      <a:noFill/>
                    </a:lnR>
                    <a:lnT>
                      <a:noFill/>
                    </a:lnT>
                    <a:lnB>
                      <a:noFill/>
                    </a:lnB>
                    <a:noFill/>
                  </a:tcPr>
                </a:tc>
                <a:tc>
                  <a:txBody>
                    <a:bodyPr/>
                    <a:lstStyle/>
                    <a:p>
                      <a:pPr algn="r" fontAlgn="ctr"/>
                      <a:r>
                        <a:rPr lang="en-US" sz="1500" b="1">
                          <a:effectLst/>
                        </a:rPr>
                        <a:t>Mean Rating</a:t>
                      </a:r>
                    </a:p>
                  </a:txBody>
                  <a:tcPr marL="76868" marR="76868" marT="38434" marB="38434" anchor="ctr">
                    <a:lnL>
                      <a:noFill/>
                    </a:lnL>
                    <a:lnR>
                      <a:noFill/>
                    </a:lnR>
                    <a:lnT>
                      <a:noFill/>
                    </a:lnT>
                    <a:lnB>
                      <a:noFill/>
                    </a:lnB>
                    <a:noFill/>
                  </a:tcPr>
                </a:tc>
                <a:tc>
                  <a:txBody>
                    <a:bodyPr/>
                    <a:lstStyle/>
                    <a:p>
                      <a:pPr algn="r" fontAlgn="ctr"/>
                      <a:r>
                        <a:rPr lang="en-US" sz="1500" b="1">
                          <a:effectLst/>
                        </a:rPr>
                        <a:t>cost</a:t>
                      </a:r>
                    </a:p>
                  </a:txBody>
                  <a:tcPr marL="76868" marR="76868" marT="38434" marB="38434" anchor="ctr">
                    <a:lnL>
                      <a:noFill/>
                    </a:lnL>
                    <a:lnR>
                      <a:noFill/>
                    </a:lnR>
                    <a:lnT>
                      <a:noFill/>
                    </a:lnT>
                    <a:lnB>
                      <a:noFill/>
                    </a:lnB>
                    <a:noFill/>
                  </a:tcPr>
                </a:tc>
                <a:extLst>
                  <a:ext uri="{0D108BD9-81ED-4DB2-BD59-A6C34878D82A}">
                    <a16:rowId xmlns:a16="http://schemas.microsoft.com/office/drawing/2014/main" val="2047734278"/>
                  </a:ext>
                </a:extLst>
              </a:tr>
              <a:tr h="570235">
                <a:tc>
                  <a:txBody>
                    <a:bodyPr/>
                    <a:lstStyle/>
                    <a:p>
                      <a:pPr algn="r" fontAlgn="ctr"/>
                      <a:r>
                        <a:rPr lang="en-US" sz="1500" b="1">
                          <a:effectLst/>
                        </a:rPr>
                        <a:t>Samosa Singh</a:t>
                      </a:r>
                    </a:p>
                  </a:txBody>
                  <a:tcPr marL="76868" marR="76868" marT="38434" marB="38434" anchor="ctr">
                    <a:lnL>
                      <a:noFill/>
                    </a:lnL>
                    <a:lnR>
                      <a:noFill/>
                    </a:lnR>
                    <a:lnT>
                      <a:noFill/>
                    </a:lnT>
                    <a:lnB>
                      <a:noFill/>
                    </a:lnB>
                    <a:noFill/>
                  </a:tcPr>
                </a:tc>
                <a:tc>
                  <a:txBody>
                    <a:bodyPr/>
                    <a:lstStyle/>
                    <a:p>
                      <a:pPr algn="r" fontAlgn="ctr"/>
                      <a:r>
                        <a:rPr lang="en-US" sz="1500">
                          <a:effectLst/>
                        </a:rPr>
                        <a:t>North Indian, Mithai</a:t>
                      </a:r>
                    </a:p>
                  </a:txBody>
                  <a:tcPr marL="76868" marR="76868" marT="38434" marB="38434" anchor="ctr">
                    <a:lnL>
                      <a:noFill/>
                    </a:lnL>
                    <a:lnR>
                      <a:noFill/>
                    </a:lnR>
                    <a:lnT>
                      <a:noFill/>
                    </a:lnT>
                    <a:lnB>
                      <a:noFill/>
                    </a:lnB>
                    <a:noFill/>
                  </a:tcPr>
                </a:tc>
                <a:tc>
                  <a:txBody>
                    <a:bodyPr/>
                    <a:lstStyle/>
                    <a:p>
                      <a:pPr algn="r" fontAlgn="ctr"/>
                      <a:r>
                        <a:rPr lang="en-US" sz="1500">
                          <a:effectLst/>
                        </a:rPr>
                        <a:t>3.60</a:t>
                      </a:r>
                    </a:p>
                  </a:txBody>
                  <a:tcPr marL="76868" marR="76868" marT="38434" marB="38434" anchor="ctr">
                    <a:lnL>
                      <a:noFill/>
                    </a:lnL>
                    <a:lnR>
                      <a:noFill/>
                    </a:lnR>
                    <a:lnT>
                      <a:noFill/>
                    </a:lnT>
                    <a:lnB>
                      <a:noFill/>
                    </a:lnB>
                    <a:noFill/>
                  </a:tcPr>
                </a:tc>
                <a:tc>
                  <a:txBody>
                    <a:bodyPr/>
                    <a:lstStyle/>
                    <a:p>
                      <a:pPr algn="r" fontAlgn="ctr"/>
                      <a:r>
                        <a:rPr lang="en-US" sz="1500">
                          <a:effectLst/>
                        </a:rPr>
                        <a:t>250.0</a:t>
                      </a:r>
                    </a:p>
                  </a:txBody>
                  <a:tcPr marL="76868" marR="76868" marT="38434" marB="38434" anchor="ctr">
                    <a:lnL>
                      <a:noFill/>
                    </a:lnL>
                    <a:lnR>
                      <a:noFill/>
                    </a:lnR>
                    <a:lnT>
                      <a:noFill/>
                    </a:lnT>
                    <a:lnB>
                      <a:noFill/>
                    </a:lnB>
                    <a:noFill/>
                  </a:tcPr>
                </a:tc>
                <a:extLst>
                  <a:ext uri="{0D108BD9-81ED-4DB2-BD59-A6C34878D82A}">
                    <a16:rowId xmlns:a16="http://schemas.microsoft.com/office/drawing/2014/main" val="3252022761"/>
                  </a:ext>
                </a:extLst>
              </a:tr>
              <a:tr h="796072">
                <a:tc>
                  <a:txBody>
                    <a:bodyPr/>
                    <a:lstStyle/>
                    <a:p>
                      <a:pPr algn="r" fontAlgn="ctr"/>
                      <a:r>
                        <a:rPr lang="en-US" sz="1500" b="1">
                          <a:effectLst/>
                        </a:rPr>
                        <a:t>Prasiddhi Food Corner</a:t>
                      </a:r>
                    </a:p>
                  </a:txBody>
                  <a:tcPr marL="76868" marR="76868" marT="38434" marB="38434" anchor="ctr">
                    <a:lnL>
                      <a:noFill/>
                    </a:lnL>
                    <a:lnR>
                      <a:noFill/>
                    </a:lnR>
                    <a:lnT>
                      <a:noFill/>
                    </a:lnT>
                    <a:lnB>
                      <a:noFill/>
                    </a:lnB>
                    <a:noFill/>
                  </a:tcPr>
                </a:tc>
                <a:tc>
                  <a:txBody>
                    <a:bodyPr/>
                    <a:lstStyle/>
                    <a:p>
                      <a:pPr algn="r" fontAlgn="ctr"/>
                      <a:r>
                        <a:rPr lang="en-US" sz="1500">
                          <a:effectLst/>
                        </a:rPr>
                        <a:t>Fast Food, North Indian, South Indian</a:t>
                      </a:r>
                    </a:p>
                  </a:txBody>
                  <a:tcPr marL="76868" marR="76868" marT="38434" marB="38434" anchor="ctr">
                    <a:lnL>
                      <a:noFill/>
                    </a:lnL>
                    <a:lnR>
                      <a:noFill/>
                    </a:lnR>
                    <a:lnT>
                      <a:noFill/>
                    </a:lnT>
                    <a:lnB>
                      <a:noFill/>
                    </a:lnB>
                    <a:noFill/>
                  </a:tcPr>
                </a:tc>
                <a:tc>
                  <a:txBody>
                    <a:bodyPr/>
                    <a:lstStyle/>
                    <a:p>
                      <a:pPr algn="r" fontAlgn="ctr"/>
                      <a:r>
                        <a:rPr lang="en-US" sz="1500">
                          <a:effectLst/>
                        </a:rPr>
                        <a:t>3.45</a:t>
                      </a:r>
                    </a:p>
                  </a:txBody>
                  <a:tcPr marL="76868" marR="76868" marT="38434" marB="38434" anchor="ctr">
                    <a:lnL>
                      <a:noFill/>
                    </a:lnL>
                    <a:lnR>
                      <a:noFill/>
                    </a:lnR>
                    <a:lnT>
                      <a:noFill/>
                    </a:lnT>
                    <a:lnB>
                      <a:noFill/>
                    </a:lnB>
                    <a:noFill/>
                  </a:tcPr>
                </a:tc>
                <a:tc>
                  <a:txBody>
                    <a:bodyPr/>
                    <a:lstStyle/>
                    <a:p>
                      <a:pPr algn="r" fontAlgn="ctr"/>
                      <a:r>
                        <a:rPr lang="en-US" sz="1500">
                          <a:effectLst/>
                        </a:rPr>
                        <a:t>200.0</a:t>
                      </a:r>
                    </a:p>
                  </a:txBody>
                  <a:tcPr marL="76868" marR="76868" marT="38434" marB="38434" anchor="ctr">
                    <a:lnL>
                      <a:noFill/>
                    </a:lnL>
                    <a:lnR>
                      <a:noFill/>
                    </a:lnR>
                    <a:lnT>
                      <a:noFill/>
                    </a:lnT>
                    <a:lnB>
                      <a:noFill/>
                    </a:lnB>
                    <a:noFill/>
                  </a:tcPr>
                </a:tc>
                <a:extLst>
                  <a:ext uri="{0D108BD9-81ED-4DB2-BD59-A6C34878D82A}">
                    <a16:rowId xmlns:a16="http://schemas.microsoft.com/office/drawing/2014/main" val="572730984"/>
                  </a:ext>
                </a:extLst>
              </a:tr>
              <a:tr h="570235">
                <a:tc>
                  <a:txBody>
                    <a:bodyPr/>
                    <a:lstStyle/>
                    <a:p>
                      <a:pPr algn="r" fontAlgn="ctr"/>
                      <a:r>
                        <a:rPr lang="en-US" sz="1500" b="1">
                          <a:effectLst/>
                        </a:rPr>
                        <a:t>Shrusti Coffee</a:t>
                      </a:r>
                    </a:p>
                  </a:txBody>
                  <a:tcPr marL="76868" marR="76868" marT="38434" marB="38434" anchor="ctr">
                    <a:lnL>
                      <a:noFill/>
                    </a:lnL>
                    <a:lnR>
                      <a:noFill/>
                    </a:lnR>
                    <a:lnT>
                      <a:noFill/>
                    </a:lnT>
                    <a:lnB>
                      <a:noFill/>
                    </a:lnB>
                    <a:noFill/>
                  </a:tcPr>
                </a:tc>
                <a:tc>
                  <a:txBody>
                    <a:bodyPr/>
                    <a:lstStyle/>
                    <a:p>
                      <a:pPr algn="r" fontAlgn="ctr"/>
                      <a:r>
                        <a:rPr lang="en-US" sz="1500">
                          <a:effectLst/>
                        </a:rPr>
                        <a:t>Cafe, South Indian</a:t>
                      </a:r>
                    </a:p>
                  </a:txBody>
                  <a:tcPr marL="76868" marR="76868" marT="38434" marB="38434" anchor="ctr">
                    <a:lnL>
                      <a:noFill/>
                    </a:lnL>
                    <a:lnR>
                      <a:noFill/>
                    </a:lnR>
                    <a:lnT>
                      <a:noFill/>
                    </a:lnT>
                    <a:lnB>
                      <a:noFill/>
                    </a:lnB>
                    <a:noFill/>
                  </a:tcPr>
                </a:tc>
                <a:tc>
                  <a:txBody>
                    <a:bodyPr/>
                    <a:lstStyle/>
                    <a:p>
                      <a:pPr algn="r" fontAlgn="ctr"/>
                      <a:r>
                        <a:rPr lang="en-US" sz="1500">
                          <a:effectLst/>
                        </a:rPr>
                        <a:t>3.45</a:t>
                      </a:r>
                    </a:p>
                  </a:txBody>
                  <a:tcPr marL="76868" marR="76868" marT="38434" marB="38434" anchor="ctr">
                    <a:lnL>
                      <a:noFill/>
                    </a:lnL>
                    <a:lnR>
                      <a:noFill/>
                    </a:lnR>
                    <a:lnT>
                      <a:noFill/>
                    </a:lnT>
                    <a:lnB>
                      <a:noFill/>
                    </a:lnB>
                    <a:noFill/>
                  </a:tcPr>
                </a:tc>
                <a:tc>
                  <a:txBody>
                    <a:bodyPr/>
                    <a:lstStyle/>
                    <a:p>
                      <a:pPr algn="r" fontAlgn="ctr"/>
                      <a:r>
                        <a:rPr lang="en-US" sz="1500">
                          <a:effectLst/>
                        </a:rPr>
                        <a:t>150.0</a:t>
                      </a:r>
                    </a:p>
                  </a:txBody>
                  <a:tcPr marL="76868" marR="76868" marT="38434" marB="38434" anchor="ctr">
                    <a:lnL>
                      <a:noFill/>
                    </a:lnL>
                    <a:lnR>
                      <a:noFill/>
                    </a:lnR>
                    <a:lnT>
                      <a:noFill/>
                    </a:lnT>
                    <a:lnB>
                      <a:noFill/>
                    </a:lnB>
                    <a:noFill/>
                  </a:tcPr>
                </a:tc>
                <a:extLst>
                  <a:ext uri="{0D108BD9-81ED-4DB2-BD59-A6C34878D82A}">
                    <a16:rowId xmlns:a16="http://schemas.microsoft.com/office/drawing/2014/main" val="1097014403"/>
                  </a:ext>
                </a:extLst>
              </a:tr>
              <a:tr h="570235">
                <a:tc>
                  <a:txBody>
                    <a:bodyPr/>
                    <a:lstStyle/>
                    <a:p>
                      <a:pPr algn="r" fontAlgn="ctr"/>
                      <a:r>
                        <a:rPr lang="en-US" sz="1500" b="1">
                          <a:effectLst/>
                        </a:rPr>
                        <a:t>Shanthi Sagar</a:t>
                      </a:r>
                    </a:p>
                  </a:txBody>
                  <a:tcPr marL="76868" marR="76868" marT="38434" marB="38434" anchor="ctr">
                    <a:lnL>
                      <a:noFill/>
                    </a:lnL>
                    <a:lnR>
                      <a:noFill/>
                    </a:lnR>
                    <a:lnT>
                      <a:noFill/>
                    </a:lnT>
                    <a:lnB>
                      <a:noFill/>
                    </a:lnB>
                    <a:noFill/>
                  </a:tcPr>
                </a:tc>
                <a:tc>
                  <a:txBody>
                    <a:bodyPr/>
                    <a:lstStyle/>
                    <a:p>
                      <a:pPr algn="r" fontAlgn="ctr"/>
                      <a:r>
                        <a:rPr lang="en-US" sz="1500">
                          <a:effectLst/>
                        </a:rPr>
                        <a:t>South Indian</a:t>
                      </a:r>
                    </a:p>
                  </a:txBody>
                  <a:tcPr marL="76868" marR="76868" marT="38434" marB="38434" anchor="ctr">
                    <a:lnL>
                      <a:noFill/>
                    </a:lnL>
                    <a:lnR>
                      <a:noFill/>
                    </a:lnR>
                    <a:lnT>
                      <a:noFill/>
                    </a:lnT>
                    <a:lnB>
                      <a:noFill/>
                    </a:lnB>
                    <a:noFill/>
                  </a:tcPr>
                </a:tc>
                <a:tc>
                  <a:txBody>
                    <a:bodyPr/>
                    <a:lstStyle/>
                    <a:p>
                      <a:pPr algn="r" fontAlgn="ctr"/>
                      <a:r>
                        <a:rPr lang="en-US" sz="1500">
                          <a:effectLst/>
                        </a:rPr>
                        <a:t>3.44</a:t>
                      </a:r>
                    </a:p>
                  </a:txBody>
                  <a:tcPr marL="76868" marR="76868" marT="38434" marB="38434" anchor="ctr">
                    <a:lnL>
                      <a:noFill/>
                    </a:lnL>
                    <a:lnR>
                      <a:noFill/>
                    </a:lnR>
                    <a:lnT>
                      <a:noFill/>
                    </a:lnT>
                    <a:lnB>
                      <a:noFill/>
                    </a:lnB>
                    <a:noFill/>
                  </a:tcPr>
                </a:tc>
                <a:tc>
                  <a:txBody>
                    <a:bodyPr/>
                    <a:lstStyle/>
                    <a:p>
                      <a:pPr algn="r" fontAlgn="ctr"/>
                      <a:r>
                        <a:rPr lang="en-US" sz="1500">
                          <a:effectLst/>
                        </a:rPr>
                        <a:t>250.0</a:t>
                      </a:r>
                    </a:p>
                  </a:txBody>
                  <a:tcPr marL="76868" marR="76868" marT="38434" marB="38434" anchor="ctr">
                    <a:lnL>
                      <a:noFill/>
                    </a:lnL>
                    <a:lnR>
                      <a:noFill/>
                    </a:lnR>
                    <a:lnT>
                      <a:noFill/>
                    </a:lnT>
                    <a:lnB>
                      <a:noFill/>
                    </a:lnB>
                    <a:noFill/>
                  </a:tcPr>
                </a:tc>
                <a:extLst>
                  <a:ext uri="{0D108BD9-81ED-4DB2-BD59-A6C34878D82A}">
                    <a16:rowId xmlns:a16="http://schemas.microsoft.com/office/drawing/2014/main" val="4145108818"/>
                  </a:ext>
                </a:extLst>
              </a:tr>
              <a:tr h="796072">
                <a:tc>
                  <a:txBody>
                    <a:bodyPr/>
                    <a:lstStyle/>
                    <a:p>
                      <a:pPr algn="r" fontAlgn="ctr"/>
                      <a:r>
                        <a:rPr lang="en-US" sz="1500" b="1">
                          <a:effectLst/>
                        </a:rPr>
                        <a:t>Mayura Sagar</a:t>
                      </a:r>
                    </a:p>
                  </a:txBody>
                  <a:tcPr marL="76868" marR="76868" marT="38434" marB="38434" anchor="ctr">
                    <a:lnL>
                      <a:noFill/>
                    </a:lnL>
                    <a:lnR>
                      <a:noFill/>
                    </a:lnR>
                    <a:lnT>
                      <a:noFill/>
                    </a:lnT>
                    <a:lnB>
                      <a:noFill/>
                    </a:lnB>
                    <a:noFill/>
                  </a:tcPr>
                </a:tc>
                <a:tc>
                  <a:txBody>
                    <a:bodyPr/>
                    <a:lstStyle/>
                    <a:p>
                      <a:pPr algn="r" fontAlgn="ctr"/>
                      <a:r>
                        <a:rPr lang="en-US" sz="1500">
                          <a:effectLst/>
                        </a:rPr>
                        <a:t>Chinese, North Indian, South Indian</a:t>
                      </a:r>
                    </a:p>
                  </a:txBody>
                  <a:tcPr marL="76868" marR="76868" marT="38434" marB="38434" anchor="ctr">
                    <a:lnL>
                      <a:noFill/>
                    </a:lnL>
                    <a:lnR>
                      <a:noFill/>
                    </a:lnR>
                    <a:lnT>
                      <a:noFill/>
                    </a:lnT>
                    <a:lnB>
                      <a:noFill/>
                    </a:lnB>
                    <a:noFill/>
                  </a:tcPr>
                </a:tc>
                <a:tc>
                  <a:txBody>
                    <a:bodyPr/>
                    <a:lstStyle/>
                    <a:p>
                      <a:pPr algn="r" fontAlgn="ctr"/>
                      <a:r>
                        <a:rPr lang="en-US" sz="1500">
                          <a:effectLst/>
                        </a:rPr>
                        <a:t>3.32</a:t>
                      </a:r>
                    </a:p>
                  </a:txBody>
                  <a:tcPr marL="76868" marR="76868" marT="38434" marB="38434" anchor="ctr">
                    <a:lnL>
                      <a:noFill/>
                    </a:lnL>
                    <a:lnR>
                      <a:noFill/>
                    </a:lnR>
                    <a:lnT>
                      <a:noFill/>
                    </a:lnT>
                    <a:lnB>
                      <a:noFill/>
                    </a:lnB>
                    <a:noFill/>
                  </a:tcPr>
                </a:tc>
                <a:tc>
                  <a:txBody>
                    <a:bodyPr/>
                    <a:lstStyle/>
                    <a:p>
                      <a:pPr algn="r" fontAlgn="ctr"/>
                      <a:r>
                        <a:rPr lang="en-US" sz="1500">
                          <a:effectLst/>
                        </a:rPr>
                        <a:t>250.0</a:t>
                      </a:r>
                    </a:p>
                  </a:txBody>
                  <a:tcPr marL="76868" marR="76868" marT="38434" marB="38434" anchor="ctr">
                    <a:lnL>
                      <a:noFill/>
                    </a:lnL>
                    <a:lnR>
                      <a:noFill/>
                    </a:lnR>
                    <a:lnT>
                      <a:noFill/>
                    </a:lnT>
                    <a:lnB>
                      <a:noFill/>
                    </a:lnB>
                    <a:noFill/>
                  </a:tcPr>
                </a:tc>
                <a:extLst>
                  <a:ext uri="{0D108BD9-81ED-4DB2-BD59-A6C34878D82A}">
                    <a16:rowId xmlns:a16="http://schemas.microsoft.com/office/drawing/2014/main" val="1339549123"/>
                  </a:ext>
                </a:extLst>
              </a:tr>
              <a:tr h="570235">
                <a:tc>
                  <a:txBody>
                    <a:bodyPr/>
                    <a:lstStyle/>
                    <a:p>
                      <a:pPr algn="r" fontAlgn="ctr"/>
                      <a:r>
                        <a:rPr lang="en-US" sz="1500" b="1">
                          <a:effectLst/>
                        </a:rPr>
                        <a:t>Container Coffee</a:t>
                      </a:r>
                    </a:p>
                  </a:txBody>
                  <a:tcPr marL="76868" marR="76868" marT="38434" marB="38434" anchor="ctr">
                    <a:lnL>
                      <a:noFill/>
                    </a:lnL>
                    <a:lnR>
                      <a:noFill/>
                    </a:lnR>
                    <a:lnT>
                      <a:noFill/>
                    </a:lnT>
                    <a:lnB>
                      <a:noFill/>
                    </a:lnB>
                    <a:noFill/>
                  </a:tcPr>
                </a:tc>
                <a:tc>
                  <a:txBody>
                    <a:bodyPr/>
                    <a:lstStyle/>
                    <a:p>
                      <a:pPr algn="r" fontAlgn="ctr"/>
                      <a:r>
                        <a:rPr lang="en-US" sz="1500">
                          <a:effectLst/>
                        </a:rPr>
                        <a:t>South Indian</a:t>
                      </a:r>
                    </a:p>
                  </a:txBody>
                  <a:tcPr marL="76868" marR="76868" marT="38434" marB="38434" anchor="ctr">
                    <a:lnL>
                      <a:noFill/>
                    </a:lnL>
                    <a:lnR>
                      <a:noFill/>
                    </a:lnR>
                    <a:lnT>
                      <a:noFill/>
                    </a:lnT>
                    <a:lnB>
                      <a:noFill/>
                    </a:lnB>
                    <a:noFill/>
                  </a:tcPr>
                </a:tc>
                <a:tc>
                  <a:txBody>
                    <a:bodyPr/>
                    <a:lstStyle/>
                    <a:p>
                      <a:pPr algn="r" fontAlgn="ctr"/>
                      <a:r>
                        <a:rPr lang="en-US" sz="1500">
                          <a:effectLst/>
                        </a:rPr>
                        <a:t>3.11</a:t>
                      </a:r>
                    </a:p>
                  </a:txBody>
                  <a:tcPr marL="76868" marR="76868" marT="38434" marB="38434" anchor="ctr">
                    <a:lnL>
                      <a:noFill/>
                    </a:lnL>
                    <a:lnR>
                      <a:noFill/>
                    </a:lnR>
                    <a:lnT>
                      <a:noFill/>
                    </a:lnT>
                    <a:lnB>
                      <a:noFill/>
                    </a:lnB>
                    <a:noFill/>
                  </a:tcPr>
                </a:tc>
                <a:tc>
                  <a:txBody>
                    <a:bodyPr/>
                    <a:lstStyle/>
                    <a:p>
                      <a:pPr algn="r" fontAlgn="ctr"/>
                      <a:r>
                        <a:rPr lang="en-US" sz="1500">
                          <a:effectLst/>
                        </a:rPr>
                        <a:t>200.0</a:t>
                      </a:r>
                    </a:p>
                  </a:txBody>
                  <a:tcPr marL="76868" marR="76868" marT="38434" marB="38434" anchor="ctr">
                    <a:lnL>
                      <a:noFill/>
                    </a:lnL>
                    <a:lnR>
                      <a:noFill/>
                    </a:lnR>
                    <a:lnT>
                      <a:noFill/>
                    </a:lnT>
                    <a:lnB>
                      <a:noFill/>
                    </a:lnB>
                    <a:noFill/>
                  </a:tcPr>
                </a:tc>
                <a:extLst>
                  <a:ext uri="{0D108BD9-81ED-4DB2-BD59-A6C34878D82A}">
                    <a16:rowId xmlns:a16="http://schemas.microsoft.com/office/drawing/2014/main" val="2605833413"/>
                  </a:ext>
                </a:extLst>
              </a:tr>
            </a:tbl>
          </a:graphicData>
        </a:graphic>
      </p:graphicFrame>
    </p:spTree>
    <p:extLst>
      <p:ext uri="{BB962C8B-B14F-4D97-AF65-F5344CB8AC3E}">
        <p14:creationId xmlns:p14="http://schemas.microsoft.com/office/powerpoint/2010/main" val="238337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A40F6-9367-4DB5-D2F5-3D50A2F250C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a:solidFill>
                  <a:srgbClr val="FFFFFF"/>
                </a:solidFill>
              </a:rPr>
              <a:t>Conclusion:</a:t>
            </a:r>
          </a:p>
        </p:txBody>
      </p:sp>
      <p:sp>
        <p:nvSpPr>
          <p:cNvPr id="3" name="Content Placeholder 2">
            <a:extLst>
              <a:ext uri="{FF2B5EF4-FFF2-40B4-BE49-F238E27FC236}">
                <a16:creationId xmlns:a16="http://schemas.microsoft.com/office/drawing/2014/main" id="{17EE9A0B-EC80-5C25-F059-8FEFE18D15F2}"/>
              </a:ext>
            </a:extLst>
          </p:cNvPr>
          <p:cNvSpPr>
            <a:spLocks noGrp="1"/>
          </p:cNvSpPr>
          <p:nvPr>
            <p:ph idx="1"/>
          </p:nvPr>
        </p:nvSpPr>
        <p:spPr>
          <a:xfrm>
            <a:off x="5591695" y="1402080"/>
            <a:ext cx="5320696" cy="4053840"/>
          </a:xfrm>
        </p:spPr>
        <p:txBody>
          <a:bodyPr anchor="ctr">
            <a:normAutofit/>
          </a:bodyPr>
          <a:lstStyle/>
          <a:p>
            <a:pPr marL="0" marR="0">
              <a:lnSpc>
                <a:spcPct val="90000"/>
              </a:lnSpc>
              <a:spcBef>
                <a:spcPts val="0"/>
              </a:spcBef>
              <a:spcAft>
                <a:spcPts val="1000"/>
              </a:spcAft>
            </a:pPr>
            <a:r>
              <a:rPr lang="en-US" sz="1300">
                <a:latin typeface="Aptos" panose="020B0004020202020204" pitchFamily="34" charset="0"/>
                <a:ea typeface="Times New Roman" panose="02020603050405020304" pitchFamily="18" charset="0"/>
                <a:cs typeface="Times New Roman" panose="02020603050405020304" pitchFamily="18" charset="0"/>
              </a:rPr>
              <a:t>A</a:t>
            </a:r>
            <a:r>
              <a:rPr lang="en-US" sz="1300">
                <a:effectLst/>
                <a:latin typeface="Aptos" panose="020B0004020202020204" pitchFamily="34" charset="0"/>
                <a:ea typeface="Times New Roman" panose="02020603050405020304" pitchFamily="18" charset="0"/>
                <a:cs typeface="Times New Roman" panose="02020603050405020304" pitchFamily="18" charset="0"/>
              </a:rPr>
              <a:t> new restaurant seeker should keep the following things in mind:</a:t>
            </a:r>
          </a:p>
          <a:p>
            <a:pPr marL="0" marR="0">
              <a:lnSpc>
                <a:spcPct val="90000"/>
              </a:lnSpc>
              <a:spcBef>
                <a:spcPts val="0"/>
              </a:spcBef>
              <a:spcAft>
                <a:spcPts val="1000"/>
              </a:spcAft>
            </a:pPr>
            <a:r>
              <a:rPr lang="en-US" sz="1300">
                <a:effectLst/>
                <a:latin typeface="Aptos" panose="020B0004020202020204" pitchFamily="34" charset="0"/>
                <a:ea typeface="Times New Roman" panose="02020603050405020304" pitchFamily="18" charset="0"/>
                <a:cs typeface="Times New Roman" panose="02020603050405020304" pitchFamily="18" charset="0"/>
              </a:rPr>
              <a:t>Service: Many restaurants seem to have high ratings for service, indicating that attentive and friendly staff can greatly enhance the dining experience. Good service appears to be a strong point for several establishments.</a:t>
            </a:r>
          </a:p>
          <a:p>
            <a:pPr marL="0" marR="0">
              <a:lnSpc>
                <a:spcPct val="90000"/>
              </a:lnSpc>
              <a:spcBef>
                <a:spcPts val="0"/>
              </a:spcBef>
              <a:spcAft>
                <a:spcPts val="1000"/>
              </a:spcAft>
            </a:pPr>
            <a:r>
              <a:rPr lang="en-US" sz="1300">
                <a:effectLst/>
                <a:latin typeface="Aptos" panose="020B0004020202020204" pitchFamily="34" charset="0"/>
                <a:ea typeface="Times New Roman" panose="02020603050405020304" pitchFamily="18" charset="0"/>
                <a:cs typeface="Times New Roman" panose="02020603050405020304" pitchFamily="18" charset="0"/>
              </a:rPr>
              <a:t>Ambiance: Ambiance, which likely includes factors like noise level, atmosphere, and overall vibe, is also highly rated across most restaurants. Creating an enjoyable ambiance is crucial for providing a pleasant dining experience.</a:t>
            </a:r>
          </a:p>
          <a:p>
            <a:pPr marL="0" marR="0">
              <a:lnSpc>
                <a:spcPct val="90000"/>
              </a:lnSpc>
              <a:spcBef>
                <a:spcPts val="0"/>
              </a:spcBef>
              <a:spcAft>
                <a:spcPts val="1000"/>
              </a:spcAft>
            </a:pPr>
            <a:r>
              <a:rPr lang="en-US" sz="1300">
                <a:effectLst/>
                <a:latin typeface="Aptos" panose="020B0004020202020204" pitchFamily="34" charset="0"/>
                <a:ea typeface="Times New Roman" panose="02020603050405020304" pitchFamily="18" charset="0"/>
                <a:cs typeface="Times New Roman" panose="02020603050405020304" pitchFamily="18" charset="0"/>
              </a:rPr>
              <a:t>Food: While ambiance and service are important, the quality of food should still be a top priority. The heatmap shows varying ratings for food across different restaurants, so researching and prioritizing establishments known for their culinary excellence is advisable.</a:t>
            </a:r>
          </a:p>
          <a:p>
            <a:pPr marL="0" marR="0">
              <a:lnSpc>
                <a:spcPct val="90000"/>
              </a:lnSpc>
              <a:spcBef>
                <a:spcPts val="0"/>
              </a:spcBef>
              <a:spcAft>
                <a:spcPts val="1000"/>
              </a:spcAft>
            </a:pPr>
            <a:r>
              <a:rPr lang="en-US" sz="1300">
                <a:effectLst/>
                <a:latin typeface="Aptos" panose="020B0004020202020204" pitchFamily="34" charset="0"/>
                <a:ea typeface="Times New Roman" panose="02020603050405020304" pitchFamily="18" charset="0"/>
                <a:cs typeface="Times New Roman" panose="02020603050405020304" pitchFamily="18" charset="0"/>
              </a:rPr>
              <a:t>Value: Some restaurants appear to offer better value or cost-effectiveness compared to others. For diners on a budget or seeking the best bang for their buck, considering the value aspect can be beneficial.</a:t>
            </a:r>
          </a:p>
          <a:p>
            <a:pPr>
              <a:lnSpc>
                <a:spcPct val="90000"/>
              </a:lnSpc>
            </a:pPr>
            <a:endParaRPr lang="en-US" sz="1300"/>
          </a:p>
        </p:txBody>
      </p:sp>
    </p:spTree>
    <p:extLst>
      <p:ext uri="{BB962C8B-B14F-4D97-AF65-F5344CB8AC3E}">
        <p14:creationId xmlns:p14="http://schemas.microsoft.com/office/powerpoint/2010/main" val="367121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B103-0EBB-1B97-7F26-1C4E9E9B9413}"/>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Thank you!</a:t>
            </a:r>
          </a:p>
        </p:txBody>
      </p:sp>
      <p:sp>
        <p:nvSpPr>
          <p:cNvPr id="7" name="Rectangle 6">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 name="Rectangle 8">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213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1416-AFEB-E03A-0F47-1283C5A2A4F9}"/>
              </a:ext>
            </a:extLst>
          </p:cNvPr>
          <p:cNvSpPr>
            <a:spLocks noGrp="1"/>
          </p:cNvSpPr>
          <p:nvPr>
            <p:ph type="title"/>
          </p:nvPr>
        </p:nvSpPr>
        <p:spPr>
          <a:xfrm>
            <a:off x="603314" y="156117"/>
            <a:ext cx="6894576" cy="2087605"/>
          </a:xfrm>
        </p:spPr>
        <p:txBody>
          <a:bodyPr anchor="b">
            <a:normAutofit fontScale="90000"/>
          </a:bodyPr>
          <a:lstStyle/>
          <a:p>
            <a:pPr>
              <a:lnSpc>
                <a:spcPct val="90000"/>
              </a:lnSpc>
            </a:pPr>
            <a:r>
              <a:rPr lang="en-US" sz="2300" b="1" dirty="0">
                <a:effectLst/>
                <a:latin typeface="Aptos" panose="020B0004020202020204" pitchFamily="34" charset="0"/>
                <a:ea typeface="Times New Roman" panose="02020603050405020304" pitchFamily="18" charset="0"/>
                <a:cs typeface="Times New Roman" panose="02020603050405020304" pitchFamily="18" charset="0"/>
              </a:rPr>
              <a:t>Primary Goal:</a:t>
            </a:r>
            <a:r>
              <a:rPr lang="en-US" sz="2300" dirty="0">
                <a:effectLst/>
                <a:latin typeface="Aptos" panose="020B0004020202020204" pitchFamily="34" charset="0"/>
                <a:ea typeface="Times New Roman" panose="02020603050405020304" pitchFamily="18" charset="0"/>
                <a:cs typeface="Times New Roman" panose="02020603050405020304" pitchFamily="18" charset="0"/>
              </a:rPr>
              <a:t> Empower aspiring restaurateurs with data-driven insights and strategies to establish and differentiate their restaurants successfully in Bengaluru.</a:t>
            </a:r>
            <a:br>
              <a:rPr lang="en-US" sz="2300" dirty="0">
                <a:effectLst/>
                <a:latin typeface="Aptos" panose="020B0004020202020204" pitchFamily="34" charset="0"/>
                <a:ea typeface="Times New Roman" panose="02020603050405020304" pitchFamily="18" charset="0"/>
                <a:cs typeface="Times New Roman" panose="02020603050405020304" pitchFamily="18" charset="0"/>
              </a:rPr>
            </a:br>
            <a:endParaRPr lang="en-US" sz="2300" dirty="0"/>
          </a:p>
        </p:txBody>
      </p:sp>
      <p:sp>
        <p:nvSpPr>
          <p:cNvPr id="3" name="Content Placeholder 2">
            <a:extLst>
              <a:ext uri="{FF2B5EF4-FFF2-40B4-BE49-F238E27FC236}">
                <a16:creationId xmlns:a16="http://schemas.microsoft.com/office/drawing/2014/main" id="{B6F1FA4E-8080-F131-5AA2-2F7A7CDF1F69}"/>
              </a:ext>
            </a:extLst>
          </p:cNvPr>
          <p:cNvSpPr>
            <a:spLocks noGrp="1"/>
          </p:cNvSpPr>
          <p:nvPr>
            <p:ph idx="1"/>
          </p:nvPr>
        </p:nvSpPr>
        <p:spPr>
          <a:xfrm>
            <a:off x="640080" y="2708307"/>
            <a:ext cx="6894576" cy="3485260"/>
          </a:xfrm>
        </p:spPr>
        <p:txBody>
          <a:bodyPr>
            <a:normAutofit/>
          </a:bodyPr>
          <a:lstStyle/>
          <a:p>
            <a:pPr marL="0">
              <a:lnSpc>
                <a:spcPct val="100000"/>
              </a:lnSpc>
              <a:spcBef>
                <a:spcPts val="0"/>
              </a:spcBef>
              <a:spcAft>
                <a:spcPts val="1000"/>
              </a:spcAft>
            </a:pPr>
            <a:r>
              <a:rPr lang="en-US" sz="1100" b="1">
                <a:effectLst/>
                <a:latin typeface="Aptos" panose="020B0004020202020204" pitchFamily="34" charset="0"/>
                <a:ea typeface="Times New Roman" panose="02020603050405020304" pitchFamily="18" charset="0"/>
                <a:cs typeface="Times New Roman" panose="02020603050405020304" pitchFamily="18" charset="0"/>
              </a:rPr>
              <a:t>Objectives:</a:t>
            </a:r>
            <a:endParaRPr lang="en-US" sz="1100">
              <a:effectLst/>
              <a:latin typeface="Aptos" panose="020B0004020202020204" pitchFamily="34" charset="0"/>
              <a:ea typeface="Times New Roman" panose="02020603050405020304" pitchFamily="18" charset="0"/>
              <a:cs typeface="Times New Roman" panose="02020603050405020304" pitchFamily="18" charset="0"/>
            </a:endParaRPr>
          </a:p>
          <a:p>
            <a:pPr marL="342900" indent="-342900">
              <a:lnSpc>
                <a:spcPct val="100000"/>
              </a:lnSpc>
              <a:spcBef>
                <a:spcPts val="0"/>
              </a:spcBef>
              <a:spcAft>
                <a:spcPts val="1000"/>
              </a:spcAft>
              <a:buFont typeface="+mj-lt"/>
              <a:buAutoNum type="arabicPeriod"/>
              <a:tabLst>
                <a:tab pos="457200" algn="l"/>
              </a:tabLst>
            </a:pPr>
            <a:r>
              <a:rPr lang="en-US" sz="1100" b="1">
                <a:effectLst/>
                <a:latin typeface="Aptos" panose="020B0004020202020204" pitchFamily="34" charset="0"/>
                <a:ea typeface="Times New Roman" panose="02020603050405020304" pitchFamily="18" charset="0"/>
                <a:cs typeface="Times New Roman" panose="02020603050405020304" pitchFamily="18" charset="0"/>
              </a:rPr>
              <a:t>Understand Bengaluru's Culinary Landscape:</a:t>
            </a:r>
            <a:r>
              <a:rPr lang="en-US" sz="1100">
                <a:effectLst/>
                <a:latin typeface="Aptos" panose="020B0004020202020204" pitchFamily="34" charset="0"/>
                <a:ea typeface="Times New Roman" panose="02020603050405020304" pitchFamily="18" charset="0"/>
                <a:cs typeface="Times New Roman" panose="02020603050405020304" pitchFamily="18" charset="0"/>
              </a:rPr>
              <a:t> Analyze data sourced from Zomato to gain insights into the diverse array of restaurants, cuisine preferences, thematic trends, reviews, and ratings prevalent in Bengaluru.</a:t>
            </a:r>
          </a:p>
          <a:p>
            <a:pPr marL="342900" indent="-342900">
              <a:lnSpc>
                <a:spcPct val="100000"/>
              </a:lnSpc>
              <a:spcBef>
                <a:spcPts val="0"/>
              </a:spcBef>
              <a:spcAft>
                <a:spcPts val="1000"/>
              </a:spcAft>
              <a:buFont typeface="+mj-lt"/>
              <a:buAutoNum type="arabicPeriod"/>
              <a:tabLst>
                <a:tab pos="457200" algn="l"/>
              </a:tabLst>
            </a:pPr>
            <a:r>
              <a:rPr lang="en-US" sz="1100" b="1">
                <a:effectLst/>
                <a:latin typeface="Aptos" panose="020B0004020202020204" pitchFamily="34" charset="0"/>
                <a:ea typeface="Times New Roman" panose="02020603050405020304" pitchFamily="18" charset="0"/>
                <a:cs typeface="Times New Roman" panose="02020603050405020304" pitchFamily="18" charset="0"/>
              </a:rPr>
              <a:t>Identify Key Success Factors:</a:t>
            </a:r>
            <a:r>
              <a:rPr lang="en-US" sz="1100">
                <a:effectLst/>
                <a:latin typeface="Aptos" panose="020B0004020202020204" pitchFamily="34" charset="0"/>
                <a:ea typeface="Times New Roman" panose="02020603050405020304" pitchFamily="18" charset="0"/>
                <a:cs typeface="Times New Roman" panose="02020603050405020304" pitchFamily="18" charset="0"/>
              </a:rPr>
              <a:t> Uncover the factors influencing restaurant success, including location dynamics, online ordering trends, booking preferences, customer reviews, and ratings.</a:t>
            </a:r>
          </a:p>
          <a:p>
            <a:pPr marL="342900" indent="-342900">
              <a:lnSpc>
                <a:spcPct val="100000"/>
              </a:lnSpc>
              <a:spcBef>
                <a:spcPts val="0"/>
              </a:spcBef>
              <a:spcAft>
                <a:spcPts val="1000"/>
              </a:spcAft>
              <a:buFont typeface="+mj-lt"/>
              <a:buAutoNum type="arabicPeriod"/>
              <a:tabLst>
                <a:tab pos="457200" algn="l"/>
              </a:tabLst>
            </a:pPr>
            <a:r>
              <a:rPr lang="en-US" sz="1100" b="1">
                <a:effectLst/>
                <a:latin typeface="Aptos" panose="020B0004020202020204" pitchFamily="34" charset="0"/>
                <a:ea typeface="Times New Roman" panose="02020603050405020304" pitchFamily="18" charset="0"/>
                <a:cs typeface="Times New Roman" panose="02020603050405020304" pitchFamily="18" charset="0"/>
              </a:rPr>
              <a:t>Explore Demographic Influences:</a:t>
            </a:r>
            <a:r>
              <a:rPr lang="en-US" sz="1100">
                <a:effectLst/>
                <a:latin typeface="Aptos" panose="020B0004020202020204" pitchFamily="34" charset="0"/>
                <a:ea typeface="Times New Roman" panose="02020603050405020304" pitchFamily="18" charset="0"/>
                <a:cs typeface="Times New Roman" panose="02020603050405020304" pitchFamily="18" charset="0"/>
              </a:rPr>
              <a:t> Investigate how demographic factors such as age, income, and cultural background impact dining preferences and restaurant choices in different localities of Bengaluru, reflected in reviews and ratings.</a:t>
            </a:r>
          </a:p>
          <a:p>
            <a:pPr marL="342900" indent="-342900">
              <a:lnSpc>
                <a:spcPct val="100000"/>
              </a:lnSpc>
              <a:spcBef>
                <a:spcPts val="0"/>
              </a:spcBef>
              <a:spcAft>
                <a:spcPts val="1000"/>
              </a:spcAft>
              <a:buFont typeface="+mj-lt"/>
              <a:buAutoNum type="arabicPeriod"/>
              <a:tabLst>
                <a:tab pos="457200" algn="l"/>
              </a:tabLst>
            </a:pPr>
            <a:r>
              <a:rPr lang="en-US" sz="1100" b="1">
                <a:effectLst/>
                <a:latin typeface="Aptos" panose="020B0004020202020204" pitchFamily="34" charset="0"/>
                <a:ea typeface="Times New Roman" panose="02020603050405020304" pitchFamily="18" charset="0"/>
                <a:cs typeface="Times New Roman" panose="02020603050405020304" pitchFamily="18" charset="0"/>
              </a:rPr>
              <a:t>Evaluate Pricing Strategies:</a:t>
            </a:r>
            <a:r>
              <a:rPr lang="en-US" sz="1100">
                <a:effectLst/>
                <a:latin typeface="Aptos" panose="020B0004020202020204" pitchFamily="34" charset="0"/>
                <a:ea typeface="Times New Roman" panose="02020603050405020304" pitchFamily="18" charset="0"/>
                <a:cs typeface="Times New Roman" panose="02020603050405020304" pitchFamily="18" charset="0"/>
              </a:rPr>
              <a:t> Analyze the relationship between pricing, menu offerings, customer reviews, and ratings to identify effective pricing strategies for restaurants in Bengaluru.</a:t>
            </a:r>
          </a:p>
          <a:p>
            <a:pPr marL="0" indent="0">
              <a:lnSpc>
                <a:spcPct val="100000"/>
              </a:lnSpc>
              <a:buNone/>
            </a:pPr>
            <a:r>
              <a:rPr lang="en-US" sz="1100" b="1">
                <a:effectLst/>
                <a:latin typeface="Aptos" panose="020B0004020202020204" pitchFamily="34" charset="0"/>
                <a:ea typeface="Times New Roman" panose="02020603050405020304" pitchFamily="18" charset="0"/>
                <a:cs typeface="Times New Roman" panose="02020603050405020304" pitchFamily="18" charset="0"/>
              </a:rPr>
              <a:t>5.    Provide Actionable Recommendations:</a:t>
            </a:r>
            <a:r>
              <a:rPr lang="en-US" sz="1100">
                <a:effectLst/>
                <a:latin typeface="Aptos" panose="020B0004020202020204" pitchFamily="34" charset="0"/>
                <a:ea typeface="Times New Roman" panose="02020603050405020304" pitchFamily="18" charset="0"/>
                <a:cs typeface="Times New Roman" panose="02020603050405020304" pitchFamily="18" charset="0"/>
              </a:rPr>
              <a:t> Offer strategic recommendations based on data analysis, including insights from        reviews and ratings, to assist aspiring restaurateurs in making informed decisions regarding location selection, 	menu development, pricing, and marketing strategies.</a:t>
            </a:r>
            <a:r>
              <a:rPr lang="en-US" sz="1100">
                <a:effectLst/>
              </a:rPr>
              <a:t> </a:t>
            </a:r>
            <a:endParaRPr lang="en-US" sz="1100"/>
          </a:p>
        </p:txBody>
      </p:sp>
      <p:pic>
        <p:nvPicPr>
          <p:cNvPr id="5" name="Picture 4" descr="Variety of fresh salads">
            <a:extLst>
              <a:ext uri="{FF2B5EF4-FFF2-40B4-BE49-F238E27FC236}">
                <a16:creationId xmlns:a16="http://schemas.microsoft.com/office/drawing/2014/main" id="{DF36B208-8FE0-5FC9-F8E0-F8EE1F91594B}"/>
              </a:ext>
            </a:extLst>
          </p:cNvPr>
          <p:cNvPicPr>
            <a:picLocks noChangeAspect="1"/>
          </p:cNvPicPr>
          <p:nvPr/>
        </p:nvPicPr>
        <p:blipFill rotWithShape="1">
          <a:blip r:embed="rId2"/>
          <a:srcRect l="25673" r="34901" b="-1"/>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175045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CBFA-CF04-C4A6-9A7C-A26E36418C3A}"/>
              </a:ext>
            </a:extLst>
          </p:cNvPr>
          <p:cNvSpPr>
            <a:spLocks noGrp="1"/>
          </p:cNvSpPr>
          <p:nvPr>
            <p:ph type="title"/>
          </p:nvPr>
        </p:nvSpPr>
        <p:spPr>
          <a:xfrm>
            <a:off x="630936" y="640080"/>
            <a:ext cx="4818888" cy="1481328"/>
          </a:xfrm>
        </p:spPr>
        <p:txBody>
          <a:bodyPr anchor="b">
            <a:normAutofit fontScale="90000"/>
          </a:bodyPr>
          <a:lstStyle/>
          <a:p>
            <a:r>
              <a:rPr lang="en-US" sz="5600" b="0" i="0" u="none" strike="noStrike">
                <a:effectLst/>
                <a:latin typeface="-apple-system"/>
              </a:rPr>
              <a:t>Data Overview</a:t>
            </a:r>
            <a:endParaRPr lang="en-US" sz="5600"/>
          </a:p>
        </p:txBody>
      </p:sp>
      <p:sp>
        <p:nvSpPr>
          <p:cNvPr id="3" name="Content Placeholder 2">
            <a:extLst>
              <a:ext uri="{FF2B5EF4-FFF2-40B4-BE49-F238E27FC236}">
                <a16:creationId xmlns:a16="http://schemas.microsoft.com/office/drawing/2014/main" id="{CFC801ED-43E7-3291-9A95-9E9A42B25144}"/>
              </a:ext>
            </a:extLst>
          </p:cNvPr>
          <p:cNvSpPr>
            <a:spLocks noGrp="1"/>
          </p:cNvSpPr>
          <p:nvPr>
            <p:ph idx="1"/>
          </p:nvPr>
        </p:nvSpPr>
        <p:spPr>
          <a:xfrm>
            <a:off x="630936" y="2660904"/>
            <a:ext cx="4818888" cy="3547872"/>
          </a:xfrm>
        </p:spPr>
        <p:txBody>
          <a:bodyPr anchor="t">
            <a:normAutofit/>
          </a:bodyPr>
          <a:lstStyle/>
          <a:p>
            <a:r>
              <a:rPr lang="en-US" dirty="0">
                <a:effectLst/>
                <a:latin typeface="Aptos" panose="020B0004020202020204" pitchFamily="34" charset="0"/>
                <a:ea typeface="Times New Roman" panose="02020603050405020304" pitchFamily="18" charset="0"/>
                <a:cs typeface="Times New Roman" panose="02020603050405020304" pitchFamily="18" charset="0"/>
              </a:rPr>
              <a:t>Dataset: </a:t>
            </a:r>
            <a:r>
              <a:rPr lang="en-US" u="sng" dirty="0">
                <a:effectLst/>
                <a:latin typeface="Aptos" panose="020B0004020202020204" pitchFamily="34" charset="0"/>
                <a:ea typeface="Times New Roman" panose="02020603050405020304" pitchFamily="18" charset="0"/>
                <a:cs typeface="Times New Roman" panose="02020603050405020304" pitchFamily="18" charset="0"/>
                <a:hlinkClick r:id="rId2"/>
              </a:rPr>
              <a:t>https://www.kaggle.com/code/vahidehdashti/complete-zomato-dataset-eda</a:t>
            </a:r>
            <a:endParaRPr lang="en-US" dirty="0">
              <a:effectLst/>
              <a:latin typeface="Aptos" panose="020B0004020202020204" pitchFamily="34" charset="0"/>
              <a:ea typeface="Times New Roman" panose="02020603050405020304" pitchFamily="18" charset="0"/>
              <a:cs typeface="Times New Roman" panose="02020603050405020304" pitchFamily="18" charset="0"/>
            </a:endParaRPr>
          </a:p>
          <a:p>
            <a:r>
              <a:rPr lang="en-US" dirty="0"/>
              <a:t>Almost 5 millions of data available</a:t>
            </a:r>
          </a:p>
        </p:txBody>
      </p:sp>
      <p:graphicFrame>
        <p:nvGraphicFramePr>
          <p:cNvPr id="4" name="Table 3">
            <a:extLst>
              <a:ext uri="{FF2B5EF4-FFF2-40B4-BE49-F238E27FC236}">
                <a16:creationId xmlns:a16="http://schemas.microsoft.com/office/drawing/2014/main" id="{24A23F3D-DC39-5B90-CF67-AB940F35A25E}"/>
              </a:ext>
            </a:extLst>
          </p:cNvPr>
          <p:cNvGraphicFramePr>
            <a:graphicFrameLocks noGrp="1"/>
          </p:cNvGraphicFramePr>
          <p:nvPr>
            <p:extLst>
              <p:ext uri="{D42A27DB-BD31-4B8C-83A1-F6EECF244321}">
                <p14:modId xmlns:p14="http://schemas.microsoft.com/office/powerpoint/2010/main" val="2457658069"/>
              </p:ext>
            </p:extLst>
          </p:nvPr>
        </p:nvGraphicFramePr>
        <p:xfrm>
          <a:off x="6231283" y="640080"/>
          <a:ext cx="5194499" cy="5986494"/>
        </p:xfrm>
        <a:graphic>
          <a:graphicData uri="http://schemas.openxmlformats.org/drawingml/2006/table">
            <a:tbl>
              <a:tblPr firstRow="1" bandRow="1">
                <a:tableStyleId>{5C22544A-7EE6-4342-B048-85BDC9FD1C3A}</a:tableStyleId>
              </a:tblPr>
              <a:tblGrid>
                <a:gridCol w="2694848">
                  <a:extLst>
                    <a:ext uri="{9D8B030D-6E8A-4147-A177-3AD203B41FA5}">
                      <a16:colId xmlns:a16="http://schemas.microsoft.com/office/drawing/2014/main" val="1450419495"/>
                    </a:ext>
                  </a:extLst>
                </a:gridCol>
                <a:gridCol w="2499651">
                  <a:extLst>
                    <a:ext uri="{9D8B030D-6E8A-4147-A177-3AD203B41FA5}">
                      <a16:colId xmlns:a16="http://schemas.microsoft.com/office/drawing/2014/main" val="1098893364"/>
                    </a:ext>
                  </a:extLst>
                </a:gridCol>
              </a:tblGrid>
              <a:tr h="619760">
                <a:tc>
                  <a:txBody>
                    <a:bodyPr/>
                    <a:lstStyle/>
                    <a:p>
                      <a:r>
                        <a:rPr lang="en-US" sz="2900"/>
                        <a:t>Data Definition</a:t>
                      </a:r>
                    </a:p>
                  </a:txBody>
                  <a:tcPr marL="144494" marR="144494" marT="72247" marB="72247"/>
                </a:tc>
                <a:tc>
                  <a:txBody>
                    <a:bodyPr/>
                    <a:lstStyle/>
                    <a:p>
                      <a:r>
                        <a:rPr lang="en-US" sz="2900"/>
                        <a:t>Features</a:t>
                      </a:r>
                    </a:p>
                  </a:txBody>
                  <a:tcPr marL="144494" marR="144494" marT="72247" marB="72247"/>
                </a:tc>
                <a:extLst>
                  <a:ext uri="{0D108BD9-81ED-4DB2-BD59-A6C34878D82A}">
                    <a16:rowId xmlns:a16="http://schemas.microsoft.com/office/drawing/2014/main" val="3467418155"/>
                  </a:ext>
                </a:extLst>
              </a:tr>
              <a:tr h="619760">
                <a:tc>
                  <a:txBody>
                    <a:bodyPr/>
                    <a:lstStyle/>
                    <a:p>
                      <a:r>
                        <a:rPr lang="en-US" sz="2900"/>
                        <a:t>Url</a:t>
                      </a:r>
                    </a:p>
                  </a:txBody>
                  <a:tcPr marL="144494" marR="144494" marT="72247" marB="72247"/>
                </a:tc>
                <a:tc>
                  <a:txBody>
                    <a:bodyPr/>
                    <a:lstStyle/>
                    <a:p>
                      <a:r>
                        <a:rPr lang="en-US" sz="2900"/>
                        <a:t>Address</a:t>
                      </a:r>
                    </a:p>
                  </a:txBody>
                  <a:tcPr marL="144494" marR="144494" marT="72247" marB="72247"/>
                </a:tc>
                <a:extLst>
                  <a:ext uri="{0D108BD9-81ED-4DB2-BD59-A6C34878D82A}">
                    <a16:rowId xmlns:a16="http://schemas.microsoft.com/office/drawing/2014/main" val="2246943635"/>
                  </a:ext>
                </a:extLst>
              </a:tr>
              <a:tr h="619760">
                <a:tc>
                  <a:txBody>
                    <a:bodyPr/>
                    <a:lstStyle/>
                    <a:p>
                      <a:r>
                        <a:rPr lang="en-US" sz="2900"/>
                        <a:t>Name</a:t>
                      </a:r>
                    </a:p>
                  </a:txBody>
                  <a:tcPr marL="144494" marR="144494" marT="72247" marB="72247"/>
                </a:tc>
                <a:tc>
                  <a:txBody>
                    <a:bodyPr/>
                    <a:lstStyle/>
                    <a:p>
                      <a:r>
                        <a:rPr lang="en-US" sz="2900"/>
                        <a:t>Online_Order</a:t>
                      </a:r>
                    </a:p>
                  </a:txBody>
                  <a:tcPr marL="144494" marR="144494" marT="72247" marB="72247"/>
                </a:tc>
                <a:extLst>
                  <a:ext uri="{0D108BD9-81ED-4DB2-BD59-A6C34878D82A}">
                    <a16:rowId xmlns:a16="http://schemas.microsoft.com/office/drawing/2014/main" val="1961363560"/>
                  </a:ext>
                </a:extLst>
              </a:tr>
              <a:tr h="619760">
                <a:tc>
                  <a:txBody>
                    <a:bodyPr/>
                    <a:lstStyle/>
                    <a:p>
                      <a:r>
                        <a:rPr lang="en-US" sz="2900"/>
                        <a:t>Book_table</a:t>
                      </a:r>
                    </a:p>
                  </a:txBody>
                  <a:tcPr marL="144494" marR="144494" marT="72247" marB="72247"/>
                </a:tc>
                <a:tc>
                  <a:txBody>
                    <a:bodyPr/>
                    <a:lstStyle/>
                    <a:p>
                      <a:r>
                        <a:rPr lang="en-US" sz="2900"/>
                        <a:t>Rate</a:t>
                      </a:r>
                    </a:p>
                  </a:txBody>
                  <a:tcPr marL="144494" marR="144494" marT="72247" marB="72247"/>
                </a:tc>
                <a:extLst>
                  <a:ext uri="{0D108BD9-81ED-4DB2-BD59-A6C34878D82A}">
                    <a16:rowId xmlns:a16="http://schemas.microsoft.com/office/drawing/2014/main" val="4058976103"/>
                  </a:ext>
                </a:extLst>
              </a:tr>
              <a:tr h="619760">
                <a:tc>
                  <a:txBody>
                    <a:bodyPr/>
                    <a:lstStyle/>
                    <a:p>
                      <a:r>
                        <a:rPr lang="en-US" sz="2900"/>
                        <a:t>Votes</a:t>
                      </a:r>
                    </a:p>
                  </a:txBody>
                  <a:tcPr marL="144494" marR="144494" marT="72247" marB="72247"/>
                </a:tc>
                <a:tc>
                  <a:txBody>
                    <a:bodyPr/>
                    <a:lstStyle/>
                    <a:p>
                      <a:r>
                        <a:rPr lang="en-US" sz="2900"/>
                        <a:t>Phone</a:t>
                      </a:r>
                    </a:p>
                  </a:txBody>
                  <a:tcPr marL="144494" marR="144494" marT="72247" marB="72247"/>
                </a:tc>
                <a:extLst>
                  <a:ext uri="{0D108BD9-81ED-4DB2-BD59-A6C34878D82A}">
                    <a16:rowId xmlns:a16="http://schemas.microsoft.com/office/drawing/2014/main" val="2094599865"/>
                  </a:ext>
                </a:extLst>
              </a:tr>
              <a:tr h="619760">
                <a:tc>
                  <a:txBody>
                    <a:bodyPr/>
                    <a:lstStyle/>
                    <a:p>
                      <a:r>
                        <a:rPr lang="en-US" sz="2900"/>
                        <a:t>Location</a:t>
                      </a:r>
                    </a:p>
                  </a:txBody>
                  <a:tcPr marL="144494" marR="144494" marT="72247" marB="72247"/>
                </a:tc>
                <a:tc>
                  <a:txBody>
                    <a:bodyPr/>
                    <a:lstStyle/>
                    <a:p>
                      <a:r>
                        <a:rPr lang="en-US" sz="2900"/>
                        <a:t>Rest_type</a:t>
                      </a:r>
                    </a:p>
                  </a:txBody>
                  <a:tcPr marL="144494" marR="144494" marT="72247" marB="72247"/>
                </a:tc>
                <a:extLst>
                  <a:ext uri="{0D108BD9-81ED-4DB2-BD59-A6C34878D82A}">
                    <a16:rowId xmlns:a16="http://schemas.microsoft.com/office/drawing/2014/main" val="4023693695"/>
                  </a:ext>
                </a:extLst>
              </a:tr>
              <a:tr h="619760">
                <a:tc>
                  <a:txBody>
                    <a:bodyPr/>
                    <a:lstStyle/>
                    <a:p>
                      <a:r>
                        <a:rPr lang="en-US" sz="2900"/>
                        <a:t>Dish_liked</a:t>
                      </a:r>
                    </a:p>
                  </a:txBody>
                  <a:tcPr marL="144494" marR="144494" marT="72247" marB="72247"/>
                </a:tc>
                <a:tc>
                  <a:txBody>
                    <a:bodyPr/>
                    <a:lstStyle/>
                    <a:p>
                      <a:r>
                        <a:rPr lang="en-US" sz="2900"/>
                        <a:t>Cuisions</a:t>
                      </a:r>
                    </a:p>
                  </a:txBody>
                  <a:tcPr marL="144494" marR="144494" marT="72247" marB="72247"/>
                </a:tc>
                <a:extLst>
                  <a:ext uri="{0D108BD9-81ED-4DB2-BD59-A6C34878D82A}">
                    <a16:rowId xmlns:a16="http://schemas.microsoft.com/office/drawing/2014/main" val="1145856184"/>
                  </a:ext>
                </a:extLst>
              </a:tr>
              <a:tr h="619760">
                <a:tc>
                  <a:txBody>
                    <a:bodyPr/>
                    <a:lstStyle/>
                    <a:p>
                      <a:r>
                        <a:rPr lang="en-US" sz="2900"/>
                        <a:t>Approx_cost</a:t>
                      </a:r>
                    </a:p>
                  </a:txBody>
                  <a:tcPr marL="144494" marR="144494" marT="72247" marB="72247"/>
                </a:tc>
                <a:tc>
                  <a:txBody>
                    <a:bodyPr/>
                    <a:lstStyle/>
                    <a:p>
                      <a:r>
                        <a:rPr lang="en-US" sz="2900"/>
                        <a:t>Review_list</a:t>
                      </a:r>
                    </a:p>
                  </a:txBody>
                  <a:tcPr marL="144494" marR="144494" marT="72247" marB="72247"/>
                </a:tc>
                <a:extLst>
                  <a:ext uri="{0D108BD9-81ED-4DB2-BD59-A6C34878D82A}">
                    <a16:rowId xmlns:a16="http://schemas.microsoft.com/office/drawing/2014/main" val="2857598695"/>
                  </a:ext>
                </a:extLst>
              </a:tr>
              <a:tr h="619760">
                <a:tc>
                  <a:txBody>
                    <a:bodyPr/>
                    <a:lstStyle/>
                    <a:p>
                      <a:r>
                        <a:rPr lang="en-US" sz="2900"/>
                        <a:t>Menu_Item</a:t>
                      </a:r>
                    </a:p>
                  </a:txBody>
                  <a:tcPr marL="144494" marR="144494" marT="72247" marB="72247"/>
                </a:tc>
                <a:tc>
                  <a:txBody>
                    <a:bodyPr/>
                    <a:lstStyle/>
                    <a:p>
                      <a:r>
                        <a:rPr lang="en-US" sz="2900"/>
                        <a:t>Listed_in </a:t>
                      </a:r>
                    </a:p>
                  </a:txBody>
                  <a:tcPr marL="144494" marR="144494" marT="72247" marB="72247"/>
                </a:tc>
                <a:extLst>
                  <a:ext uri="{0D108BD9-81ED-4DB2-BD59-A6C34878D82A}">
                    <a16:rowId xmlns:a16="http://schemas.microsoft.com/office/drawing/2014/main" val="658026835"/>
                  </a:ext>
                </a:extLst>
              </a:tr>
            </a:tbl>
          </a:graphicData>
        </a:graphic>
      </p:graphicFrame>
    </p:spTree>
    <p:extLst>
      <p:ext uri="{BB962C8B-B14F-4D97-AF65-F5344CB8AC3E}">
        <p14:creationId xmlns:p14="http://schemas.microsoft.com/office/powerpoint/2010/main" val="408967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96EC-72EF-813A-71D6-F43FBEB2E1CC}"/>
              </a:ext>
            </a:extLst>
          </p:cNvPr>
          <p:cNvSpPr>
            <a:spLocks noGrp="1"/>
          </p:cNvSpPr>
          <p:nvPr>
            <p:ph type="title"/>
          </p:nvPr>
        </p:nvSpPr>
        <p:spPr>
          <a:xfrm>
            <a:off x="2041565" y="242572"/>
            <a:ext cx="7729728" cy="1188720"/>
          </a:xfrm>
        </p:spPr>
        <p:txBody>
          <a:bodyPr>
            <a:normAutofit fontScale="90000"/>
          </a:bodyPr>
          <a:lstStyle/>
          <a:p>
            <a:r>
              <a:rPr lang="en-US" sz="5400" u="none" strike="noStrike" dirty="0"/>
              <a:t>Exploratory Analysis</a:t>
            </a:r>
            <a:endParaRPr lang="en-US" dirty="0"/>
          </a:p>
        </p:txBody>
      </p:sp>
      <p:sp>
        <p:nvSpPr>
          <p:cNvPr id="4" name="Rectangle 2">
            <a:extLst>
              <a:ext uri="{FF2B5EF4-FFF2-40B4-BE49-F238E27FC236}">
                <a16:creationId xmlns:a16="http://schemas.microsoft.com/office/drawing/2014/main" id="{39137C11-FAE4-898F-1EA9-C38DB4BBF558}"/>
              </a:ext>
            </a:extLst>
          </p:cNvPr>
          <p:cNvSpPr>
            <a:spLocks noChangeArrowheads="1"/>
          </p:cNvSpPr>
          <p:nvPr/>
        </p:nvSpPr>
        <p:spPr bwMode="auto">
          <a:xfrm>
            <a:off x="4696691" y="2025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A colorful grid with white and red squares&#10;&#10;Description automatically generated with medium confidence">
            <a:extLst>
              <a:ext uri="{FF2B5EF4-FFF2-40B4-BE49-F238E27FC236}">
                <a16:creationId xmlns:a16="http://schemas.microsoft.com/office/drawing/2014/main" id="{299E02F4-FF58-F755-6AC1-E3E0FFBE39E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836126" y="2025650"/>
            <a:ext cx="5923156" cy="42552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67AF37-26D9-878F-A1DA-F837C4D8EA31}"/>
              </a:ext>
            </a:extLst>
          </p:cNvPr>
          <p:cNvSpPr txBox="1"/>
          <p:nvPr/>
        </p:nvSpPr>
        <p:spPr>
          <a:xfrm>
            <a:off x="838200" y="2513698"/>
            <a:ext cx="3556098" cy="2308324"/>
          </a:xfrm>
          <a:prstGeom prst="rect">
            <a:avLst/>
          </a:prstGeom>
          <a:noFill/>
        </p:spPr>
        <p:txBody>
          <a:bodyPr wrap="square" rtlCol="0">
            <a:spAutoFit/>
          </a:bodyPr>
          <a:lstStyle/>
          <a:p>
            <a:r>
              <a:rPr lang="en-US" b="1" dirty="0"/>
              <a:t>Heatmap:</a:t>
            </a:r>
          </a:p>
          <a:p>
            <a:endParaRPr lang="en-US" b="1" dirty="0"/>
          </a:p>
          <a:p>
            <a:r>
              <a:rPr lang="en-US" sz="1800" dirty="0">
                <a:effectLst/>
                <a:latin typeface="Aptos" panose="020B0004020202020204" pitchFamily="34" charset="0"/>
                <a:ea typeface="Times New Roman" panose="02020603050405020304" pitchFamily="18" charset="0"/>
                <a:cs typeface="Times New Roman" panose="02020603050405020304" pitchFamily="18" charset="0"/>
              </a:rPr>
              <a:t>Based on the heatmap results Reviews and Rate are mostly positive correlation with all the features excepts online orders, orders, and booking tables. </a:t>
            </a:r>
          </a:p>
          <a:p>
            <a:endParaRPr lang="en-US" dirty="0"/>
          </a:p>
        </p:txBody>
      </p:sp>
    </p:spTree>
    <p:extLst>
      <p:ext uri="{BB962C8B-B14F-4D97-AF65-F5344CB8AC3E}">
        <p14:creationId xmlns:p14="http://schemas.microsoft.com/office/powerpoint/2010/main" val="427175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6071-31BF-3D02-41B9-450135E541FC}"/>
              </a:ext>
            </a:extLst>
          </p:cNvPr>
          <p:cNvSpPr>
            <a:spLocks noGrp="1"/>
          </p:cNvSpPr>
          <p:nvPr>
            <p:ph type="title"/>
          </p:nvPr>
        </p:nvSpPr>
        <p:spPr>
          <a:xfrm>
            <a:off x="1954598" y="119565"/>
            <a:ext cx="8200783" cy="683981"/>
          </a:xfrm>
        </p:spPr>
        <p:txBody>
          <a:bodyPr>
            <a:normAutofit fontScale="90000"/>
          </a:bodyPr>
          <a:lstStyle/>
          <a:p>
            <a:r>
              <a:rPr lang="en-US" sz="1800" dirty="0">
                <a:effectLst/>
                <a:latin typeface="Aptos" panose="020B0004020202020204" pitchFamily="34" charset="0"/>
                <a:ea typeface="Times New Roman" panose="02020603050405020304" pitchFamily="18" charset="0"/>
                <a:cs typeface="Times New Roman" panose="02020603050405020304" pitchFamily="18" charset="0"/>
              </a:rPr>
              <a:t>Data Visualization:</a:t>
            </a:r>
            <a:br>
              <a:rPr lang="en-US" sz="1800" dirty="0">
                <a:effectLst/>
                <a:latin typeface="Aptos"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4" name="Rectangle 2">
            <a:extLst>
              <a:ext uri="{FF2B5EF4-FFF2-40B4-BE49-F238E27FC236}">
                <a16:creationId xmlns:a16="http://schemas.microsoft.com/office/drawing/2014/main" id="{C93E5003-4C2B-C00A-4CAE-DEA794AC3606}"/>
              </a:ext>
            </a:extLst>
          </p:cNvPr>
          <p:cNvSpPr>
            <a:spLocks noChangeArrowheads="1"/>
          </p:cNvSpPr>
          <p:nvPr/>
        </p:nvSpPr>
        <p:spPr bwMode="auto">
          <a:xfrm>
            <a:off x="7703127" y="26462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descr="A bar graph with blue and orange squares&#10;&#10;Description automatically generated">
            <a:extLst>
              <a:ext uri="{FF2B5EF4-FFF2-40B4-BE49-F238E27FC236}">
                <a16:creationId xmlns:a16="http://schemas.microsoft.com/office/drawing/2014/main" id="{B01CD445-807A-C2F9-DF58-1BCAF99B860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703127" y="1482438"/>
            <a:ext cx="3962400" cy="42117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DB61A86-C394-EBE9-7212-924B6489E9B1}"/>
              </a:ext>
            </a:extLst>
          </p:cNvPr>
          <p:cNvSpPr>
            <a:spLocks noChangeArrowheads="1"/>
          </p:cNvSpPr>
          <p:nvPr/>
        </p:nvSpPr>
        <p:spPr bwMode="auto">
          <a:xfrm>
            <a:off x="5056910" y="28124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descr="A bar chart with blue and orange squares&#10;&#10;Description automatically generated">
            <a:extLst>
              <a:ext uri="{FF2B5EF4-FFF2-40B4-BE49-F238E27FC236}">
                <a16:creationId xmlns:a16="http://schemas.microsoft.com/office/drawing/2014/main" id="{8606FFF6-C855-A0E2-0E66-C3283DAF8447}"/>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378036" y="1482438"/>
            <a:ext cx="3041074" cy="42117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A551786F-E114-5CFF-C05B-A033C126EF50}"/>
              </a:ext>
            </a:extLst>
          </p:cNvPr>
          <p:cNvSpPr>
            <a:spLocks noChangeArrowheads="1"/>
          </p:cNvSpPr>
          <p:nvPr/>
        </p:nvSpPr>
        <p:spPr bwMode="auto">
          <a:xfrm>
            <a:off x="767774" y="26462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4" descr="A chart of a table&#10;&#10;Description automatically generated">
            <a:extLst>
              <a:ext uri="{FF2B5EF4-FFF2-40B4-BE49-F238E27FC236}">
                <a16:creationId xmlns:a16="http://schemas.microsoft.com/office/drawing/2014/main" id="{2E01D5AB-1296-2BA3-F22D-35E31AE052CD}"/>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72919" y="1482438"/>
            <a:ext cx="3721100" cy="419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04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FABEBA-60EC-50CD-5B96-25DF402EC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023" y="965200"/>
            <a:ext cx="4373242" cy="4927598"/>
          </a:xfrm>
          <a:prstGeom prst="rect">
            <a:avLst/>
          </a:prstGeom>
        </p:spPr>
      </p:pic>
      <p:cxnSp>
        <p:nvCxnSpPr>
          <p:cNvPr id="10" name="Straight Connector 9">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A graph of different colored squares&#10;&#10;Description automatically generated">
            <a:extLst>
              <a:ext uri="{FF2B5EF4-FFF2-40B4-BE49-F238E27FC236}">
                <a16:creationId xmlns:a16="http://schemas.microsoft.com/office/drawing/2014/main" id="{5EE0C76A-244F-BA53-B62A-CC2C56FCF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7734" y="965201"/>
            <a:ext cx="4607303" cy="4927597"/>
          </a:xfrm>
          <a:prstGeom prst="rect">
            <a:avLst/>
          </a:prstGeom>
        </p:spPr>
      </p:pic>
    </p:spTree>
    <p:extLst>
      <p:ext uri="{BB962C8B-B14F-4D97-AF65-F5344CB8AC3E}">
        <p14:creationId xmlns:p14="http://schemas.microsoft.com/office/powerpoint/2010/main" val="356253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80" name="Rectangle 3079">
            <a:extLst>
              <a:ext uri="{FF2B5EF4-FFF2-40B4-BE49-F238E27FC236}">
                <a16:creationId xmlns:a16="http://schemas.microsoft.com/office/drawing/2014/main" id="{705DD221-7786-44A9-945B-F8E642A9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2" name="Rectangle 3081">
            <a:extLst>
              <a:ext uri="{FF2B5EF4-FFF2-40B4-BE49-F238E27FC236}">
                <a16:creationId xmlns:a16="http://schemas.microsoft.com/office/drawing/2014/main" id="{5ADAAC83-6C3F-43C5-96C4-6FDA0339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0080"/>
            <a:ext cx="6572503" cy="5261170"/>
          </a:xfrm>
          <a:prstGeom prst="rect">
            <a:avLst/>
          </a:prstGeom>
          <a:solidFill>
            <a:srgbClr val="FFFFFF"/>
          </a:solid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5" name="Picture 2" descr="A bar graph with different colored lines&#10;&#10;Description automatically generated">
            <a:extLst>
              <a:ext uri="{FF2B5EF4-FFF2-40B4-BE49-F238E27FC236}">
                <a16:creationId xmlns:a16="http://schemas.microsoft.com/office/drawing/2014/main" id="{EA575948-A555-EEBA-70B3-DC8DAC3AC4B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964397" y="1825830"/>
            <a:ext cx="5943631" cy="2897521"/>
          </a:xfrm>
          <a:prstGeom prst="rect">
            <a:avLst/>
          </a:prstGeom>
          <a:noFill/>
          <a:extLst>
            <a:ext uri="{909E8E84-426E-40DD-AFC4-6F175D3DCCD1}">
              <a14:hiddenFill xmlns:a14="http://schemas.microsoft.com/office/drawing/2010/main">
                <a:solidFill>
                  <a:srgbClr val="FFFFFF"/>
                </a:solidFill>
              </a14:hiddenFill>
            </a:ext>
          </a:extLst>
        </p:spPr>
      </p:pic>
      <p:sp>
        <p:nvSpPr>
          <p:cNvPr id="3084" name="Rectangle 3083">
            <a:extLst>
              <a:ext uri="{FF2B5EF4-FFF2-40B4-BE49-F238E27FC236}">
                <a16:creationId xmlns:a16="http://schemas.microsoft.com/office/drawing/2014/main" id="{95AE8F05-A7EA-4AE9-88D2-700581D77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9436" y="640080"/>
            <a:ext cx="3702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6" name="Rectangle 3085">
            <a:extLst>
              <a:ext uri="{FF2B5EF4-FFF2-40B4-BE49-F238E27FC236}">
                <a16:creationId xmlns:a16="http://schemas.microsoft.com/office/drawing/2014/main" id="{43C7C019-BAFE-4BE3-B269-79CBD3EB7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3812" y="806357"/>
            <a:ext cx="337413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3" name="Picture 1" descr="A graph of different colored bars&#10;&#10;Description automatically generated">
            <a:extLst>
              <a:ext uri="{FF2B5EF4-FFF2-40B4-BE49-F238E27FC236}">
                <a16:creationId xmlns:a16="http://schemas.microsoft.com/office/drawing/2014/main" id="{A57CB7E3-5E64-3F72-A6D5-97EFCFE86E0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tretch>
            <a:fillRect/>
          </a:stretch>
        </p:blipFill>
        <p:spPr bwMode="auto">
          <a:xfrm>
            <a:off x="8190097" y="2171899"/>
            <a:ext cx="3041566" cy="21975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297D12F7-E662-B36A-685B-38C3478EBF7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54301E09-E695-398A-C028-C4A6EE94C163}"/>
              </a:ext>
            </a:extLst>
          </p:cNvPr>
          <p:cNvSpPr>
            <a:spLocks noChangeArrowheads="1"/>
          </p:cNvSpPr>
          <p:nvPr/>
        </p:nvSpPr>
        <p:spPr bwMode="auto">
          <a:xfrm>
            <a:off x="5874328" y="1270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191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126" name="Rectangle 5125">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63400-DB06-814D-B026-ACFF18035C9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sz="2400">
                <a:effectLst/>
                <a:latin typeface="Aptos" panose="020B0004020202020204" pitchFamily="34" charset="0"/>
                <a:ea typeface="Times New Roman" panose="02020603050405020304" pitchFamily="18" charset="0"/>
                <a:cs typeface="Times New Roman" panose="02020603050405020304" pitchFamily="18" charset="0"/>
              </a:rPr>
              <a:t>Sentimental Analysis:</a:t>
            </a:r>
            <a:br>
              <a:rPr lang="en-US" sz="2400">
                <a:effectLst/>
                <a:latin typeface="Aptos" panose="020B0004020202020204" pitchFamily="34" charset="0"/>
                <a:ea typeface="Times New Roman" panose="02020603050405020304" pitchFamily="18" charset="0"/>
                <a:cs typeface="Times New Roman" panose="02020603050405020304" pitchFamily="18" charset="0"/>
              </a:rPr>
            </a:br>
            <a:endParaRPr lang="en-US" sz="2400"/>
          </a:p>
        </p:txBody>
      </p:sp>
      <p:sp>
        <p:nvSpPr>
          <p:cNvPr id="3" name="Content Placeholder 2">
            <a:extLst>
              <a:ext uri="{FF2B5EF4-FFF2-40B4-BE49-F238E27FC236}">
                <a16:creationId xmlns:a16="http://schemas.microsoft.com/office/drawing/2014/main" id="{99A5CEFE-53C4-BEEA-BF81-233CEBE55113}"/>
              </a:ext>
            </a:extLst>
          </p:cNvPr>
          <p:cNvSpPr>
            <a:spLocks noGrp="1"/>
          </p:cNvSpPr>
          <p:nvPr>
            <p:ph idx="1"/>
          </p:nvPr>
        </p:nvSpPr>
        <p:spPr>
          <a:xfrm>
            <a:off x="804672" y="2858703"/>
            <a:ext cx="4475892" cy="3042547"/>
          </a:xfrm>
        </p:spPr>
        <p:txBody>
          <a:bodyPr>
            <a:normAutofit/>
          </a:bodyPr>
          <a:lstStyle/>
          <a:p>
            <a:r>
              <a:rPr lang="en-US">
                <a:solidFill>
                  <a:srgbClr val="FFFFFF"/>
                </a:solidFill>
                <a:effectLst/>
                <a:latin typeface="Aptos" panose="020B0004020202020204" pitchFamily="34" charset="0"/>
                <a:ea typeface="Times New Roman" panose="02020603050405020304" pitchFamily="18" charset="0"/>
                <a:cs typeface="Times New Roman" panose="02020603050405020304" pitchFamily="18" charset="0"/>
              </a:rPr>
              <a:t>Sentiment analysis is valuable for new restaurant seekers as it allows them to gauge customer feedback and opinions effectively. By analyzing sentiment expressed in reviews and social media posts, restaurant owners can understand customer satisfaction levels, identify areas for improvement, and tailor their offerings to meet customer preferences. </a:t>
            </a:r>
            <a:endParaRPr lang="en-US">
              <a:solidFill>
                <a:srgbClr val="FFFFFF"/>
              </a:solidFill>
            </a:endParaRPr>
          </a:p>
        </p:txBody>
      </p:sp>
      <p:sp>
        <p:nvSpPr>
          <p:cNvPr id="5128" name="Rectangle 5127">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0" name="Rectangle 5129">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1" name="Picture 3" descr="A graph of a function&#10;&#10;Description automatically generated">
            <a:extLst>
              <a:ext uri="{FF2B5EF4-FFF2-40B4-BE49-F238E27FC236}">
                <a16:creationId xmlns:a16="http://schemas.microsoft.com/office/drawing/2014/main" id="{132E46E3-AC2E-2BF4-187C-63CE885D128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7064692" y="1684829"/>
            <a:ext cx="4159568" cy="31716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E1994F4F-8FD7-A12C-D470-A8FC779528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5003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BA328-33E1-62C5-60F3-FD77F884D9F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Data Models:</a:t>
            </a:r>
          </a:p>
        </p:txBody>
      </p:sp>
      <p:graphicFrame>
        <p:nvGraphicFramePr>
          <p:cNvPr id="4" name="Table 3">
            <a:extLst>
              <a:ext uri="{FF2B5EF4-FFF2-40B4-BE49-F238E27FC236}">
                <a16:creationId xmlns:a16="http://schemas.microsoft.com/office/drawing/2014/main" id="{D6938A9D-D60B-AA85-80CD-1A24E1A977EA}"/>
              </a:ext>
            </a:extLst>
          </p:cNvPr>
          <p:cNvGraphicFramePr>
            <a:graphicFrameLocks noGrp="1"/>
          </p:cNvGraphicFramePr>
          <p:nvPr>
            <p:extLst>
              <p:ext uri="{D42A27DB-BD31-4B8C-83A1-F6EECF244321}">
                <p14:modId xmlns:p14="http://schemas.microsoft.com/office/powerpoint/2010/main" val="3096579415"/>
              </p:ext>
            </p:extLst>
          </p:nvPr>
        </p:nvGraphicFramePr>
        <p:xfrm>
          <a:off x="5294376" y="706567"/>
          <a:ext cx="6257545" cy="5130164"/>
        </p:xfrm>
        <a:graphic>
          <a:graphicData uri="http://schemas.openxmlformats.org/drawingml/2006/table">
            <a:tbl>
              <a:tblPr firstRow="1" bandRow="1">
                <a:tableStyleId>{5C22544A-7EE6-4342-B048-85BDC9FD1C3A}</a:tableStyleId>
              </a:tblPr>
              <a:tblGrid>
                <a:gridCol w="2246329">
                  <a:extLst>
                    <a:ext uri="{9D8B030D-6E8A-4147-A177-3AD203B41FA5}">
                      <a16:colId xmlns:a16="http://schemas.microsoft.com/office/drawing/2014/main" val="1655677593"/>
                    </a:ext>
                  </a:extLst>
                </a:gridCol>
                <a:gridCol w="1839720">
                  <a:extLst>
                    <a:ext uri="{9D8B030D-6E8A-4147-A177-3AD203B41FA5}">
                      <a16:colId xmlns:a16="http://schemas.microsoft.com/office/drawing/2014/main" val="3746256021"/>
                    </a:ext>
                  </a:extLst>
                </a:gridCol>
                <a:gridCol w="2171496">
                  <a:extLst>
                    <a:ext uri="{9D8B030D-6E8A-4147-A177-3AD203B41FA5}">
                      <a16:colId xmlns:a16="http://schemas.microsoft.com/office/drawing/2014/main" val="3954369042"/>
                    </a:ext>
                  </a:extLst>
                </a:gridCol>
              </a:tblGrid>
              <a:tr h="322468">
                <a:tc>
                  <a:txBody>
                    <a:bodyPr/>
                    <a:lstStyle/>
                    <a:p>
                      <a:r>
                        <a:rPr lang="en-US" sz="1400"/>
                        <a:t>Model</a:t>
                      </a:r>
                    </a:p>
                  </a:txBody>
                  <a:tcPr marL="73288" marR="73288" marT="36644" marB="36644"/>
                </a:tc>
                <a:tc>
                  <a:txBody>
                    <a:bodyPr/>
                    <a:lstStyle/>
                    <a:p>
                      <a:r>
                        <a:rPr lang="en-US" sz="1400"/>
                        <a:t>Testing R2</a:t>
                      </a:r>
                    </a:p>
                  </a:txBody>
                  <a:tcPr marL="73288" marR="73288" marT="36644" marB="36644"/>
                </a:tc>
                <a:tc>
                  <a:txBody>
                    <a:bodyPr/>
                    <a:lstStyle/>
                    <a:p>
                      <a:r>
                        <a:rPr lang="en-US" sz="1400"/>
                        <a:t>Important Features</a:t>
                      </a:r>
                    </a:p>
                  </a:txBody>
                  <a:tcPr marL="73288" marR="73288" marT="36644" marB="36644"/>
                </a:tc>
                <a:extLst>
                  <a:ext uri="{0D108BD9-81ED-4DB2-BD59-A6C34878D82A}">
                    <a16:rowId xmlns:a16="http://schemas.microsoft.com/office/drawing/2014/main" val="473873851"/>
                  </a:ext>
                </a:extLst>
              </a:tr>
              <a:tr h="1201924">
                <a:tc>
                  <a:txBody>
                    <a:bodyPr/>
                    <a:lstStyle/>
                    <a:p>
                      <a:r>
                        <a:rPr lang="en-US" sz="1400"/>
                        <a:t>Linear Regression</a:t>
                      </a:r>
                    </a:p>
                  </a:txBody>
                  <a:tcPr marL="73288" marR="73288" marT="36644" marB="36644"/>
                </a:tc>
                <a:tc>
                  <a:txBody>
                    <a:bodyPr/>
                    <a:lstStyle/>
                    <a:p>
                      <a:r>
                        <a:rPr lang="en-US" sz="1400"/>
                        <a:t>27%</a:t>
                      </a:r>
                    </a:p>
                  </a:txBody>
                  <a:tcPr marL="73288" marR="73288" marT="36644" marB="36644"/>
                </a:tc>
                <a:tc>
                  <a:txBody>
                    <a:bodyPr/>
                    <a:lstStyle/>
                    <a:p>
                      <a:r>
                        <a:rPr lang="en-US" sz="1400" kern="1200">
                          <a:solidFill>
                            <a:schemeClr val="dk1"/>
                          </a:solidFill>
                          <a:effectLst/>
                          <a:latin typeface="+mn-lt"/>
                          <a:ea typeface="+mn-ea"/>
                          <a:cs typeface="+mn-cs"/>
                        </a:rPr>
                        <a:t>rest_type   -  0.002379</a:t>
                      </a:r>
                    </a:p>
                    <a:p>
                      <a:r>
                        <a:rPr lang="en-US" sz="1400" kern="1200">
                          <a:solidFill>
                            <a:schemeClr val="dk1"/>
                          </a:solidFill>
                          <a:effectLst/>
                          <a:latin typeface="+mn-lt"/>
                          <a:ea typeface="+mn-ea"/>
                          <a:cs typeface="+mn-cs"/>
                        </a:rPr>
                        <a:t>votes    - 0.000148</a:t>
                      </a:r>
                    </a:p>
                    <a:p>
                      <a:r>
                        <a:rPr lang="en-US" sz="1400" kern="1200">
                          <a:solidFill>
                            <a:schemeClr val="dk1"/>
                          </a:solidFill>
                          <a:effectLst/>
                          <a:latin typeface="+mn-lt"/>
                          <a:ea typeface="+mn-ea"/>
                          <a:cs typeface="+mn-cs"/>
                        </a:rPr>
                        <a:t>location -    0.000123</a:t>
                      </a:r>
                    </a:p>
                    <a:p>
                      <a:r>
                        <a:rPr lang="en-US" sz="1400" kern="1200">
                          <a:solidFill>
                            <a:schemeClr val="dk1"/>
                          </a:solidFill>
                          <a:effectLst/>
                          <a:latin typeface="+mn-lt"/>
                          <a:ea typeface="+mn-ea"/>
                          <a:cs typeface="+mn-cs"/>
                        </a:rPr>
                        <a:t>cuisines  -   0.000054</a:t>
                      </a:r>
                    </a:p>
                    <a:p>
                      <a:r>
                        <a:rPr lang="en-US" sz="1400" kern="1200">
                          <a:solidFill>
                            <a:schemeClr val="dk1"/>
                          </a:solidFill>
                          <a:effectLst/>
                          <a:latin typeface="+mn-lt"/>
                          <a:ea typeface="+mn-ea"/>
                          <a:cs typeface="+mn-cs"/>
                        </a:rPr>
                        <a:t>menu_item -    0.000007</a:t>
                      </a:r>
                    </a:p>
                  </a:txBody>
                  <a:tcPr marL="73288" marR="73288" marT="36644" marB="36644"/>
                </a:tc>
                <a:extLst>
                  <a:ext uri="{0D108BD9-81ED-4DB2-BD59-A6C34878D82A}">
                    <a16:rowId xmlns:a16="http://schemas.microsoft.com/office/drawing/2014/main" val="32302688"/>
                  </a:ext>
                </a:extLst>
              </a:tr>
              <a:tr h="1201924">
                <a:tc>
                  <a:txBody>
                    <a:bodyPr/>
                    <a:lstStyle/>
                    <a:p>
                      <a:r>
                        <a:rPr lang="en-US" sz="1400" kern="1200">
                          <a:solidFill>
                            <a:schemeClr val="dk1"/>
                          </a:solidFill>
                          <a:effectLst/>
                          <a:latin typeface="+mn-lt"/>
                          <a:ea typeface="+mn-ea"/>
                          <a:cs typeface="+mn-cs"/>
                        </a:rPr>
                        <a:t>Decision Tree</a:t>
                      </a:r>
                      <a:endParaRPr lang="en-US" sz="1400"/>
                    </a:p>
                  </a:txBody>
                  <a:tcPr marL="73288" marR="73288" marT="36644" marB="36644"/>
                </a:tc>
                <a:tc>
                  <a:txBody>
                    <a:bodyPr/>
                    <a:lstStyle/>
                    <a:p>
                      <a:r>
                        <a:rPr lang="en-US" sz="1400"/>
                        <a:t>86%</a:t>
                      </a:r>
                    </a:p>
                  </a:txBody>
                  <a:tcPr marL="73288" marR="73288" marT="36644" marB="36644"/>
                </a:tc>
                <a:tc>
                  <a:txBody>
                    <a:bodyPr/>
                    <a:lstStyle/>
                    <a:p>
                      <a:r>
                        <a:rPr lang="en-US" sz="1400" kern="1200">
                          <a:solidFill>
                            <a:schemeClr val="dk1"/>
                          </a:solidFill>
                          <a:effectLst/>
                          <a:latin typeface="+mn-lt"/>
                          <a:ea typeface="+mn-ea"/>
                          <a:cs typeface="+mn-cs"/>
                        </a:rPr>
                        <a:t>votes   - 0.556168</a:t>
                      </a:r>
                    </a:p>
                    <a:p>
                      <a:r>
                        <a:rPr lang="en-US" sz="1400" kern="1200">
                          <a:solidFill>
                            <a:schemeClr val="dk1"/>
                          </a:solidFill>
                          <a:effectLst/>
                          <a:latin typeface="+mn-lt"/>
                          <a:ea typeface="+mn-ea"/>
                          <a:cs typeface="+mn-cs"/>
                        </a:rPr>
                        <a:t>cuisines -   0.139283</a:t>
                      </a:r>
                    </a:p>
                    <a:p>
                      <a:r>
                        <a:rPr lang="en-US" sz="1400" kern="1200">
                          <a:solidFill>
                            <a:schemeClr val="dk1"/>
                          </a:solidFill>
                          <a:effectLst/>
                          <a:latin typeface="+mn-lt"/>
                          <a:ea typeface="+mn-ea"/>
                          <a:cs typeface="+mn-cs"/>
                        </a:rPr>
                        <a:t>location   - 0.112614</a:t>
                      </a:r>
                    </a:p>
                    <a:p>
                      <a:r>
                        <a:rPr lang="en-US" sz="1400" kern="1200">
                          <a:solidFill>
                            <a:schemeClr val="dk1"/>
                          </a:solidFill>
                          <a:effectLst/>
                          <a:latin typeface="+mn-lt"/>
                          <a:ea typeface="+mn-ea"/>
                          <a:cs typeface="+mn-cs"/>
                        </a:rPr>
                        <a:t>cost   - 0.091277</a:t>
                      </a:r>
                    </a:p>
                    <a:p>
                      <a:r>
                        <a:rPr lang="en-US" sz="1400" kern="1200">
                          <a:solidFill>
                            <a:schemeClr val="dk1"/>
                          </a:solidFill>
                          <a:effectLst/>
                          <a:latin typeface="+mn-lt"/>
                          <a:ea typeface="+mn-ea"/>
                          <a:cs typeface="+mn-cs"/>
                        </a:rPr>
                        <a:t>rest_type -   0.065752</a:t>
                      </a:r>
                    </a:p>
                  </a:txBody>
                  <a:tcPr marL="73288" marR="73288" marT="36644" marB="36644"/>
                </a:tc>
                <a:extLst>
                  <a:ext uri="{0D108BD9-81ED-4DB2-BD59-A6C34878D82A}">
                    <a16:rowId xmlns:a16="http://schemas.microsoft.com/office/drawing/2014/main" val="1703922310"/>
                  </a:ext>
                </a:extLst>
              </a:tr>
              <a:tr h="1201924">
                <a:tc>
                  <a:txBody>
                    <a:bodyPr/>
                    <a:lstStyle/>
                    <a:p>
                      <a:r>
                        <a:rPr lang="en-US" sz="1400" kern="1200">
                          <a:solidFill>
                            <a:schemeClr val="dk1"/>
                          </a:solidFill>
                          <a:effectLst/>
                          <a:latin typeface="+mn-lt"/>
                          <a:ea typeface="+mn-ea"/>
                          <a:cs typeface="+mn-cs"/>
                        </a:rPr>
                        <a:t>Random Forest Regression</a:t>
                      </a:r>
                      <a:endParaRPr lang="en-US" sz="1400"/>
                    </a:p>
                  </a:txBody>
                  <a:tcPr marL="73288" marR="73288" marT="36644" marB="36644"/>
                </a:tc>
                <a:tc>
                  <a:txBody>
                    <a:bodyPr/>
                    <a:lstStyle/>
                    <a:p>
                      <a:r>
                        <a:rPr lang="en-US" sz="1400"/>
                        <a:t>88%</a:t>
                      </a:r>
                    </a:p>
                  </a:txBody>
                  <a:tcPr marL="73288" marR="73288" marT="36644" marB="36644"/>
                </a:tc>
                <a:tc>
                  <a:txBody>
                    <a:bodyPr/>
                    <a:lstStyle/>
                    <a:p>
                      <a:r>
                        <a:rPr lang="en-US" sz="1400" kern="1200">
                          <a:solidFill>
                            <a:schemeClr val="dk1"/>
                          </a:solidFill>
                          <a:effectLst/>
                          <a:latin typeface="+mn-lt"/>
                          <a:ea typeface="+mn-ea"/>
                          <a:cs typeface="+mn-cs"/>
                        </a:rPr>
                        <a:t>votes -   0.567011</a:t>
                      </a:r>
                    </a:p>
                    <a:p>
                      <a:r>
                        <a:rPr lang="en-US" sz="1400" kern="1200">
                          <a:solidFill>
                            <a:schemeClr val="dk1"/>
                          </a:solidFill>
                          <a:effectLst/>
                          <a:latin typeface="+mn-lt"/>
                          <a:ea typeface="+mn-ea"/>
                          <a:cs typeface="+mn-cs"/>
                        </a:rPr>
                        <a:t>cuisines -   0.134819</a:t>
                      </a:r>
                    </a:p>
                    <a:p>
                      <a:r>
                        <a:rPr lang="en-US" sz="1400" kern="1200">
                          <a:solidFill>
                            <a:schemeClr val="dk1"/>
                          </a:solidFill>
                          <a:effectLst/>
                          <a:latin typeface="+mn-lt"/>
                          <a:ea typeface="+mn-ea"/>
                          <a:cs typeface="+mn-cs"/>
                        </a:rPr>
                        <a:t>location  -  0.103588</a:t>
                      </a:r>
                    </a:p>
                    <a:p>
                      <a:r>
                        <a:rPr lang="en-US" sz="1400" kern="1200">
                          <a:solidFill>
                            <a:schemeClr val="dk1"/>
                          </a:solidFill>
                          <a:effectLst/>
                          <a:latin typeface="+mn-lt"/>
                          <a:ea typeface="+mn-ea"/>
                          <a:cs typeface="+mn-cs"/>
                        </a:rPr>
                        <a:t>cost  -  0.085976</a:t>
                      </a:r>
                    </a:p>
                    <a:p>
                      <a:r>
                        <a:rPr lang="en-US" sz="1400" kern="1200">
                          <a:solidFill>
                            <a:schemeClr val="dk1"/>
                          </a:solidFill>
                          <a:effectLst/>
                          <a:latin typeface="+mn-lt"/>
                          <a:ea typeface="+mn-ea"/>
                          <a:cs typeface="+mn-cs"/>
                        </a:rPr>
                        <a:t>rest_type  -  0.068879</a:t>
                      </a:r>
                    </a:p>
                  </a:txBody>
                  <a:tcPr marL="73288" marR="73288" marT="36644" marB="36644"/>
                </a:tc>
                <a:extLst>
                  <a:ext uri="{0D108BD9-81ED-4DB2-BD59-A6C34878D82A}">
                    <a16:rowId xmlns:a16="http://schemas.microsoft.com/office/drawing/2014/main" val="350853092"/>
                  </a:ext>
                </a:extLst>
              </a:tr>
              <a:tr h="1201924">
                <a:tc>
                  <a:txBody>
                    <a:bodyPr/>
                    <a:lstStyle/>
                    <a:p>
                      <a:r>
                        <a:rPr lang="en-US" sz="1400" kern="1200">
                          <a:solidFill>
                            <a:schemeClr val="dk1"/>
                          </a:solidFill>
                          <a:effectLst/>
                          <a:latin typeface="+mn-lt"/>
                          <a:ea typeface="+mn-ea"/>
                          <a:cs typeface="+mn-cs"/>
                        </a:rPr>
                        <a:t>Extra Tree Regression</a:t>
                      </a:r>
                      <a:r>
                        <a:rPr lang="en-US" sz="1400">
                          <a:effectLst/>
                        </a:rPr>
                        <a:t> </a:t>
                      </a:r>
                      <a:endParaRPr lang="en-US" sz="1400"/>
                    </a:p>
                  </a:txBody>
                  <a:tcPr marL="73288" marR="73288" marT="36644" marB="36644"/>
                </a:tc>
                <a:tc>
                  <a:txBody>
                    <a:bodyPr/>
                    <a:lstStyle/>
                    <a:p>
                      <a:r>
                        <a:rPr lang="en-US" sz="1400"/>
                        <a:t>94%</a:t>
                      </a:r>
                    </a:p>
                  </a:txBody>
                  <a:tcPr marL="73288" marR="73288" marT="36644" marB="36644"/>
                </a:tc>
                <a:tc>
                  <a:txBody>
                    <a:bodyPr/>
                    <a:lstStyle/>
                    <a:p>
                      <a:r>
                        <a:rPr lang="en-US" sz="1400" kern="1200">
                          <a:solidFill>
                            <a:schemeClr val="dk1"/>
                          </a:solidFill>
                          <a:effectLst/>
                          <a:latin typeface="+mn-lt"/>
                          <a:ea typeface="+mn-ea"/>
                          <a:cs typeface="+mn-cs"/>
                        </a:rPr>
                        <a:t>votes -   0.346757</a:t>
                      </a:r>
                    </a:p>
                    <a:p>
                      <a:r>
                        <a:rPr lang="en-US" sz="1400" kern="1200">
                          <a:solidFill>
                            <a:schemeClr val="dk1"/>
                          </a:solidFill>
                          <a:effectLst/>
                          <a:latin typeface="+mn-lt"/>
                          <a:ea typeface="+mn-ea"/>
                          <a:cs typeface="+mn-cs"/>
                        </a:rPr>
                        <a:t>book_table -   0.172307</a:t>
                      </a:r>
                    </a:p>
                    <a:p>
                      <a:r>
                        <a:rPr lang="en-US" sz="1400" kern="1200">
                          <a:solidFill>
                            <a:schemeClr val="dk1"/>
                          </a:solidFill>
                          <a:effectLst/>
                          <a:latin typeface="+mn-lt"/>
                          <a:ea typeface="+mn-ea"/>
                          <a:cs typeface="+mn-cs"/>
                        </a:rPr>
                        <a:t>cuisines   - 0.130355</a:t>
                      </a:r>
                    </a:p>
                    <a:p>
                      <a:r>
                        <a:rPr lang="en-US" sz="1400" kern="1200">
                          <a:solidFill>
                            <a:schemeClr val="dk1"/>
                          </a:solidFill>
                          <a:effectLst/>
                          <a:latin typeface="+mn-lt"/>
                          <a:ea typeface="+mn-ea"/>
                          <a:cs typeface="+mn-cs"/>
                        </a:rPr>
                        <a:t>location   - 0.116156</a:t>
                      </a:r>
                    </a:p>
                    <a:p>
                      <a:r>
                        <a:rPr lang="en-US" sz="1400" kern="1200">
                          <a:solidFill>
                            <a:schemeClr val="dk1"/>
                          </a:solidFill>
                          <a:effectLst/>
                          <a:latin typeface="+mn-lt"/>
                          <a:ea typeface="+mn-ea"/>
                          <a:cs typeface="+mn-cs"/>
                        </a:rPr>
                        <a:t>cost   - 0.115770</a:t>
                      </a:r>
                    </a:p>
                  </a:txBody>
                  <a:tcPr marL="73288" marR="73288" marT="36644" marB="36644"/>
                </a:tc>
                <a:extLst>
                  <a:ext uri="{0D108BD9-81ED-4DB2-BD59-A6C34878D82A}">
                    <a16:rowId xmlns:a16="http://schemas.microsoft.com/office/drawing/2014/main" val="3729130304"/>
                  </a:ext>
                </a:extLst>
              </a:tr>
            </a:tbl>
          </a:graphicData>
        </a:graphic>
      </p:graphicFrame>
    </p:spTree>
    <p:extLst>
      <p:ext uri="{BB962C8B-B14F-4D97-AF65-F5344CB8AC3E}">
        <p14:creationId xmlns:p14="http://schemas.microsoft.com/office/powerpoint/2010/main" val="7821378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32</TotalTime>
  <Words>758</Words>
  <Application>Microsoft Macintosh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-apple-system</vt:lpstr>
      <vt:lpstr>Aptos</vt:lpstr>
      <vt:lpstr>Arial</vt:lpstr>
      <vt:lpstr>Gill Sans MT</vt:lpstr>
      <vt:lpstr>Parcel</vt:lpstr>
      <vt:lpstr>Project Title: Data-Driven Dining: Leveraging Bengaluru's Culinary Landscape for Restaurant Success Strategic Insights from Zomato Data Analysis </vt:lpstr>
      <vt:lpstr>Primary Goal: Empower aspiring restaurateurs with data-driven insights and strategies to establish and differentiate their restaurants successfully in Bengaluru. </vt:lpstr>
      <vt:lpstr>Data Overview</vt:lpstr>
      <vt:lpstr>Exploratory Analysis</vt:lpstr>
      <vt:lpstr>Data Visualization: </vt:lpstr>
      <vt:lpstr>PowerPoint Presentation</vt:lpstr>
      <vt:lpstr>PowerPoint Presentation</vt:lpstr>
      <vt:lpstr>Sentimental Analysis: </vt:lpstr>
      <vt:lpstr>Data Models:</vt:lpstr>
      <vt:lpstr>Recommendation Engine: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Data-Driven Dining: Leveraging Bengaluru's Culinary Landscape for Restaurant Success Strategic Insights from Zomato Data Analysis </dc:title>
  <dc:creator>Aditya Kanaiyalal Bhatt</dc:creator>
  <cp:lastModifiedBy>Aditya Kanaiyalal Bhatt</cp:lastModifiedBy>
  <cp:revision>10</cp:revision>
  <dcterms:created xsi:type="dcterms:W3CDTF">2024-04-25T21:24:34Z</dcterms:created>
  <dcterms:modified xsi:type="dcterms:W3CDTF">2024-04-25T21:58:39Z</dcterms:modified>
</cp:coreProperties>
</file>