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3" r:id="rId8"/>
    <p:sldId id="262" r:id="rId9"/>
    <p:sldId id="264" r:id="rId10"/>
    <p:sldId id="276" r:id="rId11"/>
    <p:sldId id="265" r:id="rId12"/>
    <p:sldId id="266" r:id="rId13"/>
    <p:sldId id="267" r:id="rId14"/>
    <p:sldId id="270" r:id="rId15"/>
    <p:sldId id="269" r:id="rId16"/>
    <p:sldId id="271" r:id="rId17"/>
    <p:sldId id="272" r:id="rId18"/>
    <p:sldId id="273" r:id="rId19"/>
    <p:sldId id="283" r:id="rId20"/>
    <p:sldId id="285" r:id="rId21"/>
    <p:sldId id="274" r:id="rId22"/>
    <p:sldId id="275" r:id="rId23"/>
    <p:sldId id="277" r:id="rId24"/>
    <p:sldId id="278" r:id="rId25"/>
    <p:sldId id="286" r:id="rId26"/>
    <p:sldId id="279"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Bhattar" initials="AB" lastIdx="1" clrIdx="0">
    <p:extLst>
      <p:ext uri="{19B8F6BF-5375-455C-9EA6-DF929625EA0E}">
        <p15:presenceInfo xmlns:p15="http://schemas.microsoft.com/office/powerpoint/2012/main" userId="52784444a90966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7297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861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42034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9C5E94C-48E7-4993-A5B5-7F6F09E52529}" type="datetimeFigureOut">
              <a:rPr lang="en-IN" smtClean="0"/>
              <a:t>27-03-2020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29249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593512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7414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2267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5094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5E94C-48E7-4993-A5B5-7F6F09E52529}"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183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5E94C-48E7-4993-A5B5-7F6F09E52529}" type="datetimeFigureOut">
              <a:rPr lang="en-IN" smtClean="0"/>
              <a:t>27-03-2020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37713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5E94C-48E7-4993-A5B5-7F6F09E52529}" type="datetimeFigureOut">
              <a:rPr lang="en-IN" smtClean="0"/>
              <a:t>27-03-2020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70112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5E94C-48E7-4993-A5B5-7F6F09E52529}" type="datetimeFigureOut">
              <a:rPr lang="en-IN" smtClean="0"/>
              <a:t>27-03-2020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407955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66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C5E94C-48E7-4993-A5B5-7F6F09E52529}" type="datetimeFigureOut">
              <a:rPr lang="en-IN" smtClean="0"/>
              <a:t>27-03-2020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82739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9C5E94C-48E7-4993-A5B5-7F6F09E52529}" type="datetimeFigureOut">
              <a:rPr lang="en-IN" smtClean="0"/>
              <a:t>27-03-2020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B3E0F6B-50F1-41AE-A814-CAF7F3A96B90}" type="slidenum">
              <a:rPr lang="en-IN" smtClean="0"/>
              <a:t>‹#›</a:t>
            </a:fld>
            <a:endParaRPr lang="en-IN"/>
          </a:p>
        </p:txBody>
      </p:sp>
    </p:spTree>
    <p:extLst>
      <p:ext uri="{BB962C8B-B14F-4D97-AF65-F5344CB8AC3E}">
        <p14:creationId xmlns:p14="http://schemas.microsoft.com/office/powerpoint/2010/main" val="2145893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ED8B-5580-40B1-82C3-7C45C3609FB7}"/>
              </a:ext>
            </a:extLst>
          </p:cNvPr>
          <p:cNvSpPr>
            <a:spLocks noGrp="1"/>
          </p:cNvSpPr>
          <p:nvPr>
            <p:ph type="ctrTitle"/>
          </p:nvPr>
        </p:nvSpPr>
        <p:spPr/>
        <p:txBody>
          <a:bodyPr/>
          <a:lstStyle/>
          <a:p>
            <a:r>
              <a:rPr lang="en-IN" dirty="0"/>
              <a:t>Fraud Detection in Auto Insurance</a:t>
            </a:r>
          </a:p>
        </p:txBody>
      </p:sp>
      <p:sp>
        <p:nvSpPr>
          <p:cNvPr id="3" name="Subtitle 2">
            <a:extLst>
              <a:ext uri="{FF2B5EF4-FFF2-40B4-BE49-F238E27FC236}">
                <a16:creationId xmlns:a16="http://schemas.microsoft.com/office/drawing/2014/main" id="{6D931AFB-9DAD-41ED-B9C9-22CCABCDA983}"/>
              </a:ext>
            </a:extLst>
          </p:cNvPr>
          <p:cNvSpPr>
            <a:spLocks noGrp="1"/>
          </p:cNvSpPr>
          <p:nvPr>
            <p:ph type="subTitle" idx="1"/>
          </p:nvPr>
        </p:nvSpPr>
        <p:spPr/>
        <p:txBody>
          <a:bodyPr/>
          <a:lstStyle/>
          <a:p>
            <a:r>
              <a:rPr lang="en-IN" dirty="0"/>
              <a:t>Aditya Bhattar</a:t>
            </a:r>
          </a:p>
        </p:txBody>
      </p:sp>
    </p:spTree>
    <p:extLst>
      <p:ext uri="{BB962C8B-B14F-4D97-AF65-F5344CB8AC3E}">
        <p14:creationId xmlns:p14="http://schemas.microsoft.com/office/powerpoint/2010/main" val="166385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925D-DCA3-4B50-B5A6-AE6FE89FB6D3}"/>
              </a:ext>
            </a:extLst>
          </p:cNvPr>
          <p:cNvSpPr>
            <a:spLocks noGrp="1"/>
          </p:cNvSpPr>
          <p:nvPr>
            <p:ph type="title"/>
          </p:nvPr>
        </p:nvSpPr>
        <p:spPr/>
        <p:txBody>
          <a:bodyPr/>
          <a:lstStyle/>
          <a:p>
            <a:r>
              <a:rPr lang="en-IN" dirty="0"/>
              <a:t>Label Encoding of Categorical Features</a:t>
            </a:r>
          </a:p>
        </p:txBody>
      </p:sp>
      <p:sp>
        <p:nvSpPr>
          <p:cNvPr id="3" name="Content Placeholder 2">
            <a:extLst>
              <a:ext uri="{FF2B5EF4-FFF2-40B4-BE49-F238E27FC236}">
                <a16:creationId xmlns:a16="http://schemas.microsoft.com/office/drawing/2014/main" id="{8DBC9C9E-9634-4605-9815-3C5EFF28A1A9}"/>
              </a:ext>
            </a:extLst>
          </p:cNvPr>
          <p:cNvSpPr>
            <a:spLocks noGrp="1"/>
          </p:cNvSpPr>
          <p:nvPr>
            <p:ph idx="1"/>
          </p:nvPr>
        </p:nvSpPr>
        <p:spPr/>
        <p:txBody>
          <a:bodyPr/>
          <a:lstStyle/>
          <a:p>
            <a:r>
              <a:rPr lang="en-IN" dirty="0"/>
              <a:t>Categorical features were label encoded before inputting into the model.</a:t>
            </a:r>
          </a:p>
          <a:p>
            <a:r>
              <a:rPr lang="en-IN" dirty="0"/>
              <a:t>Did not one hot encode because of use of tree- based models.</a:t>
            </a:r>
          </a:p>
        </p:txBody>
      </p:sp>
    </p:spTree>
    <p:extLst>
      <p:ext uri="{BB962C8B-B14F-4D97-AF65-F5344CB8AC3E}">
        <p14:creationId xmlns:p14="http://schemas.microsoft.com/office/powerpoint/2010/main" val="365631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06219-04FB-4795-BB34-EA20F62A338F}"/>
              </a:ext>
            </a:extLst>
          </p:cNvPr>
          <p:cNvSpPr>
            <a:spLocks noGrp="1"/>
          </p:cNvSpPr>
          <p:nvPr>
            <p:ph type="title"/>
          </p:nvPr>
        </p:nvSpPr>
        <p:spPr/>
        <p:txBody>
          <a:bodyPr/>
          <a:lstStyle/>
          <a:p>
            <a:r>
              <a:rPr lang="en-IN" dirty="0"/>
              <a:t>Exploratory Data Analysis</a:t>
            </a:r>
          </a:p>
        </p:txBody>
      </p:sp>
    </p:spTree>
    <p:extLst>
      <p:ext uri="{BB962C8B-B14F-4D97-AF65-F5344CB8AC3E}">
        <p14:creationId xmlns:p14="http://schemas.microsoft.com/office/powerpoint/2010/main" val="76083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F5E102-2802-4397-B7B2-0A0A14FCC4E3}"/>
              </a:ext>
            </a:extLst>
          </p:cNvPr>
          <p:cNvSpPr>
            <a:spLocks noGrp="1"/>
          </p:cNvSpPr>
          <p:nvPr>
            <p:ph type="title"/>
          </p:nvPr>
        </p:nvSpPr>
        <p:spPr>
          <a:xfrm>
            <a:off x="614964" y="349534"/>
            <a:ext cx="10571998" cy="970450"/>
          </a:xfrm>
        </p:spPr>
        <p:txBody>
          <a:bodyPr/>
          <a:lstStyle/>
          <a:p>
            <a:r>
              <a:rPr lang="en-IN" sz="3200" dirty="0"/>
              <a:t>Number Of Witnesses gives some information</a:t>
            </a:r>
          </a:p>
        </p:txBody>
      </p:sp>
      <p:sp>
        <p:nvSpPr>
          <p:cNvPr id="7" name="Content Placeholder 6">
            <a:extLst>
              <a:ext uri="{FF2B5EF4-FFF2-40B4-BE49-F238E27FC236}">
                <a16:creationId xmlns:a16="http://schemas.microsoft.com/office/drawing/2014/main" id="{49B8C811-0E39-447C-9920-1EC08F82319C}"/>
              </a:ext>
            </a:extLst>
          </p:cNvPr>
          <p:cNvSpPr>
            <a:spLocks noGrp="1"/>
          </p:cNvSpPr>
          <p:nvPr>
            <p:ph sz="half" idx="2"/>
          </p:nvPr>
        </p:nvSpPr>
        <p:spPr/>
        <p:txBody>
          <a:bodyPr/>
          <a:lstStyle/>
          <a:p>
            <a:r>
              <a:rPr lang="en-IN" dirty="0"/>
              <a:t>Even the presence of one witness increase the chances of detecting a claim as fraudulent.</a:t>
            </a:r>
          </a:p>
          <a:p>
            <a:r>
              <a:rPr lang="en-IN" dirty="0"/>
              <a:t>Out of 247 fraudulent claims, 197 claims had </a:t>
            </a:r>
            <a:r>
              <a:rPr lang="en-IN" dirty="0" err="1"/>
              <a:t>atleast</a:t>
            </a:r>
            <a:r>
              <a:rPr lang="en-IN" dirty="0"/>
              <a:t> one witness present</a:t>
            </a:r>
          </a:p>
        </p:txBody>
      </p:sp>
      <p:pic>
        <p:nvPicPr>
          <p:cNvPr id="6" name="Content Placeholder 5">
            <a:extLst>
              <a:ext uri="{FF2B5EF4-FFF2-40B4-BE49-F238E27FC236}">
                <a16:creationId xmlns:a16="http://schemas.microsoft.com/office/drawing/2014/main" id="{3E9CCC9A-9B30-4530-A3B9-AA43F6A3C7BD}"/>
              </a:ext>
            </a:extLst>
          </p:cNvPr>
          <p:cNvPicPr>
            <a:picLocks noGrp="1" noChangeAspect="1"/>
          </p:cNvPicPr>
          <p:nvPr>
            <p:ph sz="half" idx="1"/>
          </p:nvPr>
        </p:nvPicPr>
        <p:blipFill>
          <a:blip r:embed="rId2"/>
          <a:stretch>
            <a:fillRect/>
          </a:stretch>
        </p:blipFill>
        <p:spPr>
          <a:xfrm>
            <a:off x="819150" y="2384765"/>
            <a:ext cx="5184775" cy="3333069"/>
          </a:xfrm>
          <a:prstGeom prst="rect">
            <a:avLst/>
          </a:prstGeom>
        </p:spPr>
      </p:pic>
    </p:spTree>
    <p:extLst>
      <p:ext uri="{BB962C8B-B14F-4D97-AF65-F5344CB8AC3E}">
        <p14:creationId xmlns:p14="http://schemas.microsoft.com/office/powerpoint/2010/main" val="373029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B7E2-EAC2-4524-BB2E-17A2571B6997}"/>
              </a:ext>
            </a:extLst>
          </p:cNvPr>
          <p:cNvSpPr>
            <a:spLocks noGrp="1"/>
          </p:cNvSpPr>
          <p:nvPr>
            <p:ph type="title"/>
          </p:nvPr>
        </p:nvSpPr>
        <p:spPr/>
        <p:txBody>
          <a:bodyPr/>
          <a:lstStyle/>
          <a:p>
            <a:r>
              <a:rPr lang="en-IN" dirty="0"/>
              <a:t>Police Report Is Important</a:t>
            </a:r>
          </a:p>
        </p:txBody>
      </p:sp>
      <p:sp>
        <p:nvSpPr>
          <p:cNvPr id="4" name="Content Placeholder 3">
            <a:extLst>
              <a:ext uri="{FF2B5EF4-FFF2-40B4-BE49-F238E27FC236}">
                <a16:creationId xmlns:a16="http://schemas.microsoft.com/office/drawing/2014/main" id="{C512C389-A9E1-4EB6-90FF-09F8D69E15A9}"/>
              </a:ext>
            </a:extLst>
          </p:cNvPr>
          <p:cNvSpPr>
            <a:spLocks noGrp="1"/>
          </p:cNvSpPr>
          <p:nvPr>
            <p:ph sz="half" idx="2"/>
          </p:nvPr>
        </p:nvSpPr>
        <p:spPr/>
        <p:txBody>
          <a:bodyPr/>
          <a:lstStyle/>
          <a:p>
            <a:r>
              <a:rPr lang="en-IN" dirty="0"/>
              <a:t>Availability of police report reduces the chances of fraudulent claims, although fewer cases actually have a police report available.</a:t>
            </a:r>
          </a:p>
          <a:p>
            <a:r>
              <a:rPr lang="en-IN" dirty="0"/>
              <a:t>Increase in number of datapoints would help to determine a more clear relationship between fraudulent claims and the availability of police reports.</a:t>
            </a:r>
          </a:p>
        </p:txBody>
      </p:sp>
      <p:pic>
        <p:nvPicPr>
          <p:cNvPr id="7" name="Content Placeholder 6">
            <a:extLst>
              <a:ext uri="{FF2B5EF4-FFF2-40B4-BE49-F238E27FC236}">
                <a16:creationId xmlns:a16="http://schemas.microsoft.com/office/drawing/2014/main" id="{3E134B2B-61AD-48A9-BFAE-E7912AF30524}"/>
              </a:ext>
            </a:extLst>
          </p:cNvPr>
          <p:cNvPicPr>
            <a:picLocks noGrp="1"/>
          </p:cNvPicPr>
          <p:nvPr>
            <p:ph sz="half" idx="1"/>
          </p:nvPr>
        </p:nvPicPr>
        <p:blipFill>
          <a:blip r:embed="rId2"/>
          <a:stretch>
            <a:fillRect/>
          </a:stretch>
        </p:blipFill>
        <p:spPr>
          <a:xfrm>
            <a:off x="820800" y="2376000"/>
            <a:ext cx="5184000" cy="3333600"/>
          </a:xfrm>
          <a:prstGeom prst="rect">
            <a:avLst/>
          </a:prstGeom>
        </p:spPr>
      </p:pic>
    </p:spTree>
    <p:extLst>
      <p:ext uri="{BB962C8B-B14F-4D97-AF65-F5344CB8AC3E}">
        <p14:creationId xmlns:p14="http://schemas.microsoft.com/office/powerpoint/2010/main" val="1714073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2DD397-2B79-4609-A383-774BD8ADD6F2}"/>
              </a:ext>
            </a:extLst>
          </p:cNvPr>
          <p:cNvSpPr>
            <a:spLocks noGrp="1"/>
          </p:cNvSpPr>
          <p:nvPr>
            <p:ph type="title"/>
          </p:nvPr>
        </p:nvSpPr>
        <p:spPr/>
        <p:txBody>
          <a:bodyPr/>
          <a:lstStyle/>
          <a:p>
            <a:r>
              <a:rPr lang="en-IN" dirty="0"/>
              <a:t>Occupations Reveal an Interesting Fact</a:t>
            </a:r>
          </a:p>
        </p:txBody>
      </p:sp>
      <p:sp>
        <p:nvSpPr>
          <p:cNvPr id="7" name="Content Placeholder 6">
            <a:extLst>
              <a:ext uri="{FF2B5EF4-FFF2-40B4-BE49-F238E27FC236}">
                <a16:creationId xmlns:a16="http://schemas.microsoft.com/office/drawing/2014/main" id="{7192531A-1FEF-4308-9E5D-5A26AE7FF8C3}"/>
              </a:ext>
            </a:extLst>
          </p:cNvPr>
          <p:cNvSpPr>
            <a:spLocks noGrp="1"/>
          </p:cNvSpPr>
          <p:nvPr>
            <p:ph sz="half" idx="2"/>
          </p:nvPr>
        </p:nvSpPr>
        <p:spPr/>
        <p:txBody>
          <a:bodyPr/>
          <a:lstStyle/>
          <a:p>
            <a:r>
              <a:rPr lang="en-IN" dirty="0"/>
              <a:t>People who mentioned their occupation as Exec – Managers have the most likelihood of making a fraudulent claim</a:t>
            </a:r>
          </a:p>
          <a:p>
            <a:r>
              <a:rPr lang="en-IN" dirty="0"/>
              <a:t>37% of claims made by this category was fraudulent.</a:t>
            </a:r>
          </a:p>
        </p:txBody>
      </p:sp>
      <p:pic>
        <p:nvPicPr>
          <p:cNvPr id="4" name="Content Placeholder 3">
            <a:extLst>
              <a:ext uri="{FF2B5EF4-FFF2-40B4-BE49-F238E27FC236}">
                <a16:creationId xmlns:a16="http://schemas.microsoft.com/office/drawing/2014/main" id="{0B9FE95A-CE34-4757-A733-F0D07CB9BE4C}"/>
              </a:ext>
            </a:extLst>
          </p:cNvPr>
          <p:cNvPicPr>
            <a:picLocks noGrp="1" noChangeAspect="1"/>
          </p:cNvPicPr>
          <p:nvPr>
            <p:ph sz="half" idx="1"/>
          </p:nvPr>
        </p:nvPicPr>
        <p:blipFill>
          <a:blip r:embed="rId2"/>
          <a:stretch>
            <a:fillRect/>
          </a:stretch>
        </p:blipFill>
        <p:spPr>
          <a:xfrm>
            <a:off x="819150" y="2375240"/>
            <a:ext cx="5184775" cy="3333069"/>
          </a:xfrm>
          <a:prstGeom prst="rect">
            <a:avLst/>
          </a:prstGeom>
        </p:spPr>
      </p:pic>
    </p:spTree>
    <p:extLst>
      <p:ext uri="{BB962C8B-B14F-4D97-AF65-F5344CB8AC3E}">
        <p14:creationId xmlns:p14="http://schemas.microsoft.com/office/powerpoint/2010/main" val="142017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3A38-D47A-4B07-B2BB-6D1BF2309C15}"/>
              </a:ext>
            </a:extLst>
          </p:cNvPr>
          <p:cNvSpPr>
            <a:spLocks noGrp="1"/>
          </p:cNvSpPr>
          <p:nvPr>
            <p:ph type="title"/>
          </p:nvPr>
        </p:nvSpPr>
        <p:spPr/>
        <p:txBody>
          <a:bodyPr/>
          <a:lstStyle/>
          <a:p>
            <a:r>
              <a:rPr lang="en-IN" sz="3200" dirty="0"/>
              <a:t>Hobbies seems to be an important question to ask policyholders</a:t>
            </a:r>
          </a:p>
        </p:txBody>
      </p:sp>
      <p:sp>
        <p:nvSpPr>
          <p:cNvPr id="4" name="Content Placeholder 3">
            <a:extLst>
              <a:ext uri="{FF2B5EF4-FFF2-40B4-BE49-F238E27FC236}">
                <a16:creationId xmlns:a16="http://schemas.microsoft.com/office/drawing/2014/main" id="{FCB87369-A898-4E12-B71E-9EB41FCCF7BA}"/>
              </a:ext>
            </a:extLst>
          </p:cNvPr>
          <p:cNvSpPr>
            <a:spLocks noGrp="1"/>
          </p:cNvSpPr>
          <p:nvPr>
            <p:ph sz="half" idx="2"/>
          </p:nvPr>
        </p:nvSpPr>
        <p:spPr/>
        <p:txBody>
          <a:bodyPr/>
          <a:lstStyle/>
          <a:p>
            <a:r>
              <a:rPr lang="en-IN" dirty="0"/>
              <a:t>People who play chess and practice cross-fit are actually more likely to make a fraudulent claim than a rightful claim.</a:t>
            </a:r>
          </a:p>
          <a:p>
            <a:r>
              <a:rPr lang="en-IN" dirty="0"/>
              <a:t>For both hobbies, people are more than 4 times more likely to report a fraudulent claims.</a:t>
            </a:r>
          </a:p>
        </p:txBody>
      </p:sp>
      <p:pic>
        <p:nvPicPr>
          <p:cNvPr id="7" name="Content Placeholder 6">
            <a:extLst>
              <a:ext uri="{FF2B5EF4-FFF2-40B4-BE49-F238E27FC236}">
                <a16:creationId xmlns:a16="http://schemas.microsoft.com/office/drawing/2014/main" id="{2093CD9A-4D86-43E7-BBB6-679723AE7968}"/>
              </a:ext>
            </a:extLst>
          </p:cNvPr>
          <p:cNvPicPr>
            <a:picLocks noGrp="1" noChangeAspect="1"/>
          </p:cNvPicPr>
          <p:nvPr>
            <p:ph sz="half" idx="1"/>
          </p:nvPr>
        </p:nvPicPr>
        <p:blipFill>
          <a:blip r:embed="rId2"/>
          <a:stretch>
            <a:fillRect/>
          </a:stretch>
        </p:blipFill>
        <p:spPr>
          <a:xfrm>
            <a:off x="819150" y="2375240"/>
            <a:ext cx="5184775" cy="3333069"/>
          </a:xfrm>
          <a:prstGeom prst="rect">
            <a:avLst/>
          </a:prstGeom>
        </p:spPr>
      </p:pic>
    </p:spTree>
    <p:extLst>
      <p:ext uri="{BB962C8B-B14F-4D97-AF65-F5344CB8AC3E}">
        <p14:creationId xmlns:p14="http://schemas.microsoft.com/office/powerpoint/2010/main" val="2508588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2C9A-AA3B-4208-A919-64103DC0DE83}"/>
              </a:ext>
            </a:extLst>
          </p:cNvPr>
          <p:cNvSpPr>
            <a:spLocks noGrp="1"/>
          </p:cNvSpPr>
          <p:nvPr>
            <p:ph type="title"/>
          </p:nvPr>
        </p:nvSpPr>
        <p:spPr>
          <a:xfrm>
            <a:off x="827756" y="456066"/>
            <a:ext cx="10571998" cy="970450"/>
          </a:xfrm>
        </p:spPr>
        <p:txBody>
          <a:bodyPr/>
          <a:lstStyle/>
          <a:p>
            <a:r>
              <a:rPr lang="en-IN" dirty="0"/>
              <a:t>Incident may not be so severe</a:t>
            </a:r>
          </a:p>
        </p:txBody>
      </p:sp>
      <p:sp>
        <p:nvSpPr>
          <p:cNvPr id="4" name="Content Placeholder 3">
            <a:extLst>
              <a:ext uri="{FF2B5EF4-FFF2-40B4-BE49-F238E27FC236}">
                <a16:creationId xmlns:a16="http://schemas.microsoft.com/office/drawing/2014/main" id="{0972857D-6A34-499F-9DF1-2D123E663FD2}"/>
              </a:ext>
            </a:extLst>
          </p:cNvPr>
          <p:cNvSpPr>
            <a:spLocks noGrp="1"/>
          </p:cNvSpPr>
          <p:nvPr>
            <p:ph sz="half" idx="2"/>
          </p:nvPr>
        </p:nvSpPr>
        <p:spPr/>
        <p:txBody>
          <a:bodyPr/>
          <a:lstStyle/>
          <a:p>
            <a:r>
              <a:rPr lang="en-IN" dirty="0"/>
              <a:t>Major Damage is reported fraudulently more often.</a:t>
            </a:r>
          </a:p>
          <a:p>
            <a:r>
              <a:rPr lang="en-IN" dirty="0"/>
              <a:t>This is what would be expected. People claiming for minor damage tend to add other previous damages that would not actually be part of the incident for which the claim has been made.</a:t>
            </a:r>
          </a:p>
        </p:txBody>
      </p:sp>
      <p:pic>
        <p:nvPicPr>
          <p:cNvPr id="7" name="Content Placeholder 6">
            <a:extLst>
              <a:ext uri="{FF2B5EF4-FFF2-40B4-BE49-F238E27FC236}">
                <a16:creationId xmlns:a16="http://schemas.microsoft.com/office/drawing/2014/main" id="{1FAE9647-3639-4CEE-A931-5848DD0CC1BD}"/>
              </a:ext>
            </a:extLst>
          </p:cNvPr>
          <p:cNvPicPr>
            <a:picLocks noGrp="1" noChangeAspect="1"/>
          </p:cNvPicPr>
          <p:nvPr>
            <p:ph sz="half" idx="1"/>
          </p:nvPr>
        </p:nvPicPr>
        <p:blipFill>
          <a:blip r:embed="rId2"/>
          <a:stretch>
            <a:fillRect/>
          </a:stretch>
        </p:blipFill>
        <p:spPr>
          <a:xfrm>
            <a:off x="819150" y="2375240"/>
            <a:ext cx="5184775" cy="3333069"/>
          </a:xfrm>
          <a:prstGeom prst="rect">
            <a:avLst/>
          </a:prstGeom>
        </p:spPr>
      </p:pic>
    </p:spTree>
    <p:extLst>
      <p:ext uri="{BB962C8B-B14F-4D97-AF65-F5344CB8AC3E}">
        <p14:creationId xmlns:p14="http://schemas.microsoft.com/office/powerpoint/2010/main" val="246024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CCA296-AF0D-4827-AC3E-0DEB67F076E5}"/>
              </a:ext>
            </a:extLst>
          </p:cNvPr>
          <p:cNvSpPr>
            <a:spLocks noGrp="1"/>
          </p:cNvSpPr>
          <p:nvPr>
            <p:ph type="title"/>
          </p:nvPr>
        </p:nvSpPr>
        <p:spPr/>
        <p:txBody>
          <a:bodyPr/>
          <a:lstStyle/>
          <a:p>
            <a:r>
              <a:rPr lang="en-IN" dirty="0"/>
              <a:t>Feature Selection</a:t>
            </a:r>
          </a:p>
        </p:txBody>
      </p:sp>
    </p:spTree>
    <p:extLst>
      <p:ext uri="{BB962C8B-B14F-4D97-AF65-F5344CB8AC3E}">
        <p14:creationId xmlns:p14="http://schemas.microsoft.com/office/powerpoint/2010/main" val="41269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19828-4FEA-48FC-9680-A42341B1D0FE}"/>
              </a:ext>
            </a:extLst>
          </p:cNvPr>
          <p:cNvSpPr>
            <a:spLocks noGrp="1"/>
          </p:cNvSpPr>
          <p:nvPr>
            <p:ph type="title"/>
          </p:nvPr>
        </p:nvSpPr>
        <p:spPr/>
        <p:txBody>
          <a:bodyPr/>
          <a:lstStyle/>
          <a:p>
            <a:r>
              <a:rPr lang="en-IN" dirty="0"/>
              <a:t>Correlation Amongst Numerical Features</a:t>
            </a:r>
          </a:p>
        </p:txBody>
      </p:sp>
      <p:pic>
        <p:nvPicPr>
          <p:cNvPr id="7" name="Content Placeholder 6">
            <a:extLst>
              <a:ext uri="{FF2B5EF4-FFF2-40B4-BE49-F238E27FC236}">
                <a16:creationId xmlns:a16="http://schemas.microsoft.com/office/drawing/2014/main" id="{E4B9D1D1-F91A-4F82-B811-01E2D1A1F88E}"/>
              </a:ext>
            </a:extLst>
          </p:cNvPr>
          <p:cNvPicPr>
            <a:picLocks noGrp="1" noChangeAspect="1"/>
          </p:cNvPicPr>
          <p:nvPr>
            <p:ph sz="half" idx="1"/>
          </p:nvPr>
        </p:nvPicPr>
        <p:blipFill>
          <a:blip r:embed="rId2"/>
          <a:stretch>
            <a:fillRect/>
          </a:stretch>
        </p:blipFill>
        <p:spPr>
          <a:xfrm>
            <a:off x="896645" y="2222500"/>
            <a:ext cx="4847207" cy="4188312"/>
          </a:xfrm>
          <a:prstGeom prst="rect">
            <a:avLst/>
          </a:prstGeom>
        </p:spPr>
      </p:pic>
      <p:sp>
        <p:nvSpPr>
          <p:cNvPr id="6" name="Content Placeholder 5">
            <a:extLst>
              <a:ext uri="{FF2B5EF4-FFF2-40B4-BE49-F238E27FC236}">
                <a16:creationId xmlns:a16="http://schemas.microsoft.com/office/drawing/2014/main" id="{A0F8EEE5-48FF-409D-940F-7407F4E05F52}"/>
              </a:ext>
            </a:extLst>
          </p:cNvPr>
          <p:cNvSpPr>
            <a:spLocks noGrp="1"/>
          </p:cNvSpPr>
          <p:nvPr>
            <p:ph sz="half" idx="2"/>
          </p:nvPr>
        </p:nvSpPr>
        <p:spPr/>
        <p:txBody>
          <a:bodyPr/>
          <a:lstStyle/>
          <a:p>
            <a:r>
              <a:rPr lang="en-IN" dirty="0"/>
              <a:t>The following heatmap shows high correlation amongst the following columns:</a:t>
            </a:r>
          </a:p>
          <a:p>
            <a:pPr lvl="1"/>
            <a:r>
              <a:rPr lang="en-IN" dirty="0"/>
              <a:t>Age and Months as customer</a:t>
            </a:r>
          </a:p>
          <a:p>
            <a:pPr lvl="1"/>
            <a:r>
              <a:rPr lang="en-IN" dirty="0"/>
              <a:t>Total Claim Amount with its individual constituents. (Injury, Property, Vehicle)</a:t>
            </a:r>
          </a:p>
          <a:p>
            <a:r>
              <a:rPr lang="en-IN" dirty="0"/>
              <a:t>Age and the individual Constituents were dropped from the dataset.</a:t>
            </a:r>
          </a:p>
          <a:p>
            <a:pPr lvl="1"/>
            <a:endParaRPr lang="en-IN" dirty="0"/>
          </a:p>
        </p:txBody>
      </p:sp>
    </p:spTree>
    <p:extLst>
      <p:ext uri="{BB962C8B-B14F-4D97-AF65-F5344CB8AC3E}">
        <p14:creationId xmlns:p14="http://schemas.microsoft.com/office/powerpoint/2010/main" val="315368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19828-4FEA-48FC-9680-A42341B1D0FE}"/>
              </a:ext>
            </a:extLst>
          </p:cNvPr>
          <p:cNvSpPr>
            <a:spLocks noGrp="1"/>
          </p:cNvSpPr>
          <p:nvPr>
            <p:ph type="title"/>
          </p:nvPr>
        </p:nvSpPr>
        <p:spPr/>
        <p:txBody>
          <a:bodyPr/>
          <a:lstStyle/>
          <a:p>
            <a:r>
              <a:rPr lang="en-IN" dirty="0"/>
              <a:t>Feature Importance as per RFC</a:t>
            </a:r>
          </a:p>
        </p:txBody>
      </p:sp>
      <p:sp>
        <p:nvSpPr>
          <p:cNvPr id="6" name="Content Placeholder 5">
            <a:extLst>
              <a:ext uri="{FF2B5EF4-FFF2-40B4-BE49-F238E27FC236}">
                <a16:creationId xmlns:a16="http://schemas.microsoft.com/office/drawing/2014/main" id="{A0F8EEE5-48FF-409D-940F-7407F4E05F52}"/>
              </a:ext>
            </a:extLst>
          </p:cNvPr>
          <p:cNvSpPr>
            <a:spLocks noGrp="1"/>
          </p:cNvSpPr>
          <p:nvPr>
            <p:ph sz="half" idx="2"/>
          </p:nvPr>
        </p:nvSpPr>
        <p:spPr/>
        <p:txBody>
          <a:bodyPr/>
          <a:lstStyle/>
          <a:p>
            <a:pPr lvl="1"/>
            <a:r>
              <a:rPr lang="en-IN" dirty="0"/>
              <a:t>As per RFC, incident severity and insured hobbies are the most important features. This was evidenced during EDA. This is followed by total claim amount.</a:t>
            </a:r>
          </a:p>
          <a:p>
            <a:pPr lvl="1"/>
            <a:r>
              <a:rPr lang="en-IN" dirty="0"/>
              <a:t>However, choosing just three features does not allow the model to separate well between the classes</a:t>
            </a:r>
          </a:p>
          <a:p>
            <a:pPr lvl="1"/>
            <a:r>
              <a:rPr lang="en-IN" dirty="0"/>
              <a:t>Decided to drop features with feature importance of less than 1%. This gives us 19 features.</a:t>
            </a:r>
          </a:p>
        </p:txBody>
      </p:sp>
      <p:pic>
        <p:nvPicPr>
          <p:cNvPr id="5" name="Content Placeholder 4">
            <a:extLst>
              <a:ext uri="{FF2B5EF4-FFF2-40B4-BE49-F238E27FC236}">
                <a16:creationId xmlns:a16="http://schemas.microsoft.com/office/drawing/2014/main" id="{7DEC48D9-D5EB-415A-A186-D048E4DA9515}"/>
              </a:ext>
            </a:extLst>
          </p:cNvPr>
          <p:cNvPicPr>
            <a:picLocks noGrp="1" noChangeAspect="1"/>
          </p:cNvPicPr>
          <p:nvPr>
            <p:ph sz="half" idx="1"/>
          </p:nvPr>
        </p:nvPicPr>
        <p:blipFill>
          <a:blip r:embed="rId2"/>
          <a:stretch>
            <a:fillRect/>
          </a:stretch>
        </p:blipFill>
        <p:spPr>
          <a:xfrm>
            <a:off x="810000" y="2222500"/>
            <a:ext cx="5084773" cy="3805438"/>
          </a:xfrm>
          <a:prstGeom prst="rect">
            <a:avLst/>
          </a:prstGeom>
        </p:spPr>
      </p:pic>
    </p:spTree>
    <p:extLst>
      <p:ext uri="{BB962C8B-B14F-4D97-AF65-F5344CB8AC3E}">
        <p14:creationId xmlns:p14="http://schemas.microsoft.com/office/powerpoint/2010/main" val="20057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E55D-DD05-4E26-8698-C0C4F8D5677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2B52763-46B6-4348-9953-4D21DF8FAB66}"/>
              </a:ext>
            </a:extLst>
          </p:cNvPr>
          <p:cNvSpPr>
            <a:spLocks noGrp="1"/>
          </p:cNvSpPr>
          <p:nvPr>
            <p:ph idx="1"/>
          </p:nvPr>
        </p:nvSpPr>
        <p:spPr/>
        <p:txBody>
          <a:bodyPr/>
          <a:lstStyle/>
          <a:p>
            <a:r>
              <a:rPr lang="en-IN" dirty="0"/>
              <a:t>Determine if a given Auto Insurance Claim is fraudulent or not for a given set of features. Develop a predictive model for the same.</a:t>
            </a:r>
          </a:p>
        </p:txBody>
      </p:sp>
    </p:spTree>
    <p:extLst>
      <p:ext uri="{BB962C8B-B14F-4D97-AF65-F5344CB8AC3E}">
        <p14:creationId xmlns:p14="http://schemas.microsoft.com/office/powerpoint/2010/main" val="3218207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19828-4FEA-48FC-9680-A42341B1D0FE}"/>
              </a:ext>
            </a:extLst>
          </p:cNvPr>
          <p:cNvSpPr>
            <a:spLocks noGrp="1"/>
          </p:cNvSpPr>
          <p:nvPr>
            <p:ph type="title"/>
          </p:nvPr>
        </p:nvSpPr>
        <p:spPr/>
        <p:txBody>
          <a:bodyPr/>
          <a:lstStyle/>
          <a:p>
            <a:r>
              <a:rPr lang="en-IN" dirty="0"/>
              <a:t>Feature Importance as per XGBC</a:t>
            </a:r>
          </a:p>
        </p:txBody>
      </p:sp>
      <p:sp>
        <p:nvSpPr>
          <p:cNvPr id="6" name="Content Placeholder 5">
            <a:extLst>
              <a:ext uri="{FF2B5EF4-FFF2-40B4-BE49-F238E27FC236}">
                <a16:creationId xmlns:a16="http://schemas.microsoft.com/office/drawing/2014/main" id="{A0F8EEE5-48FF-409D-940F-7407F4E05F52}"/>
              </a:ext>
            </a:extLst>
          </p:cNvPr>
          <p:cNvSpPr>
            <a:spLocks noGrp="1"/>
          </p:cNvSpPr>
          <p:nvPr>
            <p:ph sz="half" idx="2"/>
          </p:nvPr>
        </p:nvSpPr>
        <p:spPr/>
        <p:txBody>
          <a:bodyPr/>
          <a:lstStyle/>
          <a:p>
            <a:pPr lvl="1"/>
            <a:r>
              <a:rPr lang="en-IN" dirty="0"/>
              <a:t>As per </a:t>
            </a:r>
            <a:r>
              <a:rPr lang="en-IN" dirty="0" err="1"/>
              <a:t>Xgbc</a:t>
            </a:r>
            <a:r>
              <a:rPr lang="en-IN" dirty="0"/>
              <a:t>, insured education level and </a:t>
            </a:r>
            <a:r>
              <a:rPr lang="en-IN" dirty="0" err="1"/>
              <a:t>policy_csl</a:t>
            </a:r>
            <a:r>
              <a:rPr lang="en-IN" dirty="0"/>
              <a:t> are the most important features.. This is followed by incident hour of the day.</a:t>
            </a:r>
          </a:p>
          <a:p>
            <a:pPr lvl="1"/>
            <a:r>
              <a:rPr lang="en-IN" dirty="0"/>
              <a:t>However, choosing just three features does not allow the model to separate well between the classes</a:t>
            </a:r>
          </a:p>
          <a:p>
            <a:pPr lvl="1"/>
            <a:r>
              <a:rPr lang="en-IN" dirty="0"/>
              <a:t>Decided to drop features with feature importance of less than 1%. This gives us 19 features.</a:t>
            </a:r>
          </a:p>
        </p:txBody>
      </p:sp>
      <p:pic>
        <p:nvPicPr>
          <p:cNvPr id="7" name="Content Placeholder 6">
            <a:extLst>
              <a:ext uri="{FF2B5EF4-FFF2-40B4-BE49-F238E27FC236}">
                <a16:creationId xmlns:a16="http://schemas.microsoft.com/office/drawing/2014/main" id="{8996033E-5750-455D-8F6B-3C82399BD156}"/>
              </a:ext>
            </a:extLst>
          </p:cNvPr>
          <p:cNvPicPr>
            <a:picLocks noGrp="1" noChangeAspect="1"/>
          </p:cNvPicPr>
          <p:nvPr>
            <p:ph sz="half" idx="1"/>
          </p:nvPr>
        </p:nvPicPr>
        <p:blipFill>
          <a:blip r:embed="rId2"/>
          <a:stretch>
            <a:fillRect/>
          </a:stretch>
        </p:blipFill>
        <p:spPr>
          <a:xfrm>
            <a:off x="878890" y="2222499"/>
            <a:ext cx="5015884" cy="3991869"/>
          </a:xfrm>
          <a:prstGeom prst="rect">
            <a:avLst/>
          </a:prstGeom>
        </p:spPr>
      </p:pic>
    </p:spTree>
    <p:extLst>
      <p:ext uri="{BB962C8B-B14F-4D97-AF65-F5344CB8AC3E}">
        <p14:creationId xmlns:p14="http://schemas.microsoft.com/office/powerpoint/2010/main" val="189515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9F6FE9-05A2-425C-9D32-82BD222F6B54}"/>
              </a:ext>
            </a:extLst>
          </p:cNvPr>
          <p:cNvSpPr>
            <a:spLocks noGrp="1"/>
          </p:cNvSpPr>
          <p:nvPr>
            <p:ph type="title"/>
          </p:nvPr>
        </p:nvSpPr>
        <p:spPr/>
        <p:txBody>
          <a:bodyPr/>
          <a:lstStyle/>
          <a:p>
            <a:r>
              <a:rPr lang="en-IN" dirty="0"/>
              <a:t>Models and Approaches</a:t>
            </a:r>
          </a:p>
        </p:txBody>
      </p:sp>
    </p:spTree>
    <p:extLst>
      <p:ext uri="{BB962C8B-B14F-4D97-AF65-F5344CB8AC3E}">
        <p14:creationId xmlns:p14="http://schemas.microsoft.com/office/powerpoint/2010/main" val="867018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ACB20C-0AEB-46E7-B553-6BD8134E4216}"/>
              </a:ext>
            </a:extLst>
          </p:cNvPr>
          <p:cNvSpPr>
            <a:spLocks noGrp="1"/>
          </p:cNvSpPr>
          <p:nvPr>
            <p:ph type="title"/>
          </p:nvPr>
        </p:nvSpPr>
        <p:spPr/>
        <p:txBody>
          <a:bodyPr/>
          <a:lstStyle/>
          <a:p>
            <a:r>
              <a:rPr lang="en-IN" dirty="0"/>
              <a:t>Models Used</a:t>
            </a:r>
          </a:p>
        </p:txBody>
      </p:sp>
      <p:sp>
        <p:nvSpPr>
          <p:cNvPr id="5" name="Content Placeholder 4">
            <a:extLst>
              <a:ext uri="{FF2B5EF4-FFF2-40B4-BE49-F238E27FC236}">
                <a16:creationId xmlns:a16="http://schemas.microsoft.com/office/drawing/2014/main" id="{F1A93B6C-6267-41CD-8321-E23862265AFA}"/>
              </a:ext>
            </a:extLst>
          </p:cNvPr>
          <p:cNvSpPr>
            <a:spLocks noGrp="1"/>
          </p:cNvSpPr>
          <p:nvPr>
            <p:ph idx="1"/>
          </p:nvPr>
        </p:nvSpPr>
        <p:spPr/>
        <p:txBody>
          <a:bodyPr/>
          <a:lstStyle/>
          <a:p>
            <a:r>
              <a:rPr lang="en-IN" dirty="0"/>
              <a:t>After removing correlated features and features with unique values, we have 30 features in the dataset:</a:t>
            </a:r>
          </a:p>
          <a:p>
            <a:pPr lvl="1"/>
            <a:r>
              <a:rPr lang="en-IN" dirty="0"/>
              <a:t>9 Numerical Features</a:t>
            </a:r>
          </a:p>
          <a:p>
            <a:pPr lvl="1"/>
            <a:r>
              <a:rPr lang="en-IN" dirty="0"/>
              <a:t>21 Categorical Features</a:t>
            </a:r>
          </a:p>
          <a:p>
            <a:r>
              <a:rPr lang="en-IN" dirty="0"/>
              <a:t>Predictive Model used is </a:t>
            </a:r>
            <a:r>
              <a:rPr lang="en-IN" dirty="0" err="1"/>
              <a:t>RandomForestClassifier</a:t>
            </a:r>
            <a:r>
              <a:rPr lang="en-IN" dirty="0"/>
              <a:t> and </a:t>
            </a:r>
            <a:r>
              <a:rPr lang="en-IN" dirty="0" err="1"/>
              <a:t>XGBoostClassifier</a:t>
            </a:r>
            <a:endParaRPr lang="en-IN" dirty="0"/>
          </a:p>
          <a:p>
            <a:r>
              <a:rPr lang="en-IN" dirty="0"/>
              <a:t>Also tried using </a:t>
            </a:r>
            <a:r>
              <a:rPr lang="en-IN" dirty="0" err="1"/>
              <a:t>GradientBoostingClassifier</a:t>
            </a:r>
            <a:r>
              <a:rPr lang="en-IN" dirty="0"/>
              <a:t>, however above models gave superior performance</a:t>
            </a:r>
          </a:p>
          <a:p>
            <a:r>
              <a:rPr lang="en-IN" dirty="0" err="1"/>
              <a:t>RandomForestClassifier</a:t>
            </a:r>
            <a:r>
              <a:rPr lang="en-IN" dirty="0"/>
              <a:t> gave best performance, so results for that have been shown.</a:t>
            </a:r>
          </a:p>
        </p:txBody>
      </p:sp>
    </p:spTree>
    <p:extLst>
      <p:ext uri="{BB962C8B-B14F-4D97-AF65-F5344CB8AC3E}">
        <p14:creationId xmlns:p14="http://schemas.microsoft.com/office/powerpoint/2010/main" val="325670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5A540-E26F-417A-8806-60266F0864AA}"/>
              </a:ext>
            </a:extLst>
          </p:cNvPr>
          <p:cNvSpPr>
            <a:spLocks noGrp="1"/>
          </p:cNvSpPr>
          <p:nvPr>
            <p:ph type="title"/>
          </p:nvPr>
        </p:nvSpPr>
        <p:spPr/>
        <p:txBody>
          <a:bodyPr/>
          <a:lstStyle/>
          <a:p>
            <a:r>
              <a:rPr lang="en-IN" dirty="0"/>
              <a:t>Base model performance</a:t>
            </a:r>
          </a:p>
        </p:txBody>
      </p:sp>
      <p:sp>
        <p:nvSpPr>
          <p:cNvPr id="6" name="Content Placeholder 5">
            <a:extLst>
              <a:ext uri="{FF2B5EF4-FFF2-40B4-BE49-F238E27FC236}">
                <a16:creationId xmlns:a16="http://schemas.microsoft.com/office/drawing/2014/main" id="{BF26D38E-2EA6-4752-923E-22D7ED2F042F}"/>
              </a:ext>
            </a:extLst>
          </p:cNvPr>
          <p:cNvSpPr>
            <a:spLocks noGrp="1"/>
          </p:cNvSpPr>
          <p:nvPr>
            <p:ph sz="half" idx="2"/>
          </p:nvPr>
        </p:nvSpPr>
        <p:spPr/>
        <p:txBody>
          <a:bodyPr/>
          <a:lstStyle/>
          <a:p>
            <a:r>
              <a:rPr lang="en-IN" dirty="0"/>
              <a:t>The Base model performed fairly well on rightful claims, but not so great on the fraudulent claims.</a:t>
            </a:r>
          </a:p>
          <a:p>
            <a:r>
              <a:rPr lang="en-IN" dirty="0"/>
              <a:t>This shows the need to </a:t>
            </a:r>
            <a:r>
              <a:rPr lang="en-IN" dirty="0" err="1"/>
              <a:t>hypertune</a:t>
            </a:r>
            <a:r>
              <a:rPr lang="en-IN" dirty="0"/>
              <a:t> the model, by giving more weight to the underrepresented class. Could also be the case of overfitting on training dataset.</a:t>
            </a:r>
          </a:p>
        </p:txBody>
      </p:sp>
      <p:pic>
        <p:nvPicPr>
          <p:cNvPr id="22" name="Content Placeholder 21">
            <a:extLst>
              <a:ext uri="{FF2B5EF4-FFF2-40B4-BE49-F238E27FC236}">
                <a16:creationId xmlns:a16="http://schemas.microsoft.com/office/drawing/2014/main" id="{D4175D35-75C1-49C7-88F9-82FD6B62E364}"/>
              </a:ext>
            </a:extLst>
          </p:cNvPr>
          <p:cNvPicPr>
            <a:picLocks noGrp="1" noChangeAspect="1"/>
          </p:cNvPicPr>
          <p:nvPr>
            <p:ph sz="half" idx="1"/>
          </p:nvPr>
        </p:nvPicPr>
        <p:blipFill>
          <a:blip r:embed="rId2"/>
          <a:stretch>
            <a:fillRect/>
          </a:stretch>
        </p:blipFill>
        <p:spPr>
          <a:xfrm>
            <a:off x="1083076" y="2222500"/>
            <a:ext cx="4625266" cy="3638550"/>
          </a:xfrm>
          <a:prstGeom prst="rect">
            <a:avLst/>
          </a:prstGeom>
        </p:spPr>
      </p:pic>
    </p:spTree>
    <p:extLst>
      <p:ext uri="{BB962C8B-B14F-4D97-AF65-F5344CB8AC3E}">
        <p14:creationId xmlns:p14="http://schemas.microsoft.com/office/powerpoint/2010/main" val="290120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67C9-88B4-435E-9243-02014E0E7A79}"/>
              </a:ext>
            </a:extLst>
          </p:cNvPr>
          <p:cNvSpPr>
            <a:spLocks noGrp="1"/>
          </p:cNvSpPr>
          <p:nvPr>
            <p:ph type="title"/>
          </p:nvPr>
        </p:nvSpPr>
        <p:spPr/>
        <p:txBody>
          <a:bodyPr/>
          <a:lstStyle/>
          <a:p>
            <a:r>
              <a:rPr lang="en-IN" dirty="0"/>
              <a:t>Model Tuning</a:t>
            </a:r>
          </a:p>
        </p:txBody>
      </p:sp>
      <p:sp>
        <p:nvSpPr>
          <p:cNvPr id="4" name="Content Placeholder 3">
            <a:extLst>
              <a:ext uri="{FF2B5EF4-FFF2-40B4-BE49-F238E27FC236}">
                <a16:creationId xmlns:a16="http://schemas.microsoft.com/office/drawing/2014/main" id="{C86FD1A4-F682-4456-93C3-1C97B1CCFF11}"/>
              </a:ext>
            </a:extLst>
          </p:cNvPr>
          <p:cNvSpPr>
            <a:spLocks noGrp="1"/>
          </p:cNvSpPr>
          <p:nvPr>
            <p:ph sz="quarter" idx="4"/>
          </p:nvPr>
        </p:nvSpPr>
        <p:spPr/>
        <p:txBody>
          <a:bodyPr/>
          <a:lstStyle/>
          <a:p>
            <a:r>
              <a:rPr lang="en-IN" dirty="0"/>
              <a:t>Model performance has vastly improved because of hyperparameter tuning.</a:t>
            </a:r>
          </a:p>
          <a:p>
            <a:r>
              <a:rPr lang="en-IN" dirty="0"/>
              <a:t>Recall for both classes is above 80%.</a:t>
            </a:r>
          </a:p>
          <a:p>
            <a:r>
              <a:rPr lang="en-IN" dirty="0"/>
              <a:t>From a business point of view, recall of fraudulent class should be one, so still room for improvement.</a:t>
            </a:r>
          </a:p>
        </p:txBody>
      </p:sp>
      <p:pic>
        <p:nvPicPr>
          <p:cNvPr id="9" name="Content Placeholder 8">
            <a:extLst>
              <a:ext uri="{FF2B5EF4-FFF2-40B4-BE49-F238E27FC236}">
                <a16:creationId xmlns:a16="http://schemas.microsoft.com/office/drawing/2014/main" id="{BD8224F7-B233-41A4-A5BB-596409D4E16D}"/>
              </a:ext>
            </a:extLst>
          </p:cNvPr>
          <p:cNvPicPr>
            <a:picLocks noGrp="1"/>
          </p:cNvPicPr>
          <p:nvPr>
            <p:ph sz="half" idx="2"/>
          </p:nvPr>
        </p:nvPicPr>
        <p:blipFill>
          <a:blip r:embed="rId2"/>
          <a:stretch>
            <a:fillRect/>
          </a:stretch>
        </p:blipFill>
        <p:spPr>
          <a:xfrm>
            <a:off x="1083600" y="2221200"/>
            <a:ext cx="4626000" cy="3639600"/>
          </a:xfrm>
          <a:prstGeom prst="rect">
            <a:avLst/>
          </a:prstGeom>
        </p:spPr>
      </p:pic>
    </p:spTree>
    <p:extLst>
      <p:ext uri="{BB962C8B-B14F-4D97-AF65-F5344CB8AC3E}">
        <p14:creationId xmlns:p14="http://schemas.microsoft.com/office/powerpoint/2010/main" val="2424919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67C9-88B4-435E-9243-02014E0E7A79}"/>
              </a:ext>
            </a:extLst>
          </p:cNvPr>
          <p:cNvSpPr>
            <a:spLocks noGrp="1"/>
          </p:cNvSpPr>
          <p:nvPr>
            <p:ph type="title"/>
          </p:nvPr>
        </p:nvSpPr>
        <p:spPr/>
        <p:txBody>
          <a:bodyPr/>
          <a:lstStyle/>
          <a:p>
            <a:r>
              <a:rPr lang="en-IN" sz="3600" dirty="0"/>
              <a:t>Model Performance with important features</a:t>
            </a:r>
          </a:p>
        </p:txBody>
      </p:sp>
      <p:sp>
        <p:nvSpPr>
          <p:cNvPr id="4" name="Content Placeholder 3">
            <a:extLst>
              <a:ext uri="{FF2B5EF4-FFF2-40B4-BE49-F238E27FC236}">
                <a16:creationId xmlns:a16="http://schemas.microsoft.com/office/drawing/2014/main" id="{C86FD1A4-F682-4456-93C3-1C97B1CCFF11}"/>
              </a:ext>
            </a:extLst>
          </p:cNvPr>
          <p:cNvSpPr>
            <a:spLocks noGrp="1"/>
          </p:cNvSpPr>
          <p:nvPr>
            <p:ph sz="quarter" idx="4"/>
          </p:nvPr>
        </p:nvSpPr>
        <p:spPr/>
        <p:txBody>
          <a:bodyPr/>
          <a:lstStyle/>
          <a:p>
            <a:r>
              <a:rPr lang="en-IN" dirty="0"/>
              <a:t>Model performance with selection of only important features has improved slightly more</a:t>
            </a:r>
          </a:p>
          <a:p>
            <a:r>
              <a:rPr lang="en-IN" dirty="0"/>
              <a:t>F1-Score has increased from 0.84 to 0.85</a:t>
            </a:r>
          </a:p>
          <a:p>
            <a:endParaRPr lang="en-IN" dirty="0"/>
          </a:p>
        </p:txBody>
      </p:sp>
      <p:pic>
        <p:nvPicPr>
          <p:cNvPr id="6" name="Content Placeholder 5">
            <a:extLst>
              <a:ext uri="{FF2B5EF4-FFF2-40B4-BE49-F238E27FC236}">
                <a16:creationId xmlns:a16="http://schemas.microsoft.com/office/drawing/2014/main" id="{01E3DCE0-151D-4627-9959-3E1A7BCC7E05}"/>
              </a:ext>
            </a:extLst>
          </p:cNvPr>
          <p:cNvPicPr>
            <a:picLocks noGrp="1"/>
          </p:cNvPicPr>
          <p:nvPr>
            <p:ph sz="half" idx="2"/>
          </p:nvPr>
        </p:nvPicPr>
        <p:blipFill>
          <a:blip r:embed="rId2"/>
          <a:stretch>
            <a:fillRect/>
          </a:stretch>
        </p:blipFill>
        <p:spPr>
          <a:xfrm>
            <a:off x="1083600" y="2221200"/>
            <a:ext cx="4626000" cy="3639600"/>
          </a:xfrm>
          <a:prstGeom prst="rect">
            <a:avLst/>
          </a:prstGeom>
        </p:spPr>
      </p:pic>
    </p:spTree>
    <p:extLst>
      <p:ext uri="{BB962C8B-B14F-4D97-AF65-F5344CB8AC3E}">
        <p14:creationId xmlns:p14="http://schemas.microsoft.com/office/powerpoint/2010/main" val="1481317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73E1-06DB-404D-9FBD-F49691F7F0E4}"/>
              </a:ext>
            </a:extLst>
          </p:cNvPr>
          <p:cNvSpPr>
            <a:spLocks noGrp="1"/>
          </p:cNvSpPr>
          <p:nvPr>
            <p:ph type="title"/>
          </p:nvPr>
        </p:nvSpPr>
        <p:spPr/>
        <p:txBody>
          <a:bodyPr/>
          <a:lstStyle/>
          <a:p>
            <a:r>
              <a:rPr lang="en-IN" dirty="0"/>
              <a:t>ROC AUC Curve</a:t>
            </a:r>
          </a:p>
        </p:txBody>
      </p:sp>
      <p:sp>
        <p:nvSpPr>
          <p:cNvPr id="4" name="Content Placeholder 3">
            <a:extLst>
              <a:ext uri="{FF2B5EF4-FFF2-40B4-BE49-F238E27FC236}">
                <a16:creationId xmlns:a16="http://schemas.microsoft.com/office/drawing/2014/main" id="{1DA33627-E49D-43B9-BB0C-FE6105DB882A}"/>
              </a:ext>
            </a:extLst>
          </p:cNvPr>
          <p:cNvSpPr>
            <a:spLocks noGrp="1"/>
          </p:cNvSpPr>
          <p:nvPr>
            <p:ph sz="half" idx="2"/>
          </p:nvPr>
        </p:nvSpPr>
        <p:spPr/>
        <p:txBody>
          <a:bodyPr/>
          <a:lstStyle/>
          <a:p>
            <a:r>
              <a:rPr lang="en-IN" dirty="0"/>
              <a:t>ROC AUC Curve shows how well the model has been able to separate out the classes</a:t>
            </a:r>
          </a:p>
          <a:p>
            <a:r>
              <a:rPr lang="en-IN" dirty="0"/>
              <a:t>ROC AUC Score of 0.82 shows the model has done a good job, but there is room for improvement.</a:t>
            </a:r>
          </a:p>
        </p:txBody>
      </p:sp>
      <p:pic>
        <p:nvPicPr>
          <p:cNvPr id="6" name="Content Placeholder 5">
            <a:extLst>
              <a:ext uri="{FF2B5EF4-FFF2-40B4-BE49-F238E27FC236}">
                <a16:creationId xmlns:a16="http://schemas.microsoft.com/office/drawing/2014/main" id="{0D3D00A6-1C5F-474D-83A6-FCC9FF436655}"/>
              </a:ext>
            </a:extLst>
          </p:cNvPr>
          <p:cNvPicPr>
            <a:picLocks noGrp="1" noChangeAspect="1"/>
          </p:cNvPicPr>
          <p:nvPr>
            <p:ph sz="half" idx="1"/>
          </p:nvPr>
        </p:nvPicPr>
        <p:blipFill>
          <a:blip r:embed="rId2"/>
          <a:stretch>
            <a:fillRect/>
          </a:stretch>
        </p:blipFill>
        <p:spPr>
          <a:xfrm>
            <a:off x="819150" y="2375240"/>
            <a:ext cx="5184775" cy="3333069"/>
          </a:xfrm>
          <a:prstGeom prst="rect">
            <a:avLst/>
          </a:prstGeom>
        </p:spPr>
      </p:pic>
    </p:spTree>
    <p:extLst>
      <p:ext uri="{BB962C8B-B14F-4D97-AF65-F5344CB8AC3E}">
        <p14:creationId xmlns:p14="http://schemas.microsoft.com/office/powerpoint/2010/main" val="784339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6F7F2-F79D-453E-9F9F-3DCBCDBACDB8}"/>
              </a:ext>
            </a:extLst>
          </p:cNvPr>
          <p:cNvSpPr>
            <a:spLocks noGrp="1"/>
          </p:cNvSpPr>
          <p:nvPr>
            <p:ph type="title"/>
          </p:nvPr>
        </p:nvSpPr>
        <p:spPr/>
        <p:txBody>
          <a:bodyPr/>
          <a:lstStyle/>
          <a:p>
            <a:r>
              <a:rPr lang="en-IN" dirty="0"/>
              <a:t>Insights and Business Decisions</a:t>
            </a:r>
          </a:p>
        </p:txBody>
      </p:sp>
      <p:sp>
        <p:nvSpPr>
          <p:cNvPr id="5" name="Content Placeholder 4">
            <a:extLst>
              <a:ext uri="{FF2B5EF4-FFF2-40B4-BE49-F238E27FC236}">
                <a16:creationId xmlns:a16="http://schemas.microsoft.com/office/drawing/2014/main" id="{6EAAE3C0-5DD1-484C-948C-E89AF7B899E7}"/>
              </a:ext>
            </a:extLst>
          </p:cNvPr>
          <p:cNvSpPr>
            <a:spLocks noGrp="1"/>
          </p:cNvSpPr>
          <p:nvPr>
            <p:ph idx="1"/>
          </p:nvPr>
        </p:nvSpPr>
        <p:spPr/>
        <p:txBody>
          <a:bodyPr>
            <a:normAutofit lnSpcReduction="10000"/>
          </a:bodyPr>
          <a:lstStyle/>
          <a:p>
            <a:r>
              <a:rPr lang="en-IN" dirty="0"/>
              <a:t>Claims to be targeted:</a:t>
            </a:r>
          </a:p>
          <a:p>
            <a:pPr lvl="1"/>
            <a:r>
              <a:rPr lang="en-IN" dirty="0"/>
              <a:t>Having </a:t>
            </a:r>
            <a:r>
              <a:rPr lang="en-IN" dirty="0" err="1"/>
              <a:t>atleast</a:t>
            </a:r>
            <a:r>
              <a:rPr lang="en-IN" dirty="0"/>
              <a:t> one witness</a:t>
            </a:r>
          </a:p>
          <a:p>
            <a:pPr lvl="1"/>
            <a:r>
              <a:rPr lang="en-IN" dirty="0"/>
              <a:t>Insured has a hobby of Chess or CrossFit</a:t>
            </a:r>
          </a:p>
          <a:p>
            <a:pPr lvl="1"/>
            <a:r>
              <a:rPr lang="en-IN" dirty="0"/>
              <a:t>Insureds listing their occupation as Exec- Managers</a:t>
            </a:r>
          </a:p>
          <a:p>
            <a:pPr lvl="1"/>
            <a:r>
              <a:rPr lang="en-IN" dirty="0"/>
              <a:t>Insureds reporting claims for major damage</a:t>
            </a:r>
          </a:p>
          <a:p>
            <a:pPr lvl="1"/>
            <a:r>
              <a:rPr lang="en-IN" dirty="0"/>
              <a:t>Claim amount and insured education level are also important features as evidenced by model feature importance</a:t>
            </a:r>
          </a:p>
          <a:p>
            <a:r>
              <a:rPr lang="en-IN" dirty="0"/>
              <a:t>There is also a need to increase police reports on claims made as it can serve as an initial screen for fraudulent claims</a:t>
            </a:r>
          </a:p>
          <a:p>
            <a:r>
              <a:rPr lang="en-IN" dirty="0"/>
              <a:t>Also prepared an interactive Dashboard using Dash and </a:t>
            </a:r>
            <a:r>
              <a:rPr lang="en-IN" dirty="0" err="1"/>
              <a:t>plotly</a:t>
            </a:r>
            <a:r>
              <a:rPr lang="en-IN" dirty="0"/>
              <a:t> showing the </a:t>
            </a:r>
            <a:r>
              <a:rPr lang="en-IN" dirty="0" err="1"/>
              <a:t>Countplots</a:t>
            </a:r>
            <a:r>
              <a:rPr lang="en-IN" dirty="0"/>
              <a:t> for categorical features</a:t>
            </a:r>
          </a:p>
          <a:p>
            <a:pPr lvl="1"/>
            <a:endParaRPr lang="en-IN" dirty="0"/>
          </a:p>
        </p:txBody>
      </p:sp>
    </p:spTree>
    <p:extLst>
      <p:ext uri="{BB962C8B-B14F-4D97-AF65-F5344CB8AC3E}">
        <p14:creationId xmlns:p14="http://schemas.microsoft.com/office/powerpoint/2010/main" val="2523828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1215-5FF5-4597-83D7-5815C1D7E789}"/>
              </a:ext>
            </a:extLst>
          </p:cNvPr>
          <p:cNvSpPr>
            <a:spLocks noGrp="1"/>
          </p:cNvSpPr>
          <p:nvPr>
            <p:ph type="title"/>
          </p:nvPr>
        </p:nvSpPr>
        <p:spPr/>
        <p:txBody>
          <a:bodyPr/>
          <a:lstStyle/>
          <a:p>
            <a:r>
              <a:rPr lang="en-IN" dirty="0"/>
              <a:t>Future Steps</a:t>
            </a:r>
          </a:p>
        </p:txBody>
      </p:sp>
      <p:sp>
        <p:nvSpPr>
          <p:cNvPr id="3" name="Content Placeholder 2">
            <a:extLst>
              <a:ext uri="{FF2B5EF4-FFF2-40B4-BE49-F238E27FC236}">
                <a16:creationId xmlns:a16="http://schemas.microsoft.com/office/drawing/2014/main" id="{0BDDD1D8-0854-4330-B4A1-213B77014CA1}"/>
              </a:ext>
            </a:extLst>
          </p:cNvPr>
          <p:cNvSpPr>
            <a:spLocks noGrp="1"/>
          </p:cNvSpPr>
          <p:nvPr>
            <p:ph idx="1"/>
          </p:nvPr>
        </p:nvSpPr>
        <p:spPr/>
        <p:txBody>
          <a:bodyPr>
            <a:normAutofit lnSpcReduction="10000"/>
          </a:bodyPr>
          <a:lstStyle/>
          <a:p>
            <a:r>
              <a:rPr lang="en-IN" dirty="0"/>
              <a:t>Time permitting, following additional actions could have been taken:</a:t>
            </a:r>
          </a:p>
          <a:p>
            <a:pPr lvl="1"/>
            <a:r>
              <a:rPr lang="en-IN" dirty="0"/>
              <a:t>Use of different imputers for missing values to see if any other gives superior performance such as iterative imputer</a:t>
            </a:r>
          </a:p>
          <a:p>
            <a:pPr lvl="1"/>
            <a:r>
              <a:rPr lang="en-IN" dirty="0"/>
              <a:t>Use of different models like </a:t>
            </a:r>
            <a:r>
              <a:rPr lang="en-IN" dirty="0" err="1"/>
              <a:t>LogisticRegression</a:t>
            </a:r>
            <a:r>
              <a:rPr lang="en-IN" dirty="0"/>
              <a:t> and SVM to see how dataset responds to these models</a:t>
            </a:r>
          </a:p>
          <a:p>
            <a:pPr lvl="1"/>
            <a:r>
              <a:rPr lang="en-IN" dirty="0"/>
              <a:t>Application of sampling techniques to handle class imbalance such as SMOTE, random oversampling</a:t>
            </a:r>
          </a:p>
          <a:p>
            <a:pPr lvl="1"/>
            <a:r>
              <a:rPr lang="en-IN" dirty="0"/>
              <a:t>Identify unique set of features that might always be leading to fraudulent claims.</a:t>
            </a:r>
          </a:p>
          <a:p>
            <a:pPr lvl="1"/>
            <a:r>
              <a:rPr lang="en-IN" dirty="0"/>
              <a:t>Use of pipeline to streamline the modelling process</a:t>
            </a:r>
          </a:p>
          <a:p>
            <a:pPr lvl="1"/>
            <a:r>
              <a:rPr lang="en-IN" dirty="0"/>
              <a:t>Adding features to dashboard and make it more user-friendly</a:t>
            </a:r>
          </a:p>
          <a:p>
            <a:pPr lvl="1"/>
            <a:r>
              <a:rPr lang="en-IN" dirty="0"/>
              <a:t>There is a need to capture more data as not many useful business insights can be drawn from 1000 datapoints. More data, better results</a:t>
            </a:r>
          </a:p>
        </p:txBody>
      </p:sp>
    </p:spTree>
    <p:extLst>
      <p:ext uri="{BB962C8B-B14F-4D97-AF65-F5344CB8AC3E}">
        <p14:creationId xmlns:p14="http://schemas.microsoft.com/office/powerpoint/2010/main" val="404651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FE62-3227-4DD2-95CB-B90ECD756C6B}"/>
              </a:ext>
            </a:extLst>
          </p:cNvPr>
          <p:cNvSpPr>
            <a:spLocks noGrp="1"/>
          </p:cNvSpPr>
          <p:nvPr>
            <p:ph type="title"/>
          </p:nvPr>
        </p:nvSpPr>
        <p:spPr/>
        <p:txBody>
          <a:bodyPr/>
          <a:lstStyle/>
          <a:p>
            <a:r>
              <a:rPr lang="en-IN" dirty="0"/>
              <a:t>Potential Business Problems</a:t>
            </a:r>
          </a:p>
        </p:txBody>
      </p:sp>
      <p:sp>
        <p:nvSpPr>
          <p:cNvPr id="3" name="Content Placeholder 2">
            <a:extLst>
              <a:ext uri="{FF2B5EF4-FFF2-40B4-BE49-F238E27FC236}">
                <a16:creationId xmlns:a16="http://schemas.microsoft.com/office/drawing/2014/main" id="{FB9CB9CF-F9BD-436F-88C5-7ACC09821A62}"/>
              </a:ext>
            </a:extLst>
          </p:cNvPr>
          <p:cNvSpPr>
            <a:spLocks noGrp="1"/>
          </p:cNvSpPr>
          <p:nvPr>
            <p:ph idx="1"/>
          </p:nvPr>
        </p:nvSpPr>
        <p:spPr/>
        <p:txBody>
          <a:bodyPr/>
          <a:lstStyle/>
          <a:p>
            <a:r>
              <a:rPr lang="en-IN" dirty="0"/>
              <a:t>Identifying fraudulent claims is important for any Insurance Company as they would not want to pay out on claims that are not legal</a:t>
            </a:r>
          </a:p>
          <a:p>
            <a:r>
              <a:rPr lang="en-IN" dirty="0"/>
              <a:t>For Auto Insurance, fraudulent claims may arise due to someone claiming for damages for an accident, when no accident might have taken place</a:t>
            </a:r>
          </a:p>
          <a:p>
            <a:r>
              <a:rPr lang="en-IN" dirty="0"/>
              <a:t>Traditionally, insurance companies have a claim investigation team to investigate claims and determine whether or not they are fraudulent.</a:t>
            </a:r>
          </a:p>
          <a:p>
            <a:r>
              <a:rPr lang="en-IN" dirty="0"/>
              <a:t>However, with the increase in power of computing and advanced analytics, insurance companies are trying to come up with automated solutions to determine if a claim is fraudulent or not as the previous methods are prone to errors.</a:t>
            </a:r>
          </a:p>
        </p:txBody>
      </p:sp>
    </p:spTree>
    <p:extLst>
      <p:ext uri="{BB962C8B-B14F-4D97-AF65-F5344CB8AC3E}">
        <p14:creationId xmlns:p14="http://schemas.microsoft.com/office/powerpoint/2010/main" val="251503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FE6C-4157-4824-B078-29115C6E3493}"/>
              </a:ext>
            </a:extLst>
          </p:cNvPr>
          <p:cNvSpPr>
            <a:spLocks noGrp="1"/>
          </p:cNvSpPr>
          <p:nvPr>
            <p:ph type="title"/>
          </p:nvPr>
        </p:nvSpPr>
        <p:spPr/>
        <p:txBody>
          <a:bodyPr/>
          <a:lstStyle/>
          <a:p>
            <a:r>
              <a:rPr lang="en-IN" dirty="0"/>
              <a:t>Why Solve this problem</a:t>
            </a:r>
          </a:p>
        </p:txBody>
      </p:sp>
      <p:sp>
        <p:nvSpPr>
          <p:cNvPr id="3" name="Content Placeholder 2">
            <a:extLst>
              <a:ext uri="{FF2B5EF4-FFF2-40B4-BE49-F238E27FC236}">
                <a16:creationId xmlns:a16="http://schemas.microsoft.com/office/drawing/2014/main" id="{0D3B768C-8BF3-4C02-8C79-4A5E68AF051E}"/>
              </a:ext>
            </a:extLst>
          </p:cNvPr>
          <p:cNvSpPr>
            <a:spLocks noGrp="1"/>
          </p:cNvSpPr>
          <p:nvPr>
            <p:ph idx="1"/>
          </p:nvPr>
        </p:nvSpPr>
        <p:spPr/>
        <p:txBody>
          <a:bodyPr/>
          <a:lstStyle/>
          <a:p>
            <a:r>
              <a:rPr lang="en-IN" dirty="0"/>
              <a:t>Identify the circumstances which lead to fraudulent claims</a:t>
            </a:r>
          </a:p>
          <a:p>
            <a:r>
              <a:rPr lang="en-IN" dirty="0"/>
              <a:t>Reduce reliance on human investigators to determine whether a claim is fraudulent or not</a:t>
            </a:r>
          </a:p>
          <a:p>
            <a:r>
              <a:rPr lang="en-IN" dirty="0"/>
              <a:t>Correctly identify legal claims to ensure </a:t>
            </a:r>
            <a:r>
              <a:rPr lang="en-IN" dirty="0" err="1"/>
              <a:t>payout</a:t>
            </a:r>
            <a:r>
              <a:rPr lang="en-IN" dirty="0"/>
              <a:t> to rightful policyholders</a:t>
            </a:r>
          </a:p>
          <a:p>
            <a:r>
              <a:rPr lang="en-IN" dirty="0"/>
              <a:t>May also help to determine what type of policyholders the company should avoid.</a:t>
            </a:r>
          </a:p>
        </p:txBody>
      </p:sp>
    </p:spTree>
    <p:extLst>
      <p:ext uri="{BB962C8B-B14F-4D97-AF65-F5344CB8AC3E}">
        <p14:creationId xmlns:p14="http://schemas.microsoft.com/office/powerpoint/2010/main" val="112453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EB3B-1A9F-4E51-8E09-D1D5EEA2F409}"/>
              </a:ext>
            </a:extLst>
          </p:cNvPr>
          <p:cNvSpPr>
            <a:spLocks noGrp="1"/>
          </p:cNvSpPr>
          <p:nvPr>
            <p:ph type="title"/>
          </p:nvPr>
        </p:nvSpPr>
        <p:spPr/>
        <p:txBody>
          <a:bodyPr/>
          <a:lstStyle/>
          <a:p>
            <a:r>
              <a:rPr lang="en-IN" dirty="0"/>
              <a:t>Features of the Dataset</a:t>
            </a:r>
          </a:p>
        </p:txBody>
      </p:sp>
      <p:sp>
        <p:nvSpPr>
          <p:cNvPr id="3" name="Content Placeholder 2">
            <a:extLst>
              <a:ext uri="{FF2B5EF4-FFF2-40B4-BE49-F238E27FC236}">
                <a16:creationId xmlns:a16="http://schemas.microsoft.com/office/drawing/2014/main" id="{41595238-FC29-49E9-BA6D-2BAD0537DACA}"/>
              </a:ext>
            </a:extLst>
          </p:cNvPr>
          <p:cNvSpPr>
            <a:spLocks noGrp="1"/>
          </p:cNvSpPr>
          <p:nvPr>
            <p:ph idx="1"/>
          </p:nvPr>
        </p:nvSpPr>
        <p:spPr/>
        <p:txBody>
          <a:bodyPr>
            <a:normAutofit fontScale="92500" lnSpcReduction="10000"/>
          </a:bodyPr>
          <a:lstStyle/>
          <a:p>
            <a:r>
              <a:rPr lang="en-IN" dirty="0"/>
              <a:t>1000 Datapoints</a:t>
            </a:r>
          </a:p>
          <a:p>
            <a:r>
              <a:rPr lang="en-IN" dirty="0"/>
              <a:t>38 features:</a:t>
            </a:r>
          </a:p>
          <a:p>
            <a:pPr lvl="1"/>
            <a:r>
              <a:rPr lang="en-IN" dirty="0"/>
              <a:t>13  numerical features</a:t>
            </a:r>
          </a:p>
          <a:p>
            <a:pPr lvl="1"/>
            <a:r>
              <a:rPr lang="en-IN" dirty="0"/>
              <a:t>25 categorical features</a:t>
            </a:r>
          </a:p>
          <a:p>
            <a:r>
              <a:rPr lang="en-IN" dirty="0"/>
              <a:t>One Target Variable: </a:t>
            </a:r>
            <a:r>
              <a:rPr lang="en-IN" dirty="0" err="1"/>
              <a:t>Fraud_Reported</a:t>
            </a:r>
            <a:endParaRPr lang="en-IN" dirty="0"/>
          </a:p>
          <a:p>
            <a:pPr lvl="1"/>
            <a:r>
              <a:rPr lang="en-IN" dirty="0"/>
              <a:t>Yes – 247 Count</a:t>
            </a:r>
          </a:p>
          <a:p>
            <a:pPr lvl="1"/>
            <a:r>
              <a:rPr lang="en-IN" dirty="0"/>
              <a:t>No – 753 Count</a:t>
            </a:r>
          </a:p>
          <a:p>
            <a:r>
              <a:rPr lang="en-IN" dirty="0"/>
              <a:t>Target variable demonstrates High Class Imbalance. Important to take care of this during modelling.</a:t>
            </a:r>
          </a:p>
          <a:p>
            <a:r>
              <a:rPr lang="en-IN" dirty="0"/>
              <a:t>Dataset split into Train and Test set for modelling purpose. Train set had 800 datapoints. Test set had 200 datapoints.</a:t>
            </a:r>
          </a:p>
        </p:txBody>
      </p:sp>
    </p:spTree>
    <p:extLst>
      <p:ext uri="{BB962C8B-B14F-4D97-AF65-F5344CB8AC3E}">
        <p14:creationId xmlns:p14="http://schemas.microsoft.com/office/powerpoint/2010/main" val="330453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3D87-C623-4D83-9580-2D9ABFDA23F4}"/>
              </a:ext>
            </a:extLst>
          </p:cNvPr>
          <p:cNvSpPr>
            <a:spLocks noGrp="1"/>
          </p:cNvSpPr>
          <p:nvPr>
            <p:ph type="title"/>
          </p:nvPr>
        </p:nvSpPr>
        <p:spPr/>
        <p:txBody>
          <a:bodyPr/>
          <a:lstStyle/>
          <a:p>
            <a:r>
              <a:rPr lang="en-IN" dirty="0"/>
              <a:t>Evaluation Metric</a:t>
            </a:r>
          </a:p>
        </p:txBody>
      </p:sp>
      <p:sp>
        <p:nvSpPr>
          <p:cNvPr id="3" name="Content Placeholder 2">
            <a:extLst>
              <a:ext uri="{FF2B5EF4-FFF2-40B4-BE49-F238E27FC236}">
                <a16:creationId xmlns:a16="http://schemas.microsoft.com/office/drawing/2014/main" id="{46A44C8D-43C3-4D85-91C0-1ACA5C24EB12}"/>
              </a:ext>
            </a:extLst>
          </p:cNvPr>
          <p:cNvSpPr>
            <a:spLocks noGrp="1"/>
          </p:cNvSpPr>
          <p:nvPr>
            <p:ph idx="1"/>
          </p:nvPr>
        </p:nvSpPr>
        <p:spPr/>
        <p:txBody>
          <a:bodyPr/>
          <a:lstStyle/>
          <a:p>
            <a:r>
              <a:rPr lang="en-IN" dirty="0"/>
              <a:t>The evaluation metric for this project is precision and recall and ROC AUC Score.</a:t>
            </a:r>
          </a:p>
          <a:p>
            <a:r>
              <a:rPr lang="en-IN" dirty="0"/>
              <a:t>For business </a:t>
            </a:r>
            <a:r>
              <a:rPr lang="en-IN" dirty="0" err="1"/>
              <a:t>usecase</a:t>
            </a:r>
            <a:r>
              <a:rPr lang="en-IN" dirty="0"/>
              <a:t>, it is important to identify false positives and true negatives, so recall is to be given more importance.</a:t>
            </a:r>
          </a:p>
        </p:txBody>
      </p:sp>
    </p:spTree>
    <p:extLst>
      <p:ext uri="{BB962C8B-B14F-4D97-AF65-F5344CB8AC3E}">
        <p14:creationId xmlns:p14="http://schemas.microsoft.com/office/powerpoint/2010/main" val="88762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9F6A9-8EDE-466E-A822-8A2A13E8CAA1}"/>
              </a:ext>
            </a:extLst>
          </p:cNvPr>
          <p:cNvSpPr>
            <a:spLocks noGrp="1"/>
          </p:cNvSpPr>
          <p:nvPr>
            <p:ph type="title"/>
          </p:nvPr>
        </p:nvSpPr>
        <p:spPr/>
        <p:txBody>
          <a:bodyPr/>
          <a:lstStyle/>
          <a:p>
            <a:r>
              <a:rPr lang="en-IN" dirty="0"/>
              <a:t>Data Cleaning and </a:t>
            </a:r>
            <a:r>
              <a:rPr lang="en-IN" dirty="0" err="1"/>
              <a:t>Preprocessing</a:t>
            </a:r>
            <a:endParaRPr lang="en-IN" dirty="0"/>
          </a:p>
        </p:txBody>
      </p:sp>
    </p:spTree>
    <p:extLst>
      <p:ext uri="{BB962C8B-B14F-4D97-AF65-F5344CB8AC3E}">
        <p14:creationId xmlns:p14="http://schemas.microsoft.com/office/powerpoint/2010/main" val="105714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EEE4-F7A1-48E8-9B81-1C5E84298A38}"/>
              </a:ext>
            </a:extLst>
          </p:cNvPr>
          <p:cNvSpPr>
            <a:spLocks noGrp="1"/>
          </p:cNvSpPr>
          <p:nvPr>
            <p:ph type="title"/>
          </p:nvPr>
        </p:nvSpPr>
        <p:spPr/>
        <p:txBody>
          <a:bodyPr/>
          <a:lstStyle/>
          <a:p>
            <a:r>
              <a:rPr lang="en-IN" sz="2800" dirty="0"/>
              <a:t>Changing </a:t>
            </a:r>
            <a:r>
              <a:rPr lang="en-IN" sz="2800" dirty="0" err="1"/>
              <a:t>dtypes</a:t>
            </a:r>
            <a:r>
              <a:rPr lang="en-IN" sz="2800" dirty="0"/>
              <a:t> and Dropping columns with Unique Values</a:t>
            </a:r>
          </a:p>
        </p:txBody>
      </p:sp>
      <p:sp>
        <p:nvSpPr>
          <p:cNvPr id="3" name="Content Placeholder 2">
            <a:extLst>
              <a:ext uri="{FF2B5EF4-FFF2-40B4-BE49-F238E27FC236}">
                <a16:creationId xmlns:a16="http://schemas.microsoft.com/office/drawing/2014/main" id="{F2C701C8-ABEA-4432-B2CA-EC209D5C6DA4}"/>
              </a:ext>
            </a:extLst>
          </p:cNvPr>
          <p:cNvSpPr>
            <a:spLocks noGrp="1"/>
          </p:cNvSpPr>
          <p:nvPr>
            <p:ph idx="1"/>
          </p:nvPr>
        </p:nvSpPr>
        <p:spPr/>
        <p:txBody>
          <a:bodyPr>
            <a:normAutofit fontScale="92500" lnSpcReduction="10000"/>
          </a:bodyPr>
          <a:lstStyle/>
          <a:p>
            <a:r>
              <a:rPr lang="en-IN" dirty="0"/>
              <a:t>Needed to change </a:t>
            </a:r>
            <a:r>
              <a:rPr lang="en-IN" dirty="0" err="1"/>
              <a:t>dtype</a:t>
            </a:r>
            <a:r>
              <a:rPr lang="en-IN" dirty="0"/>
              <a:t> of certain columns from numerical to categorical as they were categorical features by nature:</a:t>
            </a:r>
          </a:p>
          <a:p>
            <a:pPr lvl="1"/>
            <a:r>
              <a:rPr lang="en-IN" dirty="0"/>
              <a:t>Number of Vehicles Involved</a:t>
            </a:r>
          </a:p>
          <a:p>
            <a:pPr lvl="1"/>
            <a:r>
              <a:rPr lang="en-IN" dirty="0"/>
              <a:t>Number of Bodily Injuries</a:t>
            </a:r>
          </a:p>
          <a:p>
            <a:pPr lvl="1"/>
            <a:r>
              <a:rPr lang="en-IN" dirty="0"/>
              <a:t>Number of Witnesses</a:t>
            </a:r>
          </a:p>
          <a:p>
            <a:r>
              <a:rPr lang="en-IN" dirty="0"/>
              <a:t>Decided to drop 5 columns as had too many unique values, did not give any useful insights:</a:t>
            </a:r>
          </a:p>
          <a:p>
            <a:pPr lvl="1"/>
            <a:r>
              <a:rPr lang="en-IN" dirty="0"/>
              <a:t>Policy Number</a:t>
            </a:r>
          </a:p>
          <a:p>
            <a:pPr lvl="1"/>
            <a:r>
              <a:rPr lang="en-IN" dirty="0"/>
              <a:t>Policy Bind Date</a:t>
            </a:r>
          </a:p>
          <a:p>
            <a:pPr lvl="1"/>
            <a:r>
              <a:rPr lang="en-IN" dirty="0"/>
              <a:t>Insured Zip</a:t>
            </a:r>
          </a:p>
          <a:p>
            <a:pPr lvl="1"/>
            <a:r>
              <a:rPr lang="en-IN" dirty="0"/>
              <a:t>Incident Date</a:t>
            </a:r>
          </a:p>
          <a:p>
            <a:pPr lvl="1"/>
            <a:r>
              <a:rPr lang="en-IN" dirty="0"/>
              <a:t>Incident Location</a:t>
            </a:r>
          </a:p>
        </p:txBody>
      </p:sp>
    </p:spTree>
    <p:extLst>
      <p:ext uri="{BB962C8B-B14F-4D97-AF65-F5344CB8AC3E}">
        <p14:creationId xmlns:p14="http://schemas.microsoft.com/office/powerpoint/2010/main" val="171504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ED0C-305D-4B68-9292-238946433ABE}"/>
              </a:ext>
            </a:extLst>
          </p:cNvPr>
          <p:cNvSpPr>
            <a:spLocks noGrp="1"/>
          </p:cNvSpPr>
          <p:nvPr>
            <p:ph type="title"/>
          </p:nvPr>
        </p:nvSpPr>
        <p:spPr/>
        <p:txBody>
          <a:bodyPr/>
          <a:lstStyle/>
          <a:p>
            <a:r>
              <a:rPr lang="en-IN" dirty="0"/>
              <a:t>Imputation of Missing Values</a:t>
            </a:r>
          </a:p>
        </p:txBody>
      </p:sp>
      <p:sp>
        <p:nvSpPr>
          <p:cNvPr id="3" name="Content Placeholder 2">
            <a:extLst>
              <a:ext uri="{FF2B5EF4-FFF2-40B4-BE49-F238E27FC236}">
                <a16:creationId xmlns:a16="http://schemas.microsoft.com/office/drawing/2014/main" id="{6DC08100-CAA5-4C2D-8593-4B38269A7880}"/>
              </a:ext>
            </a:extLst>
          </p:cNvPr>
          <p:cNvSpPr>
            <a:spLocks noGrp="1"/>
          </p:cNvSpPr>
          <p:nvPr>
            <p:ph idx="1"/>
          </p:nvPr>
        </p:nvSpPr>
        <p:spPr/>
        <p:txBody>
          <a:bodyPr/>
          <a:lstStyle/>
          <a:p>
            <a:r>
              <a:rPr lang="en-IN" dirty="0"/>
              <a:t>Three columns had ‘?’ (missing values):</a:t>
            </a:r>
          </a:p>
          <a:p>
            <a:pPr lvl="1"/>
            <a:r>
              <a:rPr lang="en-IN" dirty="0"/>
              <a:t>Collision Type</a:t>
            </a:r>
          </a:p>
          <a:p>
            <a:pPr lvl="1"/>
            <a:r>
              <a:rPr lang="en-IN" dirty="0"/>
              <a:t>Property Damage</a:t>
            </a:r>
          </a:p>
          <a:p>
            <a:pPr lvl="1"/>
            <a:r>
              <a:rPr lang="en-IN" dirty="0"/>
              <a:t>Police Report Available </a:t>
            </a:r>
          </a:p>
          <a:p>
            <a:r>
              <a:rPr lang="en-IN" dirty="0"/>
              <a:t>Imputed missing values using a </a:t>
            </a:r>
            <a:r>
              <a:rPr lang="en-IN" dirty="0" err="1"/>
              <a:t>KNNImuputer</a:t>
            </a:r>
            <a:r>
              <a:rPr lang="en-IN" dirty="0"/>
              <a:t> (K = 5)</a:t>
            </a:r>
          </a:p>
        </p:txBody>
      </p:sp>
    </p:spTree>
    <p:extLst>
      <p:ext uri="{BB962C8B-B14F-4D97-AF65-F5344CB8AC3E}">
        <p14:creationId xmlns:p14="http://schemas.microsoft.com/office/powerpoint/2010/main" val="3356673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383</TotalTime>
  <Words>1264</Words>
  <Application>Microsoft Office PowerPoint</Application>
  <PresentationFormat>Widescreen</PresentationFormat>
  <Paragraphs>117</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Century Gothic</vt:lpstr>
      <vt:lpstr>Wingdings 2</vt:lpstr>
      <vt:lpstr>Quotable</vt:lpstr>
      <vt:lpstr>Fraud Detection in Auto Insurance</vt:lpstr>
      <vt:lpstr>Problem Statement</vt:lpstr>
      <vt:lpstr>Potential Business Problems</vt:lpstr>
      <vt:lpstr>Why Solve this problem</vt:lpstr>
      <vt:lpstr>Features of the Dataset</vt:lpstr>
      <vt:lpstr>Evaluation Metric</vt:lpstr>
      <vt:lpstr>Data Cleaning and Preprocessing</vt:lpstr>
      <vt:lpstr>Changing dtypes and Dropping columns with Unique Values</vt:lpstr>
      <vt:lpstr>Imputation of Missing Values</vt:lpstr>
      <vt:lpstr>Label Encoding of Categorical Features</vt:lpstr>
      <vt:lpstr>Exploratory Data Analysis</vt:lpstr>
      <vt:lpstr>Number Of Witnesses gives some information</vt:lpstr>
      <vt:lpstr>Police Report Is Important</vt:lpstr>
      <vt:lpstr>Occupations Reveal an Interesting Fact</vt:lpstr>
      <vt:lpstr>Hobbies seems to be an important question to ask policyholders</vt:lpstr>
      <vt:lpstr>Incident may not be so severe</vt:lpstr>
      <vt:lpstr>Feature Selection</vt:lpstr>
      <vt:lpstr>Correlation Amongst Numerical Features</vt:lpstr>
      <vt:lpstr>Feature Importance as per RFC</vt:lpstr>
      <vt:lpstr>Feature Importance as per XGBC</vt:lpstr>
      <vt:lpstr>Models and Approaches</vt:lpstr>
      <vt:lpstr>Models Used</vt:lpstr>
      <vt:lpstr>Base model performance</vt:lpstr>
      <vt:lpstr>Model Tuning</vt:lpstr>
      <vt:lpstr>Model Performance with important features</vt:lpstr>
      <vt:lpstr>ROC AUC Curve</vt:lpstr>
      <vt:lpstr>Insights and Business Decisions</vt:lpstr>
      <vt:lpstr>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Auto Insurance</dc:title>
  <dc:creator>Aditya Bhattar</dc:creator>
  <cp:lastModifiedBy>Aditya Bhattar</cp:lastModifiedBy>
  <cp:revision>27</cp:revision>
  <dcterms:created xsi:type="dcterms:W3CDTF">2020-03-26T18:08:48Z</dcterms:created>
  <dcterms:modified xsi:type="dcterms:W3CDTF">2020-03-27T08:27:19Z</dcterms:modified>
</cp:coreProperties>
</file>