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65" r:id="rId2"/>
    <p:sldId id="310"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42" r:id="rId22"/>
    <p:sldId id="338" r:id="rId23"/>
    <p:sldId id="339" r:id="rId24"/>
    <p:sldId id="340" r:id="rId25"/>
    <p:sldId id="341"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4/12/2020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6"/>
            <a:ext cx="12195173"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0982" y="6442525"/>
            <a:ext cx="2742486" cy="365125"/>
          </a:xfrm>
        </p:spPr>
        <p:txBody>
          <a:bodyPr/>
          <a:lstStyle/>
          <a:p>
            <a:fld id="{BB02557A-7053-4340-A874-8AB926A8EDA1}" type="datetimeFigureOut">
              <a:rPr lang="en-US" dirty="0"/>
              <a:t>4/12/2020</a:t>
            </a:fld>
            <a:endParaRPr lang="en-US" dirty="0"/>
          </a:p>
        </p:txBody>
      </p:sp>
      <p:sp>
        <p:nvSpPr>
          <p:cNvPr id="5" name="Footer Placeholder 4"/>
          <p:cNvSpPr>
            <a:spLocks noGrp="1"/>
          </p:cNvSpPr>
          <p:nvPr>
            <p:ph type="ftr" sz="quarter" idx="11"/>
          </p:nvPr>
        </p:nvSpPr>
        <p:spPr>
          <a:xfrm>
            <a:off x="4031160" y="6442525"/>
            <a:ext cx="4113728"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311" y="6442525"/>
            <a:ext cx="2754660"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495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18394" y="467785"/>
            <a:ext cx="487394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18689" y="1023868"/>
            <a:ext cx="3792690" cy="3349641"/>
          </a:xfrm>
        </p:spPr>
        <p:txBody>
          <a:bodyPr anchor="t">
            <a:normAutofit/>
          </a:bodyPr>
          <a:lstStyle>
            <a:lvl1pPr algn="l">
              <a:lnSpc>
                <a:spcPct val="105000"/>
              </a:lnSpc>
              <a:defRPr sz="3899"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18689" y="4945377"/>
            <a:ext cx="3792690" cy="1037760"/>
          </a:xfrm>
        </p:spPr>
        <p:txBody>
          <a:bodyPr anchor="t">
            <a:normAutofit/>
          </a:bodyPr>
          <a:lstStyle>
            <a:lvl1pPr marL="0" indent="0" algn="l">
              <a:lnSpc>
                <a:spcPct val="130000"/>
              </a:lnSpc>
              <a:buNone/>
              <a:defRPr sz="1999" baseline="0">
                <a:solidFill>
                  <a:schemeClr val="bg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0489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0174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610" y="362425"/>
            <a:ext cx="349506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5549" y="507037"/>
            <a:ext cx="1571217"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2937" y="524373"/>
            <a:ext cx="5958025"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5549" y="6296616"/>
            <a:ext cx="2505343" cy="365125"/>
          </a:xfrm>
        </p:spPr>
        <p:txBody>
          <a:bodyPr/>
          <a:lstStyle/>
          <a:p>
            <a:fld id="{03F41C87-7AD9-4845-A077-840E4A0F3F06}" type="datetimeFigureOut">
              <a:rPr lang="en-US" smtClean="0"/>
              <a:t>4/12/2020</a:t>
            </a:fld>
            <a:endParaRPr lang="en-US"/>
          </a:p>
        </p:txBody>
      </p:sp>
      <p:sp>
        <p:nvSpPr>
          <p:cNvPr id="5" name="Footer Placeholder 4"/>
          <p:cNvSpPr>
            <a:spLocks noGrp="1"/>
          </p:cNvSpPr>
          <p:nvPr>
            <p:ph type="ftr" sz="quarter" idx="11"/>
          </p:nvPr>
        </p:nvSpPr>
        <p:spPr>
          <a:xfrm>
            <a:off x="2932936" y="6296616"/>
            <a:ext cx="5958025" cy="365125"/>
          </a:xfrm>
        </p:spPr>
        <p:txBody>
          <a:bodyPr/>
          <a:lstStyle/>
          <a:p>
            <a:endParaRPr lang="en-IN"/>
          </a:p>
        </p:txBody>
      </p:sp>
      <p:sp>
        <p:nvSpPr>
          <p:cNvPr id="6" name="Slide Number Placeholder 5"/>
          <p:cNvSpPr>
            <a:spLocks noGrp="1"/>
          </p:cNvSpPr>
          <p:nvPr>
            <p:ph type="sldNum" sz="quarter" idx="12"/>
          </p:nvPr>
        </p:nvSpPr>
        <p:spPr>
          <a:xfrm rot="5400000">
            <a:off x="8731668" y="2853280"/>
            <a:ext cx="5383267" cy="604112"/>
          </a:xfrm>
        </p:spPr>
        <p:txBody>
          <a:bodyPr/>
          <a:lstStyle>
            <a:lvl1pPr algn="l">
              <a:defRPr/>
            </a:lvl1pPr>
          </a:lstStyle>
          <a:p>
            <a:fld id="{2A013F82-EE5E-44EE-A61D-E31C6657F26F}" type="slidenum">
              <a:rPr lang="en-IN" smtClean="0"/>
              <a:t>‹#›</a:t>
            </a:fld>
            <a:endParaRPr lang="en-IN"/>
          </a:p>
        </p:txBody>
      </p:sp>
      <p:cxnSp>
        <p:nvCxnSpPr>
          <p:cNvPr id="7" name="Straight Connector 6" title="Rule Line"/>
          <p:cNvCxnSpPr/>
          <p:nvPr/>
        </p:nvCxnSpPr>
        <p:spPr>
          <a:xfrm>
            <a:off x="9109209"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8570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197438"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050" y="1262064"/>
            <a:ext cx="7284727"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2403" y="6296731"/>
            <a:ext cx="2742486" cy="365125"/>
          </a:xfrm>
        </p:spPr>
        <p:txBody>
          <a:bodyPr/>
          <a:lstStyle>
            <a:lvl1pPr>
              <a:defRPr>
                <a:solidFill>
                  <a:schemeClr val="bg2"/>
                </a:solidFill>
              </a:defRPr>
            </a:lvl1pPr>
          </a:lstStyle>
          <a:p>
            <a:fld id="{03F41C87-7AD9-4845-A077-840E4A0F3F06}" type="datetimeFigureOut">
              <a:rPr lang="en-US" smtClean="0"/>
              <a:t>4/12/2020</a:t>
            </a:fld>
            <a:endParaRPr lang="en-US"/>
          </a:p>
        </p:txBody>
      </p:sp>
      <p:sp>
        <p:nvSpPr>
          <p:cNvPr id="5" name="Footer Placeholder 4"/>
          <p:cNvSpPr>
            <a:spLocks noGrp="1"/>
          </p:cNvSpPr>
          <p:nvPr>
            <p:ph type="ftr" sz="quarter" idx="11"/>
          </p:nvPr>
        </p:nvSpPr>
        <p:spPr>
          <a:xfrm>
            <a:off x="4039858" y="6296731"/>
            <a:ext cx="4113728" cy="365125"/>
          </a:xfrm>
        </p:spPr>
        <p:txBody>
          <a:bodyPr/>
          <a:lstStyle>
            <a:lvl1pPr algn="ctr">
              <a:defRPr>
                <a:solidFill>
                  <a:schemeClr val="bg2"/>
                </a:solidFill>
              </a:defRPr>
            </a:lvl1pPr>
          </a:lstStyle>
          <a:p>
            <a:endParaRPr lang="en-IN" dirty="0"/>
          </a:p>
        </p:txBody>
      </p:sp>
      <p:sp>
        <p:nvSpPr>
          <p:cNvPr id="6" name="Slide Number Placeholder 5"/>
          <p:cNvSpPr>
            <a:spLocks noGrp="1"/>
          </p:cNvSpPr>
          <p:nvPr>
            <p:ph type="sldNum" sz="quarter" idx="12"/>
          </p:nvPr>
        </p:nvSpPr>
        <p:spPr>
          <a:xfrm>
            <a:off x="463955" y="6296731"/>
            <a:ext cx="2780818" cy="365125"/>
          </a:xfrm>
        </p:spPr>
        <p:txBody>
          <a:bodyPr anchor="ctr"/>
          <a:lstStyle>
            <a:lvl1pPr algn="l">
              <a:defRPr sz="1200">
                <a:solidFill>
                  <a:schemeClr val="bg2"/>
                </a:solidFill>
              </a:defRPr>
            </a:lvl1pPr>
          </a:lstStyle>
          <a:p>
            <a:fld id="{2A013F82-EE5E-44EE-A61D-E31C6657F26F}" type="slidenum">
              <a:rPr lang="en-IN" smtClean="0"/>
              <a:t>‹#›</a:t>
            </a:fld>
            <a:endParaRPr lang="en-IN"/>
          </a:p>
        </p:txBody>
      </p:sp>
      <p:sp>
        <p:nvSpPr>
          <p:cNvPr id="2" name="Title 1"/>
          <p:cNvSpPr>
            <a:spLocks noGrp="1"/>
          </p:cNvSpPr>
          <p:nvPr>
            <p:ph type="title"/>
          </p:nvPr>
        </p:nvSpPr>
        <p:spPr>
          <a:xfrm>
            <a:off x="3161477" y="1830580"/>
            <a:ext cx="5858198" cy="1841715"/>
          </a:xfrm>
        </p:spPr>
        <p:txBody>
          <a:bodyPr anchor="t">
            <a:normAutofit/>
          </a:bodyPr>
          <a:lstStyle>
            <a:lvl1pPr algn="ctr">
              <a:lnSpc>
                <a:spcPct val="105000"/>
              </a:lnSpc>
              <a:defRPr sz="3899"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3591" y="4176132"/>
            <a:ext cx="4565285" cy="1038807"/>
          </a:xfrm>
        </p:spPr>
        <p:txBody>
          <a:bodyPr>
            <a:normAutofit/>
          </a:bodyPr>
          <a:lstStyle>
            <a:lvl1pPr marL="0" indent="0" algn="ctr">
              <a:lnSpc>
                <a:spcPct val="130000"/>
              </a:lnSpc>
              <a:spcBef>
                <a:spcPts val="0"/>
              </a:spcBef>
              <a:buNone/>
              <a:defRPr sz="1999" baseline="0">
                <a:solidFill>
                  <a:schemeClr val="tx2">
                    <a:lumMod val="75000"/>
                    <a:lumOff val="2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6528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2935" y="2438400"/>
            <a:ext cx="4159437"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1786" y="2438400"/>
            <a:ext cx="4159437"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48906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2935" y="566928"/>
            <a:ext cx="8768289"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2935" y="2456408"/>
            <a:ext cx="4159437" cy="823912"/>
          </a:xfrm>
        </p:spPr>
        <p:txBody>
          <a:bodyPr anchor="b"/>
          <a:lstStyle>
            <a:lvl1pPr marL="0" indent="0">
              <a:lnSpc>
                <a:spcPct val="99000"/>
              </a:lnSpc>
              <a:buNone/>
              <a:defRPr sz="2399" b="0" baseline="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2932935" y="3316640"/>
            <a:ext cx="4159437"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1786" y="2456408"/>
            <a:ext cx="4159437" cy="823912"/>
          </a:xfrm>
        </p:spPr>
        <p:txBody>
          <a:bodyPr anchor="b"/>
          <a:lstStyle>
            <a:lvl1pPr marL="0" indent="0">
              <a:lnSpc>
                <a:spcPct val="99000"/>
              </a:lnSpc>
              <a:buNone/>
              <a:defRPr sz="2399" b="0" baseline="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1786" y="3316640"/>
            <a:ext cx="4159437"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78321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7335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610" y="362425"/>
            <a:ext cx="349506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3F41C87-7AD9-4845-A077-840E4A0F3F06}"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5957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0225" y="453682"/>
            <a:ext cx="3408557"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4281" y="1503907"/>
            <a:ext cx="3226874" cy="1687924"/>
          </a:xfrm>
        </p:spPr>
        <p:txBody>
          <a:bodyPr anchor="b">
            <a:normAutofit/>
          </a:bodyPr>
          <a:lstStyle>
            <a:lvl1pPr>
              <a:lnSpc>
                <a:spcPct val="104000"/>
              </a:lnSpc>
              <a:defRPr sz="3399"/>
            </a:lvl1pPr>
          </a:lstStyle>
          <a:p>
            <a:r>
              <a:rPr lang="en-US"/>
              <a:t>Click to edit Master title style</a:t>
            </a:r>
            <a:endParaRPr lang="en-US" dirty="0"/>
          </a:p>
        </p:txBody>
      </p:sp>
      <p:sp>
        <p:nvSpPr>
          <p:cNvPr id="3" name="Content Placeholder 2"/>
          <p:cNvSpPr>
            <a:spLocks noGrp="1"/>
          </p:cNvSpPr>
          <p:nvPr>
            <p:ph idx="1"/>
          </p:nvPr>
        </p:nvSpPr>
        <p:spPr>
          <a:xfrm>
            <a:off x="487603" y="441414"/>
            <a:ext cx="7595062" cy="5654586"/>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4281" y="3223804"/>
            <a:ext cx="3226874" cy="2872197"/>
          </a:xfrm>
        </p:spPr>
        <p:txBody>
          <a:bodyPr/>
          <a:lstStyle>
            <a:lvl1pPr marL="0" indent="0">
              <a:spcBef>
                <a:spcPts val="1400"/>
              </a:spcBef>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4348" y="6286501"/>
            <a:ext cx="3226874" cy="365125"/>
          </a:xfrm>
        </p:spPr>
        <p:txBody>
          <a:bodyPr/>
          <a:lstStyle>
            <a:lvl1pPr algn="l">
              <a:defRPr/>
            </a:lvl1pPr>
          </a:lstStyle>
          <a:p>
            <a:fld id="{03F41C87-7AD9-4845-A077-840E4A0F3F06}" type="datetimeFigureOut">
              <a:rPr lang="en-US" smtClean="0"/>
              <a:t>4/12/2020</a:t>
            </a:fld>
            <a:endParaRPr lang="en-US"/>
          </a:p>
        </p:txBody>
      </p:sp>
      <p:sp>
        <p:nvSpPr>
          <p:cNvPr id="6" name="Footer Placeholder 5"/>
          <p:cNvSpPr>
            <a:spLocks noGrp="1"/>
          </p:cNvSpPr>
          <p:nvPr>
            <p:ph type="ftr" sz="quarter" idx="11"/>
          </p:nvPr>
        </p:nvSpPr>
        <p:spPr>
          <a:xfrm>
            <a:off x="487603" y="6286501"/>
            <a:ext cx="7595062"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4281" y="373605"/>
            <a:ext cx="3226874" cy="816481"/>
          </a:xfrm>
        </p:spPr>
        <p:txBody>
          <a:bodyPr anchor="t"/>
          <a:lstStyle>
            <a:lvl1pPr algn="l">
              <a:defRPr sz="4399"/>
            </a:lvl1pPr>
          </a:lstStyle>
          <a:p>
            <a:fld id="{2A013F82-EE5E-44EE-A61D-E31C6657F26F}" type="slidenum">
              <a:rPr lang="en-IN" smtClean="0"/>
              <a:t>‹#›</a:t>
            </a:fld>
            <a:endParaRPr lang="en-IN"/>
          </a:p>
        </p:txBody>
      </p:sp>
    </p:spTree>
    <p:extLst>
      <p:ext uri="{BB962C8B-B14F-4D97-AF65-F5344CB8AC3E}">
        <p14:creationId xmlns:p14="http://schemas.microsoft.com/office/powerpoint/2010/main" val="153591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0225" y="453682"/>
            <a:ext cx="3408557"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4281" y="1503910"/>
            <a:ext cx="3229784" cy="1687924"/>
          </a:xfrm>
        </p:spPr>
        <p:txBody>
          <a:bodyPr anchor="b">
            <a:noAutofit/>
          </a:bodyPr>
          <a:lstStyle>
            <a:lvl1pPr>
              <a:lnSpc>
                <a:spcPct val="104000"/>
              </a:lnSpc>
              <a:defRPr sz="3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100541"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474281" y="3223806"/>
            <a:ext cx="3226991" cy="2872194"/>
          </a:xfrm>
        </p:spPr>
        <p:txBody>
          <a:bodyPr/>
          <a:lstStyle>
            <a:lvl1pPr marL="0" indent="0">
              <a:spcBef>
                <a:spcPts val="1400"/>
              </a:spcBef>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4281" y="6291073"/>
            <a:ext cx="3226991" cy="365125"/>
          </a:xfrm>
        </p:spPr>
        <p:txBody>
          <a:bodyPr/>
          <a:lstStyle>
            <a:lvl1pPr algn="l">
              <a:defRPr/>
            </a:lvl1pPr>
          </a:lstStyle>
          <a:p>
            <a:fld id="{03F41C87-7AD9-4845-A077-840E4A0F3F06}" type="datetimeFigureOut">
              <a:rPr lang="en-US" smtClean="0"/>
              <a:pPr/>
              <a:t>4/12/2020</a:t>
            </a:fld>
            <a:endParaRPr lang="en-US"/>
          </a:p>
        </p:txBody>
      </p:sp>
      <p:sp>
        <p:nvSpPr>
          <p:cNvPr id="6" name="Footer Placeholder 5"/>
          <p:cNvSpPr>
            <a:spLocks noGrp="1"/>
          </p:cNvSpPr>
          <p:nvPr>
            <p:ph type="ftr" sz="quarter" idx="11"/>
          </p:nvPr>
        </p:nvSpPr>
        <p:spPr>
          <a:xfrm>
            <a:off x="487604" y="6291073"/>
            <a:ext cx="7596685"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4281" y="373607"/>
            <a:ext cx="3226991" cy="816482"/>
          </a:xfrm>
        </p:spPr>
        <p:txBody>
          <a:bodyPr anchor="t"/>
          <a:lstStyle>
            <a:lvl1pPr algn="l">
              <a:defRPr sz="4399"/>
            </a:lvl1pPr>
          </a:lstStyle>
          <a:p>
            <a:fld id="{2A013F82-EE5E-44EE-A61D-E31C6657F26F}" type="slidenum">
              <a:rPr lang="en-IN" smtClean="0"/>
              <a:pPr/>
              <a:t>‹#›</a:t>
            </a:fld>
            <a:endParaRPr lang="en-IN"/>
          </a:p>
        </p:txBody>
      </p:sp>
    </p:spTree>
    <p:extLst>
      <p:ext uri="{BB962C8B-B14F-4D97-AF65-F5344CB8AC3E}">
        <p14:creationId xmlns:p14="http://schemas.microsoft.com/office/powerpoint/2010/main" val="25903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610" y="362425"/>
            <a:ext cx="349506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2937" y="568345"/>
            <a:ext cx="8768287"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2937" y="2438400"/>
            <a:ext cx="8768287"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58737" y="6296616"/>
            <a:ext cx="2742486"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3F41C87-7AD9-4845-A077-840E4A0F3F06}" type="datetimeFigureOut">
              <a:rPr lang="en-US" smtClean="0"/>
              <a:pPr/>
              <a:t>4/12/2020</a:t>
            </a:fld>
            <a:endParaRPr lang="en-US"/>
          </a:p>
        </p:txBody>
      </p:sp>
      <p:sp>
        <p:nvSpPr>
          <p:cNvPr id="5" name="Footer Placeholder 4"/>
          <p:cNvSpPr>
            <a:spLocks noGrp="1"/>
          </p:cNvSpPr>
          <p:nvPr>
            <p:ph type="ftr" sz="quarter" idx="3"/>
          </p:nvPr>
        </p:nvSpPr>
        <p:spPr>
          <a:xfrm>
            <a:off x="2932936" y="6296616"/>
            <a:ext cx="5665899"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866" y="723329"/>
            <a:ext cx="1883857" cy="604269"/>
          </a:xfrm>
          <a:prstGeom prst="rect">
            <a:avLst/>
          </a:prstGeom>
        </p:spPr>
        <p:txBody>
          <a:bodyPr vert="horz" lIns="91440" tIns="45720" rIns="91440" bIns="45720" rtlCol="0" anchor="b"/>
          <a:lstStyle>
            <a:lvl1pPr algn="r">
              <a:defRPr sz="4399" baseline="0">
                <a:solidFill>
                  <a:schemeClr val="tx2">
                    <a:lumMod val="75000"/>
                    <a:lumOff val="25000"/>
                  </a:schemeClr>
                </a:solidFill>
                <a:latin typeface="+mj-lt"/>
              </a:defRPr>
            </a:lvl1pPr>
          </a:lstStyle>
          <a:p>
            <a:fld id="{2A013F82-EE5E-44EE-A61D-E31C6657F26F}" type="slidenum">
              <a:rPr lang="en-US" smtClean="0"/>
              <a:pPr/>
              <a:t>‹#›</a:t>
            </a:fld>
            <a:endParaRPr lang="en-US"/>
          </a:p>
        </p:txBody>
      </p:sp>
      <p:cxnSp>
        <p:nvCxnSpPr>
          <p:cNvPr id="9" name="Straight Connector 8" title="Rule Line"/>
          <p:cNvCxnSpPr/>
          <p:nvPr/>
        </p:nvCxnSpPr>
        <p:spPr>
          <a:xfrm>
            <a:off x="2932937" y="2176009"/>
            <a:ext cx="876828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9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9000"/>
        </a:lnSpc>
        <a:spcBef>
          <a:spcPct val="0"/>
        </a:spcBef>
        <a:buNone/>
        <a:defRPr sz="4399" kern="1200">
          <a:solidFill>
            <a:schemeClr val="tx2">
              <a:lumMod val="75000"/>
              <a:lumOff val="25000"/>
            </a:schemeClr>
          </a:solidFill>
          <a:latin typeface="+mj-lt"/>
          <a:ea typeface="+mj-ea"/>
          <a:cs typeface="+mj-cs"/>
        </a:defRPr>
      </a:lvl1pPr>
    </p:titleStyle>
    <p:bodyStyle>
      <a:lvl1pPr marL="319944" indent="-319944" algn="l" defTabSz="914126" rtl="0" eaLnBrk="1" latinLnBrk="0" hangingPunct="1">
        <a:lnSpc>
          <a:spcPct val="111000"/>
        </a:lnSpc>
        <a:spcBef>
          <a:spcPts val="930"/>
        </a:spcBef>
        <a:buFont typeface="Corbel" panose="020B0503020204020204" pitchFamily="34" charset="0"/>
        <a:buChar char="–"/>
        <a:defRPr sz="1999" kern="1200">
          <a:solidFill>
            <a:schemeClr val="tx2">
              <a:lumMod val="75000"/>
              <a:lumOff val="25000"/>
            </a:schemeClr>
          </a:solidFill>
          <a:latin typeface="+mn-lt"/>
          <a:ea typeface="+mn-ea"/>
          <a:cs typeface="+mn-cs"/>
        </a:defRPr>
      </a:lvl1pPr>
      <a:lvl2pPr marL="639888" indent="-319944" algn="l" defTabSz="914126" rtl="0" eaLnBrk="1" latinLnBrk="0" hangingPunct="1">
        <a:lnSpc>
          <a:spcPct val="111000"/>
        </a:lnSpc>
        <a:spcBef>
          <a:spcPts val="930"/>
        </a:spcBef>
        <a:buFont typeface="Corbel" panose="020B0503020204020204" pitchFamily="34" charset="0"/>
        <a:buChar char="–"/>
        <a:defRPr sz="1799" kern="1200">
          <a:solidFill>
            <a:schemeClr val="tx2">
              <a:lumMod val="75000"/>
              <a:lumOff val="25000"/>
            </a:schemeClr>
          </a:solidFill>
          <a:latin typeface="+mn-lt"/>
          <a:ea typeface="+mn-ea"/>
          <a:cs typeface="+mn-cs"/>
        </a:defRPr>
      </a:lvl2pPr>
      <a:lvl3pPr marL="959832" indent="-319944" algn="l" defTabSz="914126"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79776" indent="-319944" algn="l" defTabSz="914126"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599720" indent="-319944" algn="l" defTabSz="914126"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19664" indent="-319944" algn="l" defTabSz="914126"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39608" indent="-319944" algn="l" defTabSz="914126"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59552" indent="-319944" algn="l" defTabSz="914126"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79496" indent="-319944" algn="l" defTabSz="914126"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guide id="10" pos="3839" userDrawn="1">
          <p15:clr>
            <a:srgbClr val="F26B43"/>
          </p15:clr>
        </p15:guide>
        <p15:guide id="1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inflation.eu/inflation-rates/india/historic-inflation/c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400" dirty="0"/>
              <a:t>Demand Forecast for SKU</a:t>
            </a:r>
          </a:p>
        </p:txBody>
      </p:sp>
      <p:sp>
        <p:nvSpPr>
          <p:cNvPr id="4" name="Subtitle 3"/>
          <p:cNvSpPr>
            <a:spLocks noGrp="1"/>
          </p:cNvSpPr>
          <p:nvPr>
            <p:ph type="subTitle" idx="1"/>
          </p:nvPr>
        </p:nvSpPr>
        <p:spPr/>
        <p:txBody>
          <a:bodyPr/>
          <a:lstStyle/>
          <a:p>
            <a:r>
              <a:rPr lang="it-IT" dirty="0"/>
              <a:t>Aditya Bhattar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D874-1CF4-4D8C-9FB7-DD7D2CC399A9}"/>
              </a:ext>
            </a:extLst>
          </p:cNvPr>
          <p:cNvSpPr>
            <a:spLocks noGrp="1"/>
          </p:cNvSpPr>
          <p:nvPr>
            <p:ph type="title"/>
          </p:nvPr>
        </p:nvSpPr>
        <p:spPr/>
        <p:txBody>
          <a:bodyPr>
            <a:normAutofit/>
          </a:bodyPr>
          <a:lstStyle/>
          <a:p>
            <a:r>
              <a:rPr lang="en-IN" sz="2800" dirty="0"/>
              <a:t>Monthly sales by Year</a:t>
            </a:r>
          </a:p>
        </p:txBody>
      </p:sp>
      <p:pic>
        <p:nvPicPr>
          <p:cNvPr id="10" name="Content Placeholder 9">
            <a:extLst>
              <a:ext uri="{FF2B5EF4-FFF2-40B4-BE49-F238E27FC236}">
                <a16:creationId xmlns:a16="http://schemas.microsoft.com/office/drawing/2014/main" id="{EA9F6813-E3E6-4DEC-AE09-19F7D59501FB}"/>
              </a:ext>
            </a:extLst>
          </p:cNvPr>
          <p:cNvPicPr>
            <a:picLocks noGrp="1" noChangeAspect="1"/>
          </p:cNvPicPr>
          <p:nvPr>
            <p:ph idx="1"/>
          </p:nvPr>
        </p:nvPicPr>
        <p:blipFill>
          <a:blip r:embed="rId2"/>
          <a:stretch>
            <a:fillRect/>
          </a:stretch>
        </p:blipFill>
        <p:spPr>
          <a:xfrm>
            <a:off x="1391791" y="441325"/>
            <a:ext cx="5785743" cy="5654675"/>
          </a:xfrm>
          <a:prstGeom prst="rect">
            <a:avLst/>
          </a:prstGeom>
        </p:spPr>
      </p:pic>
      <p:sp>
        <p:nvSpPr>
          <p:cNvPr id="3" name="Text Placeholder 2">
            <a:extLst>
              <a:ext uri="{FF2B5EF4-FFF2-40B4-BE49-F238E27FC236}">
                <a16:creationId xmlns:a16="http://schemas.microsoft.com/office/drawing/2014/main" id="{4BB4B5A4-B7A0-493C-BFB3-B3C90B8D8EE3}"/>
              </a:ext>
            </a:extLst>
          </p:cNvPr>
          <p:cNvSpPr>
            <a:spLocks noGrp="1"/>
          </p:cNvSpPr>
          <p:nvPr>
            <p:ph type="body" sz="half" idx="2"/>
          </p:nvPr>
        </p:nvSpPr>
        <p:spPr/>
        <p:txBody>
          <a:bodyPr>
            <a:normAutofit fontScale="85000" lnSpcReduction="20000"/>
          </a:bodyPr>
          <a:lstStyle/>
          <a:p>
            <a:pPr marL="285750" indent="-285750">
              <a:buFont typeface="Arial" panose="020B0604020202020204" pitchFamily="34" charset="0"/>
              <a:buChar char="•"/>
            </a:pPr>
            <a:r>
              <a:rPr lang="en-IN" dirty="0"/>
              <a:t>For year 2017, sales show an increasing trend up to August, before showing a sharp decline for the final 4 months of the year.</a:t>
            </a:r>
          </a:p>
          <a:p>
            <a:pPr marL="285750" indent="-285750">
              <a:buFont typeface="Arial" panose="020B0604020202020204" pitchFamily="34" charset="0"/>
              <a:buChar char="•"/>
            </a:pPr>
            <a:r>
              <a:rPr lang="en-IN" dirty="0"/>
              <a:t>In year 2018, sales are much less predictable, with no discernible pattern visible. Sales dip in June, but increase significantly in the final few weeks.</a:t>
            </a:r>
          </a:p>
          <a:p>
            <a:pPr marL="285750" indent="-285750">
              <a:buFont typeface="Arial" panose="020B0604020202020204" pitchFamily="34" charset="0"/>
              <a:buChar char="•"/>
            </a:pPr>
            <a:r>
              <a:rPr lang="en-IN" dirty="0"/>
              <a:t>2019 mostly shows stable sales throughout the year, with a slight dip in March and September.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4667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D560-E918-4FA4-93E6-5A58FDBC4EC1}"/>
              </a:ext>
            </a:extLst>
          </p:cNvPr>
          <p:cNvSpPr>
            <a:spLocks noGrp="1"/>
          </p:cNvSpPr>
          <p:nvPr>
            <p:ph type="title"/>
          </p:nvPr>
        </p:nvSpPr>
        <p:spPr/>
        <p:txBody>
          <a:bodyPr>
            <a:normAutofit/>
          </a:bodyPr>
          <a:lstStyle/>
          <a:p>
            <a:r>
              <a:rPr lang="en-IN" sz="3200" dirty="0"/>
              <a:t>Boxplot of Sales by Month</a:t>
            </a:r>
          </a:p>
        </p:txBody>
      </p:sp>
      <p:pic>
        <p:nvPicPr>
          <p:cNvPr id="5" name="Content Placeholder 4">
            <a:extLst>
              <a:ext uri="{FF2B5EF4-FFF2-40B4-BE49-F238E27FC236}">
                <a16:creationId xmlns:a16="http://schemas.microsoft.com/office/drawing/2014/main" id="{49A3C32D-900A-49F7-AB81-D51688D245A1}"/>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3" name="Text Placeholder 2">
            <a:extLst>
              <a:ext uri="{FF2B5EF4-FFF2-40B4-BE49-F238E27FC236}">
                <a16:creationId xmlns:a16="http://schemas.microsoft.com/office/drawing/2014/main" id="{51883B85-417E-4074-ACCD-96D9C25F51FF}"/>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IN" dirty="0"/>
              <a:t>The following graph shows that there are very few outliers for the sales.</a:t>
            </a:r>
          </a:p>
          <a:p>
            <a:pPr marL="285750" indent="-285750">
              <a:buFont typeface="Arial" panose="020B0604020202020204" pitchFamily="34" charset="0"/>
              <a:buChar char="•"/>
            </a:pPr>
            <a:r>
              <a:rPr lang="en-IN" dirty="0"/>
              <a:t>Even for the month of December, which has 10k sales for one week, it still cannot be considered as an outlier as per the boxplot.</a:t>
            </a:r>
          </a:p>
          <a:p>
            <a:pPr marL="285750" indent="-285750">
              <a:buFont typeface="Arial" panose="020B0604020202020204" pitchFamily="34" charset="0"/>
              <a:buChar char="•"/>
            </a:pPr>
            <a:r>
              <a:rPr lang="en-IN" dirty="0"/>
              <a:t>Since there are only two outliers, sales data for all weeks was included as is.</a:t>
            </a:r>
          </a:p>
        </p:txBody>
      </p:sp>
    </p:spTree>
    <p:extLst>
      <p:ext uri="{BB962C8B-B14F-4D97-AF65-F5344CB8AC3E}">
        <p14:creationId xmlns:p14="http://schemas.microsoft.com/office/powerpoint/2010/main" val="27036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C2D2-B9F6-4B2A-8D9C-B9A9835C4492}"/>
              </a:ext>
            </a:extLst>
          </p:cNvPr>
          <p:cNvSpPr>
            <a:spLocks noGrp="1"/>
          </p:cNvSpPr>
          <p:nvPr>
            <p:ph type="title"/>
          </p:nvPr>
        </p:nvSpPr>
        <p:spPr/>
        <p:txBody>
          <a:bodyPr>
            <a:normAutofit/>
          </a:bodyPr>
          <a:lstStyle/>
          <a:p>
            <a:r>
              <a:rPr lang="en-IN" sz="2800" dirty="0"/>
              <a:t>Units Sold by Month</a:t>
            </a:r>
          </a:p>
        </p:txBody>
      </p:sp>
      <p:pic>
        <p:nvPicPr>
          <p:cNvPr id="5" name="Content Placeholder 4">
            <a:extLst>
              <a:ext uri="{FF2B5EF4-FFF2-40B4-BE49-F238E27FC236}">
                <a16:creationId xmlns:a16="http://schemas.microsoft.com/office/drawing/2014/main" id="{7FBE542A-AA3D-43DA-AC51-6DBF2FD96829}"/>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3" name="Text Placeholder 2">
            <a:extLst>
              <a:ext uri="{FF2B5EF4-FFF2-40B4-BE49-F238E27FC236}">
                <a16:creationId xmlns:a16="http://schemas.microsoft.com/office/drawing/2014/main" id="{0F0832A3-CDB8-41FE-A144-3DB59EB5A0C0}"/>
              </a:ext>
            </a:extLst>
          </p:cNvPr>
          <p:cNvSpPr>
            <a:spLocks noGrp="1"/>
          </p:cNvSpPr>
          <p:nvPr>
            <p:ph type="body" sz="half" idx="2"/>
          </p:nvPr>
        </p:nvSpPr>
        <p:spPr/>
        <p:txBody>
          <a:bodyPr>
            <a:normAutofit fontScale="77500" lnSpcReduction="20000"/>
          </a:bodyPr>
          <a:lstStyle/>
          <a:p>
            <a:pPr marL="285750" indent="-285750">
              <a:buFont typeface="Arial" panose="020B0604020202020204" pitchFamily="34" charset="0"/>
              <a:buChar char="•"/>
            </a:pPr>
            <a:r>
              <a:rPr lang="en-IN" dirty="0"/>
              <a:t>Highest sales are observed in the months of April, December, July and August.</a:t>
            </a:r>
          </a:p>
          <a:p>
            <a:pPr marL="285750" indent="-285750">
              <a:buFont typeface="Arial" panose="020B0604020202020204" pitchFamily="34" charset="0"/>
              <a:buChar char="•"/>
            </a:pPr>
            <a:r>
              <a:rPr lang="en-IN" dirty="0"/>
              <a:t>November and February show the least amount of sales.</a:t>
            </a:r>
          </a:p>
          <a:p>
            <a:pPr marL="285750" indent="-285750">
              <a:buFont typeface="Arial" panose="020B0604020202020204" pitchFamily="34" charset="0"/>
              <a:buChar char="•"/>
            </a:pPr>
            <a:r>
              <a:rPr lang="en-IN" dirty="0"/>
              <a:t>This shows an opportunity to offer some discount or offer during these months.</a:t>
            </a:r>
          </a:p>
          <a:p>
            <a:pPr marL="285750" indent="-285750">
              <a:buFont typeface="Arial" panose="020B0604020202020204" pitchFamily="34" charset="0"/>
              <a:buChar char="•"/>
            </a:pPr>
            <a:r>
              <a:rPr lang="en-IN" dirty="0"/>
              <a:t>As can be seen, the offer provided in November makes up half of the sales for that month over the two years.</a:t>
            </a:r>
          </a:p>
          <a:p>
            <a:pPr marL="285750" indent="-285750">
              <a:buFont typeface="Arial" panose="020B0604020202020204" pitchFamily="34" charset="0"/>
              <a:buChar char="•"/>
            </a:pPr>
            <a:r>
              <a:rPr lang="en-IN" dirty="0"/>
              <a:t>Figures for the month of December are particularly high due to the special offer being provided on products during 2018.</a:t>
            </a:r>
          </a:p>
        </p:txBody>
      </p:sp>
    </p:spTree>
    <p:extLst>
      <p:ext uri="{BB962C8B-B14F-4D97-AF65-F5344CB8AC3E}">
        <p14:creationId xmlns:p14="http://schemas.microsoft.com/office/powerpoint/2010/main" val="412262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1DE-5299-4126-9EFF-AA60A811D471}"/>
              </a:ext>
            </a:extLst>
          </p:cNvPr>
          <p:cNvSpPr>
            <a:spLocks noGrp="1"/>
          </p:cNvSpPr>
          <p:nvPr>
            <p:ph type="title"/>
          </p:nvPr>
        </p:nvSpPr>
        <p:spPr/>
        <p:txBody>
          <a:bodyPr>
            <a:normAutofit/>
          </a:bodyPr>
          <a:lstStyle/>
          <a:p>
            <a:r>
              <a:rPr lang="en-IN" sz="2800" dirty="0"/>
              <a:t>Units sold by week of the Month</a:t>
            </a:r>
          </a:p>
        </p:txBody>
      </p:sp>
      <p:pic>
        <p:nvPicPr>
          <p:cNvPr id="8" name="Content Placeholder 7">
            <a:extLst>
              <a:ext uri="{FF2B5EF4-FFF2-40B4-BE49-F238E27FC236}">
                <a16:creationId xmlns:a16="http://schemas.microsoft.com/office/drawing/2014/main" id="{B08C5836-9AFA-47C4-B0A4-4D27B4292376}"/>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3" name="Text Placeholder 2">
            <a:extLst>
              <a:ext uri="{FF2B5EF4-FFF2-40B4-BE49-F238E27FC236}">
                <a16:creationId xmlns:a16="http://schemas.microsoft.com/office/drawing/2014/main" id="{D50AF8E4-18FA-4838-88C6-44835934CAB9}"/>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IN" dirty="0"/>
              <a:t>Sales usually peak around the 3</a:t>
            </a:r>
            <a:r>
              <a:rPr lang="en-IN" baseline="30000" dirty="0"/>
              <a:t>rd</a:t>
            </a:r>
            <a:r>
              <a:rPr lang="en-IN" dirty="0"/>
              <a:t> and 4</a:t>
            </a:r>
            <a:r>
              <a:rPr lang="en-IN" baseline="30000" dirty="0"/>
              <a:t>th</a:t>
            </a:r>
            <a:r>
              <a:rPr lang="en-IN" dirty="0"/>
              <a:t> week of the Month.</a:t>
            </a:r>
          </a:p>
          <a:p>
            <a:pPr marL="285750" indent="-285750">
              <a:buFont typeface="Arial" panose="020B0604020202020204" pitchFamily="34" charset="0"/>
              <a:buChar char="•"/>
            </a:pPr>
            <a:r>
              <a:rPr lang="en-IN" dirty="0"/>
              <a:t>The 6</a:t>
            </a:r>
            <a:r>
              <a:rPr lang="en-IN" baseline="30000" dirty="0"/>
              <a:t>th</a:t>
            </a:r>
            <a:r>
              <a:rPr lang="en-IN" dirty="0"/>
              <a:t> week is actually not always a full week, so can be ignored.</a:t>
            </a:r>
          </a:p>
          <a:p>
            <a:pPr marL="285750" indent="-285750">
              <a:buFont typeface="Arial" panose="020B0604020202020204" pitchFamily="34" charset="0"/>
              <a:buChar char="•"/>
            </a:pPr>
            <a:r>
              <a:rPr lang="en-IN" dirty="0"/>
              <a:t>Sales are less in the first week of the month. This represents an opportunity to offer some type of discount during the first week of every month to help increase sales.</a:t>
            </a:r>
          </a:p>
        </p:txBody>
      </p:sp>
    </p:spTree>
    <p:extLst>
      <p:ext uri="{BB962C8B-B14F-4D97-AF65-F5344CB8AC3E}">
        <p14:creationId xmlns:p14="http://schemas.microsoft.com/office/powerpoint/2010/main" val="83437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EF63-9759-4177-A59D-CF6E38A22BCD}"/>
              </a:ext>
            </a:extLst>
          </p:cNvPr>
          <p:cNvSpPr>
            <a:spLocks noGrp="1"/>
          </p:cNvSpPr>
          <p:nvPr>
            <p:ph type="title"/>
          </p:nvPr>
        </p:nvSpPr>
        <p:spPr/>
        <p:txBody>
          <a:bodyPr>
            <a:normAutofit/>
          </a:bodyPr>
          <a:lstStyle/>
          <a:p>
            <a:r>
              <a:rPr lang="en-IN" dirty="0"/>
              <a:t>Inflation</a:t>
            </a:r>
          </a:p>
        </p:txBody>
      </p:sp>
      <p:pic>
        <p:nvPicPr>
          <p:cNvPr id="5" name="Content Placeholder 4">
            <a:extLst>
              <a:ext uri="{FF2B5EF4-FFF2-40B4-BE49-F238E27FC236}">
                <a16:creationId xmlns:a16="http://schemas.microsoft.com/office/drawing/2014/main" id="{B01EDA07-D7F6-47D5-BEF3-6EFCF3F8C37E}"/>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3" name="Text Placeholder 2">
            <a:extLst>
              <a:ext uri="{FF2B5EF4-FFF2-40B4-BE49-F238E27FC236}">
                <a16:creationId xmlns:a16="http://schemas.microsoft.com/office/drawing/2014/main" id="{3F01BD80-9F97-4578-9286-3DE9619A4280}"/>
              </a:ext>
            </a:extLst>
          </p:cNvPr>
          <p:cNvSpPr>
            <a:spLocks noGrp="1"/>
          </p:cNvSpPr>
          <p:nvPr>
            <p:ph type="body" sz="half" idx="2"/>
          </p:nvPr>
        </p:nvSpPr>
        <p:spPr>
          <a:xfrm>
            <a:off x="8474280" y="3223804"/>
            <a:ext cx="3020732" cy="2872197"/>
          </a:xfrm>
        </p:spPr>
        <p:txBody>
          <a:bodyPr>
            <a:normAutofit/>
          </a:bodyPr>
          <a:lstStyle/>
          <a:p>
            <a:pPr marL="285750" indent="-285750">
              <a:buFont typeface="Arial" panose="020B0604020202020204" pitchFamily="34" charset="0"/>
              <a:buChar char="•"/>
            </a:pPr>
            <a:r>
              <a:rPr lang="en-IN" dirty="0"/>
              <a:t>Monthly Inflation ranges from -0.005% to 0.35% over the 3 year period being observed.</a:t>
            </a:r>
          </a:p>
          <a:p>
            <a:pPr marL="285750" indent="-285750">
              <a:buFont typeface="Arial" panose="020B0604020202020204" pitchFamily="34" charset="0"/>
              <a:buChar char="•"/>
            </a:pPr>
            <a:r>
              <a:rPr lang="en-IN" dirty="0"/>
              <a:t>Average inflation per month over the 3 year period is around 0.005%.</a:t>
            </a:r>
          </a:p>
        </p:txBody>
      </p:sp>
    </p:spTree>
    <p:extLst>
      <p:ext uri="{BB962C8B-B14F-4D97-AF65-F5344CB8AC3E}">
        <p14:creationId xmlns:p14="http://schemas.microsoft.com/office/powerpoint/2010/main" val="102609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A1EA55-B25E-4730-8CFB-AAB4C2083C11}"/>
              </a:ext>
            </a:extLst>
          </p:cNvPr>
          <p:cNvSpPr>
            <a:spLocks noGrp="1"/>
          </p:cNvSpPr>
          <p:nvPr>
            <p:ph type="title"/>
          </p:nvPr>
        </p:nvSpPr>
        <p:spPr/>
        <p:txBody>
          <a:bodyPr/>
          <a:lstStyle/>
          <a:p>
            <a:r>
              <a:rPr lang="en-IN" dirty="0"/>
              <a:t>Modelling and Results</a:t>
            </a:r>
          </a:p>
        </p:txBody>
      </p:sp>
    </p:spTree>
    <p:extLst>
      <p:ext uri="{BB962C8B-B14F-4D97-AF65-F5344CB8AC3E}">
        <p14:creationId xmlns:p14="http://schemas.microsoft.com/office/powerpoint/2010/main" val="227827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8D5A7-1BA7-4ADD-89F3-946765C24E20}"/>
              </a:ext>
            </a:extLst>
          </p:cNvPr>
          <p:cNvSpPr>
            <a:spLocks noGrp="1"/>
          </p:cNvSpPr>
          <p:nvPr>
            <p:ph type="title"/>
          </p:nvPr>
        </p:nvSpPr>
        <p:spPr/>
        <p:txBody>
          <a:bodyPr/>
          <a:lstStyle/>
          <a:p>
            <a:r>
              <a:rPr lang="en-IN" dirty="0"/>
              <a:t>Time Series Modelling - ARIMA</a:t>
            </a:r>
          </a:p>
        </p:txBody>
      </p:sp>
      <p:sp>
        <p:nvSpPr>
          <p:cNvPr id="5" name="Content Placeholder 4">
            <a:extLst>
              <a:ext uri="{FF2B5EF4-FFF2-40B4-BE49-F238E27FC236}">
                <a16:creationId xmlns:a16="http://schemas.microsoft.com/office/drawing/2014/main" id="{577FF5EE-DEA8-4ECF-9422-5BB317E15942}"/>
              </a:ext>
            </a:extLst>
          </p:cNvPr>
          <p:cNvSpPr>
            <a:spLocks noGrp="1"/>
          </p:cNvSpPr>
          <p:nvPr>
            <p:ph idx="1"/>
          </p:nvPr>
        </p:nvSpPr>
        <p:spPr/>
        <p:txBody>
          <a:bodyPr/>
          <a:lstStyle/>
          <a:p>
            <a:r>
              <a:rPr lang="en-IN" dirty="0"/>
              <a:t>The first model used to make sales predictions is ARIMA time series model.</a:t>
            </a:r>
          </a:p>
          <a:p>
            <a:r>
              <a:rPr lang="en-IN" dirty="0"/>
              <a:t>ARIMA (Auto Regressive Integrated Moving Average) forecasts values based on own past values, lags and forecast errors.</a:t>
            </a:r>
          </a:p>
          <a:p>
            <a:r>
              <a:rPr lang="en-IN" dirty="0"/>
              <a:t>ARIMA models are a good starting point for Time Series analysis, which can then be extended to Seasonal ARIMA models.</a:t>
            </a:r>
          </a:p>
          <a:p>
            <a:r>
              <a:rPr lang="en-IN" dirty="0"/>
              <a:t>Data has been divided into train and test set. Test set consists of sales output for last 10 weeks for which we have data. (6</a:t>
            </a:r>
            <a:r>
              <a:rPr lang="en-IN" baseline="30000" dirty="0"/>
              <a:t>th</a:t>
            </a:r>
            <a:r>
              <a:rPr lang="en-IN" dirty="0"/>
              <a:t> August 2019 onwards).</a:t>
            </a:r>
          </a:p>
        </p:txBody>
      </p:sp>
    </p:spTree>
    <p:extLst>
      <p:ext uri="{BB962C8B-B14F-4D97-AF65-F5344CB8AC3E}">
        <p14:creationId xmlns:p14="http://schemas.microsoft.com/office/powerpoint/2010/main" val="143396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DE78A-58FE-4007-BD19-E0430531EC59}"/>
              </a:ext>
            </a:extLst>
          </p:cNvPr>
          <p:cNvSpPr>
            <a:spLocks noGrp="1"/>
          </p:cNvSpPr>
          <p:nvPr>
            <p:ph type="title"/>
          </p:nvPr>
        </p:nvSpPr>
        <p:spPr>
          <a:xfrm>
            <a:off x="8474281" y="188640"/>
            <a:ext cx="3226874" cy="1687924"/>
          </a:xfrm>
        </p:spPr>
        <p:txBody>
          <a:bodyPr/>
          <a:lstStyle/>
          <a:p>
            <a:r>
              <a:rPr lang="en-IN" sz="2400" dirty="0"/>
              <a:t>Trend, Seasonality and Residuals</a:t>
            </a:r>
          </a:p>
        </p:txBody>
      </p:sp>
      <p:pic>
        <p:nvPicPr>
          <p:cNvPr id="7" name="Content Placeholder 6">
            <a:extLst>
              <a:ext uri="{FF2B5EF4-FFF2-40B4-BE49-F238E27FC236}">
                <a16:creationId xmlns:a16="http://schemas.microsoft.com/office/drawing/2014/main" id="{19723D14-78A3-49D7-9B56-0CF077058050}"/>
              </a:ext>
            </a:extLst>
          </p:cNvPr>
          <p:cNvPicPr>
            <a:picLocks noGrp="1" noChangeAspect="1"/>
          </p:cNvPicPr>
          <p:nvPr>
            <p:ph idx="1"/>
          </p:nvPr>
        </p:nvPicPr>
        <p:blipFill>
          <a:blip r:embed="rId2"/>
          <a:stretch>
            <a:fillRect/>
          </a:stretch>
        </p:blipFill>
        <p:spPr>
          <a:xfrm>
            <a:off x="487363" y="1622281"/>
            <a:ext cx="7594600" cy="3292763"/>
          </a:xfrm>
          <a:prstGeom prst="rect">
            <a:avLst/>
          </a:prstGeom>
        </p:spPr>
      </p:pic>
      <p:sp>
        <p:nvSpPr>
          <p:cNvPr id="6" name="Text Placeholder 5">
            <a:extLst>
              <a:ext uri="{FF2B5EF4-FFF2-40B4-BE49-F238E27FC236}">
                <a16:creationId xmlns:a16="http://schemas.microsoft.com/office/drawing/2014/main" id="{FC184171-BF36-4B6C-B35F-08DE839FE65B}"/>
              </a:ext>
            </a:extLst>
          </p:cNvPr>
          <p:cNvSpPr>
            <a:spLocks noGrp="1"/>
          </p:cNvSpPr>
          <p:nvPr>
            <p:ph type="body" sz="half" idx="2"/>
          </p:nvPr>
        </p:nvSpPr>
        <p:spPr>
          <a:xfrm>
            <a:off x="8474281" y="2042847"/>
            <a:ext cx="3226874" cy="2872197"/>
          </a:xfrm>
        </p:spPr>
        <p:txBody>
          <a:bodyPr>
            <a:normAutofit fontScale="92500"/>
          </a:bodyPr>
          <a:lstStyle/>
          <a:p>
            <a:pPr marL="285750" indent="-285750">
              <a:buFont typeface="Arial" panose="020B0604020202020204" pitchFamily="34" charset="0"/>
              <a:buChar char="•"/>
            </a:pPr>
            <a:r>
              <a:rPr lang="en-IN" dirty="0"/>
              <a:t>Sales mostly show a positive trend over the three years.</a:t>
            </a:r>
          </a:p>
          <a:p>
            <a:pPr marL="285750" indent="-285750">
              <a:buFont typeface="Arial" panose="020B0604020202020204" pitchFamily="34" charset="0"/>
              <a:buChar char="•"/>
            </a:pPr>
            <a:r>
              <a:rPr lang="en-IN" dirty="0"/>
              <a:t>Sales show bi-yearly seasonality, with sales dipping around the mid-year mark and reaching their peak at the year end.</a:t>
            </a:r>
          </a:p>
          <a:p>
            <a:pPr marL="285750" indent="-285750">
              <a:buFont typeface="Arial" panose="020B0604020202020204" pitchFamily="34" charset="0"/>
              <a:buChar char="•"/>
            </a:pPr>
            <a:r>
              <a:rPr lang="en-IN" dirty="0"/>
              <a:t>This can potentially be captured by  a seasonal ARIMA model using a 6 monthly seasonal variation period.</a:t>
            </a:r>
          </a:p>
        </p:txBody>
      </p:sp>
    </p:spTree>
    <p:extLst>
      <p:ext uri="{BB962C8B-B14F-4D97-AF65-F5344CB8AC3E}">
        <p14:creationId xmlns:p14="http://schemas.microsoft.com/office/powerpoint/2010/main" val="322615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B7A26-6FC7-4344-A996-46941D438F8E}"/>
              </a:ext>
            </a:extLst>
          </p:cNvPr>
          <p:cNvSpPr>
            <a:spLocks noGrp="1"/>
          </p:cNvSpPr>
          <p:nvPr>
            <p:ph type="title"/>
          </p:nvPr>
        </p:nvSpPr>
        <p:spPr/>
        <p:txBody>
          <a:bodyPr/>
          <a:lstStyle/>
          <a:p>
            <a:r>
              <a:rPr lang="en-IN" dirty="0"/>
              <a:t>Stationarity of Time-Series</a:t>
            </a:r>
          </a:p>
        </p:txBody>
      </p:sp>
      <p:sp>
        <p:nvSpPr>
          <p:cNvPr id="6" name="Content Placeholder 5">
            <a:extLst>
              <a:ext uri="{FF2B5EF4-FFF2-40B4-BE49-F238E27FC236}">
                <a16:creationId xmlns:a16="http://schemas.microsoft.com/office/drawing/2014/main" id="{CF0F3D29-D786-4431-94C5-8D40135104AF}"/>
              </a:ext>
            </a:extLst>
          </p:cNvPr>
          <p:cNvSpPr>
            <a:spLocks noGrp="1"/>
          </p:cNvSpPr>
          <p:nvPr>
            <p:ph idx="1"/>
          </p:nvPr>
        </p:nvSpPr>
        <p:spPr/>
        <p:txBody>
          <a:bodyPr/>
          <a:lstStyle/>
          <a:p>
            <a:r>
              <a:rPr lang="en-IN" dirty="0"/>
              <a:t>For checking Stationarity, Augmented Dick – Fuller test has been used with a confidence level of 95%.</a:t>
            </a:r>
          </a:p>
          <a:p>
            <a:r>
              <a:rPr lang="en-IN" dirty="0"/>
              <a:t>The p-value for the time-series was 0.000002, indicating it is a stationary time series, hence no transformation or differencing was required on the data.</a:t>
            </a:r>
          </a:p>
          <a:p>
            <a:r>
              <a:rPr lang="en-IN" dirty="0"/>
              <a:t>Time series model was applied on the dataset as is, without any transformation.</a:t>
            </a:r>
          </a:p>
        </p:txBody>
      </p:sp>
    </p:spTree>
    <p:extLst>
      <p:ext uri="{BB962C8B-B14F-4D97-AF65-F5344CB8AC3E}">
        <p14:creationId xmlns:p14="http://schemas.microsoft.com/office/powerpoint/2010/main" val="30321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5EEBC3-70AC-4D6E-BF6A-0E7F0877278E}"/>
              </a:ext>
            </a:extLst>
          </p:cNvPr>
          <p:cNvSpPr>
            <a:spLocks noGrp="1"/>
          </p:cNvSpPr>
          <p:nvPr>
            <p:ph type="title"/>
          </p:nvPr>
        </p:nvSpPr>
        <p:spPr>
          <a:xfrm>
            <a:off x="8474281" y="404665"/>
            <a:ext cx="3226874" cy="1687924"/>
          </a:xfrm>
        </p:spPr>
        <p:txBody>
          <a:bodyPr>
            <a:normAutofit/>
          </a:bodyPr>
          <a:lstStyle/>
          <a:p>
            <a:r>
              <a:rPr lang="en-IN" sz="2800" dirty="0"/>
              <a:t>Determining value for p and q</a:t>
            </a:r>
          </a:p>
        </p:txBody>
      </p:sp>
      <p:pic>
        <p:nvPicPr>
          <p:cNvPr id="7" name="Content Placeholder 6">
            <a:extLst>
              <a:ext uri="{FF2B5EF4-FFF2-40B4-BE49-F238E27FC236}">
                <a16:creationId xmlns:a16="http://schemas.microsoft.com/office/drawing/2014/main" id="{8856E317-0ADB-4E15-B04A-7B65F7F22248}"/>
              </a:ext>
            </a:extLst>
          </p:cNvPr>
          <p:cNvPicPr>
            <a:picLocks noGrp="1" noChangeAspect="1"/>
          </p:cNvPicPr>
          <p:nvPr>
            <p:ph idx="1"/>
          </p:nvPr>
        </p:nvPicPr>
        <p:blipFill>
          <a:blip r:embed="rId2"/>
          <a:stretch>
            <a:fillRect/>
          </a:stretch>
        </p:blipFill>
        <p:spPr>
          <a:xfrm>
            <a:off x="117748" y="404665"/>
            <a:ext cx="8280919" cy="5760640"/>
          </a:xfrm>
          <a:prstGeom prst="rect">
            <a:avLst/>
          </a:prstGeom>
        </p:spPr>
      </p:pic>
      <p:sp>
        <p:nvSpPr>
          <p:cNvPr id="6" name="Text Placeholder 5">
            <a:extLst>
              <a:ext uri="{FF2B5EF4-FFF2-40B4-BE49-F238E27FC236}">
                <a16:creationId xmlns:a16="http://schemas.microsoft.com/office/drawing/2014/main" id="{CA8456A1-1068-47F3-B20E-CB1954D69128}"/>
              </a:ext>
            </a:extLst>
          </p:cNvPr>
          <p:cNvSpPr>
            <a:spLocks noGrp="1"/>
          </p:cNvSpPr>
          <p:nvPr>
            <p:ph type="body" sz="half" idx="2"/>
          </p:nvPr>
        </p:nvSpPr>
        <p:spPr>
          <a:xfrm>
            <a:off x="8457909" y="2109604"/>
            <a:ext cx="3226874" cy="2872197"/>
          </a:xfrm>
        </p:spPr>
        <p:txBody>
          <a:bodyPr/>
          <a:lstStyle/>
          <a:p>
            <a:pPr marL="285750" indent="-285750">
              <a:buFont typeface="Arial" panose="020B0604020202020204" pitchFamily="34" charset="0"/>
              <a:buChar char="•"/>
            </a:pPr>
            <a:r>
              <a:rPr lang="en-IN" dirty="0"/>
              <a:t>The following graph shows that the value for both p and q should be less than 2.5, so took the value for p and q as 1.</a:t>
            </a:r>
          </a:p>
          <a:p>
            <a:pPr marL="285750" indent="-285750">
              <a:buFont typeface="Arial" panose="020B0604020202020204" pitchFamily="34" charset="0"/>
              <a:buChar char="•"/>
            </a:pPr>
            <a:r>
              <a:rPr lang="en-IN" dirty="0"/>
              <a:t>p and q refer to the lagged terms to be taken for AR and MA respectively.</a:t>
            </a:r>
          </a:p>
        </p:txBody>
      </p:sp>
    </p:spTree>
    <p:extLst>
      <p:ext uri="{BB962C8B-B14F-4D97-AF65-F5344CB8AC3E}">
        <p14:creationId xmlns:p14="http://schemas.microsoft.com/office/powerpoint/2010/main" val="21914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endParaRPr lang="en-US" dirty="0"/>
          </a:p>
          <a:p>
            <a:endParaRPr lang="en-US" dirty="0"/>
          </a:p>
          <a:p>
            <a:endParaRPr lang="en-US" dirty="0"/>
          </a:p>
          <a:p>
            <a:r>
              <a:rPr lang="en-US" dirty="0"/>
              <a:t>Given 3 years of sales data of a Stock keeping unit for a retail store, forecast the demand for the final 12 weeks of year 2019</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659E-B69B-4404-AEAC-57EFD368192B}"/>
              </a:ext>
            </a:extLst>
          </p:cNvPr>
          <p:cNvSpPr>
            <a:spLocks noGrp="1"/>
          </p:cNvSpPr>
          <p:nvPr>
            <p:ph type="title"/>
          </p:nvPr>
        </p:nvSpPr>
        <p:spPr>
          <a:xfrm>
            <a:off x="8474281" y="1119140"/>
            <a:ext cx="3226874" cy="1687924"/>
          </a:xfrm>
        </p:spPr>
        <p:txBody>
          <a:bodyPr/>
          <a:lstStyle/>
          <a:p>
            <a:r>
              <a:rPr lang="en-IN" dirty="0"/>
              <a:t>Forecast with ARIMA model</a:t>
            </a:r>
          </a:p>
        </p:txBody>
      </p:sp>
      <p:pic>
        <p:nvPicPr>
          <p:cNvPr id="5" name="Content Placeholder 4">
            <a:extLst>
              <a:ext uri="{FF2B5EF4-FFF2-40B4-BE49-F238E27FC236}">
                <a16:creationId xmlns:a16="http://schemas.microsoft.com/office/drawing/2014/main" id="{95BF1E9D-04E5-4F67-8FE2-FBA501919E94}"/>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4" name="Text Placeholder 3">
            <a:extLst>
              <a:ext uri="{FF2B5EF4-FFF2-40B4-BE49-F238E27FC236}">
                <a16:creationId xmlns:a16="http://schemas.microsoft.com/office/drawing/2014/main" id="{8963C15B-814A-488E-8175-7FF73059BF0D}"/>
              </a:ext>
            </a:extLst>
          </p:cNvPr>
          <p:cNvSpPr>
            <a:spLocks noGrp="1"/>
          </p:cNvSpPr>
          <p:nvPr>
            <p:ph type="body" sz="half" idx="2"/>
          </p:nvPr>
        </p:nvSpPr>
        <p:spPr>
          <a:xfrm>
            <a:off x="8480595" y="2807064"/>
            <a:ext cx="3226874" cy="2872197"/>
          </a:xfrm>
        </p:spPr>
        <p:txBody>
          <a:bodyPr/>
          <a:lstStyle/>
          <a:p>
            <a:pPr marL="285750" indent="-285750">
              <a:buFont typeface="Arial" panose="020B0604020202020204" pitchFamily="34" charset="0"/>
              <a:buChar char="•"/>
            </a:pPr>
            <a:r>
              <a:rPr lang="en-IN" dirty="0"/>
              <a:t>As can be seen, the ARIMA model has not been able to predict the sales output correctly.</a:t>
            </a:r>
          </a:p>
          <a:p>
            <a:pPr marL="285750" indent="-285750">
              <a:buFont typeface="Arial" panose="020B0604020202020204" pitchFamily="34" charset="0"/>
              <a:buChar char="•"/>
            </a:pPr>
            <a:r>
              <a:rPr lang="en-IN" dirty="0"/>
              <a:t>It has not been able to capture the dip in sales post August 2019.</a:t>
            </a:r>
          </a:p>
          <a:p>
            <a:pPr marL="285750" indent="-285750">
              <a:buFont typeface="Arial" panose="020B0604020202020204" pitchFamily="34" charset="0"/>
              <a:buChar char="•"/>
            </a:pPr>
            <a:r>
              <a:rPr lang="en-IN" dirty="0"/>
              <a:t>MAPE using ARIMA model is 35.48%</a:t>
            </a:r>
          </a:p>
        </p:txBody>
      </p:sp>
    </p:spTree>
    <p:extLst>
      <p:ext uri="{BB962C8B-B14F-4D97-AF65-F5344CB8AC3E}">
        <p14:creationId xmlns:p14="http://schemas.microsoft.com/office/powerpoint/2010/main" val="56190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5C1E-1211-49E7-854E-F35CC5D59CEA}"/>
              </a:ext>
            </a:extLst>
          </p:cNvPr>
          <p:cNvSpPr>
            <a:spLocks noGrp="1"/>
          </p:cNvSpPr>
          <p:nvPr>
            <p:ph type="title"/>
          </p:nvPr>
        </p:nvSpPr>
        <p:spPr>
          <a:xfrm>
            <a:off x="8326660" y="441414"/>
            <a:ext cx="3226874" cy="1687924"/>
          </a:xfrm>
        </p:spPr>
        <p:txBody>
          <a:bodyPr>
            <a:normAutofit/>
          </a:bodyPr>
          <a:lstStyle/>
          <a:p>
            <a:r>
              <a:rPr lang="en-IN" sz="3200" dirty="0"/>
              <a:t>Forecast Using SARIMA Model</a:t>
            </a:r>
          </a:p>
        </p:txBody>
      </p:sp>
      <p:pic>
        <p:nvPicPr>
          <p:cNvPr id="5" name="Content Placeholder 4">
            <a:extLst>
              <a:ext uri="{FF2B5EF4-FFF2-40B4-BE49-F238E27FC236}">
                <a16:creationId xmlns:a16="http://schemas.microsoft.com/office/drawing/2014/main" id="{5C1B871F-AC98-4C47-9810-17462CF9BF84}"/>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4" name="Text Placeholder 3">
            <a:extLst>
              <a:ext uri="{FF2B5EF4-FFF2-40B4-BE49-F238E27FC236}">
                <a16:creationId xmlns:a16="http://schemas.microsoft.com/office/drawing/2014/main" id="{CFF0D0E2-996E-402B-AF05-B77B6E0204E4}"/>
              </a:ext>
            </a:extLst>
          </p:cNvPr>
          <p:cNvSpPr>
            <a:spLocks noGrp="1"/>
          </p:cNvSpPr>
          <p:nvPr>
            <p:ph type="body" sz="half" idx="2"/>
          </p:nvPr>
        </p:nvSpPr>
        <p:spPr>
          <a:xfrm>
            <a:off x="8326660" y="2204864"/>
            <a:ext cx="3226874" cy="3891136"/>
          </a:xfrm>
        </p:spPr>
        <p:txBody>
          <a:bodyPr/>
          <a:lstStyle/>
          <a:p>
            <a:pPr marL="285750" indent="-285750">
              <a:buFont typeface="Arial" panose="020B0604020202020204" pitchFamily="34" charset="0"/>
              <a:buChar char="•"/>
            </a:pPr>
            <a:r>
              <a:rPr lang="en-IN" dirty="0"/>
              <a:t>SARIMA model has given a better accuracy as compared to ARIMA, being able to capture some seasonality of the sales data provided.</a:t>
            </a:r>
          </a:p>
          <a:p>
            <a:pPr marL="285750" indent="-285750">
              <a:buFont typeface="Arial" panose="020B0604020202020204" pitchFamily="34" charset="0"/>
              <a:buChar char="•"/>
            </a:pPr>
            <a:r>
              <a:rPr lang="en-IN" dirty="0"/>
              <a:t>It has been able to capture the dip in sales to some extent for the last 10 weeks.</a:t>
            </a:r>
          </a:p>
          <a:p>
            <a:pPr marL="285750" indent="-285750">
              <a:buFont typeface="Arial" panose="020B0604020202020204" pitchFamily="34" charset="0"/>
              <a:buChar char="•"/>
            </a:pPr>
            <a:r>
              <a:rPr lang="en-IN" dirty="0"/>
              <a:t>MAPE using SARIMA model is 31.03%. Still room for improvement.</a:t>
            </a:r>
          </a:p>
        </p:txBody>
      </p:sp>
    </p:spTree>
    <p:extLst>
      <p:ext uri="{BB962C8B-B14F-4D97-AF65-F5344CB8AC3E}">
        <p14:creationId xmlns:p14="http://schemas.microsoft.com/office/powerpoint/2010/main" val="69354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DC6A7-D8E8-4588-BB22-43AD8AD08195}"/>
              </a:ext>
            </a:extLst>
          </p:cNvPr>
          <p:cNvSpPr>
            <a:spLocks noGrp="1"/>
          </p:cNvSpPr>
          <p:nvPr>
            <p:ph type="title"/>
          </p:nvPr>
        </p:nvSpPr>
        <p:spPr/>
        <p:txBody>
          <a:bodyPr/>
          <a:lstStyle/>
          <a:p>
            <a:r>
              <a:rPr lang="en-IN" dirty="0"/>
              <a:t>Ensemble Models – Random Forest and </a:t>
            </a:r>
            <a:r>
              <a:rPr lang="en-IN" dirty="0" err="1"/>
              <a:t>XGBoost</a:t>
            </a:r>
            <a:endParaRPr lang="en-IN" dirty="0"/>
          </a:p>
        </p:txBody>
      </p:sp>
      <p:sp>
        <p:nvSpPr>
          <p:cNvPr id="6" name="Content Placeholder 5">
            <a:extLst>
              <a:ext uri="{FF2B5EF4-FFF2-40B4-BE49-F238E27FC236}">
                <a16:creationId xmlns:a16="http://schemas.microsoft.com/office/drawing/2014/main" id="{17FC8540-C19E-446D-B496-06C23D2461FE}"/>
              </a:ext>
            </a:extLst>
          </p:cNvPr>
          <p:cNvSpPr>
            <a:spLocks noGrp="1"/>
          </p:cNvSpPr>
          <p:nvPr>
            <p:ph idx="1"/>
          </p:nvPr>
        </p:nvSpPr>
        <p:spPr/>
        <p:txBody>
          <a:bodyPr/>
          <a:lstStyle/>
          <a:p>
            <a:r>
              <a:rPr lang="en-IN" dirty="0"/>
              <a:t>For ensemble models, I have chosen Random Forest and XGBOOST algorithm.</a:t>
            </a:r>
          </a:p>
          <a:p>
            <a:r>
              <a:rPr lang="en-IN" dirty="0"/>
              <a:t>Ensemble techniques usually require more data points to learn better on the data, so results may vary a lot from actual output.</a:t>
            </a:r>
          </a:p>
          <a:p>
            <a:r>
              <a:rPr lang="en-IN" dirty="0"/>
              <a:t>Results have been shown after undertaking hyperparameter tuning of the models.</a:t>
            </a:r>
          </a:p>
          <a:p>
            <a:r>
              <a:rPr lang="en-IN" dirty="0"/>
              <a:t>For prediction, the week, month, year, inflation and whether special offer is provided or not have been used as features for modelling.</a:t>
            </a:r>
          </a:p>
          <a:p>
            <a:r>
              <a:rPr lang="en-IN" dirty="0"/>
              <a:t>In the validation set, it has been assumed that the special offer will be provided, similar to 2018, for the last 5 weeks of the year.</a:t>
            </a:r>
          </a:p>
        </p:txBody>
      </p:sp>
    </p:spTree>
    <p:extLst>
      <p:ext uri="{BB962C8B-B14F-4D97-AF65-F5344CB8AC3E}">
        <p14:creationId xmlns:p14="http://schemas.microsoft.com/office/powerpoint/2010/main" val="114573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7269-94A5-4DFF-B964-51B6D8F00593}"/>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BE4E188-4312-4FC7-BBC8-288851EFEC4D}"/>
              </a:ext>
            </a:extLst>
          </p:cNvPr>
          <p:cNvSpPr>
            <a:spLocks noGrp="1"/>
          </p:cNvSpPr>
          <p:nvPr>
            <p:ph idx="1"/>
          </p:nvPr>
        </p:nvSpPr>
        <p:spPr/>
        <p:txBody>
          <a:bodyPr/>
          <a:lstStyle/>
          <a:p>
            <a:r>
              <a:rPr lang="en-IN" dirty="0"/>
              <a:t>The MAPE for Random Forest is 57.48%</a:t>
            </a:r>
          </a:p>
          <a:p>
            <a:r>
              <a:rPr lang="en-IN" dirty="0"/>
              <a:t>The MAPE for XGBOOST is 47.26%</a:t>
            </a:r>
          </a:p>
          <a:p>
            <a:r>
              <a:rPr lang="en-IN" dirty="0"/>
              <a:t>More features are required to allow the models to learn better on the data</a:t>
            </a:r>
          </a:p>
          <a:p>
            <a:r>
              <a:rPr lang="en-IN" dirty="0"/>
              <a:t>More data would also help in this regard. Instead of last 3 years data, last 5 or 10 years data should be collected, if possible at a more granular level. </a:t>
            </a:r>
          </a:p>
        </p:txBody>
      </p:sp>
    </p:spTree>
    <p:extLst>
      <p:ext uri="{BB962C8B-B14F-4D97-AF65-F5344CB8AC3E}">
        <p14:creationId xmlns:p14="http://schemas.microsoft.com/office/powerpoint/2010/main" val="403416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6A8A6D-BA6E-416F-9A7E-F000C8BCEE68}"/>
              </a:ext>
            </a:extLst>
          </p:cNvPr>
          <p:cNvSpPr>
            <a:spLocks noGrp="1"/>
          </p:cNvSpPr>
          <p:nvPr>
            <p:ph type="title"/>
          </p:nvPr>
        </p:nvSpPr>
        <p:spPr>
          <a:xfrm>
            <a:off x="8474281" y="837282"/>
            <a:ext cx="3226874" cy="1111860"/>
          </a:xfrm>
        </p:spPr>
        <p:txBody>
          <a:bodyPr>
            <a:normAutofit fontScale="90000"/>
          </a:bodyPr>
          <a:lstStyle/>
          <a:p>
            <a:r>
              <a:rPr lang="en-IN" dirty="0"/>
              <a:t>Comparison of Model Results</a:t>
            </a:r>
          </a:p>
        </p:txBody>
      </p:sp>
      <p:sp>
        <p:nvSpPr>
          <p:cNvPr id="8" name="Text Placeholder 7">
            <a:extLst>
              <a:ext uri="{FF2B5EF4-FFF2-40B4-BE49-F238E27FC236}">
                <a16:creationId xmlns:a16="http://schemas.microsoft.com/office/drawing/2014/main" id="{880258CD-FECA-48CD-9149-760B06E07C49}"/>
              </a:ext>
            </a:extLst>
          </p:cNvPr>
          <p:cNvSpPr>
            <a:spLocks noGrp="1"/>
          </p:cNvSpPr>
          <p:nvPr>
            <p:ph type="body" sz="half" idx="2"/>
          </p:nvPr>
        </p:nvSpPr>
        <p:spPr>
          <a:xfrm>
            <a:off x="8489473" y="2053677"/>
            <a:ext cx="3226874" cy="3679579"/>
          </a:xfrm>
        </p:spPr>
        <p:txBody>
          <a:bodyPr>
            <a:normAutofit fontScale="92500" lnSpcReduction="20000"/>
          </a:bodyPr>
          <a:lstStyle/>
          <a:p>
            <a:pPr marL="285750" indent="-285750">
              <a:buFont typeface="Arial" panose="020B0604020202020204" pitchFamily="34" charset="0"/>
              <a:buChar char="•"/>
            </a:pPr>
            <a:r>
              <a:rPr lang="en-IN" dirty="0"/>
              <a:t>The following table shows the results for all the four models.</a:t>
            </a:r>
          </a:p>
          <a:p>
            <a:pPr marL="285750" indent="-285750">
              <a:buFont typeface="Arial" panose="020B0604020202020204" pitchFamily="34" charset="0"/>
              <a:buChar char="•"/>
            </a:pPr>
            <a:r>
              <a:rPr lang="en-IN" dirty="0"/>
              <a:t>As evident from the predictions, only Random Forest has been able to capture the special offer provided in the last 5 weeks, as can be viewed in the uptick in sales.</a:t>
            </a:r>
          </a:p>
          <a:p>
            <a:pPr marL="285750" indent="-285750">
              <a:buFont typeface="Arial" panose="020B0604020202020204" pitchFamily="34" charset="0"/>
              <a:buChar char="•"/>
            </a:pPr>
            <a:r>
              <a:rPr lang="en-IN" dirty="0" err="1"/>
              <a:t>XGBoost</a:t>
            </a:r>
            <a:r>
              <a:rPr lang="en-IN" dirty="0"/>
              <a:t> predictions are mostly within a range of +-400, showing the trees have not grown to much depth.</a:t>
            </a:r>
          </a:p>
          <a:p>
            <a:pPr marL="285750" indent="-285750">
              <a:buFont typeface="Arial" panose="020B0604020202020204" pitchFamily="34" charset="0"/>
              <a:buChar char="•"/>
            </a:pPr>
            <a:r>
              <a:rPr lang="en-IN" dirty="0"/>
              <a:t>ARIMA </a:t>
            </a:r>
            <a:r>
              <a:rPr lang="en-IN"/>
              <a:t>and SARIMA models are </a:t>
            </a:r>
            <a:r>
              <a:rPr lang="en-IN" dirty="0"/>
              <a:t>actually showing a decline in sales as we move further along the year.</a:t>
            </a:r>
          </a:p>
        </p:txBody>
      </p:sp>
      <p:pic>
        <p:nvPicPr>
          <p:cNvPr id="15" name="Content Placeholder 14">
            <a:extLst>
              <a:ext uri="{FF2B5EF4-FFF2-40B4-BE49-F238E27FC236}">
                <a16:creationId xmlns:a16="http://schemas.microsoft.com/office/drawing/2014/main" id="{AE62777F-577E-40D6-BCAA-40261F1C56B0}"/>
              </a:ext>
            </a:extLst>
          </p:cNvPr>
          <p:cNvPicPr>
            <a:picLocks noGrp="1" noChangeAspect="1"/>
          </p:cNvPicPr>
          <p:nvPr>
            <p:ph idx="1"/>
          </p:nvPr>
        </p:nvPicPr>
        <p:blipFill>
          <a:blip r:embed="rId2"/>
          <a:stretch>
            <a:fillRect/>
          </a:stretch>
        </p:blipFill>
        <p:spPr>
          <a:xfrm>
            <a:off x="508953" y="1124744"/>
            <a:ext cx="7551420" cy="4320480"/>
          </a:xfrm>
          <a:prstGeom prst="rect">
            <a:avLst/>
          </a:prstGeom>
        </p:spPr>
      </p:pic>
    </p:spTree>
    <p:extLst>
      <p:ext uri="{BB962C8B-B14F-4D97-AF65-F5344CB8AC3E}">
        <p14:creationId xmlns:p14="http://schemas.microsoft.com/office/powerpoint/2010/main" val="287508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E2AB37-70FD-4B7E-A7EE-FE2BCF0B2DF6}"/>
              </a:ext>
            </a:extLst>
          </p:cNvPr>
          <p:cNvSpPr>
            <a:spLocks noGrp="1"/>
          </p:cNvSpPr>
          <p:nvPr>
            <p:ph type="title"/>
          </p:nvPr>
        </p:nvSpPr>
        <p:spPr/>
        <p:txBody>
          <a:bodyPr/>
          <a:lstStyle/>
          <a:p>
            <a:r>
              <a:rPr lang="en-IN" dirty="0"/>
              <a:t>Conclusion and Next Steps</a:t>
            </a:r>
          </a:p>
        </p:txBody>
      </p:sp>
      <p:sp>
        <p:nvSpPr>
          <p:cNvPr id="6" name="Content Placeholder 5">
            <a:extLst>
              <a:ext uri="{FF2B5EF4-FFF2-40B4-BE49-F238E27FC236}">
                <a16:creationId xmlns:a16="http://schemas.microsoft.com/office/drawing/2014/main" id="{A011C2A3-7D33-48BE-A807-122B218B1D8D}"/>
              </a:ext>
            </a:extLst>
          </p:cNvPr>
          <p:cNvSpPr>
            <a:spLocks noGrp="1"/>
          </p:cNvSpPr>
          <p:nvPr>
            <p:ph idx="1"/>
          </p:nvPr>
        </p:nvSpPr>
        <p:spPr/>
        <p:txBody>
          <a:bodyPr/>
          <a:lstStyle/>
          <a:p>
            <a:r>
              <a:rPr lang="en-IN" dirty="0"/>
              <a:t>None of the 4 models used did a very good job in terms of capturing the essence of the data.</a:t>
            </a:r>
          </a:p>
          <a:p>
            <a:r>
              <a:rPr lang="en-IN" dirty="0"/>
              <a:t>Need to undertake more feature engineering to better predict results.</a:t>
            </a:r>
          </a:p>
          <a:p>
            <a:r>
              <a:rPr lang="en-IN" dirty="0"/>
              <a:t>Tuning of time series models can be done to better predict outcomes.</a:t>
            </a:r>
          </a:p>
          <a:p>
            <a:r>
              <a:rPr lang="en-IN" dirty="0"/>
              <a:t>If special offer is to be given, Random Forest models can be used, as they are able to differentiate between weeks with no offer and weeks where offer has been provided.</a:t>
            </a:r>
          </a:p>
          <a:p>
            <a:r>
              <a:rPr lang="en-IN" dirty="0"/>
              <a:t>May need to try simpler models as number of datapoints is less.</a:t>
            </a:r>
          </a:p>
        </p:txBody>
      </p:sp>
    </p:spTree>
    <p:extLst>
      <p:ext uri="{BB962C8B-B14F-4D97-AF65-F5344CB8AC3E}">
        <p14:creationId xmlns:p14="http://schemas.microsoft.com/office/powerpoint/2010/main" val="12853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Potential Business Insights</a:t>
            </a:r>
          </a:p>
        </p:txBody>
      </p:sp>
      <p:sp>
        <p:nvSpPr>
          <p:cNvPr id="14" name="Content Placeholder 13"/>
          <p:cNvSpPr>
            <a:spLocks noGrp="1"/>
          </p:cNvSpPr>
          <p:nvPr>
            <p:ph idx="1"/>
          </p:nvPr>
        </p:nvSpPr>
        <p:spPr/>
        <p:txBody>
          <a:bodyPr/>
          <a:lstStyle/>
          <a:p>
            <a:r>
              <a:rPr lang="en-US" dirty="0"/>
              <a:t>Forecasting demand for a  SKU can play an integral role in inventory management.</a:t>
            </a:r>
          </a:p>
          <a:p>
            <a:r>
              <a:rPr lang="en-US" dirty="0"/>
              <a:t>On the basis of demand, inventory of stock can be maintained.</a:t>
            </a:r>
          </a:p>
          <a:p>
            <a:r>
              <a:rPr lang="en-US" dirty="0"/>
              <a:t>Also helps in identifying buying behavior and busy periods.</a:t>
            </a:r>
          </a:p>
          <a:p>
            <a:r>
              <a:rPr lang="en-US" dirty="0"/>
              <a:t>Can identify seasonality and trends in sales and manage inventory accordingly.</a:t>
            </a:r>
          </a:p>
          <a:p>
            <a:endParaRPr lang="en-US" dirty="0"/>
          </a:p>
        </p:txBody>
      </p:sp>
    </p:spTree>
    <p:extLst>
      <p:ext uri="{BB962C8B-B14F-4D97-AF65-F5344CB8AC3E}">
        <p14:creationId xmlns:p14="http://schemas.microsoft.com/office/powerpoint/2010/main" val="292176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 of the Dataset</a:t>
            </a:r>
          </a:p>
        </p:txBody>
      </p:sp>
      <p:sp>
        <p:nvSpPr>
          <p:cNvPr id="14" name="Content Placeholder 13"/>
          <p:cNvSpPr>
            <a:spLocks noGrp="1"/>
          </p:cNvSpPr>
          <p:nvPr>
            <p:ph idx="1"/>
          </p:nvPr>
        </p:nvSpPr>
        <p:spPr/>
        <p:txBody>
          <a:bodyPr/>
          <a:lstStyle/>
          <a:p>
            <a:r>
              <a:rPr lang="en-US" dirty="0"/>
              <a:t>Sales data provided on a weekly basis for 145 weeks for the period from 1</a:t>
            </a:r>
            <a:r>
              <a:rPr lang="en-US" baseline="30000" dirty="0"/>
              <a:t>st</a:t>
            </a:r>
            <a:r>
              <a:rPr lang="en-US" dirty="0"/>
              <a:t> January, 2017 to 8</a:t>
            </a:r>
            <a:r>
              <a:rPr lang="en-US" baseline="30000" dirty="0"/>
              <a:t>th</a:t>
            </a:r>
            <a:r>
              <a:rPr lang="en-US" dirty="0"/>
              <a:t> October 2019</a:t>
            </a:r>
          </a:p>
          <a:p>
            <a:r>
              <a:rPr lang="en-US" dirty="0"/>
              <a:t>Predict sales figures for the final 12 weeks of 2019 from 15</a:t>
            </a:r>
            <a:r>
              <a:rPr lang="en-US" baseline="30000" dirty="0"/>
              <a:t>th</a:t>
            </a:r>
            <a:r>
              <a:rPr lang="en-US" dirty="0"/>
              <a:t> October 2019 to 31</a:t>
            </a:r>
            <a:r>
              <a:rPr lang="en-US" baseline="30000" dirty="0"/>
              <a:t>st</a:t>
            </a:r>
            <a:r>
              <a:rPr lang="en-US" dirty="0"/>
              <a:t> December 2019</a:t>
            </a:r>
          </a:p>
          <a:p>
            <a:endParaRPr lang="en-US" dirty="0"/>
          </a:p>
        </p:txBody>
      </p:sp>
    </p:spTree>
    <p:extLst>
      <p:ext uri="{BB962C8B-B14F-4D97-AF65-F5344CB8AC3E}">
        <p14:creationId xmlns:p14="http://schemas.microsoft.com/office/powerpoint/2010/main" val="66229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E737-E1F1-4E1B-9A8E-6E935C617416}"/>
              </a:ext>
            </a:extLst>
          </p:cNvPr>
          <p:cNvSpPr>
            <a:spLocks noGrp="1"/>
          </p:cNvSpPr>
          <p:nvPr>
            <p:ph type="title"/>
          </p:nvPr>
        </p:nvSpPr>
        <p:spPr/>
        <p:txBody>
          <a:bodyPr/>
          <a:lstStyle/>
          <a:p>
            <a:r>
              <a:rPr lang="en-IN" dirty="0"/>
              <a:t>Evaluation Metric</a:t>
            </a:r>
          </a:p>
        </p:txBody>
      </p:sp>
      <p:sp>
        <p:nvSpPr>
          <p:cNvPr id="3" name="Content Placeholder 2">
            <a:extLst>
              <a:ext uri="{FF2B5EF4-FFF2-40B4-BE49-F238E27FC236}">
                <a16:creationId xmlns:a16="http://schemas.microsoft.com/office/drawing/2014/main" id="{E5D87EB1-6687-4A01-B0C0-99E41D0D2557}"/>
              </a:ext>
            </a:extLst>
          </p:cNvPr>
          <p:cNvSpPr>
            <a:spLocks noGrp="1"/>
          </p:cNvSpPr>
          <p:nvPr>
            <p:ph idx="1"/>
          </p:nvPr>
        </p:nvSpPr>
        <p:spPr/>
        <p:txBody>
          <a:bodyPr/>
          <a:lstStyle/>
          <a:p>
            <a:r>
              <a:rPr lang="en-IN" dirty="0"/>
              <a:t>The evaluation metric for this problem is Mean Absolute percentage error (MAPE)</a:t>
            </a:r>
          </a:p>
          <a:p>
            <a:r>
              <a:rPr lang="en-IN" dirty="0"/>
              <a:t>Mean absolute percentage error is defined as sum of the absolute difference between actual and predicted value given as a percentage of the actual value</a:t>
            </a:r>
          </a:p>
          <a:p>
            <a:r>
              <a:rPr lang="en-IN" dirty="0"/>
              <a:t>From a business point of view, you would want the MAPE to be as low as possible, which would indicate that you are able to predict the sales outcome accurately.</a:t>
            </a:r>
          </a:p>
        </p:txBody>
      </p:sp>
    </p:spTree>
    <p:extLst>
      <p:ext uri="{BB962C8B-B14F-4D97-AF65-F5344CB8AC3E}">
        <p14:creationId xmlns:p14="http://schemas.microsoft.com/office/powerpoint/2010/main" val="88035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B07123-3A4C-4C7C-B9D8-82A506021EB7}"/>
              </a:ext>
            </a:extLst>
          </p:cNvPr>
          <p:cNvSpPr>
            <a:spLocks noGrp="1"/>
          </p:cNvSpPr>
          <p:nvPr>
            <p:ph type="title"/>
          </p:nvPr>
        </p:nvSpPr>
        <p:spPr/>
        <p:txBody>
          <a:bodyPr/>
          <a:lstStyle/>
          <a:p>
            <a:r>
              <a:rPr lang="en-IN" dirty="0"/>
              <a:t>Feature Engineering</a:t>
            </a:r>
          </a:p>
        </p:txBody>
      </p:sp>
    </p:spTree>
    <p:extLst>
      <p:ext uri="{BB962C8B-B14F-4D97-AF65-F5344CB8AC3E}">
        <p14:creationId xmlns:p14="http://schemas.microsoft.com/office/powerpoint/2010/main" val="16135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37284-9408-43E4-B32E-400863B01319}"/>
              </a:ext>
            </a:extLst>
          </p:cNvPr>
          <p:cNvSpPr>
            <a:spLocks noGrp="1"/>
          </p:cNvSpPr>
          <p:nvPr>
            <p:ph type="title"/>
          </p:nvPr>
        </p:nvSpPr>
        <p:spPr/>
        <p:txBody>
          <a:bodyPr/>
          <a:lstStyle/>
          <a:p>
            <a:r>
              <a:rPr lang="en-IN" dirty="0"/>
              <a:t>Features extracted from existing data</a:t>
            </a:r>
          </a:p>
        </p:txBody>
      </p:sp>
      <p:sp>
        <p:nvSpPr>
          <p:cNvPr id="5" name="Content Placeholder 4">
            <a:extLst>
              <a:ext uri="{FF2B5EF4-FFF2-40B4-BE49-F238E27FC236}">
                <a16:creationId xmlns:a16="http://schemas.microsoft.com/office/drawing/2014/main" id="{75C091A5-0237-4B06-BA3D-D3A31186D866}"/>
              </a:ext>
            </a:extLst>
          </p:cNvPr>
          <p:cNvSpPr>
            <a:spLocks noGrp="1"/>
          </p:cNvSpPr>
          <p:nvPr>
            <p:ph idx="1"/>
          </p:nvPr>
        </p:nvSpPr>
        <p:spPr/>
        <p:txBody>
          <a:bodyPr>
            <a:normAutofit lnSpcReduction="10000"/>
          </a:bodyPr>
          <a:lstStyle/>
          <a:p>
            <a:r>
              <a:rPr lang="en-IN" dirty="0"/>
              <a:t>Month and year extracted from date provided.</a:t>
            </a:r>
          </a:p>
          <a:p>
            <a:r>
              <a:rPr lang="en-IN" dirty="0"/>
              <a:t>The number of the weeks for each month was calculated. For ex – If January has 5 weeks, than the week no corresponding to that particular date was identified.</a:t>
            </a:r>
          </a:p>
          <a:p>
            <a:r>
              <a:rPr lang="en-IN" dirty="0"/>
              <a:t>For most of the weeks, around 1500 – 2500 units were sold. However for a period of 5 weeks in 2018 starting from 26</a:t>
            </a:r>
            <a:r>
              <a:rPr lang="en-IN" baseline="30000" dirty="0"/>
              <a:t>th</a:t>
            </a:r>
            <a:r>
              <a:rPr lang="en-IN" dirty="0"/>
              <a:t> November, sales volumes were significantly higher, going up to 10000 units sold. These weeks were identified as having some special offer on the product and were treated accordingly.</a:t>
            </a:r>
          </a:p>
          <a:p>
            <a:r>
              <a:rPr lang="en-IN" dirty="0"/>
              <a:t>Assuming the retail store is located in India, the monthly inflation rate from 2017 to 2019 was added as a feature. Source for inflation rates – </a:t>
            </a:r>
          </a:p>
          <a:p>
            <a:pPr marL="0" indent="0">
              <a:buNone/>
            </a:pPr>
            <a:r>
              <a:rPr lang="en-IN" dirty="0"/>
              <a:t>      </a:t>
            </a: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https://www.inflation.eu/inflation-rates/india/historic-inflation</a:t>
            </a:r>
            <a:endParaRPr lang="en-IN" dirty="0">
              <a:solidFill>
                <a:schemeClr val="accent5">
                  <a:lumMod val="75000"/>
                </a:schemeClr>
              </a:solidFill>
            </a:endParaRPr>
          </a:p>
        </p:txBody>
      </p:sp>
    </p:spTree>
    <p:extLst>
      <p:ext uri="{BB962C8B-B14F-4D97-AF65-F5344CB8AC3E}">
        <p14:creationId xmlns:p14="http://schemas.microsoft.com/office/powerpoint/2010/main" val="10965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00DD16-4BE1-4ADA-97DB-2D62500017F5}"/>
              </a:ext>
            </a:extLst>
          </p:cNvPr>
          <p:cNvSpPr>
            <a:spLocks noGrp="1"/>
          </p:cNvSpPr>
          <p:nvPr>
            <p:ph type="title"/>
          </p:nvPr>
        </p:nvSpPr>
        <p:spPr/>
        <p:txBody>
          <a:bodyPr/>
          <a:lstStyle/>
          <a:p>
            <a:r>
              <a:rPr lang="en-IN" dirty="0"/>
              <a:t>Exploratory Data Analysis</a:t>
            </a:r>
          </a:p>
        </p:txBody>
      </p:sp>
    </p:spTree>
    <p:extLst>
      <p:ext uri="{BB962C8B-B14F-4D97-AF65-F5344CB8AC3E}">
        <p14:creationId xmlns:p14="http://schemas.microsoft.com/office/powerpoint/2010/main" val="30432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D5206E-40E9-4E38-BFFE-B1B40652B0C6}"/>
              </a:ext>
            </a:extLst>
          </p:cNvPr>
          <p:cNvSpPr>
            <a:spLocks noGrp="1"/>
          </p:cNvSpPr>
          <p:nvPr>
            <p:ph type="title"/>
          </p:nvPr>
        </p:nvSpPr>
        <p:spPr/>
        <p:txBody>
          <a:bodyPr>
            <a:normAutofit/>
          </a:bodyPr>
          <a:lstStyle/>
          <a:p>
            <a:r>
              <a:rPr lang="en-IN" sz="3200" dirty="0"/>
              <a:t>Weekly sales from 2017 to 2019</a:t>
            </a:r>
          </a:p>
        </p:txBody>
      </p:sp>
      <p:pic>
        <p:nvPicPr>
          <p:cNvPr id="16" name="Content Placeholder 15">
            <a:extLst>
              <a:ext uri="{FF2B5EF4-FFF2-40B4-BE49-F238E27FC236}">
                <a16:creationId xmlns:a16="http://schemas.microsoft.com/office/drawing/2014/main" id="{69EA9249-B4A6-467F-9EA5-164B21ABA250}"/>
              </a:ext>
            </a:extLst>
          </p:cNvPr>
          <p:cNvPicPr>
            <a:picLocks noGrp="1" noChangeAspect="1"/>
          </p:cNvPicPr>
          <p:nvPr>
            <p:ph idx="1"/>
          </p:nvPr>
        </p:nvPicPr>
        <p:blipFill>
          <a:blip r:embed="rId2"/>
          <a:stretch>
            <a:fillRect/>
          </a:stretch>
        </p:blipFill>
        <p:spPr>
          <a:xfrm>
            <a:off x="951329" y="1125805"/>
            <a:ext cx="6666667" cy="4285714"/>
          </a:xfrm>
          <a:prstGeom prst="rect">
            <a:avLst/>
          </a:prstGeom>
        </p:spPr>
      </p:pic>
      <p:sp>
        <p:nvSpPr>
          <p:cNvPr id="15" name="Text Placeholder 14">
            <a:extLst>
              <a:ext uri="{FF2B5EF4-FFF2-40B4-BE49-F238E27FC236}">
                <a16:creationId xmlns:a16="http://schemas.microsoft.com/office/drawing/2014/main" id="{6E068FCC-AD75-43A9-A0EA-5E13A80DB171}"/>
              </a:ext>
            </a:extLst>
          </p:cNvPr>
          <p:cNvSpPr>
            <a:spLocks noGrp="1"/>
          </p:cNvSpPr>
          <p:nvPr>
            <p:ph type="body" sz="half" idx="2"/>
          </p:nvPr>
        </p:nvSpPr>
        <p:spPr/>
        <p:txBody>
          <a:bodyPr>
            <a:normAutofit fontScale="85000" lnSpcReduction="20000"/>
          </a:bodyPr>
          <a:lstStyle/>
          <a:p>
            <a:pPr marL="285750" indent="-285750">
              <a:buFont typeface="Arial" panose="020B0604020202020204" pitchFamily="34" charset="0"/>
              <a:buChar char="•"/>
            </a:pPr>
            <a:r>
              <a:rPr lang="en-IN" dirty="0"/>
              <a:t>Sales mostly hover around to 2k mark for most of the weeks.</a:t>
            </a:r>
          </a:p>
          <a:p>
            <a:pPr marL="285750" indent="-285750">
              <a:buFont typeface="Arial" panose="020B0604020202020204" pitchFamily="34" charset="0"/>
              <a:buChar char="•"/>
            </a:pPr>
            <a:r>
              <a:rPr lang="en-IN" dirty="0"/>
              <a:t>28 weeks had sales of zero units sold.</a:t>
            </a:r>
          </a:p>
          <a:p>
            <a:pPr marL="285750" indent="-285750">
              <a:buFont typeface="Arial" panose="020B0604020202020204" pitchFamily="34" charset="0"/>
              <a:buChar char="•"/>
            </a:pPr>
            <a:r>
              <a:rPr lang="en-IN" dirty="0"/>
              <a:t>The sales increase significantly for the final 5 weeks of 2018, peaking at 10000 units sold in the week of 17</a:t>
            </a:r>
            <a:r>
              <a:rPr lang="en-IN" baseline="30000" dirty="0"/>
              <a:t>th</a:t>
            </a:r>
            <a:r>
              <a:rPr lang="en-IN" dirty="0"/>
              <a:t> December.</a:t>
            </a:r>
          </a:p>
          <a:p>
            <a:pPr marL="285750" indent="-285750">
              <a:buFont typeface="Arial" panose="020B0604020202020204" pitchFamily="34" charset="0"/>
              <a:buChar char="•"/>
            </a:pPr>
            <a:r>
              <a:rPr lang="en-IN" dirty="0"/>
              <a:t>Average sales over the whole period is 1563 units. This is being affected by the weeks where zero units were sold.</a:t>
            </a:r>
          </a:p>
        </p:txBody>
      </p:sp>
    </p:spTree>
    <p:extLst>
      <p:ext uri="{BB962C8B-B14F-4D97-AF65-F5344CB8AC3E}">
        <p14:creationId xmlns:p14="http://schemas.microsoft.com/office/powerpoint/2010/main" val="387474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281</TotalTime>
  <Words>1498</Words>
  <Application>Microsoft Office PowerPoint</Application>
  <PresentationFormat>Custom</PresentationFormat>
  <Paragraphs>100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Schoolbook</vt:lpstr>
      <vt:lpstr>Corbel</vt:lpstr>
      <vt:lpstr>Feathered</vt:lpstr>
      <vt:lpstr>Demand Forecast for SKU</vt:lpstr>
      <vt:lpstr>Problem Statement</vt:lpstr>
      <vt:lpstr>Potential Business Insights</vt:lpstr>
      <vt:lpstr>Features of the Dataset</vt:lpstr>
      <vt:lpstr>Evaluation Metric</vt:lpstr>
      <vt:lpstr>Feature Engineering</vt:lpstr>
      <vt:lpstr>Features extracted from existing data</vt:lpstr>
      <vt:lpstr>Exploratory Data Analysis</vt:lpstr>
      <vt:lpstr>Weekly sales from 2017 to 2019</vt:lpstr>
      <vt:lpstr>Monthly sales by Year</vt:lpstr>
      <vt:lpstr>Boxplot of Sales by Month</vt:lpstr>
      <vt:lpstr>Units Sold by Month</vt:lpstr>
      <vt:lpstr>Units sold by week of the Month</vt:lpstr>
      <vt:lpstr>Inflation</vt:lpstr>
      <vt:lpstr>Modelling and Results</vt:lpstr>
      <vt:lpstr>Time Series Modelling - ARIMA</vt:lpstr>
      <vt:lpstr>Trend, Seasonality and Residuals</vt:lpstr>
      <vt:lpstr>Stationarity of Time-Series</vt:lpstr>
      <vt:lpstr>Determining value for p and q</vt:lpstr>
      <vt:lpstr>Forecast with ARIMA model</vt:lpstr>
      <vt:lpstr>Forecast Using SARIMA Model</vt:lpstr>
      <vt:lpstr>Ensemble Models – Random Forest and XGBoost</vt:lpstr>
      <vt:lpstr>Results</vt:lpstr>
      <vt:lpstr>Comparison of Model Results</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 for SKU</dc:title>
  <dc:creator>Aditya Bhattar</dc:creator>
  <cp:lastModifiedBy>Aditya Bhattar</cp:lastModifiedBy>
  <cp:revision>14</cp:revision>
  <dcterms:created xsi:type="dcterms:W3CDTF">2020-04-11T17:49:09Z</dcterms:created>
  <dcterms:modified xsi:type="dcterms:W3CDTF">2020-04-12T17:24:56Z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