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8" r:id="rId8"/>
    <p:sldId id="279" r:id="rId9"/>
    <p:sldId id="293" r:id="rId10"/>
    <p:sldId id="294" r:id="rId11"/>
    <p:sldId id="295" r:id="rId12"/>
    <p:sldId id="296" r:id="rId13"/>
    <p:sldId id="280" r:id="rId14"/>
    <p:sldId id="297" r:id="rId15"/>
    <p:sldId id="298" r:id="rId16"/>
    <p:sldId id="299" r:id="rId17"/>
    <p:sldId id="300" r:id="rId18"/>
    <p:sldId id="301" r:id="rId19"/>
    <p:sldId id="302" r:id="rId20"/>
    <p:sldId id="303" r:id="rId21"/>
    <p:sldId id="304" r:id="rId22"/>
    <p:sldId id="281" r:id="rId23"/>
    <p:sldId id="282" r:id="rId24"/>
    <p:sldId id="283" r:id="rId25"/>
    <p:sldId id="285" r:id="rId26"/>
    <p:sldId id="284" r:id="rId27"/>
    <p:sldId id="286" r:id="rId28"/>
    <p:sldId id="287" r:id="rId29"/>
    <p:sldId id="288" r:id="rId30"/>
    <p:sldId id="289" r:id="rId31"/>
    <p:sldId id="290"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6640" y="845344"/>
            <a:ext cx="9904040" cy="1470025"/>
          </a:xfrm>
        </p:spPr>
        <p:txBody>
          <a:bodyPr>
            <a:normAutofit/>
          </a:bodyPr>
          <a:lstStyle/>
          <a:p>
            <a:r>
              <a:rPr lang="en-IN" sz="4000" dirty="0" smtClean="0">
                <a:solidFill>
                  <a:srgbClr val="FF0000"/>
                </a:solidFill>
                <a:latin typeface="Bauhaus 93" panose="04030905020B02020C02" pitchFamily="82" charset="0"/>
              </a:rPr>
              <a:t>EMPLOYEE LEAVE MANAGEMENT SYSTEM</a:t>
            </a:r>
            <a:endParaRPr lang="en-IN" sz="4000" dirty="0">
              <a:solidFill>
                <a:srgbClr val="FF0000"/>
              </a:solidFill>
              <a:latin typeface="Bauhaus 93" panose="04030905020B02020C02" pitchFamily="82" charset="0"/>
            </a:endParaRPr>
          </a:p>
        </p:txBody>
      </p:sp>
      <p:sp>
        <p:nvSpPr>
          <p:cNvPr id="5" name="Rectangle 4"/>
          <p:cNvSpPr/>
          <p:nvPr/>
        </p:nvSpPr>
        <p:spPr>
          <a:xfrm>
            <a:off x="-3439342" y="5243894"/>
            <a:ext cx="6878683" cy="830997"/>
          </a:xfrm>
          <a:prstGeom prst="rect">
            <a:avLst/>
          </a:prstGeom>
        </p:spPr>
        <p:txBody>
          <a:bodyPr wrap="square">
            <a:spAutoFit/>
          </a:bodyPr>
          <a:lstStyle/>
          <a:p>
            <a:pPr algn="r"/>
            <a:r>
              <a:rPr lang="en-IN" sz="2400" dirty="0" smtClean="0">
                <a:solidFill>
                  <a:schemeClr val="accent6"/>
                </a:solidFill>
                <a:latin typeface="Arial Black" panose="020B0A04020102020204" pitchFamily="34" charset="0"/>
              </a:rPr>
              <a:t>BY: Aditya Bhujbal</a:t>
            </a:r>
            <a:endParaRPr lang="en-IN" sz="2400" dirty="0">
              <a:solidFill>
                <a:schemeClr val="accent6"/>
              </a:solidFill>
              <a:latin typeface="Arial Black" panose="020B0A04020102020204" pitchFamily="34" charset="0"/>
            </a:endParaRPr>
          </a:p>
          <a:p>
            <a:pPr algn="r"/>
            <a:r>
              <a:rPr lang="en-IN" sz="2400" dirty="0">
                <a:solidFill>
                  <a:schemeClr val="accent6"/>
                </a:solidFill>
                <a:latin typeface="Arial Black" panose="020B0A04020102020204" pitchFamily="34" charset="0"/>
              </a:rPr>
              <a:t>Nikhil Bora</a:t>
            </a:r>
            <a:endParaRPr lang="en-IN" sz="2400" dirty="0">
              <a:solidFill>
                <a:schemeClr val="accent6"/>
              </a:solidFill>
              <a:latin typeface="Arial Black" panose="020B0A04020102020204" pitchFamily="34" charset="0"/>
            </a:endParaRPr>
          </a:p>
        </p:txBody>
      </p:sp>
      <p:sp>
        <p:nvSpPr>
          <p:cNvPr id="6" name="Rectangle 5"/>
          <p:cNvSpPr/>
          <p:nvPr/>
        </p:nvSpPr>
        <p:spPr>
          <a:xfrm>
            <a:off x="2380706" y="5197843"/>
            <a:ext cx="6878683" cy="461665"/>
          </a:xfrm>
          <a:prstGeom prst="rect">
            <a:avLst/>
          </a:prstGeom>
        </p:spPr>
        <p:txBody>
          <a:bodyPr wrap="square">
            <a:spAutoFit/>
          </a:bodyPr>
          <a:lstStyle/>
          <a:p>
            <a:pPr algn="r"/>
            <a:r>
              <a:rPr lang="en-US" sz="2400" dirty="0" smtClean="0">
                <a:solidFill>
                  <a:schemeClr val="accent6"/>
                </a:solidFill>
                <a:latin typeface="Arial Black" panose="020B0A04020102020204" pitchFamily="34" charset="0"/>
              </a:rPr>
              <a:t>GUIDE:  Pranali Lokande</a:t>
            </a:r>
          </a:p>
        </p:txBody>
      </p:sp>
    </p:spTree>
    <p:extLst>
      <p:ext uri="{BB962C8B-B14F-4D97-AF65-F5344CB8AC3E}">
        <p14:creationId xmlns:p14="http://schemas.microsoft.com/office/powerpoint/2010/main" val="121355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26985704"/>
              </p:ext>
            </p:extLst>
          </p:nvPr>
        </p:nvGraphicFramePr>
        <p:xfrm>
          <a:off x="393700" y="3632200"/>
          <a:ext cx="8038942" cy="2832100"/>
        </p:xfrm>
        <a:graphic>
          <a:graphicData uri="http://schemas.openxmlformats.org/drawingml/2006/table">
            <a:tbl>
              <a:tblPr firstRow="1" firstCol="1" bandRow="1">
                <a:tableStyleId>{5C22544A-7EE6-4342-B048-85BDC9FD1C3A}</a:tableStyleId>
              </a:tblPr>
              <a:tblGrid>
                <a:gridCol w="4019471"/>
                <a:gridCol w="4019471"/>
              </a:tblGrid>
              <a:tr h="776284">
                <a:tc>
                  <a:txBody>
                    <a:bodyPr/>
                    <a:lstStyle/>
                    <a:p>
                      <a:pPr>
                        <a:spcAft>
                          <a:spcPts val="0"/>
                        </a:spcAft>
                      </a:pPr>
                      <a:r>
                        <a:rPr lang="en-US" sz="1200" dirty="0" smtClean="0">
                          <a:effectLst/>
                        </a:rPr>
                        <a:t>                                  Functions </a:t>
                      </a:r>
                      <a:endParaRPr lang="en-IN" sz="1200" dirty="0">
                        <a:effectLst/>
                        <a:latin typeface="Times New Roman" panose="02020603050405020304" pitchFamily="18" charset="0"/>
                        <a:ea typeface="Times New Roman" panose="02020603050405020304" pitchFamily="18" charset="0"/>
                      </a:endParaRPr>
                    </a:p>
                  </a:txBody>
                  <a:tcPr marL="0" marR="106045" marT="0" marB="0" anchor="ctr"/>
                </a:tc>
                <a:tc>
                  <a:txBody>
                    <a:bodyPr/>
                    <a:lstStyle/>
                    <a:p>
                      <a:endParaRPr lang="en-IN" sz="1000" dirty="0">
                        <a:effectLst/>
                        <a:latin typeface="Times New Roman" panose="02020603050405020304" pitchFamily="18" charset="0"/>
                      </a:endParaRPr>
                    </a:p>
                  </a:txBody>
                  <a:tcPr marL="106045" marR="106045" marT="0" marB="0" anchor="ctr"/>
                </a:tc>
              </a:tr>
              <a:tr h="1027908">
                <a:tc>
                  <a:txBody>
                    <a:bodyPr/>
                    <a:lstStyle/>
                    <a:p>
                      <a:pPr>
                        <a:spcAft>
                          <a:spcPts val="0"/>
                        </a:spcAft>
                      </a:pPr>
                      <a:r>
                        <a:rPr lang="en-US" sz="1200" dirty="0" smtClean="0">
                          <a:effectLst/>
                        </a:rPr>
                        <a:t>I  </a:t>
                      </a:r>
                    </a:p>
                    <a:p>
                      <a:pPr>
                        <a:spcAft>
                          <a:spcPts val="0"/>
                        </a:spcAft>
                      </a:pPr>
                      <a:r>
                        <a:rPr lang="en-US" sz="1200" dirty="0" err="1" smtClean="0">
                          <a:effectLst/>
                        </a:rPr>
                        <a:t>InitGraphics</a:t>
                      </a:r>
                      <a:r>
                        <a:rPr lang="en-US" sz="1200" dirty="0">
                          <a:effectLst/>
                        </a:rPr>
                        <a:t>() </a:t>
                      </a:r>
                      <a:r>
                        <a:rPr lang="en-US" sz="1200" dirty="0" err="1" smtClean="0">
                          <a:effectLst/>
                        </a:rPr>
                        <a:t>initGraphics</a:t>
                      </a:r>
                      <a:r>
                        <a:rPr lang="en-US" sz="1200" dirty="0" smtClean="0">
                          <a:effectLst/>
                        </a:rPr>
                        <a:t>(width</a:t>
                      </a:r>
                      <a:r>
                        <a:rPr lang="en-US" sz="1200" dirty="0">
                          <a:effectLst/>
                        </a:rPr>
                        <a:t>, height)</a:t>
                      </a:r>
                      <a:endParaRPr lang="en-IN" sz="1200" dirty="0">
                        <a:effectLst/>
                        <a:latin typeface="Times New Roman" panose="02020603050405020304" pitchFamily="18" charset="0"/>
                        <a:ea typeface="Times New Roman" panose="02020603050405020304" pitchFamily="18" charset="0"/>
                      </a:endParaRPr>
                    </a:p>
                  </a:txBody>
                  <a:tcPr marL="0" marR="106045" marT="0" marB="0" anchor="ctr"/>
                </a:tc>
                <a:tc>
                  <a:txBody>
                    <a:bodyPr/>
                    <a:lstStyle/>
                    <a:p>
                      <a:pPr>
                        <a:spcAft>
                          <a:spcPts val="0"/>
                        </a:spcAft>
                      </a:pPr>
                      <a:r>
                        <a:rPr lang="en-US" sz="1200" dirty="0">
                          <a:effectLst/>
                        </a:rPr>
                        <a:t>Creates the graphics window on the screen.</a:t>
                      </a:r>
                      <a:endParaRPr lang="en-IN" sz="1200" dirty="0">
                        <a:effectLst/>
                        <a:latin typeface="Times New Roman" panose="02020603050405020304" pitchFamily="18" charset="0"/>
                        <a:ea typeface="Times New Roman" panose="02020603050405020304" pitchFamily="18" charset="0"/>
                      </a:endParaRPr>
                    </a:p>
                  </a:txBody>
                  <a:tcPr marL="106045" marR="106045" marT="0" marB="0" anchor="ctr"/>
                </a:tc>
              </a:tr>
              <a:tr h="1027908">
                <a:tc>
                  <a:txBody>
                    <a:bodyPr/>
                    <a:lstStyle/>
                    <a:p>
                      <a:pPr algn="l">
                        <a:spcAft>
                          <a:spcPts val="0"/>
                        </a:spcAft>
                      </a:pPr>
                      <a:r>
                        <a:rPr lang="en-US" sz="1200" dirty="0" smtClean="0">
                          <a:effectLst/>
                        </a:rPr>
                        <a:t>   </a:t>
                      </a:r>
                      <a:r>
                        <a:rPr lang="en-US" sz="1200" dirty="0" err="1" smtClean="0">
                          <a:effectLst/>
                        </a:rPr>
                        <a:t>drawArc</a:t>
                      </a:r>
                      <a:r>
                        <a:rPr lang="en-US" sz="1200" dirty="0" smtClean="0">
                          <a:effectLst/>
                        </a:rPr>
                        <a:t>(bounds</a:t>
                      </a:r>
                      <a:r>
                        <a:rPr lang="en-US" sz="1200" dirty="0">
                          <a:effectLst/>
                        </a:rPr>
                        <a:t>, start, sweep) </a:t>
                      </a:r>
                      <a:r>
                        <a:rPr lang="en-US" sz="1200" dirty="0" err="1">
                          <a:effectLst/>
                        </a:rPr>
                        <a:t>drawArc</a:t>
                      </a:r>
                      <a:r>
                        <a:rPr lang="en-US" sz="1200" dirty="0">
                          <a:effectLst/>
                        </a:rPr>
                        <a:t>(x, y, </a:t>
                      </a:r>
                      <a:r>
                        <a:rPr lang="en-US" sz="1200" dirty="0" smtClean="0">
                          <a:effectLst/>
                        </a:rPr>
                        <a:t>width</a:t>
                      </a:r>
                      <a:r>
                        <a:rPr lang="en-US" sz="1200" dirty="0">
                          <a:effectLst/>
                        </a:rPr>
                        <a:t>, </a:t>
                      </a:r>
                      <a:r>
                        <a:rPr lang="en-US" sz="1200" dirty="0" smtClean="0">
                          <a:effectLst/>
                        </a:rPr>
                        <a:t>       height</a:t>
                      </a:r>
                      <a:r>
                        <a:rPr lang="en-US" sz="1200" dirty="0">
                          <a:effectLst/>
                        </a:rPr>
                        <a:t>, start, sweep)</a:t>
                      </a:r>
                      <a:endParaRPr lang="en-IN" sz="1200" dirty="0">
                        <a:effectLst/>
                        <a:latin typeface="Times New Roman" panose="02020603050405020304" pitchFamily="18" charset="0"/>
                        <a:ea typeface="Times New Roman" panose="02020603050405020304" pitchFamily="18" charset="0"/>
                      </a:endParaRPr>
                    </a:p>
                  </a:txBody>
                  <a:tcPr marL="0" marR="106045" marT="0" marB="0" anchor="ctr"/>
                </a:tc>
                <a:tc>
                  <a:txBody>
                    <a:bodyPr/>
                    <a:lstStyle/>
                    <a:p>
                      <a:pPr>
                        <a:spcAft>
                          <a:spcPts val="0"/>
                        </a:spcAft>
                      </a:pPr>
                      <a:r>
                        <a:rPr lang="en-US" sz="1200" dirty="0">
                          <a:effectLst/>
                        </a:rPr>
                        <a:t>Draws an elliptical arc inscribed in a rectangle</a:t>
                      </a:r>
                      <a:endParaRPr lang="en-IN" sz="1200" dirty="0">
                        <a:effectLst/>
                        <a:latin typeface="Times New Roman" panose="02020603050405020304" pitchFamily="18" charset="0"/>
                        <a:ea typeface="Times New Roman" panose="02020603050405020304" pitchFamily="18" charset="0"/>
                      </a:endParaRPr>
                    </a:p>
                  </a:txBody>
                  <a:tcPr marL="106045" marR="106045" marT="0" marB="0" anchor="ctr"/>
                </a:tc>
              </a:tr>
            </a:tbl>
          </a:graphicData>
        </a:graphic>
      </p:graphicFrame>
      <p:sp>
        <p:nvSpPr>
          <p:cNvPr id="5" name="Rectangle 1"/>
          <p:cNvSpPr>
            <a:spLocks noChangeArrowheads="1"/>
          </p:cNvSpPr>
          <p:nvPr/>
        </p:nvSpPr>
        <p:spPr bwMode="auto">
          <a:xfrm>
            <a:off x="0" y="352931"/>
            <a:ext cx="967720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i="0" u="none" strike="noStrike" cap="none" normalizeH="0" baseline="0" dirty="0" smtClean="0">
                <a:ln>
                  <a:noFill/>
                </a:ln>
                <a:solidFill>
                  <a:schemeClr val="tx1"/>
                </a:solidFill>
                <a:effectLst/>
                <a:latin typeface="Cooper Black" panose="0208090404030B020404" pitchFamily="18" charset="0"/>
                <a:ea typeface="Times New Roman" panose="02020603050405020304" pitchFamily="18" charset="0"/>
              </a:rPr>
              <a:t>3. #include&lt;</a:t>
            </a:r>
            <a:r>
              <a:rPr kumimoji="0" lang="en-US" altLang="en-US" sz="1600" i="0" u="none" strike="noStrike" cap="none" normalizeH="0" baseline="0" dirty="0" err="1" smtClean="0">
                <a:ln>
                  <a:noFill/>
                </a:ln>
                <a:solidFill>
                  <a:schemeClr val="tx1"/>
                </a:solidFill>
                <a:effectLst/>
                <a:latin typeface="Cooper Black" panose="0208090404030B020404" pitchFamily="18" charset="0"/>
                <a:ea typeface="Times New Roman" panose="02020603050405020304" pitchFamily="18" charset="0"/>
              </a:rPr>
              <a:t>graphics.h</a:t>
            </a:r>
            <a:r>
              <a:rPr kumimoji="0" lang="en-US" altLang="en-US" sz="1600" i="0" u="none" strike="noStrike" cap="none" normalizeH="0" baseline="0" dirty="0" smtClean="0">
                <a:ln>
                  <a:noFill/>
                </a:ln>
                <a:solidFill>
                  <a:schemeClr val="tx1"/>
                </a:solidFill>
                <a:effectLst/>
                <a:latin typeface="Cooper Black" panose="0208090404030B020404" pitchFamily="18" charset="0"/>
                <a:ea typeface="Times New Roman" panose="02020603050405020304" pitchFamily="18" charset="0"/>
              </a:rPr>
              <a:t>&gt;:-</a:t>
            </a:r>
            <a:endParaRPr kumimoji="0" lang="en-US" altLang="en-US" sz="1600" i="0" u="none" strike="noStrike" cap="none" normalizeH="0" baseline="0" dirty="0" smtClean="0">
              <a:ln>
                <a:noFill/>
              </a:ln>
              <a:solidFill>
                <a:schemeClr val="tx1"/>
              </a:solidFill>
              <a:effectLst/>
              <a:latin typeface="Cooper Black" panose="0208090404030B0204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lang="en-US" altLang="en-US" sz="1600" dirty="0">
                <a:latin typeface="Cooper Black" panose="0208090404030B020404" pitchFamily="18" charset="0"/>
                <a:ea typeface="Times New Roman" panose="02020603050405020304" pitchFamily="18" charset="0"/>
              </a:rPr>
              <a:t> </a:t>
            </a:r>
            <a:r>
              <a:rPr lang="en-US" altLang="en-US" sz="1600" dirty="0" smtClean="0">
                <a:latin typeface="Cooper Black" panose="0208090404030B020404" pitchFamily="18" charset="0"/>
                <a:ea typeface="Times New Roman" panose="02020603050405020304" pitchFamily="18" charset="0"/>
              </a:rPr>
              <a:t>   </a:t>
            </a: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This interface provides access to a simple graphics library that makes it possible</a:t>
            </a: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 to draw lines, rectangles, ovals, arcs, polygons, images, and strings on a graphical window.</a:t>
            </a:r>
            <a:endParaRPr kumimoji="0" lang="en-US" altLang="en-US" sz="1600" i="0" u="none" strike="noStrike" cap="none" normalizeH="0" baseline="0" dirty="0" smtClean="0">
              <a:ln>
                <a:noFill/>
              </a:ln>
              <a:solidFill>
                <a:schemeClr val="accent5"/>
              </a:solidFill>
              <a:effectLst/>
              <a:latin typeface="Cooper Black" panose="0208090404030B0204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600" i="0" u="none" strike="noStrike" cap="none" normalizeH="0" baseline="0" dirty="0" smtClean="0">
              <a:ln>
                <a:noFill/>
              </a:ln>
              <a:solidFill>
                <a:srgbClr val="222222"/>
              </a:solidFill>
              <a:effectLst/>
              <a:latin typeface="Cooper Black" panose="0208090404030B020404" pitchFamily="18" charset="0"/>
              <a:ea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i="0" u="none" strike="noStrike" cap="none" normalizeH="0" baseline="0" dirty="0" smtClean="0">
                <a:ln>
                  <a:noFill/>
                </a:ln>
                <a:solidFill>
                  <a:srgbClr val="222222"/>
                </a:solidFill>
                <a:effectLst/>
                <a:latin typeface="Cooper Black" panose="0208090404030B020404" pitchFamily="18" charset="0"/>
                <a:ea typeface="Times New Roman" panose="02020603050405020304" pitchFamily="18" charset="0"/>
              </a:rPr>
              <a:t>4. #include&lt;</a:t>
            </a:r>
            <a:r>
              <a:rPr kumimoji="0" lang="en-US" altLang="en-US" sz="1600" i="0" u="none" strike="noStrike" cap="none" normalizeH="0" baseline="0" dirty="0" err="1" smtClean="0">
                <a:ln>
                  <a:noFill/>
                </a:ln>
                <a:solidFill>
                  <a:srgbClr val="222222"/>
                </a:solidFill>
                <a:effectLst/>
                <a:latin typeface="Cooper Black" panose="0208090404030B020404" pitchFamily="18" charset="0"/>
                <a:ea typeface="Times New Roman" panose="02020603050405020304" pitchFamily="18" charset="0"/>
              </a:rPr>
              <a:t>stdio.h</a:t>
            </a:r>
            <a:r>
              <a:rPr kumimoji="0" lang="en-US" altLang="en-US" sz="1600" i="0" u="none" strike="noStrike" cap="none" normalizeH="0" baseline="0" dirty="0" smtClean="0">
                <a:ln>
                  <a:noFill/>
                </a:ln>
                <a:solidFill>
                  <a:srgbClr val="222222"/>
                </a:solidFill>
                <a:effectLst/>
                <a:latin typeface="Cooper Black" panose="0208090404030B020404" pitchFamily="18" charset="0"/>
                <a:ea typeface="Times New Roman" panose="02020603050405020304" pitchFamily="18" charset="0"/>
              </a:rPr>
              <a:t>&gt;</a:t>
            </a:r>
            <a:endParaRPr kumimoji="0" lang="en-US" altLang="en-US" sz="1600" i="0" u="none" strike="noStrike" cap="none" normalizeH="0" baseline="0" dirty="0" smtClean="0">
              <a:ln>
                <a:noFill/>
              </a:ln>
              <a:solidFill>
                <a:schemeClr val="tx1"/>
              </a:solidFill>
              <a:effectLst/>
              <a:latin typeface="Cooper Black" panose="0208090404030B0204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lang="en-US" altLang="en-US" sz="1600" dirty="0">
                <a:solidFill>
                  <a:schemeClr val="accent5"/>
                </a:solidFill>
                <a:latin typeface="Cooper Black" panose="0208090404030B020404" pitchFamily="18" charset="0"/>
                <a:ea typeface="Times New Roman" panose="02020603050405020304" pitchFamily="18" charset="0"/>
              </a:rPr>
              <a:t> </a:t>
            </a:r>
            <a:r>
              <a:rPr lang="en-US" altLang="en-US" sz="1600" dirty="0" smtClean="0">
                <a:solidFill>
                  <a:schemeClr val="accent5"/>
                </a:solidFill>
                <a:latin typeface="Cooper Black" panose="0208090404030B020404" pitchFamily="18" charset="0"/>
                <a:ea typeface="Times New Roman" panose="02020603050405020304" pitchFamily="18" charset="0"/>
              </a:rPr>
              <a:t>   </a:t>
            </a:r>
            <a:r>
              <a:rPr kumimoji="0" lang="en-US" altLang="en-US" sz="1600" i="0" u="none" strike="noStrike" cap="none" normalizeH="0" baseline="0" dirty="0" err="1" smtClean="0">
                <a:ln>
                  <a:noFill/>
                </a:ln>
                <a:solidFill>
                  <a:schemeClr val="accent5"/>
                </a:solidFill>
                <a:effectLst/>
                <a:latin typeface="Cooper Black" panose="0208090404030B020404" pitchFamily="18" charset="0"/>
                <a:ea typeface="Times New Roman" panose="02020603050405020304" pitchFamily="18" charset="0"/>
              </a:rPr>
              <a:t>stdio.h</a:t>
            </a: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 stands for standard input output header</a:t>
            </a:r>
            <a:endParaRPr kumimoji="0" lang="en-US" altLang="en-US" sz="1600" i="0" u="none" strike="noStrike" cap="none" normalizeH="0" baseline="0" dirty="0" smtClean="0">
              <a:ln>
                <a:noFill/>
              </a:ln>
              <a:solidFill>
                <a:schemeClr val="accent5"/>
              </a:solidFill>
              <a:effectLst/>
              <a:latin typeface="Cooper Black" panose="0208090404030B0204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600" i="0" u="none" strike="noStrike" cap="none" normalizeH="0" baseline="0" dirty="0" smtClean="0">
              <a:ln>
                <a:noFill/>
              </a:ln>
              <a:solidFill>
                <a:schemeClr val="tx1"/>
              </a:solidFill>
              <a:effectLst/>
              <a:latin typeface="Cooper Black" panose="0208090404030B020404" pitchFamily="18" charset="0"/>
              <a:ea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i="0" u="none" strike="noStrike" cap="none" normalizeH="0" baseline="0" dirty="0" smtClean="0">
                <a:ln>
                  <a:noFill/>
                </a:ln>
                <a:solidFill>
                  <a:schemeClr val="tx1"/>
                </a:solidFill>
                <a:effectLst/>
                <a:latin typeface="Cooper Black" panose="0208090404030B020404" pitchFamily="18" charset="0"/>
                <a:ea typeface="Times New Roman" panose="02020603050405020304" pitchFamily="18" charset="0"/>
              </a:rPr>
              <a:t>5. #include&lt;</a:t>
            </a:r>
            <a:r>
              <a:rPr kumimoji="0" lang="en-US" altLang="en-US" sz="1600" i="0" u="none" strike="noStrike" cap="none" normalizeH="0" baseline="0" dirty="0" err="1" smtClean="0">
                <a:ln>
                  <a:noFill/>
                </a:ln>
                <a:solidFill>
                  <a:schemeClr val="tx1"/>
                </a:solidFill>
                <a:effectLst/>
                <a:latin typeface="Cooper Black" panose="0208090404030B020404" pitchFamily="18" charset="0"/>
                <a:ea typeface="Times New Roman" panose="02020603050405020304" pitchFamily="18" charset="0"/>
              </a:rPr>
              <a:t>string.h</a:t>
            </a:r>
            <a:r>
              <a:rPr kumimoji="0" lang="en-US" altLang="en-US" sz="1600" i="0" u="none" strike="noStrike" cap="none" normalizeH="0" baseline="0" dirty="0" smtClean="0">
                <a:ln>
                  <a:noFill/>
                </a:ln>
                <a:solidFill>
                  <a:schemeClr val="tx1"/>
                </a:solidFill>
                <a:effectLst/>
                <a:latin typeface="Cooper Black" panose="0208090404030B020404" pitchFamily="18" charset="0"/>
                <a:ea typeface="Times New Roman" panose="02020603050405020304" pitchFamily="18" charset="0"/>
              </a:rPr>
              <a:t>&gt;</a:t>
            </a:r>
          </a:p>
          <a:p>
            <a:pPr marL="0" marR="0" lvl="0" indent="0" defTabSz="914400" rtl="0" eaLnBrk="0" fontAlgn="base" latinLnBrk="0" hangingPunct="0">
              <a:lnSpc>
                <a:spcPct val="100000"/>
              </a:lnSpc>
              <a:spcBef>
                <a:spcPct val="0"/>
              </a:spcBef>
              <a:spcAft>
                <a:spcPct val="0"/>
              </a:spcAft>
              <a:buClrTx/>
              <a:buSzTx/>
              <a:tabLst>
                <a:tab pos="457200" algn="l"/>
              </a:tabLst>
            </a:pPr>
            <a:r>
              <a:rPr lang="en-US" altLang="en-US" sz="1600" dirty="0">
                <a:latin typeface="Cooper Black" panose="0208090404030B020404" pitchFamily="18" charset="0"/>
              </a:rPr>
              <a:t> </a:t>
            </a:r>
            <a:r>
              <a:rPr lang="en-US" altLang="en-US" sz="1600" dirty="0" smtClean="0">
                <a:latin typeface="Cooper Black" panose="0208090404030B020404" pitchFamily="18" charset="0"/>
              </a:rPr>
              <a:t>    </a:t>
            </a:r>
            <a:r>
              <a:rPr kumimoji="0" lang="en-US" altLang="en-US" sz="1600" i="0" u="none" strike="noStrike" cap="none" normalizeH="0" baseline="0" dirty="0" err="1" smtClean="0">
                <a:ln>
                  <a:noFill/>
                </a:ln>
                <a:solidFill>
                  <a:schemeClr val="accent5"/>
                </a:solidFill>
                <a:effectLst/>
                <a:latin typeface="Cooper Black" panose="0208090404030B020404" pitchFamily="18" charset="0"/>
                <a:ea typeface="Times New Roman" panose="02020603050405020304" pitchFamily="18" charset="0"/>
              </a:rPr>
              <a:t>strcmp</a:t>
            </a: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 - compare two strings.</a:t>
            </a:r>
            <a:endParaRPr kumimoji="0" lang="en-US" altLang="en-US" sz="1600" i="0" u="none" strike="noStrike" cap="none" normalizeH="0" baseline="0" dirty="0" smtClean="0">
              <a:ln>
                <a:noFill/>
              </a:ln>
              <a:solidFill>
                <a:schemeClr val="accent5"/>
              </a:solidFill>
              <a:effectLst/>
              <a:latin typeface="Cooper Black" panose="0208090404030B020404" pitchFamily="18" charset="0"/>
            </a:endParaRPr>
          </a:p>
          <a:p>
            <a:pPr marL="0" marR="0" lvl="0" indent="0" defTabSz="914400" rtl="0" eaLnBrk="0" fontAlgn="base" latinLnBrk="0" hangingPunct="0">
              <a:lnSpc>
                <a:spcPct val="100000"/>
              </a:lnSpc>
              <a:spcBef>
                <a:spcPct val="0"/>
              </a:spcBef>
              <a:spcAft>
                <a:spcPct val="0"/>
              </a:spcAft>
              <a:buClrTx/>
              <a:buSzTx/>
              <a:tabLst>
                <a:tab pos="457200" algn="l"/>
              </a:tabLst>
            </a:pP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     </a:t>
            </a:r>
            <a:r>
              <a:rPr kumimoji="0" lang="en-US" altLang="en-US" sz="1600" i="0" u="none" strike="noStrike" cap="none" normalizeH="0" baseline="0" dirty="0" err="1" smtClean="0">
                <a:ln>
                  <a:noFill/>
                </a:ln>
                <a:solidFill>
                  <a:schemeClr val="accent5"/>
                </a:solidFill>
                <a:effectLst/>
                <a:latin typeface="Cooper Black" panose="0208090404030B020404" pitchFamily="18" charset="0"/>
                <a:ea typeface="Times New Roman" panose="02020603050405020304" pitchFamily="18" charset="0"/>
              </a:rPr>
              <a:t>strcpy</a:t>
            </a: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 - copy a string.</a:t>
            </a:r>
            <a:endParaRPr kumimoji="0" lang="en-US" altLang="en-US" sz="1600" i="0" u="none" strike="noStrike" cap="none" normalizeH="0" baseline="0" dirty="0" smtClean="0">
              <a:ln>
                <a:noFill/>
              </a:ln>
              <a:solidFill>
                <a:schemeClr val="accent5"/>
              </a:solidFill>
              <a:effectLst/>
              <a:latin typeface="Cooper Black" panose="0208090404030B020404" pitchFamily="18" charset="0"/>
            </a:endParaRPr>
          </a:p>
          <a:p>
            <a:pPr marL="0" marR="0" lvl="0" indent="0" defTabSz="914400" rtl="0" eaLnBrk="0" fontAlgn="base" latinLnBrk="0" hangingPunct="0">
              <a:lnSpc>
                <a:spcPct val="100000"/>
              </a:lnSpc>
              <a:spcBef>
                <a:spcPct val="0"/>
              </a:spcBef>
              <a:spcAft>
                <a:spcPct val="0"/>
              </a:spcAft>
              <a:buClrTx/>
              <a:buSzTx/>
              <a:tabLst>
                <a:tab pos="457200" algn="l"/>
              </a:tabLst>
            </a:pP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     </a:t>
            </a:r>
            <a:r>
              <a:rPr kumimoji="0" lang="en-US" altLang="en-US" sz="1600" i="0" u="none" strike="noStrike" cap="none" normalizeH="0" baseline="0" dirty="0" err="1" smtClean="0">
                <a:ln>
                  <a:noFill/>
                </a:ln>
                <a:solidFill>
                  <a:schemeClr val="accent5"/>
                </a:solidFill>
                <a:effectLst/>
                <a:latin typeface="Cooper Black" panose="0208090404030B020404" pitchFamily="18" charset="0"/>
                <a:ea typeface="Times New Roman" panose="02020603050405020304" pitchFamily="18" charset="0"/>
              </a:rPr>
              <a:t>strlen</a:t>
            </a: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 - get string </a:t>
            </a:r>
            <a:r>
              <a:rPr kumimoji="0" lang="en-US" altLang="en-US" sz="1600" i="0" u="none" strike="noStrike" cap="none" normalizeH="0" baseline="0" dirty="0" err="1" smtClean="0">
                <a:ln>
                  <a:noFill/>
                </a:ln>
                <a:solidFill>
                  <a:schemeClr val="accent5"/>
                </a:solidFill>
                <a:effectLst/>
                <a:latin typeface="Cooper Black" panose="0208090404030B020404" pitchFamily="18" charset="0"/>
                <a:ea typeface="Times New Roman" panose="02020603050405020304" pitchFamily="18" charset="0"/>
              </a:rPr>
              <a:t>lengt</a:t>
            </a: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 </a:t>
            </a:r>
            <a:endParaRPr kumimoji="0" lang="en-US" altLang="en-US" sz="1600" i="0" u="none" strike="noStrike" cap="none" normalizeH="0" baseline="0" dirty="0" smtClean="0">
              <a:ln>
                <a:noFill/>
              </a:ln>
              <a:solidFill>
                <a:schemeClr val="accent5"/>
              </a:solidFill>
              <a:effectLst/>
              <a:latin typeface="Cooper Black" panose="0208090404030B0204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     we also use #include&lt;</a:t>
            </a:r>
            <a:r>
              <a:rPr kumimoji="0" lang="en-US" altLang="en-US" sz="1600" i="0" u="none" strike="noStrike" cap="none" normalizeH="0" baseline="0" dirty="0" err="1" smtClean="0">
                <a:ln>
                  <a:noFill/>
                </a:ln>
                <a:solidFill>
                  <a:schemeClr val="accent5"/>
                </a:solidFill>
                <a:effectLst/>
                <a:latin typeface="Cooper Black" panose="0208090404030B020404" pitchFamily="18" charset="0"/>
                <a:ea typeface="Times New Roman" panose="02020603050405020304" pitchFamily="18" charset="0"/>
              </a:rPr>
              <a:t>dos.h</a:t>
            </a: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&gt; , #include&lt;</a:t>
            </a:r>
            <a:r>
              <a:rPr kumimoji="0" lang="en-US" altLang="en-US" sz="1600" i="0" u="none" strike="noStrike" cap="none" normalizeH="0" baseline="0" dirty="0" err="1" smtClean="0">
                <a:ln>
                  <a:noFill/>
                </a:ln>
                <a:solidFill>
                  <a:schemeClr val="accent5"/>
                </a:solidFill>
                <a:effectLst/>
                <a:latin typeface="Cooper Black" panose="0208090404030B020404" pitchFamily="18" charset="0"/>
                <a:ea typeface="Times New Roman" panose="02020603050405020304" pitchFamily="18" charset="0"/>
              </a:rPr>
              <a:t>stdlib.h</a:t>
            </a:r>
            <a:r>
              <a:rPr kumimoji="0" lang="en-US" altLang="en-US" sz="16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&gt; header files.</a:t>
            </a:r>
            <a:endParaRPr kumimoji="0" lang="en-US" altLang="en-US" sz="1600" i="0" u="none" strike="noStrike" cap="none" normalizeH="0" baseline="0" dirty="0" smtClean="0">
              <a:ln>
                <a:noFill/>
              </a:ln>
              <a:solidFill>
                <a:schemeClr val="accent5"/>
              </a:solidFill>
              <a:effectLst/>
              <a:latin typeface="Cooper Black" panose="0208090404030B020404" pitchFamily="18" charset="0"/>
            </a:endParaRPr>
          </a:p>
        </p:txBody>
      </p:sp>
    </p:spTree>
    <p:extLst>
      <p:ext uri="{BB962C8B-B14F-4D97-AF65-F5344CB8AC3E}">
        <p14:creationId xmlns:p14="http://schemas.microsoft.com/office/powerpoint/2010/main" val="386509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0" y="328060"/>
            <a:ext cx="7962900" cy="5724644"/>
          </a:xfrm>
          <a:prstGeom prst="rect">
            <a:avLst/>
          </a:prstGeom>
        </p:spPr>
        <p:txBody>
          <a:bodyPr wrap="square">
            <a:spAutoFit/>
          </a:bodyPr>
          <a:lstStyle/>
          <a:p>
            <a:pPr marL="742950" lvl="1" indent="-285750">
              <a:spcAft>
                <a:spcPts val="0"/>
              </a:spcAft>
              <a:buFont typeface="+mj-lt"/>
              <a:buAutoNum type="arabicPeriod"/>
            </a:pPr>
            <a:r>
              <a:rPr lang="en-US" sz="2400" dirty="0" err="1">
                <a:solidFill>
                  <a:srgbClr val="FF0000"/>
                </a:solidFill>
                <a:latin typeface="Times New Roman" panose="02020603050405020304" pitchFamily="18" charset="0"/>
                <a:ea typeface="Times New Roman" panose="02020603050405020304" pitchFamily="18" charset="0"/>
              </a:rPr>
              <a:t>setfillstyle</a:t>
            </a:r>
            <a:r>
              <a:rPr lang="en-US" sz="2400" dirty="0">
                <a:solidFill>
                  <a:srgbClr val="FF0000"/>
                </a:solidFill>
                <a:latin typeface="Times New Roman" panose="02020603050405020304" pitchFamily="18" charset="0"/>
                <a:ea typeface="Times New Roman" panose="02020603050405020304" pitchFamily="18" charset="0"/>
              </a:rPr>
              <a:t> :-</a:t>
            </a:r>
            <a:endParaRPr lang="en-IN" sz="2400" dirty="0">
              <a:solidFill>
                <a:srgbClr val="FF0000"/>
              </a:solidFill>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 </a:t>
            </a:r>
            <a:endParaRPr lang="en-IN" dirty="0">
              <a:solidFill>
                <a:schemeClr val="accent4"/>
              </a:solidFill>
              <a:latin typeface="Cooper Black" panose="0208090404030B020404" pitchFamily="18" charset="0"/>
              <a:ea typeface="Times New Roman" panose="02020603050405020304" pitchFamily="18" charset="0"/>
            </a:endParaRPr>
          </a:p>
          <a:p>
            <a:pPr fontAlgn="t">
              <a:spcAft>
                <a:spcPts val="0"/>
              </a:spcAft>
            </a:pPr>
            <a:r>
              <a:rPr lang="en-IN" dirty="0" smtClean="0">
                <a:solidFill>
                  <a:schemeClr val="accent4"/>
                </a:solidFill>
                <a:latin typeface="Cooper Black" panose="0208090404030B020404" pitchFamily="18" charset="0"/>
                <a:ea typeface="Times New Roman" panose="02020603050405020304" pitchFamily="18" charset="0"/>
              </a:rPr>
              <a:t>setfillstyle function is takes input arguments - style and color.</a:t>
            </a:r>
          </a:p>
          <a:p>
            <a:pPr fontAlgn="t">
              <a:spcAft>
                <a:spcPts val="0"/>
              </a:spcAft>
            </a:pPr>
            <a:r>
              <a:rPr lang="en-IN" dirty="0" smtClean="0">
                <a:solidFill>
                  <a:schemeClr val="accent4"/>
                </a:solidFill>
                <a:latin typeface="Cooper Black" panose="0208090404030B020404" pitchFamily="18" charset="0"/>
                <a:ea typeface="Times New Roman" panose="02020603050405020304" pitchFamily="18" charset="0"/>
              </a:rPr>
              <a:t> </a:t>
            </a:r>
          </a:p>
          <a:p>
            <a:pPr fontAlgn="t">
              <a:spcAft>
                <a:spcPts val="0"/>
              </a:spcAft>
            </a:pPr>
            <a:r>
              <a:rPr lang="en-IN" dirty="0" smtClean="0">
                <a:solidFill>
                  <a:schemeClr val="accent4"/>
                </a:solidFill>
                <a:latin typeface="Cooper Black" panose="0208090404030B020404" pitchFamily="18" charset="0"/>
                <a:ea typeface="Times New Roman" panose="02020603050405020304" pitchFamily="18" charset="0"/>
              </a:rPr>
              <a:t>The possible style values are, EMPTY_FILL, SOLID_FILL, LINE_FILL, LTSLASH_FILL, SLASH_FILL, BKSLASH_FILL, LTBKSLASH_FILL, HATCH_FILL, XHATCH_FILL, INTERLEAVE_FILL, WIDE_DOT_FILL, CLOSE_DOT_FILL, USER_FILL</a:t>
            </a:r>
          </a:p>
          <a:p>
            <a:pPr fontAlgn="t">
              <a:spcAft>
                <a:spcPts val="0"/>
              </a:spcAft>
            </a:pPr>
            <a:r>
              <a:rPr lang="en-IN" dirty="0" smtClean="0">
                <a:solidFill>
                  <a:schemeClr val="accent4"/>
                </a:solidFill>
                <a:latin typeface="Cooper Black" panose="0208090404030B020404" pitchFamily="18" charset="0"/>
                <a:ea typeface="Times New Roman" panose="02020603050405020304" pitchFamily="18" charset="0"/>
              </a:rPr>
              <a:t> </a:t>
            </a:r>
          </a:p>
          <a:p>
            <a:pPr fontAlgn="t">
              <a:spcAft>
                <a:spcPts val="0"/>
              </a:spcAft>
            </a:pPr>
            <a:r>
              <a:rPr lang="en-IN" dirty="0" smtClean="0">
                <a:solidFill>
                  <a:schemeClr val="accent4"/>
                </a:solidFill>
                <a:latin typeface="Cooper Black" panose="0208090404030B020404" pitchFamily="18" charset="0"/>
                <a:ea typeface="Times New Roman" panose="02020603050405020304" pitchFamily="18" charset="0"/>
              </a:rPr>
              <a:t>The possible color values are from 0 - 15 BLACK, BLUE, GREEN, CYAN, RED, MAGENTA, BROWN, LIGHTGRAY, DARKGRAY, LIGHTBLUE, LIGHTGREEN, LIGHTCYAN, LIGHTRED, LIGHTMAGENTA, YELLOW, WHITE.</a:t>
            </a:r>
            <a:br>
              <a:rPr lang="en-IN" dirty="0" smtClean="0">
                <a:solidFill>
                  <a:schemeClr val="accent4"/>
                </a:solidFill>
                <a:latin typeface="Cooper Black" panose="0208090404030B020404" pitchFamily="18" charset="0"/>
                <a:ea typeface="Times New Roman" panose="02020603050405020304" pitchFamily="18" charset="0"/>
              </a:rPr>
            </a:br>
            <a:endParaRPr lang="en-IN" dirty="0" smtClean="0">
              <a:solidFill>
                <a:schemeClr val="accent4"/>
              </a:solidFill>
              <a:latin typeface="Cooper Black" panose="0208090404030B020404" pitchFamily="18" charset="0"/>
              <a:ea typeface="Times New Roman" panose="02020603050405020304" pitchFamily="18" charset="0"/>
            </a:endParaRPr>
          </a:p>
          <a:p>
            <a:pPr fontAlgn="t">
              <a:spcAft>
                <a:spcPts val="0"/>
              </a:spcAft>
            </a:pPr>
            <a:r>
              <a:rPr lang="en-IN" dirty="0" smtClean="0">
                <a:solidFill>
                  <a:schemeClr val="accent4"/>
                </a:solidFill>
                <a:latin typeface="Cooper Black" panose="0208090404030B020404" pitchFamily="18" charset="0"/>
                <a:ea typeface="Times New Roman" panose="02020603050405020304" pitchFamily="18" charset="0"/>
              </a:rPr>
              <a:t>It sets current fill pattern &amp; color.</a:t>
            </a:r>
          </a:p>
          <a:p>
            <a:pPr fontAlgn="t">
              <a:spcAft>
                <a:spcPts val="0"/>
              </a:spcAft>
            </a:pPr>
            <a:r>
              <a:rPr lang="en-IN" dirty="0">
                <a:solidFill>
                  <a:srgbClr val="FF0000"/>
                </a:solidFill>
                <a:latin typeface="Arial" panose="020B0604020202020204" pitchFamily="34" charset="0"/>
                <a:ea typeface="Times New Roman" panose="02020603050405020304" pitchFamily="18" charset="0"/>
              </a:rPr>
              <a:t/>
            </a:r>
            <a:br>
              <a:rPr lang="en-IN" dirty="0">
                <a:solidFill>
                  <a:srgbClr val="FF0000"/>
                </a:solidFill>
                <a:latin typeface="Arial" panose="020B0604020202020204" pitchFamily="34" charset="0"/>
                <a:ea typeface="Times New Roman" panose="02020603050405020304" pitchFamily="18" charset="0"/>
              </a:rPr>
            </a:br>
            <a:r>
              <a:rPr lang="en-IN" dirty="0">
                <a:solidFill>
                  <a:srgbClr val="FF0000"/>
                </a:solidFill>
                <a:latin typeface="Arial" panose="020B0604020202020204" pitchFamily="34" charset="0"/>
                <a:ea typeface="Times New Roman" panose="02020603050405020304" pitchFamily="18" charset="0"/>
              </a:rPr>
              <a:t>Syntax :</a:t>
            </a:r>
            <a:br>
              <a:rPr lang="en-IN" dirty="0">
                <a:solidFill>
                  <a:srgbClr val="FF0000"/>
                </a:solidFill>
                <a:latin typeface="Arial" panose="020B0604020202020204" pitchFamily="34" charset="0"/>
                <a:ea typeface="Times New Roman" panose="02020603050405020304" pitchFamily="18" charset="0"/>
              </a:rPr>
            </a:br>
            <a:r>
              <a:rPr lang="en-IN" dirty="0">
                <a:latin typeface="Arial" panose="020B0604020202020204" pitchFamily="34" charset="0"/>
                <a:ea typeface="Times New Roman" panose="02020603050405020304" pitchFamily="18" charset="0"/>
              </a:rPr>
              <a:t/>
            </a:r>
            <a:br>
              <a:rPr lang="en-IN" dirty="0">
                <a:latin typeface="Arial" panose="020B0604020202020204" pitchFamily="34" charset="0"/>
                <a:ea typeface="Times New Roman" panose="02020603050405020304" pitchFamily="18" charset="0"/>
              </a:rPr>
            </a:br>
            <a:r>
              <a:rPr lang="en-IN" dirty="0">
                <a:solidFill>
                  <a:schemeClr val="accent4"/>
                </a:solidFill>
                <a:latin typeface="Cooper Black" panose="0208090404030B020404" pitchFamily="18" charset="0"/>
                <a:ea typeface="Times New Roman" panose="02020603050405020304" pitchFamily="18" charset="0"/>
              </a:rPr>
              <a:t>setfillstyle</a:t>
            </a:r>
            <a:r>
              <a:rPr lang="en-IN" dirty="0" smtClean="0">
                <a:solidFill>
                  <a:schemeClr val="accent4"/>
                </a:solidFill>
                <a:latin typeface="Cooper Black" panose="0208090404030B020404" pitchFamily="18" charset="0"/>
                <a:ea typeface="Times New Roman" panose="02020603050405020304" pitchFamily="18" charset="0"/>
              </a:rPr>
              <a:t>( int </a:t>
            </a:r>
            <a:r>
              <a:rPr lang="en-IN" dirty="0">
                <a:solidFill>
                  <a:schemeClr val="accent4"/>
                </a:solidFill>
                <a:latin typeface="Cooper Black" panose="0208090404030B020404" pitchFamily="18" charset="0"/>
                <a:ea typeface="Times New Roman" panose="02020603050405020304" pitchFamily="18" charset="0"/>
              </a:rPr>
              <a:t>pattern,int color);</a:t>
            </a:r>
            <a:endParaRPr lang="en-IN" dirty="0">
              <a:solidFill>
                <a:schemeClr val="accent4"/>
              </a:solidFill>
              <a:effectLst/>
              <a:latin typeface="Cooper Black" panose="0208090404030B020404" pitchFamily="18" charset="0"/>
              <a:ea typeface="Times New Roman" panose="02020603050405020304" pitchFamily="18" charset="0"/>
            </a:endParaRPr>
          </a:p>
        </p:txBody>
      </p:sp>
    </p:spTree>
    <p:extLst>
      <p:ext uri="{BB962C8B-B14F-4D97-AF65-F5344CB8AC3E}">
        <p14:creationId xmlns:p14="http://schemas.microsoft.com/office/powerpoint/2010/main" val="388433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1419"/>
            <a:ext cx="11709400" cy="6447919"/>
          </a:xfrm>
          <a:prstGeom prst="rect">
            <a:avLst/>
          </a:prstGeom>
        </p:spPr>
        <p:txBody>
          <a:bodyPr wrap="square">
            <a:spAutoFit/>
          </a:bodyPr>
          <a:lstStyle/>
          <a:p>
            <a:pPr lvl="1">
              <a:spcAft>
                <a:spcPts val="0"/>
              </a:spcAft>
            </a:pPr>
            <a:r>
              <a:rPr lang="en-US" sz="1050" b="1" dirty="0" err="1">
                <a:solidFill>
                  <a:srgbClr val="FF0000"/>
                </a:solidFill>
                <a:latin typeface="Copperplate Gothic Bold" panose="020E0705020206020404" pitchFamily="34" charset="0"/>
                <a:ea typeface="Times New Roman" panose="02020603050405020304" pitchFamily="18" charset="0"/>
              </a:rPr>
              <a:t>Setcolor</a:t>
            </a:r>
            <a:r>
              <a:rPr lang="en-US" sz="1050" b="1" dirty="0">
                <a:solidFill>
                  <a:srgbClr val="FF0000"/>
                </a:solidFill>
                <a:latin typeface="Copperplate Gothic Bold" panose="020E0705020206020404" pitchFamily="34" charset="0"/>
                <a:ea typeface="Times New Roman" panose="02020603050405020304" pitchFamily="18" charset="0"/>
              </a:rPr>
              <a:t> :-</a:t>
            </a:r>
            <a:endParaRPr lang="en-IN" sz="1050" dirty="0">
              <a:solidFill>
                <a:srgbClr val="FF0000"/>
              </a:solidFill>
              <a:latin typeface="Copperplate Gothic Bold" panose="020E0705020206020404" pitchFamily="34" charset="0"/>
              <a:ea typeface="Times New Roman" panose="02020603050405020304" pitchFamily="18" charset="0"/>
            </a:endParaRPr>
          </a:p>
          <a:p>
            <a:pPr>
              <a:spcAft>
                <a:spcPts val="0"/>
              </a:spcAft>
            </a:pPr>
            <a:r>
              <a:rPr lang="en-US" sz="1050" b="1" dirty="0">
                <a:solidFill>
                  <a:schemeClr val="accent4"/>
                </a:solidFill>
                <a:latin typeface="Copperplate Gothic Bold" panose="020E0705020206020404" pitchFamily="34" charset="0"/>
                <a:ea typeface="Times New Roman" panose="02020603050405020304" pitchFamily="18" charset="0"/>
              </a:rPr>
              <a:t> </a:t>
            </a:r>
            <a:endParaRPr lang="en-IN" sz="1050" dirty="0">
              <a:solidFill>
                <a:schemeClr val="accent4"/>
              </a:solidFill>
              <a:latin typeface="Copperplate Gothic Bold" panose="020E0705020206020404" pitchFamily="34" charset="0"/>
              <a:ea typeface="Times New Roman" panose="02020603050405020304" pitchFamily="18" charset="0"/>
            </a:endParaRPr>
          </a:p>
          <a:p>
            <a:pPr>
              <a:spcAft>
                <a:spcPts val="1440"/>
              </a:spcAft>
            </a:pPr>
            <a:r>
              <a:rPr lang="en-IN" sz="1050" dirty="0">
                <a:solidFill>
                  <a:schemeClr val="accent4"/>
                </a:solidFill>
                <a:latin typeface="Copperplate Gothic Bold" panose="020E0705020206020404" pitchFamily="34" charset="0"/>
                <a:ea typeface="Times New Roman" panose="02020603050405020304" pitchFamily="18" charset="0"/>
              </a:rPr>
              <a:t>Declaration :- void </a:t>
            </a:r>
            <a:r>
              <a:rPr lang="en-IN" sz="1050" dirty="0" smtClean="0">
                <a:solidFill>
                  <a:schemeClr val="accent4"/>
                </a:solidFill>
                <a:latin typeface="Copperplate Gothic Bold" panose="020E0705020206020404" pitchFamily="34" charset="0"/>
                <a:ea typeface="Times New Roman" panose="02020603050405020304" pitchFamily="18" charset="0"/>
              </a:rPr>
              <a:t>setcolor ( int </a:t>
            </a:r>
            <a:r>
              <a:rPr lang="en-IN" sz="1050" dirty="0">
                <a:solidFill>
                  <a:schemeClr val="accent4"/>
                </a:solidFill>
                <a:latin typeface="Copperplate Gothic Bold" panose="020E0705020206020404" pitchFamily="34" charset="0"/>
                <a:ea typeface="Times New Roman" panose="02020603050405020304" pitchFamily="18" charset="0"/>
              </a:rPr>
              <a:t>color</a:t>
            </a:r>
            <a:r>
              <a:rPr lang="en-IN" sz="1050" dirty="0" smtClean="0">
                <a:solidFill>
                  <a:schemeClr val="accent4"/>
                </a:solidFill>
                <a:latin typeface="Copperplate Gothic Bold" panose="020E0705020206020404" pitchFamily="34" charset="0"/>
                <a:ea typeface="Times New Roman" panose="02020603050405020304" pitchFamily="18" charset="0"/>
              </a:rPr>
              <a:t>);</a:t>
            </a:r>
          </a:p>
          <a:p>
            <a:pPr>
              <a:spcAft>
                <a:spcPts val="1440"/>
              </a:spcAft>
            </a:pPr>
            <a:r>
              <a:rPr lang="en-IN" sz="1050" dirty="0" smtClean="0">
                <a:solidFill>
                  <a:schemeClr val="accent4"/>
                </a:solidFill>
                <a:latin typeface="Copperplate Gothic Bold" panose="020E0705020206020404" pitchFamily="34" charset="0"/>
                <a:ea typeface="Times New Roman" panose="02020603050405020304" pitchFamily="18" charset="0"/>
              </a:rPr>
              <a:t>In </a:t>
            </a:r>
            <a:r>
              <a:rPr lang="en-IN" sz="1050" dirty="0">
                <a:solidFill>
                  <a:schemeClr val="accent4"/>
                </a:solidFill>
                <a:latin typeface="Copperplate Gothic Bold" panose="020E0705020206020404" pitchFamily="34" charset="0"/>
                <a:ea typeface="Times New Roman" panose="02020603050405020304" pitchFamily="18" charset="0"/>
              </a:rPr>
              <a:t>Turbo Graphics each color is assigned a number. Total 16 colors are available. Strictly speaking number of available colors depends on current graphics mode and driver</a:t>
            </a:r>
            <a:r>
              <a:rPr lang="en-IN" sz="1050" dirty="0" smtClean="0">
                <a:solidFill>
                  <a:schemeClr val="accent4"/>
                </a:solidFill>
                <a:latin typeface="Copperplate Gothic Bold" panose="020E0705020206020404" pitchFamily="34" charset="0"/>
                <a:ea typeface="Times New Roman" panose="02020603050405020304" pitchFamily="18" charset="0"/>
              </a:rPr>
              <a:t>.</a:t>
            </a:r>
          </a:p>
          <a:p>
            <a:pPr>
              <a:spcAft>
                <a:spcPts val="1440"/>
              </a:spcAft>
            </a:pPr>
            <a:r>
              <a:rPr lang="en-IN" sz="1050" dirty="0" smtClean="0">
                <a:solidFill>
                  <a:schemeClr val="accent4"/>
                </a:solidFill>
                <a:latin typeface="Copperplate Gothic Bold" panose="020E0705020206020404" pitchFamily="34" charset="0"/>
                <a:ea typeface="Times New Roman" panose="02020603050405020304" pitchFamily="18" charset="0"/>
              </a:rPr>
              <a:t>For </a:t>
            </a:r>
            <a:r>
              <a:rPr lang="en-IN" sz="1050" dirty="0">
                <a:solidFill>
                  <a:schemeClr val="accent4"/>
                </a:solidFill>
                <a:latin typeface="Copperplate Gothic Bold" panose="020E0705020206020404" pitchFamily="34" charset="0"/>
                <a:ea typeface="Times New Roman" panose="02020603050405020304" pitchFamily="18" charset="0"/>
              </a:rPr>
              <a:t>Example :- BLACK is assigned 0, RED is assigned 4 etc. </a:t>
            </a:r>
            <a:r>
              <a:rPr lang="en-IN" sz="1050" dirty="0" smtClean="0">
                <a:solidFill>
                  <a:schemeClr val="accent4"/>
                </a:solidFill>
                <a:latin typeface="Copperplate Gothic Bold" panose="020E0705020206020404" pitchFamily="34" charset="0"/>
                <a:ea typeface="Times New Roman" panose="02020603050405020304" pitchFamily="18" charset="0"/>
              </a:rPr>
              <a:t>setcolor </a:t>
            </a:r>
            <a:r>
              <a:rPr lang="en-IN" sz="1050" dirty="0">
                <a:solidFill>
                  <a:schemeClr val="accent4"/>
                </a:solidFill>
                <a:latin typeface="Copperplate Gothic Bold" panose="020E0705020206020404" pitchFamily="34" charset="0"/>
                <a:ea typeface="Times New Roman" panose="02020603050405020304" pitchFamily="18" charset="0"/>
              </a:rPr>
              <a:t>function is used to change the current drawing </a:t>
            </a:r>
            <a:r>
              <a:rPr lang="en-IN" sz="1050" dirty="0" smtClean="0">
                <a:solidFill>
                  <a:schemeClr val="accent4"/>
                </a:solidFill>
                <a:latin typeface="Copperplate Gothic Bold" panose="020E0705020206020404" pitchFamily="34" charset="0"/>
                <a:ea typeface="Times New Roman" panose="02020603050405020304" pitchFamily="18" charset="0"/>
              </a:rPr>
              <a:t>color. .  Setcolor (</a:t>
            </a:r>
            <a:r>
              <a:rPr lang="en-IN" sz="1050" dirty="0">
                <a:solidFill>
                  <a:schemeClr val="accent4"/>
                </a:solidFill>
                <a:latin typeface="Copperplate Gothic Bold" panose="020E0705020206020404" pitchFamily="34" charset="0"/>
                <a:ea typeface="Times New Roman" panose="02020603050405020304" pitchFamily="18" charset="0"/>
              </a:rPr>
              <a:t>RED) or </a:t>
            </a:r>
            <a:r>
              <a:rPr lang="en-IN" sz="1050" dirty="0" smtClean="0">
                <a:solidFill>
                  <a:schemeClr val="accent4"/>
                </a:solidFill>
                <a:latin typeface="Copperplate Gothic Bold" panose="020E0705020206020404" pitchFamily="34" charset="0"/>
                <a:ea typeface="Times New Roman" panose="02020603050405020304" pitchFamily="18" charset="0"/>
              </a:rPr>
              <a:t>setcolor (</a:t>
            </a:r>
            <a:r>
              <a:rPr lang="en-IN" sz="1050" dirty="0">
                <a:solidFill>
                  <a:schemeClr val="accent4"/>
                </a:solidFill>
                <a:latin typeface="Copperplate Gothic Bold" panose="020E0705020206020404" pitchFamily="34" charset="0"/>
                <a:ea typeface="Times New Roman" panose="02020603050405020304" pitchFamily="18" charset="0"/>
              </a:rPr>
              <a:t>4) changes the current drawing color to RED. Remember that default drawing color is WHITE.</a:t>
            </a:r>
          </a:p>
          <a:p>
            <a:pPr>
              <a:spcAft>
                <a:spcPts val="1440"/>
              </a:spcAft>
            </a:pPr>
            <a:r>
              <a:rPr lang="en-IN" sz="1050" dirty="0" smtClean="0">
                <a:solidFill>
                  <a:schemeClr val="accent4"/>
                </a:solidFill>
                <a:latin typeface="Copperplate Gothic Bold" panose="020E0705020206020404" pitchFamily="34" charset="0"/>
                <a:ea typeface="Times New Roman" panose="02020603050405020304" pitchFamily="18" charset="0"/>
              </a:rPr>
              <a:t>Setcolor  </a:t>
            </a:r>
            <a:r>
              <a:rPr lang="en-IN" sz="1050" dirty="0">
                <a:solidFill>
                  <a:schemeClr val="accent4"/>
                </a:solidFill>
                <a:latin typeface="Copperplate Gothic Bold" panose="020E0705020206020404" pitchFamily="34" charset="0"/>
                <a:ea typeface="Times New Roman" panose="02020603050405020304" pitchFamily="18" charset="0"/>
              </a:rPr>
              <a:t>sets the current drawing color to color which can range from 0 to </a:t>
            </a:r>
            <a:r>
              <a:rPr lang="en-IN" sz="1050" dirty="0" smtClean="0">
                <a:solidFill>
                  <a:schemeClr val="accent4"/>
                </a:solidFill>
                <a:latin typeface="Copperplate Gothic Bold" panose="020E0705020206020404" pitchFamily="34" charset="0"/>
                <a:ea typeface="Times New Roman" panose="02020603050405020304" pitchFamily="18" charset="0"/>
              </a:rPr>
              <a:t>maxcolor </a:t>
            </a:r>
          </a:p>
          <a:p>
            <a:pPr>
              <a:spcAft>
                <a:spcPts val="1440"/>
              </a:spcAft>
            </a:pPr>
            <a:r>
              <a:rPr lang="en-IN" sz="1050" dirty="0" smtClean="0">
                <a:solidFill>
                  <a:schemeClr val="accent4"/>
                </a:solidFill>
                <a:latin typeface="Copperplate Gothic Bold" panose="020E0705020206020404" pitchFamily="34" charset="0"/>
                <a:ea typeface="Times New Roman" panose="02020603050405020304" pitchFamily="18" charset="0"/>
              </a:rPr>
              <a:t>.</a:t>
            </a:r>
            <a:r>
              <a:rPr lang="en-IN" sz="1050" b="1" dirty="0" smtClean="0">
                <a:solidFill>
                  <a:srgbClr val="FF0000"/>
                </a:solidFill>
                <a:latin typeface="Copperplate Gothic Bold" panose="020E0705020206020404" pitchFamily="34" charset="0"/>
                <a:ea typeface="Times New Roman" panose="02020603050405020304" pitchFamily="18" charset="0"/>
              </a:rPr>
              <a:t>Rectangle </a:t>
            </a:r>
            <a:r>
              <a:rPr lang="en-IN" sz="1050" b="1" dirty="0">
                <a:solidFill>
                  <a:srgbClr val="FF0000"/>
                </a:solidFill>
                <a:latin typeface="Copperplate Gothic Bold" panose="020E0705020206020404" pitchFamily="34" charset="0"/>
                <a:ea typeface="Times New Roman" panose="02020603050405020304" pitchFamily="18" charset="0"/>
              </a:rPr>
              <a:t>:-</a:t>
            </a:r>
            <a:endParaRPr lang="en-IN" sz="1050" dirty="0">
              <a:solidFill>
                <a:srgbClr val="FF0000"/>
              </a:solidFill>
              <a:latin typeface="Copperplate Gothic Bold" panose="020E0705020206020404" pitchFamily="34" charset="0"/>
              <a:ea typeface="Times New Roman" panose="02020603050405020304" pitchFamily="18" charset="0"/>
            </a:endParaRPr>
          </a:p>
          <a:p>
            <a:pPr>
              <a:spcAft>
                <a:spcPts val="1440"/>
              </a:spcAft>
            </a:pPr>
            <a:r>
              <a:rPr lang="en-IN" sz="1050" dirty="0">
                <a:solidFill>
                  <a:schemeClr val="accent4"/>
                </a:solidFill>
                <a:latin typeface="Copperplate Gothic Bold" panose="020E0705020206020404" pitchFamily="34" charset="0"/>
                <a:ea typeface="Times New Roman" panose="02020603050405020304" pitchFamily="18" charset="0"/>
              </a:rPr>
              <a:t>Declaration :- void rectangle</a:t>
            </a:r>
            <a:r>
              <a:rPr lang="en-IN" sz="1050" dirty="0" smtClean="0">
                <a:solidFill>
                  <a:schemeClr val="accent4"/>
                </a:solidFill>
                <a:latin typeface="Copperplate Gothic Bold" panose="020E0705020206020404" pitchFamily="34" charset="0"/>
                <a:ea typeface="Times New Roman" panose="02020603050405020304" pitchFamily="18" charset="0"/>
              </a:rPr>
              <a:t>( int </a:t>
            </a:r>
            <a:r>
              <a:rPr lang="en-IN" sz="1050" dirty="0">
                <a:solidFill>
                  <a:schemeClr val="accent4"/>
                </a:solidFill>
                <a:latin typeface="Copperplate Gothic Bold" panose="020E0705020206020404" pitchFamily="34" charset="0"/>
                <a:ea typeface="Times New Roman" panose="02020603050405020304" pitchFamily="18" charset="0"/>
              </a:rPr>
              <a:t>left, </a:t>
            </a:r>
            <a:r>
              <a:rPr lang="en-IN" sz="1050" dirty="0" smtClean="0">
                <a:solidFill>
                  <a:schemeClr val="accent4"/>
                </a:solidFill>
                <a:latin typeface="Copperplate Gothic Bold" panose="020E0705020206020404" pitchFamily="34" charset="0"/>
                <a:ea typeface="Times New Roman" panose="02020603050405020304" pitchFamily="18" charset="0"/>
              </a:rPr>
              <a:t>int  </a:t>
            </a:r>
            <a:r>
              <a:rPr lang="en-IN" sz="1050" dirty="0">
                <a:solidFill>
                  <a:schemeClr val="accent4"/>
                </a:solidFill>
                <a:latin typeface="Copperplate Gothic Bold" panose="020E0705020206020404" pitchFamily="34" charset="0"/>
                <a:ea typeface="Times New Roman" panose="02020603050405020304" pitchFamily="18" charset="0"/>
              </a:rPr>
              <a:t>top, </a:t>
            </a:r>
            <a:r>
              <a:rPr lang="en-IN" sz="1050" dirty="0" smtClean="0">
                <a:solidFill>
                  <a:schemeClr val="accent4"/>
                </a:solidFill>
                <a:latin typeface="Copperplate Gothic Bold" panose="020E0705020206020404" pitchFamily="34" charset="0"/>
                <a:ea typeface="Times New Roman" panose="02020603050405020304" pitchFamily="18" charset="0"/>
              </a:rPr>
              <a:t>int  </a:t>
            </a:r>
            <a:r>
              <a:rPr lang="en-IN" sz="1050" dirty="0">
                <a:solidFill>
                  <a:schemeClr val="accent4"/>
                </a:solidFill>
                <a:latin typeface="Copperplate Gothic Bold" panose="020E0705020206020404" pitchFamily="34" charset="0"/>
                <a:ea typeface="Times New Roman" panose="02020603050405020304" pitchFamily="18" charset="0"/>
              </a:rPr>
              <a:t>right, </a:t>
            </a:r>
            <a:r>
              <a:rPr lang="en-IN" sz="1050" dirty="0" smtClean="0">
                <a:solidFill>
                  <a:schemeClr val="accent4"/>
                </a:solidFill>
                <a:latin typeface="Copperplate Gothic Bold" panose="020E0705020206020404" pitchFamily="34" charset="0"/>
                <a:ea typeface="Times New Roman" panose="02020603050405020304" pitchFamily="18" charset="0"/>
              </a:rPr>
              <a:t>int  </a:t>
            </a:r>
            <a:r>
              <a:rPr lang="en-IN" sz="1050" dirty="0">
                <a:solidFill>
                  <a:schemeClr val="accent4"/>
                </a:solidFill>
                <a:latin typeface="Copperplate Gothic Bold" panose="020E0705020206020404" pitchFamily="34" charset="0"/>
                <a:ea typeface="Times New Roman" panose="02020603050405020304" pitchFamily="18" charset="0"/>
              </a:rPr>
              <a:t>bottom);</a:t>
            </a:r>
          </a:p>
          <a:p>
            <a:pPr>
              <a:spcAft>
                <a:spcPts val="1440"/>
              </a:spcAft>
            </a:pPr>
            <a:r>
              <a:rPr lang="en-IN" sz="1050" dirty="0">
                <a:solidFill>
                  <a:schemeClr val="accent4"/>
                </a:solidFill>
                <a:latin typeface="Copperplate Gothic Bold" panose="020E0705020206020404" pitchFamily="34" charset="0"/>
                <a:ea typeface="Times New Roman" panose="02020603050405020304" pitchFamily="18" charset="0"/>
              </a:rPr>
              <a:t>rectangle function is used to draw a rectangle. Coordinates of left top and right bottom corner are required to draw the rectangle. left specifies the X-coordinate of top left corner, top specifies the Y-coordinate of top left corner, right specifies the X-coordinate of right bottom corner, bottom specifies the Y-coordinate of right bottom corner. </a:t>
            </a:r>
            <a:endParaRPr lang="en-IN" sz="1050" dirty="0" smtClean="0">
              <a:solidFill>
                <a:schemeClr val="accent4"/>
              </a:solidFill>
              <a:latin typeface="Copperplate Gothic Bold" panose="020E0705020206020404" pitchFamily="34" charset="0"/>
              <a:ea typeface="Times New Roman" panose="02020603050405020304" pitchFamily="18" charset="0"/>
            </a:endParaRPr>
          </a:p>
          <a:p>
            <a:pPr>
              <a:spcAft>
                <a:spcPts val="1440"/>
              </a:spcAft>
            </a:pPr>
            <a:r>
              <a:rPr lang="en-US" sz="1050" b="1" dirty="0" err="1" smtClean="0">
                <a:solidFill>
                  <a:srgbClr val="FF0000"/>
                </a:solidFill>
                <a:latin typeface="Copperplate Gothic Bold" panose="020E0705020206020404" pitchFamily="34" charset="0"/>
                <a:ea typeface="Times New Roman" panose="02020603050405020304" pitchFamily="18" charset="0"/>
              </a:rPr>
              <a:t>Outtextxy</a:t>
            </a:r>
            <a:r>
              <a:rPr lang="en-US" sz="1050" b="1" dirty="0" smtClean="0">
                <a:solidFill>
                  <a:srgbClr val="FF0000"/>
                </a:solidFill>
                <a:latin typeface="Copperplate Gothic Bold" panose="020E0705020206020404" pitchFamily="34" charset="0"/>
                <a:ea typeface="Times New Roman" panose="02020603050405020304" pitchFamily="18" charset="0"/>
              </a:rPr>
              <a:t> :-</a:t>
            </a:r>
            <a:endParaRPr lang="en-IN" sz="1050" dirty="0" smtClean="0">
              <a:solidFill>
                <a:srgbClr val="FF0000"/>
              </a:solidFill>
              <a:latin typeface="Copperplate Gothic Bold" panose="020E0705020206020404" pitchFamily="34" charset="0"/>
              <a:ea typeface="Times New Roman" panose="02020603050405020304" pitchFamily="18" charset="0"/>
            </a:endParaRPr>
          </a:p>
          <a:p>
            <a:pPr>
              <a:spcAft>
                <a:spcPts val="1440"/>
              </a:spcAft>
            </a:pPr>
            <a:r>
              <a:rPr lang="en-IN" sz="1050" dirty="0" smtClean="0">
                <a:solidFill>
                  <a:schemeClr val="accent4"/>
                </a:solidFill>
                <a:latin typeface="Copperplate Gothic Bold" panose="020E0705020206020404" pitchFamily="34" charset="0"/>
                <a:ea typeface="Times New Roman" panose="02020603050405020304" pitchFamily="18" charset="0"/>
              </a:rPr>
              <a:t>outtextxy </a:t>
            </a:r>
            <a:r>
              <a:rPr lang="en-IN" sz="1050" dirty="0">
                <a:solidFill>
                  <a:schemeClr val="accent4"/>
                </a:solidFill>
                <a:latin typeface="Copperplate Gothic Bold" panose="020E0705020206020404" pitchFamily="34" charset="0"/>
                <a:ea typeface="Times New Roman" panose="02020603050405020304" pitchFamily="18" charset="0"/>
              </a:rPr>
              <a:t>function display text or string at a specified point</a:t>
            </a:r>
            <a:r>
              <a:rPr lang="en-IN" sz="1050" dirty="0" smtClean="0">
                <a:solidFill>
                  <a:schemeClr val="accent4"/>
                </a:solidFill>
                <a:latin typeface="Copperplate Gothic Bold" panose="020E0705020206020404" pitchFamily="34" charset="0"/>
                <a:ea typeface="Times New Roman" panose="02020603050405020304" pitchFamily="18" charset="0"/>
              </a:rPr>
              <a:t>( x,y</a:t>
            </a:r>
            <a:r>
              <a:rPr lang="en-IN" sz="1050" dirty="0">
                <a:solidFill>
                  <a:schemeClr val="accent4"/>
                </a:solidFill>
                <a:latin typeface="Copperplate Gothic Bold" panose="020E0705020206020404" pitchFamily="34" charset="0"/>
                <a:ea typeface="Times New Roman" panose="02020603050405020304" pitchFamily="18" charset="0"/>
              </a:rPr>
              <a:t>) on the </a:t>
            </a:r>
            <a:r>
              <a:rPr lang="en-IN" sz="1050" dirty="0" smtClean="0">
                <a:solidFill>
                  <a:schemeClr val="accent4"/>
                </a:solidFill>
                <a:latin typeface="Copperplate Gothic Bold" panose="020E0705020206020404" pitchFamily="34" charset="0"/>
                <a:ea typeface="Times New Roman" panose="02020603050405020304" pitchFamily="18" charset="0"/>
              </a:rPr>
              <a:t>screen.</a:t>
            </a:r>
          </a:p>
          <a:p>
            <a:pPr>
              <a:spcAft>
                <a:spcPts val="1440"/>
              </a:spcAft>
            </a:pPr>
            <a:r>
              <a:rPr lang="en-IN" sz="1050" dirty="0" smtClean="0">
                <a:solidFill>
                  <a:schemeClr val="accent4"/>
                </a:solidFill>
                <a:latin typeface="Copperplate Gothic Bold" panose="020E0705020206020404" pitchFamily="34" charset="0"/>
                <a:ea typeface="Times New Roman" panose="02020603050405020304" pitchFamily="18" charset="0"/>
              </a:rPr>
              <a:t>Declaration </a:t>
            </a:r>
            <a:r>
              <a:rPr lang="en-IN" sz="1050" dirty="0">
                <a:solidFill>
                  <a:schemeClr val="accent4"/>
                </a:solidFill>
                <a:latin typeface="Copperplate Gothic Bold" panose="020E0705020206020404" pitchFamily="34" charset="0"/>
                <a:ea typeface="Times New Roman" panose="02020603050405020304" pitchFamily="18" charset="0"/>
              </a:rPr>
              <a:t>:- void outtextxy(int x, int y, char *string);</a:t>
            </a:r>
            <a:br>
              <a:rPr lang="en-IN" sz="1050" dirty="0">
                <a:solidFill>
                  <a:schemeClr val="accent4"/>
                </a:solidFill>
                <a:latin typeface="Copperplate Gothic Bold" panose="020E0705020206020404" pitchFamily="34" charset="0"/>
                <a:ea typeface="Times New Roman" panose="02020603050405020304" pitchFamily="18" charset="0"/>
              </a:rPr>
            </a:br>
            <a:r>
              <a:rPr lang="en-IN" sz="1050" dirty="0">
                <a:solidFill>
                  <a:schemeClr val="accent4"/>
                </a:solidFill>
                <a:latin typeface="Copperplate Gothic Bold" panose="020E0705020206020404" pitchFamily="34" charset="0"/>
                <a:ea typeface="Times New Roman" panose="02020603050405020304" pitchFamily="18" charset="0"/>
              </a:rPr>
              <a:t>x, y are coordinates of the point and third argument contains the address of string to be displayed.</a:t>
            </a:r>
          </a:p>
          <a:p>
            <a:pPr>
              <a:spcAft>
                <a:spcPts val="0"/>
              </a:spcAft>
            </a:pPr>
            <a:r>
              <a:rPr lang="en-IN" sz="1050" dirty="0" smtClean="0">
                <a:solidFill>
                  <a:schemeClr val="accent4"/>
                </a:solidFill>
                <a:latin typeface="Copperplate Gothic Bold" panose="020E0705020206020404" pitchFamily="34" charset="0"/>
                <a:ea typeface="Times New Roman" panose="02020603050405020304" pitchFamily="18" charset="0"/>
              </a:rPr>
              <a:t>void outtext (</a:t>
            </a:r>
            <a:r>
              <a:rPr lang="en-IN" sz="1050" dirty="0">
                <a:solidFill>
                  <a:schemeClr val="accent4"/>
                </a:solidFill>
                <a:latin typeface="Copperplate Gothic Bold" panose="020E0705020206020404" pitchFamily="34" charset="0"/>
                <a:ea typeface="Times New Roman" panose="02020603050405020304" pitchFamily="18" charset="0"/>
              </a:rPr>
              <a:t>char *string);</a:t>
            </a:r>
            <a:br>
              <a:rPr lang="en-IN" sz="1050" dirty="0">
                <a:solidFill>
                  <a:schemeClr val="accent4"/>
                </a:solidFill>
                <a:latin typeface="Copperplate Gothic Bold" panose="020E0705020206020404" pitchFamily="34" charset="0"/>
                <a:ea typeface="Times New Roman" panose="02020603050405020304" pitchFamily="18" charset="0"/>
              </a:rPr>
            </a:br>
            <a:r>
              <a:rPr lang="en-IN" sz="1050" dirty="0">
                <a:solidFill>
                  <a:schemeClr val="accent4"/>
                </a:solidFill>
                <a:latin typeface="Copperplate Gothic Bold" panose="020E0705020206020404" pitchFamily="34" charset="0"/>
                <a:ea typeface="Times New Roman" panose="02020603050405020304" pitchFamily="18" charset="0"/>
              </a:rPr>
              <a:t>void outtextxy(int x, int y, char *string);</a:t>
            </a:r>
          </a:p>
          <a:p>
            <a:pPr>
              <a:spcAft>
                <a:spcPts val="1440"/>
              </a:spcAft>
            </a:pPr>
            <a:r>
              <a:rPr lang="en-IN" sz="1050" dirty="0">
                <a:solidFill>
                  <a:schemeClr val="accent4"/>
                </a:solidFill>
                <a:latin typeface="Copperplate Gothic Bold" panose="020E0705020206020404" pitchFamily="34" charset="0"/>
                <a:ea typeface="Times New Roman" panose="02020603050405020304" pitchFamily="18" charset="0"/>
              </a:rPr>
              <a:t>These functions are used to display text on the screen in graphics mode. outtext displays text at the current position while outtextxy displays text from a specified </a:t>
            </a:r>
            <a:r>
              <a:rPr lang="en-IN" sz="1050" dirty="0" smtClean="0">
                <a:solidFill>
                  <a:schemeClr val="accent4"/>
                </a:solidFill>
                <a:latin typeface="Copperplate Gothic Bold" panose="020E0705020206020404" pitchFamily="34" charset="0"/>
                <a:ea typeface="Times New Roman" panose="02020603050405020304" pitchFamily="18" charset="0"/>
              </a:rPr>
              <a:t>point(x ,</a:t>
            </a:r>
            <a:r>
              <a:rPr lang="en-IN" sz="1050" dirty="0">
                <a:solidFill>
                  <a:schemeClr val="accent4"/>
                </a:solidFill>
                <a:latin typeface="Copperplate Gothic Bold" panose="020E0705020206020404" pitchFamily="34" charset="0"/>
                <a:ea typeface="Times New Roman" panose="02020603050405020304" pitchFamily="18" charset="0"/>
              </a:rPr>
              <a:t>y) on the </a:t>
            </a:r>
            <a:r>
              <a:rPr lang="en-IN" sz="1050" dirty="0" smtClean="0">
                <a:solidFill>
                  <a:schemeClr val="accent4"/>
                </a:solidFill>
                <a:latin typeface="Copperplate Gothic Bold" panose="020E0705020206020404" pitchFamily="34" charset="0"/>
                <a:ea typeface="Times New Roman" panose="02020603050405020304" pitchFamily="18" charset="0"/>
              </a:rPr>
              <a:t>screen.</a:t>
            </a:r>
          </a:p>
          <a:p>
            <a:pPr>
              <a:spcAft>
                <a:spcPts val="1440"/>
              </a:spcAft>
            </a:pPr>
            <a:r>
              <a:rPr lang="en-US" sz="1050" b="1" dirty="0" smtClean="0">
                <a:solidFill>
                  <a:srgbClr val="FF0000"/>
                </a:solidFill>
                <a:latin typeface="Copperplate Gothic Bold" panose="020E0705020206020404" pitchFamily="34" charset="0"/>
                <a:ea typeface="Times New Roman" panose="02020603050405020304" pitchFamily="18" charset="0"/>
              </a:rPr>
              <a:t>Gotoxy </a:t>
            </a:r>
            <a:r>
              <a:rPr lang="en-US" sz="1050" b="1" dirty="0">
                <a:solidFill>
                  <a:srgbClr val="FF0000"/>
                </a:solidFill>
                <a:latin typeface="Copperplate Gothic Bold" panose="020E0705020206020404" pitchFamily="34" charset="0"/>
                <a:ea typeface="Times New Roman" panose="02020603050405020304" pitchFamily="18" charset="0"/>
              </a:rPr>
              <a:t>:-</a:t>
            </a:r>
            <a:endParaRPr lang="en-IN" sz="1050" dirty="0">
              <a:solidFill>
                <a:srgbClr val="FF0000"/>
              </a:solidFill>
              <a:latin typeface="Copperplate Gothic Bold" panose="020E0705020206020404" pitchFamily="34" charset="0"/>
              <a:ea typeface="Times New Roman" panose="02020603050405020304" pitchFamily="18" charset="0"/>
            </a:endParaRPr>
          </a:p>
          <a:p>
            <a:pPr>
              <a:spcAft>
                <a:spcPts val="0"/>
              </a:spcAft>
            </a:pPr>
            <a:r>
              <a:rPr lang="en-US" sz="1050" dirty="0">
                <a:solidFill>
                  <a:srgbClr val="FF0000"/>
                </a:solidFill>
                <a:latin typeface="Copperplate Gothic Bold" panose="020E0705020206020404" pitchFamily="34" charset="0"/>
                <a:ea typeface="Times New Roman" panose="02020603050405020304" pitchFamily="18" charset="0"/>
              </a:rPr>
              <a:t> </a:t>
            </a:r>
            <a:r>
              <a:rPr lang="en-US" sz="1050" dirty="0" smtClean="0">
                <a:solidFill>
                  <a:schemeClr val="accent4"/>
                </a:solidFill>
                <a:latin typeface="Copperplate Gothic Bold" panose="020E0705020206020404" pitchFamily="34" charset="0"/>
                <a:ea typeface="Times New Roman" panose="02020603050405020304" pitchFamily="18" charset="0"/>
              </a:rPr>
              <a:t>gotoxy</a:t>
            </a:r>
            <a:r>
              <a:rPr lang="en-US" sz="1050" dirty="0">
                <a:solidFill>
                  <a:schemeClr val="accent4"/>
                </a:solidFill>
                <a:latin typeface="Copperplate Gothic Bold" panose="020E0705020206020404" pitchFamily="34" charset="0"/>
                <a:ea typeface="Times New Roman" panose="02020603050405020304" pitchFamily="18" charset="0"/>
              </a:rPr>
              <a:t>() function in C language is used to take the cursor to a particular co-ordinate of the </a:t>
            </a:r>
            <a:r>
              <a:rPr lang="en-US" sz="1050" dirty="0" smtClean="0">
                <a:solidFill>
                  <a:schemeClr val="accent4"/>
                </a:solidFill>
                <a:latin typeface="Copperplate Gothic Bold" panose="020E0705020206020404" pitchFamily="34" charset="0"/>
                <a:ea typeface="Times New Roman" panose="02020603050405020304" pitchFamily="18" charset="0"/>
              </a:rPr>
              <a:t>screen  . the </a:t>
            </a:r>
            <a:r>
              <a:rPr lang="en-US" sz="1050" dirty="0">
                <a:solidFill>
                  <a:schemeClr val="accent4"/>
                </a:solidFill>
                <a:latin typeface="Copperplate Gothic Bold" panose="020E0705020206020404" pitchFamily="34" charset="0"/>
                <a:ea typeface="Times New Roman" panose="02020603050405020304" pitchFamily="18" charset="0"/>
              </a:rPr>
              <a:t>argument of this function is the co-ordinate where you want to take the </a:t>
            </a:r>
            <a:r>
              <a:rPr lang="en-US" sz="1050" dirty="0">
                <a:solidFill>
                  <a:schemeClr val="accent4"/>
                </a:solidFill>
                <a:latin typeface="Copperplate Gothic Bold" panose="020E0705020206020404" pitchFamily="34" charset="0"/>
                <a:ea typeface="Times New Roman" panose="02020603050405020304" pitchFamily="18" charset="0"/>
              </a:rPr>
              <a:t>the</a:t>
            </a:r>
            <a:r>
              <a:rPr lang="en-US" sz="1050" dirty="0">
                <a:solidFill>
                  <a:schemeClr val="accent4"/>
                </a:solidFill>
                <a:latin typeface="Copperplate Gothic Bold" panose="020E0705020206020404" pitchFamily="34" charset="0"/>
                <a:ea typeface="Times New Roman" panose="02020603050405020304" pitchFamily="18" charset="0"/>
              </a:rPr>
              <a:t> cursor . in Turbo c</a:t>
            </a:r>
            <a:r>
              <a:rPr lang="en-US" sz="1050" dirty="0" smtClean="0">
                <a:solidFill>
                  <a:schemeClr val="accent4"/>
                </a:solidFill>
                <a:latin typeface="Copperplate Gothic Bold" panose="020E0705020206020404" pitchFamily="34" charset="0"/>
                <a:ea typeface="Times New Roman" panose="02020603050405020304" pitchFamily="18" charset="0"/>
              </a:rPr>
              <a:t>/ c</a:t>
            </a:r>
            <a:r>
              <a:rPr lang="en-US" sz="1050" dirty="0">
                <a:solidFill>
                  <a:schemeClr val="accent4"/>
                </a:solidFill>
                <a:latin typeface="Copperplate Gothic Bold" panose="020E0705020206020404" pitchFamily="34" charset="0"/>
                <a:ea typeface="Times New Roman" panose="02020603050405020304" pitchFamily="18" charset="0"/>
              </a:rPr>
              <a:t>++ you can directly use the </a:t>
            </a:r>
            <a:r>
              <a:rPr lang="en-US" sz="1050" dirty="0" smtClean="0">
                <a:solidFill>
                  <a:schemeClr val="accent4"/>
                </a:solidFill>
                <a:latin typeface="Copperplate Gothic Bold" panose="020E0705020206020404" pitchFamily="34" charset="0"/>
                <a:ea typeface="Times New Roman" panose="02020603050405020304" pitchFamily="18" charset="0"/>
              </a:rPr>
              <a:t>gotoxy () library function</a:t>
            </a:r>
            <a:endParaRPr lang="en-IN" sz="1050" dirty="0">
              <a:solidFill>
                <a:schemeClr val="accent4"/>
              </a:solidFill>
              <a:latin typeface="Copperplate Gothic Bold" panose="020E0705020206020404" pitchFamily="34" charset="0"/>
              <a:ea typeface="Times New Roman" panose="02020603050405020304" pitchFamily="18" charset="0"/>
            </a:endParaRPr>
          </a:p>
          <a:p>
            <a:pPr>
              <a:spcAft>
                <a:spcPts val="0"/>
              </a:spcAft>
            </a:pPr>
            <a:r>
              <a:rPr lang="en-US" sz="1050" dirty="0">
                <a:solidFill>
                  <a:schemeClr val="accent4"/>
                </a:solidFill>
                <a:latin typeface="Copperplate Gothic Bold" panose="020E0705020206020404" pitchFamily="34" charset="0"/>
                <a:ea typeface="Times New Roman" panose="02020603050405020304" pitchFamily="18" charset="0"/>
              </a:rPr>
              <a:t> </a:t>
            </a:r>
            <a:endParaRPr lang="en-IN" sz="1050" dirty="0">
              <a:solidFill>
                <a:schemeClr val="accent4"/>
              </a:solidFill>
              <a:latin typeface="Copperplate Gothic Bold" panose="020E0705020206020404" pitchFamily="34" charset="0"/>
              <a:ea typeface="Times New Roman" panose="02020603050405020304" pitchFamily="18" charset="0"/>
            </a:endParaRPr>
          </a:p>
          <a:p>
            <a:pPr>
              <a:spcAft>
                <a:spcPts val="1440"/>
              </a:spcAft>
            </a:pPr>
            <a:r>
              <a:rPr lang="en-IN" sz="1050" dirty="0" err="1" smtClean="0">
                <a:solidFill>
                  <a:schemeClr val="accent4"/>
                </a:solidFill>
                <a:latin typeface="Copperplate Gothic Bold" panose="020E0705020206020404" pitchFamily="34" charset="0"/>
                <a:ea typeface="Times New Roman" panose="02020603050405020304" pitchFamily="18" charset="0"/>
              </a:rPr>
              <a:t>Gotoxy</a:t>
            </a:r>
            <a:r>
              <a:rPr lang="en-IN" sz="1050" dirty="0" smtClean="0">
                <a:solidFill>
                  <a:schemeClr val="accent4"/>
                </a:solidFill>
                <a:latin typeface="Copperplate Gothic Bold" panose="020E0705020206020404" pitchFamily="34" charset="0"/>
                <a:ea typeface="Times New Roman" panose="02020603050405020304" pitchFamily="18" charset="0"/>
              </a:rPr>
              <a:t>  </a:t>
            </a:r>
            <a:r>
              <a:rPr lang="en-IN" sz="1050" dirty="0">
                <a:solidFill>
                  <a:schemeClr val="accent4"/>
                </a:solidFill>
                <a:latin typeface="Copperplate Gothic Bold" panose="020E0705020206020404" pitchFamily="34" charset="0"/>
                <a:ea typeface="Times New Roman" panose="02020603050405020304" pitchFamily="18" charset="0"/>
              </a:rPr>
              <a:t>function places cursor at a desired location on screen i.e. we can change cursor position using </a:t>
            </a:r>
            <a:r>
              <a:rPr lang="en-IN" sz="1050" dirty="0" err="1" smtClean="0">
                <a:solidFill>
                  <a:schemeClr val="accent4"/>
                </a:solidFill>
                <a:latin typeface="Copperplate Gothic Bold" panose="020E0705020206020404" pitchFamily="34" charset="0"/>
                <a:ea typeface="Times New Roman" panose="02020603050405020304" pitchFamily="18" charset="0"/>
              </a:rPr>
              <a:t>gotoxy</a:t>
            </a:r>
            <a:r>
              <a:rPr lang="en-IN" sz="1050" dirty="0" smtClean="0">
                <a:solidFill>
                  <a:schemeClr val="accent4"/>
                </a:solidFill>
                <a:latin typeface="Copperplate Gothic Bold" panose="020E0705020206020404" pitchFamily="34" charset="0"/>
                <a:ea typeface="Times New Roman" panose="02020603050405020304" pitchFamily="18" charset="0"/>
              </a:rPr>
              <a:t>  </a:t>
            </a:r>
            <a:r>
              <a:rPr lang="en-IN" sz="1050" dirty="0">
                <a:solidFill>
                  <a:schemeClr val="accent4"/>
                </a:solidFill>
                <a:latin typeface="Copperplate Gothic Bold" panose="020E0705020206020404" pitchFamily="34" charset="0"/>
                <a:ea typeface="Times New Roman" panose="02020603050405020304" pitchFamily="18" charset="0"/>
              </a:rPr>
              <a:t>function.</a:t>
            </a:r>
            <a:endParaRPr lang="en-IN" sz="1050" dirty="0">
              <a:solidFill>
                <a:schemeClr val="accent4"/>
              </a:solidFill>
              <a:effectLst/>
              <a:latin typeface="Copperplate Gothic Bold" panose="020E0705020206020404" pitchFamily="34" charset="0"/>
              <a:ea typeface="Times New Roman" panose="02020603050405020304" pitchFamily="18" charset="0"/>
            </a:endParaRPr>
          </a:p>
        </p:txBody>
      </p:sp>
    </p:spTree>
    <p:extLst>
      <p:ext uri="{BB962C8B-B14F-4D97-AF65-F5344CB8AC3E}">
        <p14:creationId xmlns:p14="http://schemas.microsoft.com/office/powerpoint/2010/main" val="84889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latin typeface="Copperplate Gothic Bold" panose="020E0705020206020404" pitchFamily="34" charset="0"/>
              </a:rPr>
              <a:t>PRODUCT FUNCTIONALITY</a:t>
            </a:r>
            <a:endParaRPr lang="en-IN" dirty="0">
              <a:solidFill>
                <a:srgbClr val="FF0000"/>
              </a:solidFill>
              <a:latin typeface="Copperplate Gothic Bold" panose="020E07050202060204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pPr algn="just"/>
            <a:r>
              <a:rPr lang="en-IN" sz="2000" dirty="0">
                <a:solidFill>
                  <a:schemeClr val="accent5"/>
                </a:solidFill>
                <a:latin typeface="Cooper Black" panose="0208090404030B020404" pitchFamily="18" charset="0"/>
                <a:cs typeface="Courier New" pitchFamily="49" charset="0"/>
              </a:rPr>
              <a:t>Some major product functionalities of the system are as follows:</a:t>
            </a:r>
          </a:p>
          <a:p>
            <a:pPr lvl="0" algn="just"/>
            <a:r>
              <a:rPr lang="en-IN" sz="2000" dirty="0">
                <a:solidFill>
                  <a:schemeClr val="accent5"/>
                </a:solidFill>
                <a:latin typeface="Cooper Black" panose="0208090404030B020404" pitchFamily="18" charset="0"/>
                <a:cs typeface="Courier New" pitchFamily="49" charset="0"/>
              </a:rPr>
              <a:t>Information about the employee/student/staff attendance. </a:t>
            </a:r>
          </a:p>
          <a:p>
            <a:pPr lvl="0" algn="just"/>
            <a:r>
              <a:rPr lang="en-IN" sz="2000" dirty="0">
                <a:solidFill>
                  <a:schemeClr val="accent5"/>
                </a:solidFill>
                <a:latin typeface="Cooper Black" panose="0208090404030B020404" pitchFamily="18" charset="0"/>
                <a:cs typeface="Courier New" pitchFamily="49" charset="0"/>
              </a:rPr>
              <a:t>Check for leave availability.</a:t>
            </a:r>
          </a:p>
          <a:p>
            <a:pPr lvl="0" algn="just"/>
            <a:r>
              <a:rPr lang="en-IN" sz="2000" dirty="0">
                <a:solidFill>
                  <a:schemeClr val="accent5"/>
                </a:solidFill>
                <a:latin typeface="Cooper Black" panose="0208090404030B020404" pitchFamily="18" charset="0"/>
                <a:cs typeface="Courier New" pitchFamily="49" charset="0"/>
              </a:rPr>
              <a:t>Maintain employee leave record.</a:t>
            </a:r>
          </a:p>
          <a:p>
            <a:pPr lvl="0" algn="just"/>
            <a:r>
              <a:rPr lang="en-IN" sz="2000" dirty="0">
                <a:solidFill>
                  <a:schemeClr val="accent5"/>
                </a:solidFill>
                <a:latin typeface="Cooper Black" panose="0208090404030B020404" pitchFamily="18" charset="0"/>
                <a:cs typeface="Courier New" pitchFamily="49" charset="0"/>
              </a:rPr>
              <a:t>Display notices.</a:t>
            </a:r>
          </a:p>
          <a:p>
            <a:pPr lvl="0" algn="just"/>
            <a:r>
              <a:rPr lang="en-IN" sz="2000" dirty="0">
                <a:solidFill>
                  <a:schemeClr val="accent5"/>
                </a:solidFill>
                <a:latin typeface="Cooper Black" panose="0208090404030B020404" pitchFamily="18" charset="0"/>
                <a:cs typeface="Courier New" pitchFamily="49" charset="0"/>
              </a:rPr>
              <a:t>Apply for leave.</a:t>
            </a:r>
          </a:p>
          <a:p>
            <a:pPr lvl="0" algn="just"/>
            <a:r>
              <a:rPr lang="en-IN" sz="2000" dirty="0">
                <a:solidFill>
                  <a:schemeClr val="accent5"/>
                </a:solidFill>
                <a:latin typeface="Cooper Black" panose="0208090404030B020404" pitchFamily="18" charset="0"/>
                <a:cs typeface="Courier New" pitchFamily="49" charset="0"/>
              </a:rPr>
              <a:t>Approve or reject leave application</a:t>
            </a:r>
            <a:r>
              <a:rPr lang="en-IN" sz="2000" dirty="0">
                <a:solidFill>
                  <a:schemeClr val="accent5"/>
                </a:solidFill>
                <a:latin typeface="Cooper Black" panose="0208090404030B020404" pitchFamily="18" charset="0"/>
              </a:rPr>
              <a:t>.</a:t>
            </a:r>
          </a:p>
          <a:p>
            <a:pPr algn="just"/>
            <a:endParaRPr lang="en-IN" sz="2000" dirty="0">
              <a:solidFill>
                <a:schemeClr val="accent5"/>
              </a:solidFill>
              <a:latin typeface="Cooper Black" panose="0208090404030B020404" pitchFamily="18" charset="0"/>
            </a:endParaRPr>
          </a:p>
        </p:txBody>
      </p:sp>
    </p:spTree>
    <p:extLst>
      <p:ext uri="{BB962C8B-B14F-4D97-AF65-F5344CB8AC3E}">
        <p14:creationId xmlns:p14="http://schemas.microsoft.com/office/powerpoint/2010/main" val="384291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300" y="348554"/>
            <a:ext cx="8509000" cy="5689763"/>
          </a:xfrm>
          <a:prstGeom prst="rect">
            <a:avLst/>
          </a:prstGeom>
        </p:spPr>
        <p:txBody>
          <a:bodyPr wrap="square">
            <a:spAutoFit/>
          </a:bodyPr>
          <a:lstStyle/>
          <a:p>
            <a:pPr algn="just">
              <a:lnSpc>
                <a:spcPct val="107000"/>
              </a:lnSpc>
              <a:spcAft>
                <a:spcPts val="0"/>
              </a:spcAft>
            </a:pPr>
            <a:r>
              <a:rPr lang="en-IN" sz="2800" b="1"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Data File Handling In C++</a:t>
            </a:r>
            <a:r>
              <a:rPr lang="en-IN" sz="2000" b="1"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 </a:t>
            </a:r>
            <a:endParaRPr lang="en-IN" sz="2000" dirty="0">
              <a:solidFill>
                <a:srgbClr val="FF0000"/>
              </a:solidFill>
              <a:latin typeface="Copperplate Gothic Bold" panose="020E07050202060204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000" b="1" dirty="0">
                <a:latin typeface="Verdana" panose="020B0604030504040204" pitchFamily="34"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680"/>
              </a:lnSpc>
              <a:spcAft>
                <a:spcPts val="0"/>
              </a:spcAft>
            </a:pPr>
            <a:r>
              <a:rPr lang="en-IN" dirty="0">
                <a:latin typeface="Cooper Black" panose="0208090404030B020404" pitchFamily="18" charset="0"/>
                <a:ea typeface="Times New Roman" panose="02020603050405020304" pitchFamily="18" charset="0"/>
                <a:cs typeface="Times New Roman" panose="02020603050405020304" pitchFamily="18" charset="0"/>
              </a:rPr>
              <a:t>File. </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The information / data stored under a specific name on a storage </a:t>
            </a:r>
            <a:r>
              <a:rPr lang="en-IN"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device</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is called a file.</a:t>
            </a:r>
            <a:endParaRPr lang="en-IN" sz="1600" dirty="0">
              <a:solidFill>
                <a:schemeClr val="accent5"/>
              </a:solidFill>
              <a:latin typeface="Cooper Black" panose="0208090404030B020404" pitchFamily="18" charset="0"/>
              <a:ea typeface="Calibri" panose="020F0502020204030204" pitchFamily="34" charset="0"/>
              <a:cs typeface="Times New Roman" panose="02020603050405020304" pitchFamily="18" charset="0"/>
            </a:endParaRPr>
          </a:p>
          <a:p>
            <a:pPr algn="just">
              <a:lnSpc>
                <a:spcPts val="1680"/>
              </a:lnSpc>
              <a:spcAft>
                <a:spcPts val="0"/>
              </a:spcAft>
            </a:pPr>
            <a:r>
              <a:rPr lang="en-IN" dirty="0">
                <a:latin typeface="Cooper Black" panose="0208090404030B020404" pitchFamily="18" charset="0"/>
                <a:ea typeface="Times New Roman" panose="02020603050405020304" pitchFamily="18" charset="0"/>
                <a:cs typeface="Times New Roman" panose="02020603050405020304" pitchFamily="18" charset="0"/>
              </a:rPr>
              <a:t>Stream. </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It refers to a sequence of bytes.</a:t>
            </a:r>
            <a:endParaRPr lang="en-IN" sz="1600" dirty="0">
              <a:solidFill>
                <a:schemeClr val="accent5"/>
              </a:solidFill>
              <a:latin typeface="Cooper Black" panose="0208090404030B020404" pitchFamily="18" charset="0"/>
              <a:ea typeface="Calibri" panose="020F0502020204030204" pitchFamily="34" charset="0"/>
              <a:cs typeface="Times New Roman" panose="02020603050405020304" pitchFamily="18" charset="0"/>
            </a:endParaRPr>
          </a:p>
          <a:p>
            <a:pPr algn="just">
              <a:lnSpc>
                <a:spcPts val="1680"/>
              </a:lnSpc>
              <a:spcAft>
                <a:spcPts val="0"/>
              </a:spcAft>
            </a:pPr>
            <a:r>
              <a:rPr lang="en-IN" dirty="0">
                <a:latin typeface="Cooper Black" panose="0208090404030B020404" pitchFamily="18" charset="0"/>
                <a:ea typeface="Times New Roman" panose="02020603050405020304" pitchFamily="18" charset="0"/>
                <a:cs typeface="Times New Roman" panose="02020603050405020304" pitchFamily="18" charset="0"/>
              </a:rPr>
              <a:t>Binary file. </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It is a file that contains information in the same format as </a:t>
            </a:r>
            <a:r>
              <a:rPr lang="en-IN"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it </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is held in memory. In binary files, no delimiters are used </a:t>
            </a:r>
            <a:r>
              <a:rPr lang="en-IN"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for </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 line and no translations occur here.</a:t>
            </a:r>
            <a:r>
              <a:rPr lang="en-IN" dirty="0">
                <a:latin typeface="Cooper Black" panose="0208090404030B020404" pitchFamily="18" charset="0"/>
                <a:ea typeface="Times New Roman" panose="02020603050405020304" pitchFamily="18" charset="0"/>
                <a:cs typeface="Times New Roman" panose="02020603050405020304" pitchFamily="18" charset="0"/>
              </a:rPr>
              <a:t>    </a:t>
            </a:r>
            <a:endParaRPr lang="en-IN" sz="1600" dirty="0">
              <a:latin typeface="Cooper Black" panose="0208090404030B020404" pitchFamily="18" charset="0"/>
              <a:ea typeface="Calibri" panose="020F0502020204030204" pitchFamily="34" charset="0"/>
              <a:cs typeface="Times New Roman" panose="02020603050405020304" pitchFamily="18" charset="0"/>
            </a:endParaRPr>
          </a:p>
          <a:p>
            <a:pPr algn="just">
              <a:lnSpc>
                <a:spcPct val="107000"/>
              </a:lnSpc>
              <a:spcAft>
                <a:spcPts val="375"/>
              </a:spcAft>
            </a:pPr>
            <a:r>
              <a:rPr lang="en-IN" sz="2800" b="1" dirty="0">
                <a:latin typeface="Copperplate Gothic Bold" panose="020E0705020206020404" pitchFamily="34" charset="0"/>
                <a:ea typeface="Times New Roman" panose="02020603050405020304" pitchFamily="18" charset="0"/>
                <a:cs typeface="Times New Roman" panose="02020603050405020304" pitchFamily="18" charset="0"/>
              </a:rPr>
              <a:t> </a:t>
            </a:r>
            <a:endParaRPr lang="en-IN" sz="1600"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endParaRPr>
          </a:p>
          <a:p>
            <a:pPr algn="just">
              <a:lnSpc>
                <a:spcPct val="107000"/>
              </a:lnSpc>
              <a:spcAft>
                <a:spcPts val="375"/>
              </a:spcAft>
            </a:pPr>
            <a:r>
              <a:rPr lang="en-IN" sz="2800" b="1" dirty="0" smtClean="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Classes </a:t>
            </a:r>
            <a:r>
              <a:rPr lang="en-IN" sz="2800" b="1"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for file stream operation</a:t>
            </a:r>
            <a:endParaRPr lang="en-IN" sz="1600" dirty="0">
              <a:solidFill>
                <a:srgbClr val="FF0000"/>
              </a:solidFill>
              <a:latin typeface="Copperplate Gothic Bold" panose="020E0705020206020404" pitchFamily="34" charset="0"/>
              <a:ea typeface="Calibri" panose="020F0502020204030204" pitchFamily="34" charset="0"/>
              <a:cs typeface="Times New Roman" panose="02020603050405020304" pitchFamily="18" charset="0"/>
            </a:endParaRPr>
          </a:p>
          <a:p>
            <a:pPr>
              <a:lnSpc>
                <a:spcPts val="1680"/>
              </a:lnSpc>
              <a:spcAft>
                <a:spcPts val="0"/>
              </a:spcAft>
            </a:pPr>
            <a:r>
              <a:rPr lang="en-IN" dirty="0">
                <a:latin typeface="Cooper Black" panose="0208090404030B020404" pitchFamily="18" charset="0"/>
                <a:ea typeface="Times New Roman" panose="02020603050405020304" pitchFamily="18" charset="0"/>
                <a:cs typeface="Times New Roman" panose="02020603050405020304" pitchFamily="18" charset="0"/>
              </a:rPr>
              <a:t>Ofstream :  </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Stream class to write on files</a:t>
            </a:r>
            <a:b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IN" dirty="0">
                <a:latin typeface="Cooper Black" panose="0208090404030B020404" pitchFamily="18" charset="0"/>
                <a:ea typeface="Times New Roman" panose="02020603050405020304" pitchFamily="18" charset="0"/>
                <a:cs typeface="Times New Roman" panose="02020603050405020304" pitchFamily="18" charset="0"/>
              </a:rPr>
              <a:t>ifstream :  </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Stream class to read from files</a:t>
            </a:r>
            <a:r>
              <a:rPr lang="en-IN" dirty="0">
                <a:latin typeface="Cooper Black" panose="0208090404030B020404" pitchFamily="18" charset="0"/>
                <a:ea typeface="Times New Roman" panose="02020603050405020304" pitchFamily="18" charset="0"/>
                <a:cs typeface="Times New Roman" panose="02020603050405020304" pitchFamily="18" charset="0"/>
              </a:rPr>
              <a:t/>
            </a:r>
            <a:br>
              <a:rPr lang="en-IN" dirty="0">
                <a:latin typeface="Cooper Black" panose="0208090404030B020404" pitchFamily="18" charset="0"/>
                <a:ea typeface="Times New Roman" panose="02020603050405020304" pitchFamily="18" charset="0"/>
                <a:cs typeface="Times New Roman" panose="02020603050405020304" pitchFamily="18" charset="0"/>
              </a:rPr>
            </a:br>
            <a:r>
              <a:rPr lang="en-IN" dirty="0" smtClean="0">
                <a:latin typeface="Cooper Black" panose="0208090404030B020404" pitchFamily="18" charset="0"/>
                <a:ea typeface="Times New Roman" panose="02020603050405020304" pitchFamily="18" charset="0"/>
                <a:cs typeface="Times New Roman" panose="02020603050405020304" pitchFamily="18" charset="0"/>
              </a:rPr>
              <a:t>fstream </a:t>
            </a:r>
            <a:r>
              <a:rPr lang="en-IN" dirty="0">
                <a:latin typeface="Cooper Black" panose="0208090404030B020404" pitchFamily="18" charset="0"/>
                <a:ea typeface="Times New Roman" panose="02020603050405020304" pitchFamily="18" charset="0"/>
                <a:cs typeface="Times New Roman" panose="02020603050405020304" pitchFamily="18" charset="0"/>
              </a:rPr>
              <a:t>:  </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Stream class to both read and write from/to files.</a:t>
            </a:r>
            <a:endParaRPr lang="en-IN" sz="1600" dirty="0">
              <a:solidFill>
                <a:schemeClr val="accent5"/>
              </a:solidFill>
              <a:latin typeface="Cooper Black" panose="0208090404030B020404" pitchFamily="18" charset="0"/>
              <a:ea typeface="Calibri" panose="020F0502020204030204" pitchFamily="34" charset="0"/>
              <a:cs typeface="Times New Roman" panose="02020603050405020304" pitchFamily="18" charset="0"/>
            </a:endParaRPr>
          </a:p>
          <a:p>
            <a:pPr>
              <a:lnSpc>
                <a:spcPts val="1680"/>
              </a:lnSpc>
              <a:spcAft>
                <a:spcPts val="0"/>
              </a:spcAft>
            </a:pPr>
            <a:r>
              <a:rPr lang="en-IN" b="1" dirty="0">
                <a:solidFill>
                  <a:schemeClr val="accent5"/>
                </a:solidFill>
                <a:latin typeface="Verdana" panose="020B0604030504040204" pitchFamily="34" charset="0"/>
                <a:ea typeface="Times New Roman" panose="02020603050405020304" pitchFamily="18" charset="0"/>
                <a:cs typeface="Times New Roman" panose="02020603050405020304" pitchFamily="18" charset="0"/>
              </a:rPr>
              <a:t> </a:t>
            </a:r>
            <a:endParaRPr lang="en-IN" sz="1600" dirty="0">
              <a:solidFill>
                <a:schemeClr val="accent5"/>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75"/>
              </a:spcAft>
            </a:pPr>
            <a:r>
              <a:rPr lang="en-IN" sz="2800" b="1"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Opening a file</a:t>
            </a:r>
            <a:endParaRPr lang="en-IN" sz="1600" dirty="0">
              <a:solidFill>
                <a:srgbClr val="FF0000"/>
              </a:solidFill>
              <a:latin typeface="Copperplate Gothic Bold" panose="020E0705020206020404" pitchFamily="34" charset="0"/>
              <a:ea typeface="Calibri" panose="020F0502020204030204" pitchFamily="34" charset="0"/>
              <a:cs typeface="Times New Roman" panose="02020603050405020304" pitchFamily="18" charset="0"/>
            </a:endParaRPr>
          </a:p>
          <a:p>
            <a:pPr>
              <a:lnSpc>
                <a:spcPts val="1680"/>
              </a:lnSpc>
              <a:spcAft>
                <a:spcPts val="0"/>
              </a:spcAft>
            </a:pPr>
            <a:r>
              <a:rPr lang="en-IN" b="1"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OPENING FILE USING CONSTRUCTOR</a:t>
            </a:r>
            <a:r>
              <a:rPr lang="en-IN" dirty="0">
                <a:latin typeface="Copperplate Gothic Bold" panose="020E0705020206020404" pitchFamily="34" charset="0"/>
                <a:ea typeface="Times New Roman" panose="02020603050405020304" pitchFamily="18" charset="0"/>
                <a:cs typeface="Times New Roman" panose="02020603050405020304" pitchFamily="18" charset="0"/>
              </a:rPr>
              <a:t/>
            </a:r>
            <a:br>
              <a:rPr lang="en-IN" dirty="0">
                <a:latin typeface="Copperplate Gothic Bold" panose="020E0705020206020404" pitchFamily="34" charset="0"/>
                <a:ea typeface="Times New Roman" panose="02020603050405020304" pitchFamily="18" charset="0"/>
                <a:cs typeface="Times New Roman" panose="02020603050405020304" pitchFamily="18" charset="0"/>
              </a:rPr>
            </a:br>
            <a:r>
              <a:rPr lang="en-IN" dirty="0">
                <a:latin typeface="Cooper Black" panose="0208090404030B020404" pitchFamily="18" charset="0"/>
                <a:ea typeface="Times New Roman" panose="02020603050405020304" pitchFamily="18" charset="0"/>
                <a:cs typeface="Times New Roman" panose="02020603050405020304" pitchFamily="18" charset="0"/>
              </a:rPr>
              <a:t> </a:t>
            </a:r>
            <a:endParaRPr lang="en-IN" sz="1600" dirty="0">
              <a:solidFill>
                <a:schemeClr val="accent5"/>
              </a:solidFill>
              <a:latin typeface="Cooper Black" panose="0208090404030B020404" pitchFamily="18" charset="0"/>
              <a:ea typeface="Calibri" panose="020F0502020204030204" pitchFamily="34" charset="0"/>
              <a:cs typeface="Times New Roman" panose="02020603050405020304" pitchFamily="18" charset="0"/>
            </a:endParaRPr>
          </a:p>
          <a:p>
            <a:pPr>
              <a:lnSpc>
                <a:spcPts val="1680"/>
              </a:lnSpc>
              <a:spcAft>
                <a:spcPts val="0"/>
              </a:spcAft>
            </a:pP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ofstream  outFile("sample.txt");    //output only</a:t>
            </a:r>
            <a:b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ifstream  </a:t>
            </a:r>
            <a:r>
              <a:rPr lang="en-IN" dirty="0" err="1"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inFile</a:t>
            </a:r>
            <a:r>
              <a:rPr lang="en-IN"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sample.txt”);      //input only</a:t>
            </a:r>
            <a:endParaRPr lang="en-IN" sz="1600" dirty="0">
              <a:solidFill>
                <a:schemeClr val="accent5"/>
              </a:solidFill>
              <a:effectLst/>
              <a:latin typeface="Cooper Black" panose="0208090404030B0204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592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89082193"/>
              </p:ext>
            </p:extLst>
          </p:nvPr>
        </p:nvGraphicFramePr>
        <p:xfrm>
          <a:off x="723899" y="3032124"/>
          <a:ext cx="6350002" cy="2317242"/>
        </p:xfrm>
        <a:graphic>
          <a:graphicData uri="http://schemas.openxmlformats.org/drawingml/2006/table">
            <a:tbl>
              <a:tblPr firstRow="1" firstCol="1" bandRow="1">
                <a:tableStyleId>{5C22544A-7EE6-4342-B048-85BDC9FD1C3A}</a:tableStyleId>
              </a:tblPr>
              <a:tblGrid>
                <a:gridCol w="3175001"/>
                <a:gridCol w="3175001"/>
              </a:tblGrid>
              <a:tr h="365279">
                <a:tc>
                  <a:txBody>
                    <a:bodyPr/>
                    <a:lstStyle/>
                    <a:p>
                      <a:pPr algn="just">
                        <a:lnSpc>
                          <a:spcPct val="107000"/>
                        </a:lnSpc>
                        <a:spcAft>
                          <a:spcPts val="0"/>
                        </a:spcAft>
                      </a:pPr>
                      <a:r>
                        <a:rPr lang="en-IN" sz="1200" dirty="0">
                          <a:effectLst/>
                        </a:rPr>
                        <a:t>File mode parameter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Meaning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365279">
                <a:tc>
                  <a:txBody>
                    <a:bodyPr/>
                    <a:lstStyle/>
                    <a:p>
                      <a:pPr algn="just">
                        <a:lnSpc>
                          <a:spcPct val="107000"/>
                        </a:lnSpc>
                        <a:spcAft>
                          <a:spcPts val="0"/>
                        </a:spcAft>
                      </a:pPr>
                      <a:r>
                        <a:rPr lang="en-IN" sz="1200" dirty="0">
                          <a:effectLst/>
                        </a:rPr>
                        <a:t>ios::app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dirty="0">
                          <a:effectLst/>
                        </a:rPr>
                        <a:t>Append to end of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365279">
                <a:tc>
                  <a:txBody>
                    <a:bodyPr/>
                    <a:lstStyle/>
                    <a:p>
                      <a:pPr algn="just">
                        <a:lnSpc>
                          <a:spcPct val="107000"/>
                        </a:lnSpc>
                        <a:spcAft>
                          <a:spcPts val="0"/>
                        </a:spcAft>
                      </a:pPr>
                      <a:r>
                        <a:rPr lang="en-IN" sz="1200" dirty="0">
                          <a:effectLst/>
                        </a:rPr>
                        <a:t>ios::ate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go to end of file on opening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365279">
                <a:tc>
                  <a:txBody>
                    <a:bodyPr/>
                    <a:lstStyle/>
                    <a:p>
                      <a:pPr algn="just">
                        <a:lnSpc>
                          <a:spcPct val="107000"/>
                        </a:lnSpc>
                        <a:spcAft>
                          <a:spcPts val="0"/>
                        </a:spcAft>
                      </a:pPr>
                      <a:r>
                        <a:rPr lang="en-IN" sz="1200" dirty="0">
                          <a:effectLst/>
                        </a:rPr>
                        <a:t>ios::binary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file open in binary mode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365279">
                <a:tc>
                  <a:txBody>
                    <a:bodyPr/>
                    <a:lstStyle/>
                    <a:p>
                      <a:pPr algn="just">
                        <a:lnSpc>
                          <a:spcPct val="107000"/>
                        </a:lnSpc>
                        <a:spcAft>
                          <a:spcPts val="0"/>
                        </a:spcAft>
                      </a:pPr>
                      <a:r>
                        <a:rPr lang="en-IN" sz="1200" dirty="0">
                          <a:effectLst/>
                        </a:rPr>
                        <a:t>ios::in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open file for reading only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365279">
                <a:tc>
                  <a:txBody>
                    <a:bodyPr/>
                    <a:lstStyle/>
                    <a:p>
                      <a:pPr algn="just">
                        <a:lnSpc>
                          <a:spcPct val="107000"/>
                        </a:lnSpc>
                        <a:spcAft>
                          <a:spcPts val="0"/>
                        </a:spcAft>
                      </a:pPr>
                      <a:r>
                        <a:rPr lang="en-IN" sz="1200" dirty="0">
                          <a:effectLst/>
                        </a:rPr>
                        <a:t>ios::out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dirty="0">
                          <a:effectLst/>
                        </a:rPr>
                        <a:t>open file for writing only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bl>
          </a:graphicData>
        </a:graphic>
      </p:graphicFrame>
      <p:sp>
        <p:nvSpPr>
          <p:cNvPr id="6" name="Rectangle 5"/>
          <p:cNvSpPr/>
          <p:nvPr/>
        </p:nvSpPr>
        <p:spPr>
          <a:xfrm>
            <a:off x="609600" y="154702"/>
            <a:ext cx="6096000" cy="2585323"/>
          </a:xfrm>
          <a:prstGeom prst="rect">
            <a:avLst/>
          </a:prstGeom>
        </p:spPr>
        <p:txBody>
          <a:bodyPr>
            <a:spAutoFit/>
          </a:bodyPr>
          <a:lstStyle/>
          <a:p>
            <a:pPr lvl="0" defTabSz="914400" eaLnBrk="0" fontAlgn="base" hangingPunct="0">
              <a:spcBef>
                <a:spcPct val="0"/>
              </a:spcBef>
              <a:spcAft>
                <a:spcPct val="0"/>
              </a:spcAft>
            </a:pPr>
            <a:r>
              <a:rPr lang="en-US" altLang="en-US" b="1"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OPENING FILE USING </a:t>
            </a:r>
            <a:r>
              <a:rPr lang="en-US" altLang="en-US" b="1" dirty="0">
                <a:latin typeface="Copperplate Gothic Bold" panose="020E0705020206020404" pitchFamily="34" charset="0"/>
                <a:ea typeface="Times New Roman" panose="02020603050405020304" pitchFamily="18" charset="0"/>
                <a:cs typeface="Times New Roman" panose="02020603050405020304" pitchFamily="18" charset="0"/>
              </a:rPr>
              <a:t>open()</a:t>
            </a:r>
            <a:r>
              <a:rPr lang="en-US" altLang="en-US" dirty="0">
                <a:latin typeface="Verdana" panose="020B0604030504040204" pitchFamily="34" charset="0"/>
                <a:ea typeface="Times New Roman" panose="02020603050405020304" pitchFamily="18" charset="0"/>
                <a:cs typeface="Times New Roman" panose="02020603050405020304" pitchFamily="18" charset="0"/>
              </a:rPr>
              <a:t/>
            </a:r>
            <a:br>
              <a:rPr lang="en-US" altLang="en-US" dirty="0">
                <a:latin typeface="Verdana" panose="020B0604030504040204" pitchFamily="34" charset="0"/>
                <a:ea typeface="Times New Roman" panose="02020603050405020304" pitchFamily="18" charset="0"/>
                <a:cs typeface="Times New Roman" panose="02020603050405020304" pitchFamily="18" charset="0"/>
              </a:rPr>
            </a:br>
            <a:r>
              <a:rPr lang="en-US" altLang="en-US" dirty="0">
                <a:latin typeface="Cooper Black" panose="0208090404030B020404" pitchFamily="18" charset="0"/>
                <a:ea typeface="Times New Roman" panose="02020603050405020304" pitchFamily="18" charset="0"/>
                <a:cs typeface="Times New Roman" panose="02020603050405020304" pitchFamily="18" charset="0"/>
              </a:rPr>
              <a:t/>
            </a:r>
            <a:br>
              <a:rPr lang="en-US" altLang="en-US" dirty="0">
                <a:latin typeface="Cooper Black" panose="0208090404030B020404" pitchFamily="18" charset="0"/>
                <a:ea typeface="Times New Roman" panose="02020603050405020304" pitchFamily="18" charset="0"/>
                <a:cs typeface="Times New Roman" panose="02020603050405020304" pitchFamily="18" charset="0"/>
              </a:rPr>
            </a:br>
            <a:r>
              <a:rPr lang="en-US" altLang="en-US"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Stream-object.open  </a:t>
            </a: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(“filename”, mode)</a:t>
            </a:r>
            <a:endParaRPr lang="en-US" altLang="en-US" dirty="0">
              <a:solidFill>
                <a:schemeClr val="accent5"/>
              </a:solidFill>
              <a:latin typeface="Cooper Black" panose="0208090404030B020404" pitchFamily="18" charset="0"/>
            </a:endParaRPr>
          </a:p>
          <a:p>
            <a:pPr lvl="0" defTabSz="914400" eaLnBrk="0" fontAlgn="base" hangingPunct="0">
              <a:spcBef>
                <a:spcPct val="0"/>
              </a:spcBef>
              <a:spcAft>
                <a:spcPct val="0"/>
              </a:spcAft>
            </a:pP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endParaRPr lang="en-US" altLang="en-US"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r>
              <a:rPr lang="en-US" altLang="en-US"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ofstream </a:t>
            </a: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outFile;</a:t>
            </a:r>
            <a:b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r>
              <a:rPr lang="en-US" altLang="en-US"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outFile.open ("</a:t>
            </a: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sample.txt");</a:t>
            </a:r>
            <a:b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b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r>
              <a:rPr lang="en-US" altLang="en-US"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ifstream inFile ;</a:t>
            </a: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r>
            <a:b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r>
              <a:rPr lang="en-US" altLang="en-US"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inFile.open</a:t>
            </a:r>
            <a:r>
              <a:rPr lang="en-US" altLang="en-US"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("sample.txt");</a:t>
            </a:r>
            <a:endParaRPr lang="en-US" altLang="en-US" dirty="0">
              <a:solidFill>
                <a:schemeClr val="accent5"/>
              </a:solidFill>
              <a:latin typeface="Cooper Black" panose="0208090404030B0204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11373808"/>
              </p:ext>
            </p:extLst>
          </p:nvPr>
        </p:nvGraphicFramePr>
        <p:xfrm>
          <a:off x="723899" y="5349366"/>
          <a:ext cx="6350002" cy="1129284"/>
        </p:xfrm>
        <a:graphic>
          <a:graphicData uri="http://schemas.openxmlformats.org/drawingml/2006/table">
            <a:tbl>
              <a:tblPr firstRow="1" firstCol="1" bandRow="1">
                <a:tableStyleId>{5C22544A-7EE6-4342-B048-85BDC9FD1C3A}</a:tableStyleId>
              </a:tblPr>
              <a:tblGrid>
                <a:gridCol w="3175001"/>
                <a:gridCol w="3175001"/>
              </a:tblGrid>
              <a:tr h="354711">
                <a:tc>
                  <a:txBody>
                    <a:bodyPr/>
                    <a:lstStyle/>
                    <a:p>
                      <a:pPr algn="just">
                        <a:lnSpc>
                          <a:spcPct val="107000"/>
                        </a:lnSpc>
                        <a:spcAft>
                          <a:spcPts val="0"/>
                        </a:spcAft>
                      </a:pPr>
                      <a:r>
                        <a:rPr lang="en-IN" sz="1200" dirty="0">
                          <a:effectLst/>
                        </a:rPr>
                        <a:t>ios::</a:t>
                      </a:r>
                      <a:r>
                        <a:rPr lang="en-IN" sz="1200" dirty="0" err="1">
                          <a:effectLst/>
                        </a:rPr>
                        <a:t>nocreate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open fails if the file does not exist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354711">
                <a:tc>
                  <a:txBody>
                    <a:bodyPr/>
                    <a:lstStyle/>
                    <a:p>
                      <a:pPr algn="just">
                        <a:lnSpc>
                          <a:spcPct val="107000"/>
                        </a:lnSpc>
                        <a:spcAft>
                          <a:spcPts val="0"/>
                        </a:spcAft>
                      </a:pPr>
                      <a:r>
                        <a:rPr lang="en-IN" sz="1200" dirty="0">
                          <a:effectLst/>
                        </a:rPr>
                        <a:t>ios::</a:t>
                      </a:r>
                      <a:r>
                        <a:rPr lang="en-IN" sz="1200" dirty="0" err="1">
                          <a:effectLst/>
                        </a:rPr>
                        <a:t>noreplace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dirty="0">
                          <a:effectLst/>
                        </a:rPr>
                        <a:t>open fails if the file already exist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354711">
                <a:tc>
                  <a:txBody>
                    <a:bodyPr/>
                    <a:lstStyle/>
                    <a:p>
                      <a:pPr algn="just">
                        <a:lnSpc>
                          <a:spcPct val="107000"/>
                        </a:lnSpc>
                        <a:spcAft>
                          <a:spcPts val="0"/>
                        </a:spcAft>
                      </a:pPr>
                      <a:r>
                        <a:rPr lang="en-IN" sz="1200" dirty="0">
                          <a:effectLst/>
                        </a:rPr>
                        <a:t>ios::</a:t>
                      </a:r>
                      <a:r>
                        <a:rPr lang="en-IN" sz="1200" dirty="0" err="1">
                          <a:effectLst/>
                        </a:rPr>
                        <a:t>trunc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dirty="0">
                          <a:effectLst/>
                        </a:rPr>
                        <a:t>delete the contents of the file if it exist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bl>
          </a:graphicData>
        </a:graphic>
      </p:graphicFrame>
    </p:spTree>
    <p:extLst>
      <p:ext uri="{BB962C8B-B14F-4D97-AF65-F5344CB8AC3E}">
        <p14:creationId xmlns:p14="http://schemas.microsoft.com/office/powerpoint/2010/main" val="346338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7900" y="1634004"/>
            <a:ext cx="8140700" cy="1502976"/>
          </a:xfrm>
          <a:prstGeom prst="rect">
            <a:avLst/>
          </a:prstGeom>
        </p:spPr>
        <p:txBody>
          <a:bodyPr wrap="square">
            <a:spAutoFit/>
          </a:bodyPr>
          <a:lstStyle/>
          <a:p>
            <a:pPr>
              <a:lnSpc>
                <a:spcPts val="1680"/>
              </a:lnSpc>
              <a:spcAft>
                <a:spcPts val="750"/>
              </a:spcAft>
            </a:pPr>
            <a:r>
              <a:rPr lang="en-IN" sz="1600"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All these flags can be combined using the bitwise operator OR (|). For example, if we want to open the file example.bin in binary mode to add data we could do it by the following call to member function open():</a:t>
            </a:r>
            <a:endParaRPr lang="en-IN" sz="1600" dirty="0">
              <a:solidFill>
                <a:schemeClr val="accent5"/>
              </a:solidFill>
              <a:latin typeface="Copperplate Gothic Bold" panose="020E0705020206020404" pitchFamily="34" charset="0"/>
              <a:ea typeface="Calibri" panose="020F0502020204030204" pitchFamily="34" charset="0"/>
              <a:cs typeface="Times New Roman" panose="02020603050405020304" pitchFamily="18" charset="0"/>
            </a:endParaRPr>
          </a:p>
          <a:p>
            <a:pPr>
              <a:lnSpc>
                <a:spcPts val="1680"/>
              </a:lnSpc>
              <a:spcAft>
                <a:spcPts val="0"/>
              </a:spcAft>
            </a:pPr>
            <a:r>
              <a:rPr lang="en-IN" sz="1600"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fstream file; </a:t>
            </a:r>
            <a:br>
              <a:rPr lang="en-IN" sz="1600"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br>
            <a:r>
              <a:rPr lang="en-IN" sz="1600"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file.open ("example.bin", ios::out | ios::app | ios::binary);</a:t>
            </a:r>
            <a:endParaRPr lang="en-IN" sz="1600" dirty="0">
              <a:solidFill>
                <a:schemeClr val="accent5"/>
              </a:solidFill>
              <a:effectLst/>
              <a:latin typeface="Copperplate Gothic Bold" panose="020E07050202060204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836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100" y="282113"/>
            <a:ext cx="9042400" cy="5857757"/>
          </a:xfrm>
          <a:prstGeom prst="rect">
            <a:avLst/>
          </a:prstGeom>
        </p:spPr>
        <p:txBody>
          <a:bodyPr wrap="square">
            <a:spAutoFit/>
          </a:bodyPr>
          <a:lstStyle/>
          <a:p>
            <a:pPr algn="just">
              <a:lnSpc>
                <a:spcPct val="107000"/>
              </a:lnSpc>
              <a:spcAft>
                <a:spcPts val="375"/>
              </a:spcAft>
            </a:pPr>
            <a:r>
              <a:rPr lang="en-IN" sz="2800" b="1"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Closing File</a:t>
            </a:r>
            <a:endParaRPr lang="en-IN" sz="1600" dirty="0">
              <a:solidFill>
                <a:srgbClr val="FF0000"/>
              </a:solidFill>
              <a:latin typeface="Copperplate Gothic Bold" panose="020E0705020206020404" pitchFamily="34" charset="0"/>
              <a:ea typeface="Calibri" panose="020F0502020204030204" pitchFamily="34" charset="0"/>
              <a:cs typeface="Times New Roman" panose="02020603050405020304" pitchFamily="18" charset="0"/>
            </a:endParaRPr>
          </a:p>
          <a:p>
            <a:pPr>
              <a:lnSpc>
                <a:spcPts val="1680"/>
              </a:lnSpc>
              <a:spcAft>
                <a:spcPts val="0"/>
              </a:spcAft>
            </a:pPr>
            <a:r>
              <a:rPr lang="en-IN" dirty="0">
                <a:latin typeface="Verdana" panose="020B0604030504040204" pitchFamily="34" charset="0"/>
                <a:ea typeface="Times New Roman" panose="02020603050405020304" pitchFamily="18" charset="0"/>
                <a:cs typeface="Times New Roman" panose="02020603050405020304" pitchFamily="18" charset="0"/>
              </a:rPr>
              <a:t> </a:t>
            </a:r>
            <a:endParaRPr lang="en-IN" sz="1600" dirty="0">
              <a:solidFill>
                <a:schemeClr val="accent5"/>
              </a:solidFill>
              <a:latin typeface="Cooper Black" panose="0208090404030B020404" pitchFamily="18" charset="0"/>
              <a:ea typeface="Calibri" panose="020F0502020204030204" pitchFamily="34" charset="0"/>
              <a:cs typeface="Times New Roman" panose="02020603050405020304" pitchFamily="18" charset="0"/>
            </a:endParaRPr>
          </a:p>
          <a:p>
            <a:pPr>
              <a:lnSpc>
                <a:spcPts val="1680"/>
              </a:lnSpc>
              <a:spcAft>
                <a:spcPts val="0"/>
              </a:spcAft>
            </a:pP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outFile.close</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b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inFile.close</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endParaRPr lang="en-IN" sz="1600" dirty="0">
              <a:solidFill>
                <a:schemeClr val="accent5"/>
              </a:solidFill>
              <a:latin typeface="Cooper Black" panose="0208090404030B020404" pitchFamily="18" charset="0"/>
              <a:ea typeface="Calibri" panose="020F0502020204030204" pitchFamily="34" charset="0"/>
              <a:cs typeface="Times New Roman" panose="02020603050405020304" pitchFamily="18" charset="0"/>
            </a:endParaRPr>
          </a:p>
          <a:p>
            <a:pPr algn="just">
              <a:lnSpc>
                <a:spcPct val="107000"/>
              </a:lnSpc>
              <a:spcAft>
                <a:spcPts val="375"/>
              </a:spcAft>
            </a:pPr>
            <a:r>
              <a:rPr lang="en-IN" sz="2400"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endParaRPr lang="en-IN" sz="1600" dirty="0" smtClean="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endParaRPr>
          </a:p>
          <a:p>
            <a:pPr algn="just">
              <a:lnSpc>
                <a:spcPct val="107000"/>
              </a:lnSpc>
              <a:spcAft>
                <a:spcPts val="375"/>
              </a:spcAft>
            </a:pPr>
            <a:r>
              <a:rPr lang="en-IN" sz="2400" b="1" dirty="0" smtClean="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INPUT </a:t>
            </a:r>
            <a:r>
              <a:rPr lang="en-IN" sz="2400" b="1"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AND OUTPUT OPERATION</a:t>
            </a:r>
            <a:endParaRPr lang="en-IN" sz="1600" dirty="0">
              <a:solidFill>
                <a:srgbClr val="FF0000"/>
              </a:solidFill>
              <a:latin typeface="Copperplate Gothic Bold" panose="020E0705020206020404" pitchFamily="34" charset="0"/>
              <a:ea typeface="Calibri" panose="020F0502020204030204" pitchFamily="34" charset="0"/>
              <a:cs typeface="Times New Roman" panose="02020603050405020304" pitchFamily="18" charset="0"/>
            </a:endParaRPr>
          </a:p>
          <a:p>
            <a:pPr>
              <a:lnSpc>
                <a:spcPts val="1680"/>
              </a:lnSpc>
              <a:spcAft>
                <a:spcPts val="0"/>
              </a:spcAft>
            </a:pPr>
            <a:r>
              <a:rPr lang="en-IN" b="1" dirty="0">
                <a:latin typeface="Verdana" panose="020B0604030504040204" pitchFamily="34"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ts val="1680"/>
              </a:lnSpc>
              <a:spcAft>
                <a:spcPts val="0"/>
              </a:spcAft>
            </a:pPr>
            <a:r>
              <a:rPr lang="en-IN" b="1" dirty="0">
                <a:latin typeface="Verdana" panose="020B0604030504040204" pitchFamily="34" charset="0"/>
                <a:ea typeface="Times New Roman" panose="02020603050405020304" pitchFamily="18" charset="0"/>
                <a:cs typeface="Times New Roman" panose="02020603050405020304" pitchFamily="18" charset="0"/>
              </a:rPr>
              <a:t>put() and get() function</a:t>
            </a:r>
            <a:r>
              <a:rPr lang="en-IN" dirty="0">
                <a:latin typeface="Verdana" panose="020B0604030504040204" pitchFamily="34" charset="0"/>
                <a:ea typeface="Times New Roman" panose="02020603050405020304" pitchFamily="18" charset="0"/>
                <a:cs typeface="Times New Roman" panose="02020603050405020304" pitchFamily="18" charset="0"/>
              </a:rPr>
              <a:t/>
            </a:r>
            <a:br>
              <a:rPr lang="en-IN" dirty="0">
                <a:latin typeface="Verdana" panose="020B0604030504040204" pitchFamily="34" charset="0"/>
                <a:ea typeface="Times New Roman" panose="02020603050405020304" pitchFamily="18" charset="0"/>
                <a:cs typeface="Times New Roman" panose="02020603050405020304" pitchFamily="18" charset="0"/>
              </a:rPr>
            </a:b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ts val="1680"/>
              </a:lnSpc>
              <a:spcAft>
                <a:spcPts val="0"/>
              </a:spcAft>
            </a:pP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the function put() writes a single character to the associated stream. Similarly, the function get() reads a single character form the associated stream.</a:t>
            </a:r>
            <a:b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example :</a:t>
            </a:r>
            <a:b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file.get</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ch</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b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file.put</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ch</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endParaRPr lang="en-IN" sz="1600" dirty="0">
              <a:solidFill>
                <a:schemeClr val="accent5"/>
              </a:solidFill>
              <a:latin typeface="Cooper Black" panose="0208090404030B020404" pitchFamily="18" charset="0"/>
              <a:ea typeface="Calibri" panose="020F0502020204030204" pitchFamily="34" charset="0"/>
              <a:cs typeface="Times New Roman" panose="02020603050405020304" pitchFamily="18" charset="0"/>
            </a:endParaRPr>
          </a:p>
          <a:p>
            <a:pPr>
              <a:lnSpc>
                <a:spcPts val="1680"/>
              </a:lnSpc>
              <a:spcAft>
                <a:spcPts val="0"/>
              </a:spcAft>
            </a:pPr>
            <a:r>
              <a:rPr lang="en-IN" b="1" dirty="0">
                <a:latin typeface="Verdana" panose="020B0604030504040204" pitchFamily="34"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ts val="1680"/>
              </a:lnSpc>
              <a:spcAft>
                <a:spcPts val="0"/>
              </a:spcAft>
            </a:pPr>
            <a:r>
              <a:rPr lang="en-IN" b="1" dirty="0">
                <a:latin typeface="Verdana" panose="020B0604030504040204" pitchFamily="34" charset="0"/>
                <a:ea typeface="Times New Roman" panose="02020603050405020304" pitchFamily="18" charset="0"/>
                <a:cs typeface="Times New Roman" panose="02020603050405020304" pitchFamily="18" charset="0"/>
              </a:rPr>
              <a:t>write() and read() function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ts val="1680"/>
              </a:lnSpc>
              <a:spcAft>
                <a:spcPts val="0"/>
              </a:spcAft>
            </a:pP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r>
            <a:b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write() and read() functions write and read blocks of binary data.</a:t>
            </a:r>
            <a:r>
              <a:rPr lang="en-IN" dirty="0">
                <a:latin typeface="Verdana" panose="020B0604030504040204" pitchFamily="34" charset="0"/>
                <a:ea typeface="Times New Roman" panose="02020603050405020304" pitchFamily="18" charset="0"/>
                <a:cs typeface="Times New Roman" panose="02020603050405020304" pitchFamily="18" charset="0"/>
              </a:rPr>
              <a:t/>
            </a:r>
            <a:br>
              <a:rPr lang="en-IN" dirty="0">
                <a:latin typeface="Verdana" panose="020B0604030504040204" pitchFamily="34" charset="0"/>
                <a:ea typeface="Times New Roman" panose="02020603050405020304" pitchFamily="18" charset="0"/>
                <a:cs typeface="Times New Roman" panose="02020603050405020304" pitchFamily="18" charset="0"/>
              </a:rPr>
            </a:b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ts val="1680"/>
              </a:lnSpc>
              <a:spcAft>
                <a:spcPts val="0"/>
              </a:spcAft>
            </a:pPr>
            <a:r>
              <a:rPr lang="en-IN" b="1" dirty="0">
                <a:latin typeface="Verdana" panose="020B0604030504040204" pitchFamily="34" charset="0"/>
                <a:ea typeface="Times New Roman" panose="02020603050405020304" pitchFamily="18" charset="0"/>
                <a:cs typeface="Times New Roman" panose="02020603050405020304" pitchFamily="18" charset="0"/>
              </a:rPr>
              <a:t>example:</a:t>
            </a:r>
            <a:r>
              <a:rPr lang="en-IN" dirty="0">
                <a:latin typeface="Verdana" panose="020B0604030504040204" pitchFamily="34" charset="0"/>
                <a:ea typeface="Times New Roman" panose="02020603050405020304" pitchFamily="18" charset="0"/>
                <a:cs typeface="Times New Roman" panose="02020603050405020304" pitchFamily="18" charset="0"/>
              </a:rPr>
              <a:t/>
            </a:r>
            <a:br>
              <a:rPr lang="en-IN" dirty="0">
                <a:latin typeface="Verdana" panose="020B0604030504040204" pitchFamily="34" charset="0"/>
                <a:ea typeface="Times New Roman" panose="02020603050405020304" pitchFamily="18" charset="0"/>
                <a:cs typeface="Times New Roman" panose="02020603050405020304" pitchFamily="18" charset="0"/>
              </a:rPr>
            </a:b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file.read</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((char *)&amp;</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obj</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sizeof</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obj</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b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b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file.write</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((char *)&amp;</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obj</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 </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sizeof</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r>
              <a:rPr lang="en-IN" dirty="0" err="1">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obj</a:t>
            </a:r>
            <a:r>
              <a:rPr lang="en-IN" dirty="0">
                <a:solidFill>
                  <a:schemeClr val="accent5"/>
                </a:solidFill>
                <a:latin typeface="Cooper Black" panose="0208090404030B020404" pitchFamily="18" charset="0"/>
                <a:ea typeface="Times New Roman" panose="02020603050405020304" pitchFamily="18" charset="0"/>
                <a:cs typeface="Times New Roman" panose="02020603050405020304" pitchFamily="18" charset="0"/>
              </a:rPr>
              <a:t>));</a:t>
            </a:r>
            <a:endParaRPr lang="en-IN" sz="1600" dirty="0">
              <a:solidFill>
                <a:schemeClr val="accent5"/>
              </a:solidFill>
              <a:effectLst/>
              <a:latin typeface="Cooper Black" panose="0208090404030B0204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874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66849540"/>
              </p:ext>
            </p:extLst>
          </p:nvPr>
        </p:nvGraphicFramePr>
        <p:xfrm>
          <a:off x="1588294" y="1308100"/>
          <a:ext cx="7746206" cy="3963003"/>
        </p:xfrm>
        <a:graphic>
          <a:graphicData uri="http://schemas.openxmlformats.org/drawingml/2006/table">
            <a:tbl>
              <a:tblPr firstRow="1" firstCol="1" bandRow="1">
                <a:tableStyleId>{5C22544A-7EE6-4342-B048-85BDC9FD1C3A}</a:tableStyleId>
              </a:tblPr>
              <a:tblGrid>
                <a:gridCol w="3873103"/>
                <a:gridCol w="3873103"/>
              </a:tblGrid>
              <a:tr h="521480">
                <a:tc>
                  <a:txBody>
                    <a:bodyPr/>
                    <a:lstStyle/>
                    <a:p>
                      <a:pPr algn="just">
                        <a:lnSpc>
                          <a:spcPct val="107000"/>
                        </a:lnSpc>
                        <a:spcAft>
                          <a:spcPts val="0"/>
                        </a:spcAft>
                      </a:pPr>
                      <a:r>
                        <a:rPr lang="en-IN" sz="1200" dirty="0">
                          <a:effectLst/>
                        </a:rPr>
                        <a:t>FUNCTION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RETURN VALUE AND MEANING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1063721">
                <a:tc>
                  <a:txBody>
                    <a:bodyPr/>
                    <a:lstStyle/>
                    <a:p>
                      <a:pPr algn="just">
                        <a:lnSpc>
                          <a:spcPct val="107000"/>
                        </a:lnSpc>
                        <a:spcAft>
                          <a:spcPts val="0"/>
                        </a:spcAft>
                      </a:pPr>
                      <a:r>
                        <a:rPr lang="en-IN" sz="1200" dirty="0">
                          <a:effectLst/>
                        </a:rPr>
                        <a:t>eof()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returns true (non zero) if end of file is encountered while reading; otherwise return false(zero)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792601">
                <a:tc>
                  <a:txBody>
                    <a:bodyPr/>
                    <a:lstStyle/>
                    <a:p>
                      <a:pPr algn="just">
                        <a:lnSpc>
                          <a:spcPct val="107000"/>
                        </a:lnSpc>
                        <a:spcAft>
                          <a:spcPts val="0"/>
                        </a:spcAft>
                      </a:pPr>
                      <a:r>
                        <a:rPr lang="en-IN" sz="1200">
                          <a:effectLst/>
                        </a:rPr>
                        <a:t>fail()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return true when an input or output operation has failed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1063721">
                <a:tc>
                  <a:txBody>
                    <a:bodyPr/>
                    <a:lstStyle/>
                    <a:p>
                      <a:pPr algn="just">
                        <a:lnSpc>
                          <a:spcPct val="107000"/>
                        </a:lnSpc>
                        <a:spcAft>
                          <a:spcPts val="0"/>
                        </a:spcAft>
                      </a:pPr>
                      <a:r>
                        <a:rPr lang="en-IN" sz="1200">
                          <a:effectLst/>
                        </a:rPr>
                        <a:t>bad()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returns true if an invalid operation is attempted or any unrecoverable error has occurred.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521480">
                <a:tc>
                  <a:txBody>
                    <a:bodyPr/>
                    <a:lstStyle/>
                    <a:p>
                      <a:pPr algn="just">
                        <a:lnSpc>
                          <a:spcPct val="107000"/>
                        </a:lnSpc>
                        <a:spcAft>
                          <a:spcPts val="0"/>
                        </a:spcAft>
                      </a:pPr>
                      <a:r>
                        <a:rPr lang="en-IN" sz="1200" dirty="0">
                          <a:effectLst/>
                        </a:rPr>
                        <a:t>good()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dirty="0">
                          <a:effectLst/>
                        </a:rPr>
                        <a:t>returns true if no error has occurred.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bl>
          </a:graphicData>
        </a:graphic>
      </p:graphicFrame>
      <p:sp>
        <p:nvSpPr>
          <p:cNvPr id="5" name="Rectangle 1"/>
          <p:cNvSpPr>
            <a:spLocks noChangeArrowheads="1"/>
          </p:cNvSpPr>
          <p:nvPr/>
        </p:nvSpPr>
        <p:spPr bwMode="auto">
          <a:xfrm>
            <a:off x="3232581" y="442983"/>
            <a:ext cx="44576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FF0000"/>
                </a:solidFill>
                <a:effectLst/>
                <a:latin typeface="Copperplate Gothic Bold" panose="020E0705020206020404" pitchFamily="34" charset="0"/>
                <a:ea typeface="Times New Roman" panose="02020603050405020304" pitchFamily="18" charset="0"/>
                <a:cs typeface="Times New Roman" panose="02020603050405020304" pitchFamily="18" charset="0"/>
              </a:rPr>
              <a:t>ERROR HANDLING FUNCTION</a:t>
            </a:r>
            <a:endParaRPr kumimoji="0" lang="en-US" altLang="en-US" sz="2000" b="0" i="0" u="none" strike="noStrike" cap="none" normalizeH="0" baseline="0" dirty="0" smtClean="0">
              <a:ln>
                <a:noFill/>
              </a:ln>
              <a:solidFill>
                <a:srgbClr val="FF0000"/>
              </a:solidFill>
              <a:effectLst/>
              <a:latin typeface="Copperplate Gothic Bold" panose="020E07050202060204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FF0000"/>
              </a:solidFill>
              <a:effectLst/>
              <a:latin typeface="Copperplate Gothic Bold" panose="020E0705020206020404" pitchFamily="34" charset="0"/>
            </a:endParaRPr>
          </a:p>
        </p:txBody>
      </p:sp>
    </p:spTree>
    <p:extLst>
      <p:ext uri="{BB962C8B-B14F-4D97-AF65-F5344CB8AC3E}">
        <p14:creationId xmlns:p14="http://schemas.microsoft.com/office/powerpoint/2010/main" val="3765539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008965828"/>
              </p:ext>
            </p:extLst>
          </p:nvPr>
        </p:nvGraphicFramePr>
        <p:xfrm>
          <a:off x="978694" y="4294092"/>
          <a:ext cx="6877050" cy="2309908"/>
        </p:xfrm>
        <a:graphic>
          <a:graphicData uri="http://schemas.openxmlformats.org/drawingml/2006/table">
            <a:tbl>
              <a:tblPr firstRow="1" firstCol="1" bandRow="1">
                <a:tableStyleId>{5C22544A-7EE6-4342-B048-85BDC9FD1C3A}</a:tableStyleId>
              </a:tblPr>
              <a:tblGrid>
                <a:gridCol w="3438525"/>
                <a:gridCol w="3438525"/>
              </a:tblGrid>
              <a:tr h="696622">
                <a:tc>
                  <a:txBody>
                    <a:bodyPr/>
                    <a:lstStyle/>
                    <a:p>
                      <a:pPr algn="just">
                        <a:lnSpc>
                          <a:spcPct val="107000"/>
                        </a:lnSpc>
                        <a:spcAft>
                          <a:spcPts val="0"/>
                        </a:spcAft>
                      </a:pPr>
                      <a:r>
                        <a:rPr lang="en-IN" sz="1200" dirty="0">
                          <a:effectLst/>
                        </a:rPr>
                        <a:t>seekg()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moves get pointer(input) to a specified location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696622">
                <a:tc>
                  <a:txBody>
                    <a:bodyPr/>
                    <a:lstStyle/>
                    <a:p>
                      <a:pPr algn="just">
                        <a:lnSpc>
                          <a:spcPct val="107000"/>
                        </a:lnSpc>
                        <a:spcAft>
                          <a:spcPts val="0"/>
                        </a:spcAft>
                      </a:pPr>
                      <a:r>
                        <a:rPr lang="en-IN" sz="1200" dirty="0">
                          <a:effectLst/>
                        </a:rPr>
                        <a:t>seekp()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moves put pointer (output) to a specified location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458332">
                <a:tc>
                  <a:txBody>
                    <a:bodyPr/>
                    <a:lstStyle/>
                    <a:p>
                      <a:pPr algn="just">
                        <a:lnSpc>
                          <a:spcPct val="107000"/>
                        </a:lnSpc>
                        <a:spcAft>
                          <a:spcPts val="0"/>
                        </a:spcAft>
                      </a:pPr>
                      <a:r>
                        <a:rPr lang="en-IN" sz="1200">
                          <a:effectLst/>
                        </a:rPr>
                        <a:t>tellg()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a:effectLst/>
                        </a:rPr>
                        <a:t>gives the current position of the get pointer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r h="458332">
                <a:tc>
                  <a:txBody>
                    <a:bodyPr/>
                    <a:lstStyle/>
                    <a:p>
                      <a:pPr algn="just">
                        <a:lnSpc>
                          <a:spcPct val="107000"/>
                        </a:lnSpc>
                        <a:spcAft>
                          <a:spcPts val="0"/>
                        </a:spcAft>
                      </a:pPr>
                      <a:r>
                        <a:rPr lang="en-IN" sz="1200" dirty="0" err="1">
                          <a:effectLst/>
                        </a:rPr>
                        <a:t>tellp</a:t>
                      </a:r>
                      <a:r>
                        <a:rPr lang="en-IN"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gn="just">
                        <a:lnSpc>
                          <a:spcPct val="107000"/>
                        </a:lnSpc>
                        <a:spcAft>
                          <a:spcPts val="0"/>
                        </a:spcAft>
                      </a:pPr>
                      <a:r>
                        <a:rPr lang="en-IN" sz="1200" dirty="0">
                          <a:effectLst/>
                        </a:rPr>
                        <a:t>gives the current position of the put pointer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r>
            </a:tbl>
          </a:graphicData>
        </a:graphic>
      </p:graphicFrame>
      <p:sp>
        <p:nvSpPr>
          <p:cNvPr id="7" name="Rectangle 2"/>
          <p:cNvSpPr>
            <a:spLocks noChangeArrowheads="1"/>
          </p:cNvSpPr>
          <p:nvPr/>
        </p:nvSpPr>
        <p:spPr bwMode="auto">
          <a:xfrm>
            <a:off x="382588" y="138499"/>
            <a:ext cx="1001472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0000"/>
                </a:solidFill>
                <a:effectLst/>
                <a:latin typeface="Copperplate Gothic Bold" panose="020E0705020206020404" pitchFamily="34" charset="0"/>
                <a:ea typeface="Times New Roman" panose="02020603050405020304" pitchFamily="18" charset="0"/>
                <a:cs typeface="Times New Roman" panose="02020603050405020304" pitchFamily="18" charset="0"/>
              </a:rPr>
              <a:t>File Pointers And Their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t>All i/o streams objects have, at least, one internal stream pointer: </a:t>
            </a:r>
            <a:b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br>
            <a: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t>ifstream, like istream, has a pointer known as the get pointer that points to the element to be read in the next input operation.</a:t>
            </a:r>
            <a:endParaRPr kumimoji="0" lang="en-US" altLang="en-US" i="0" u="none" strike="noStrike" cap="none" normalizeH="0" baseline="0" dirty="0" smtClean="0">
              <a:ln>
                <a:noFill/>
              </a:ln>
              <a:solidFill>
                <a:schemeClr val="accent5"/>
              </a:solidFill>
              <a:effectLst/>
              <a:latin typeface="Cooper Black" panose="0208090404030B0204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t>ofstream, like ostream, has a pointer known as the put pointer that points to the location where the next element has to be written.</a:t>
            </a:r>
            <a:endParaRPr kumimoji="0" lang="en-US" altLang="en-US" i="0" u="none" strike="noStrike" cap="none" normalizeH="0" baseline="0" dirty="0" smtClean="0">
              <a:ln>
                <a:noFill/>
              </a:ln>
              <a:solidFill>
                <a:schemeClr val="accent5"/>
              </a:solidFill>
              <a:effectLst/>
              <a:latin typeface="Cooper Black" panose="0208090404030B0204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t>Finally, fstream, inherits both, the get and the put pointers, from iostream (which is itself derived from both istream and ostream). </a:t>
            </a:r>
            <a:b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br>
            <a: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t/>
            </a:r>
            <a:b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br>
            <a: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t>These internal stream pointers that point to the reading or writing locations within a stream can be manipulated using the following member functions:</a:t>
            </a:r>
            <a:endParaRPr kumimoji="0" lang="en-US" altLang="en-US" i="0" u="none" strike="noStrike" cap="none" normalizeH="0" baseline="0" dirty="0" smtClean="0">
              <a:ln>
                <a:noFill/>
              </a:ln>
              <a:solidFill>
                <a:schemeClr val="accent5"/>
              </a:solidFill>
              <a:effectLst/>
              <a:latin typeface="Cooper Black" panose="0208090404030B0204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t/>
            </a:r>
            <a:br>
              <a:rPr kumimoji="0" lang="en-US" altLang="en-US" b="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br>
            <a:r>
              <a:rPr kumimoji="0" lang="en-US" altLang="en-US" b="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t/>
            </a:r>
            <a:br>
              <a:rPr kumimoji="0" lang="en-US" altLang="en-US" b="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cs typeface="Times New Roman" panose="02020603050405020304" pitchFamily="18" charset="0"/>
              </a:rPr>
            </a:br>
            <a:endParaRPr kumimoji="0" lang="en-US" altLang="en-US" b="0" i="0" u="none" strike="noStrike" cap="none" normalizeH="0" baseline="0" dirty="0" smtClean="0">
              <a:ln>
                <a:noFill/>
              </a:ln>
              <a:solidFill>
                <a:schemeClr val="accent5"/>
              </a:solidFill>
              <a:effectLst/>
              <a:latin typeface="Cooper Black" panose="0208090404030B020404" pitchFamily="18" charset="0"/>
            </a:endParaRPr>
          </a:p>
        </p:txBody>
      </p:sp>
    </p:spTree>
    <p:extLst>
      <p:ext uri="{BB962C8B-B14F-4D97-AF65-F5344CB8AC3E}">
        <p14:creationId xmlns:p14="http://schemas.microsoft.com/office/powerpoint/2010/main" val="24481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68668" y="2019300"/>
            <a:ext cx="8229600" cy="4525963"/>
          </a:xfrm>
        </p:spPr>
        <p:txBody>
          <a:bodyPr>
            <a:normAutofit/>
          </a:bodyPr>
          <a:lstStyle/>
          <a:p>
            <a:pPr algn="just"/>
            <a:r>
              <a:rPr lang="en-US" sz="2800" dirty="0" smtClean="0">
                <a:solidFill>
                  <a:schemeClr val="accent5"/>
                </a:solidFill>
                <a:latin typeface="Cooper Black" panose="0208090404030B020404" pitchFamily="18" charset="0"/>
                <a:cs typeface="Courier New" pitchFamily="49" charset="0"/>
              </a:rPr>
              <a:t>Manages the employees in a better way.</a:t>
            </a:r>
          </a:p>
          <a:p>
            <a:pPr algn="just"/>
            <a:r>
              <a:rPr lang="en-US" sz="2800" dirty="0" smtClean="0">
                <a:solidFill>
                  <a:schemeClr val="accent5"/>
                </a:solidFill>
                <a:latin typeface="Cooper Black" panose="0208090404030B020404" pitchFamily="18" charset="0"/>
                <a:cs typeface="Courier New" pitchFamily="49" charset="0"/>
              </a:rPr>
              <a:t>Easy to find the background of an employee.</a:t>
            </a:r>
          </a:p>
          <a:p>
            <a:pPr algn="just"/>
            <a:r>
              <a:rPr lang="en-US" sz="2800" dirty="0" smtClean="0">
                <a:solidFill>
                  <a:schemeClr val="accent5"/>
                </a:solidFill>
                <a:latin typeface="Cooper Black" panose="0208090404030B020404" pitchFamily="18" charset="0"/>
                <a:cs typeface="Courier New" pitchFamily="49" charset="0"/>
              </a:rPr>
              <a:t>Maintains the date of hiring and leaving</a:t>
            </a:r>
          </a:p>
          <a:p>
            <a:endParaRPr lang="en-IN" sz="2800" dirty="0">
              <a:solidFill>
                <a:schemeClr val="accent5"/>
              </a:solidFill>
            </a:endParaRPr>
          </a:p>
        </p:txBody>
      </p:sp>
      <p:sp>
        <p:nvSpPr>
          <p:cNvPr id="6" name="Title 5"/>
          <p:cNvSpPr>
            <a:spLocks noGrp="1"/>
          </p:cNvSpPr>
          <p:nvPr>
            <p:ph type="title"/>
          </p:nvPr>
        </p:nvSpPr>
        <p:spPr>
          <a:xfrm>
            <a:off x="-533400" y="457200"/>
            <a:ext cx="8596668" cy="1320800"/>
          </a:xfrm>
        </p:spPr>
        <p:txBody>
          <a:bodyPr/>
          <a:lstStyle/>
          <a:p>
            <a:pPr algn="ctr"/>
            <a:r>
              <a:rPr lang="en-US" b="1" dirty="0" smtClean="0">
                <a:solidFill>
                  <a:srgbClr val="FF0000"/>
                </a:solidFill>
                <a:latin typeface="Copperplate Gothic Bold" panose="020E0705020206020404" pitchFamily="34" charset="0"/>
                <a:cs typeface="Aharoni" panose="02010803020104030203" pitchFamily="2" charset="-79"/>
              </a:rPr>
              <a:t>PURPOSE</a:t>
            </a:r>
            <a:endParaRPr lang="en-IN" b="1" dirty="0">
              <a:solidFill>
                <a:srgbClr val="FF0000"/>
              </a:solidFill>
              <a:latin typeface="Copperplate Gothic Bold" panose="020E0705020206020404" pitchFamily="34" charset="0"/>
              <a:cs typeface="Aharoni" panose="02010803020104030203" pitchFamily="2" charset="-79"/>
            </a:endParaRPr>
          </a:p>
        </p:txBody>
      </p:sp>
    </p:spTree>
    <p:extLst>
      <p:ext uri="{BB962C8B-B14F-4D97-AF65-F5344CB8AC3E}">
        <p14:creationId xmlns:p14="http://schemas.microsoft.com/office/powerpoint/2010/main" val="2256264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8400" y="1152482"/>
            <a:ext cx="6908800" cy="3452227"/>
          </a:xfrm>
          <a:prstGeom prst="rect">
            <a:avLst/>
          </a:prstGeom>
        </p:spPr>
        <p:txBody>
          <a:bodyPr wrap="square">
            <a:spAutoFit/>
          </a:bodyPr>
          <a:lstStyle/>
          <a:p>
            <a:pPr algn="just">
              <a:lnSpc>
                <a:spcPts val="1680"/>
              </a:lnSpc>
              <a:spcAft>
                <a:spcPts val="0"/>
              </a:spcAft>
            </a:pPr>
            <a:r>
              <a:rPr lang="en-IN" dirty="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The other prototype for these functions is</a:t>
            </a:r>
            <a:r>
              <a:rPr lang="en-IN" dirty="0" smtClean="0">
                <a:solidFill>
                  <a:srgbClr val="FF0000"/>
                </a:solidFill>
                <a:latin typeface="Copperplate Gothic Bold" panose="020E0705020206020404" pitchFamily="34" charset="0"/>
                <a:ea typeface="Times New Roman" panose="02020603050405020304" pitchFamily="18" charset="0"/>
                <a:cs typeface="Times New Roman" panose="02020603050405020304" pitchFamily="18" charset="0"/>
              </a:rPr>
              <a:t>:</a:t>
            </a:r>
          </a:p>
          <a:p>
            <a:pPr algn="just">
              <a:lnSpc>
                <a:spcPts val="1680"/>
              </a:lnSpc>
              <a:spcAft>
                <a:spcPts val="0"/>
              </a:spcAft>
            </a:pPr>
            <a:endParaRPr lang="en-IN" sz="1600" dirty="0">
              <a:solidFill>
                <a:schemeClr val="accent5"/>
              </a:solidFill>
              <a:latin typeface="Copperplate Gothic Bold" panose="020E0705020206020404" pitchFamily="34" charset="0"/>
              <a:ea typeface="Calibri" panose="020F0502020204030204" pitchFamily="34" charset="0"/>
              <a:cs typeface="Times New Roman" panose="02020603050405020304" pitchFamily="18" charset="0"/>
            </a:endParaRPr>
          </a:p>
          <a:p>
            <a:pPr>
              <a:lnSpc>
                <a:spcPts val="1680"/>
              </a:lnSpc>
              <a:spcAft>
                <a:spcPts val="0"/>
              </a:spcAft>
            </a:pPr>
            <a:r>
              <a:rPr lang="en-IN" dirty="0" smtClean="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Seekg (</a:t>
            </a:r>
            <a:r>
              <a:rPr lang="en-IN"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offset, refposition ); </a:t>
            </a:r>
            <a:br>
              <a:rPr lang="en-IN"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br>
            <a:r>
              <a:rPr lang="en-IN" dirty="0" smtClean="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seekp (</a:t>
            </a:r>
            <a:r>
              <a:rPr lang="en-IN"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offset, refposition );</a:t>
            </a:r>
            <a:endParaRPr lang="en-IN" sz="1600" dirty="0">
              <a:solidFill>
                <a:schemeClr val="accent5"/>
              </a:solidFill>
              <a:latin typeface="Copperplate Gothic Bold" panose="020E0705020206020404" pitchFamily="34" charset="0"/>
              <a:ea typeface="Calibri" panose="020F0502020204030204" pitchFamily="34" charset="0"/>
              <a:cs typeface="Times New Roman" panose="02020603050405020304" pitchFamily="18" charset="0"/>
            </a:endParaRPr>
          </a:p>
          <a:p>
            <a:pPr algn="just">
              <a:lnSpc>
                <a:spcPts val="1680"/>
              </a:lnSpc>
              <a:spcAft>
                <a:spcPts val="750"/>
              </a:spcAft>
            </a:pPr>
            <a:endParaRPr lang="en-IN" dirty="0" smtClean="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endParaRPr>
          </a:p>
          <a:p>
            <a:pPr algn="just">
              <a:lnSpc>
                <a:spcPts val="1680"/>
              </a:lnSpc>
              <a:spcAft>
                <a:spcPts val="750"/>
              </a:spcAft>
            </a:pPr>
            <a:r>
              <a:rPr lang="en-IN" dirty="0" smtClean="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The </a:t>
            </a:r>
            <a:r>
              <a:rPr lang="en-IN"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parameter offset represents the number of bytes the file pointer is to be moved from the location specified by the parameter refposition. </a:t>
            </a:r>
            <a:endParaRPr lang="en-IN" dirty="0" smtClean="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endParaRPr>
          </a:p>
          <a:p>
            <a:pPr algn="just">
              <a:lnSpc>
                <a:spcPts val="1680"/>
              </a:lnSpc>
              <a:spcAft>
                <a:spcPts val="750"/>
              </a:spcAft>
            </a:pPr>
            <a:r>
              <a:rPr lang="en-IN" dirty="0" smtClean="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The </a:t>
            </a:r>
            <a:r>
              <a:rPr lang="en-IN"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refposition takes one of the following three constants defined in the ios class.</a:t>
            </a:r>
            <a:endParaRPr lang="en-IN" sz="1600" dirty="0">
              <a:solidFill>
                <a:schemeClr val="accent5"/>
              </a:solidFill>
              <a:latin typeface="Copperplate Gothic Bold" panose="020E0705020206020404" pitchFamily="34" charset="0"/>
              <a:ea typeface="Calibri" panose="020F0502020204030204" pitchFamily="34" charset="0"/>
              <a:cs typeface="Times New Roman" panose="02020603050405020304" pitchFamily="18" charset="0"/>
            </a:endParaRPr>
          </a:p>
          <a:p>
            <a:pPr>
              <a:lnSpc>
                <a:spcPts val="1680"/>
              </a:lnSpc>
              <a:spcAft>
                <a:spcPts val="0"/>
              </a:spcAft>
            </a:pPr>
            <a:endParaRPr lang="en-IN" b="1" dirty="0" smtClean="0">
              <a:latin typeface="Copperplate Gothic Bold" panose="020E0705020206020404" pitchFamily="34" charset="0"/>
              <a:ea typeface="Times New Roman" panose="02020603050405020304" pitchFamily="18" charset="0"/>
              <a:cs typeface="Times New Roman" panose="02020603050405020304" pitchFamily="18" charset="0"/>
            </a:endParaRPr>
          </a:p>
          <a:p>
            <a:pPr>
              <a:lnSpc>
                <a:spcPts val="1680"/>
              </a:lnSpc>
              <a:spcAft>
                <a:spcPts val="0"/>
              </a:spcAft>
            </a:pPr>
            <a:r>
              <a:rPr lang="en-IN" b="1" dirty="0" smtClean="0">
                <a:latin typeface="Copperplate Gothic Bold" panose="020E0705020206020404" pitchFamily="34" charset="0"/>
                <a:ea typeface="Times New Roman" panose="02020603050405020304" pitchFamily="18" charset="0"/>
                <a:cs typeface="Times New Roman" panose="02020603050405020304" pitchFamily="18" charset="0"/>
              </a:rPr>
              <a:t>ios</a:t>
            </a:r>
            <a:r>
              <a:rPr lang="en-IN" b="1" dirty="0">
                <a:latin typeface="Copperplate Gothic Bold" panose="020E0705020206020404" pitchFamily="34" charset="0"/>
                <a:ea typeface="Times New Roman" panose="02020603050405020304" pitchFamily="18" charset="0"/>
                <a:cs typeface="Times New Roman" panose="02020603050405020304" pitchFamily="18" charset="0"/>
              </a:rPr>
              <a:t>::beg</a:t>
            </a:r>
            <a:r>
              <a:rPr lang="en-IN" dirty="0">
                <a:latin typeface="Copperplate Gothic Bold" panose="020E0705020206020404" pitchFamily="34" charset="0"/>
                <a:ea typeface="Times New Roman" panose="02020603050405020304" pitchFamily="18" charset="0"/>
                <a:cs typeface="Times New Roman" panose="02020603050405020304" pitchFamily="18" charset="0"/>
              </a:rPr>
              <a:t>          </a:t>
            </a:r>
            <a:r>
              <a:rPr lang="en-IN"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start of the file</a:t>
            </a:r>
            <a:r>
              <a:rPr lang="en-IN" dirty="0">
                <a:latin typeface="Copperplate Gothic Bold" panose="020E0705020206020404" pitchFamily="34" charset="0"/>
                <a:ea typeface="Times New Roman" panose="02020603050405020304" pitchFamily="18" charset="0"/>
                <a:cs typeface="Times New Roman" panose="02020603050405020304" pitchFamily="18" charset="0"/>
              </a:rPr>
              <a:t/>
            </a:r>
            <a:br>
              <a:rPr lang="en-IN" dirty="0">
                <a:latin typeface="Copperplate Gothic Bold" panose="020E0705020206020404" pitchFamily="34" charset="0"/>
                <a:ea typeface="Times New Roman" panose="02020603050405020304" pitchFamily="18" charset="0"/>
                <a:cs typeface="Times New Roman" panose="02020603050405020304" pitchFamily="18" charset="0"/>
              </a:rPr>
            </a:br>
            <a:r>
              <a:rPr lang="en-IN" b="1" dirty="0">
                <a:latin typeface="Copperplate Gothic Bold" panose="020E0705020206020404" pitchFamily="34" charset="0"/>
                <a:ea typeface="Times New Roman" panose="02020603050405020304" pitchFamily="18" charset="0"/>
                <a:cs typeface="Times New Roman" panose="02020603050405020304" pitchFamily="18" charset="0"/>
              </a:rPr>
              <a:t>ios::cur</a:t>
            </a:r>
            <a:r>
              <a:rPr lang="en-IN" dirty="0">
                <a:latin typeface="Copperplate Gothic Bold" panose="020E0705020206020404" pitchFamily="34" charset="0"/>
                <a:ea typeface="Times New Roman" panose="02020603050405020304" pitchFamily="18" charset="0"/>
                <a:cs typeface="Times New Roman" panose="02020603050405020304" pitchFamily="18" charset="0"/>
              </a:rPr>
              <a:t>          </a:t>
            </a:r>
            <a:r>
              <a:rPr lang="en-IN"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current position of the pointer</a:t>
            </a:r>
            <a:r>
              <a:rPr lang="en-IN" dirty="0">
                <a:latin typeface="Copperplate Gothic Bold" panose="020E0705020206020404" pitchFamily="34" charset="0"/>
                <a:ea typeface="Times New Roman" panose="02020603050405020304" pitchFamily="18" charset="0"/>
                <a:cs typeface="Times New Roman" panose="02020603050405020304" pitchFamily="18" charset="0"/>
              </a:rPr>
              <a:t/>
            </a:r>
            <a:br>
              <a:rPr lang="en-IN" dirty="0">
                <a:latin typeface="Copperplate Gothic Bold" panose="020E0705020206020404" pitchFamily="34" charset="0"/>
                <a:ea typeface="Times New Roman" panose="02020603050405020304" pitchFamily="18" charset="0"/>
                <a:cs typeface="Times New Roman" panose="02020603050405020304" pitchFamily="18" charset="0"/>
              </a:rPr>
            </a:br>
            <a:r>
              <a:rPr lang="en-IN" b="1" dirty="0">
                <a:latin typeface="Copperplate Gothic Bold" panose="020E0705020206020404" pitchFamily="34" charset="0"/>
                <a:ea typeface="Times New Roman" panose="02020603050405020304" pitchFamily="18" charset="0"/>
                <a:cs typeface="Times New Roman" panose="02020603050405020304" pitchFamily="18" charset="0"/>
              </a:rPr>
              <a:t>ios::end</a:t>
            </a:r>
            <a:r>
              <a:rPr lang="en-IN" dirty="0">
                <a:latin typeface="Copperplate Gothic Bold" panose="020E0705020206020404" pitchFamily="34" charset="0"/>
                <a:ea typeface="Times New Roman" panose="02020603050405020304" pitchFamily="18" charset="0"/>
                <a:cs typeface="Times New Roman" panose="02020603050405020304" pitchFamily="18" charset="0"/>
              </a:rPr>
              <a:t>          </a:t>
            </a:r>
            <a:r>
              <a:rPr lang="en-IN"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end</a:t>
            </a:r>
            <a:r>
              <a:rPr lang="en-IN" dirty="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 of the </a:t>
            </a:r>
            <a:r>
              <a:rPr lang="en-IN" dirty="0" smtClean="0">
                <a:solidFill>
                  <a:schemeClr val="accent5"/>
                </a:solidFill>
                <a:latin typeface="Copperplate Gothic Bold" panose="020E0705020206020404" pitchFamily="34" charset="0"/>
                <a:ea typeface="Times New Roman" panose="02020603050405020304" pitchFamily="18" charset="0"/>
                <a:cs typeface="Times New Roman" panose="02020603050405020304" pitchFamily="18" charset="0"/>
              </a:rPr>
              <a:t>file</a:t>
            </a:r>
            <a:endParaRPr lang="en-IN" sz="1600" dirty="0">
              <a:solidFill>
                <a:schemeClr val="accent5"/>
              </a:solidFill>
              <a:latin typeface="Copperplate Gothic Bold" panose="020E07050202060204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110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4200" y="783477"/>
            <a:ext cx="9550400" cy="5360955"/>
          </a:xfrm>
          <a:prstGeom prst="rect">
            <a:avLst/>
          </a:prstGeom>
        </p:spPr>
        <p:txBody>
          <a:bodyPr wrap="square">
            <a:spAutoFit/>
          </a:bodyPr>
          <a:lstStyle/>
          <a:p>
            <a:pPr algn="just">
              <a:lnSpc>
                <a:spcPct val="115000"/>
              </a:lnSpc>
              <a:spcAft>
                <a:spcPts val="1000"/>
              </a:spcAft>
            </a:pPr>
            <a:r>
              <a:rPr lang="en-IN" sz="2000" b="1" dirty="0">
                <a:solidFill>
                  <a:srgbClr val="FF0000"/>
                </a:solidFill>
                <a:latin typeface="Copperplate Gothic Bold" panose="020E0705020206020404" pitchFamily="34" charset="0"/>
                <a:ea typeface="Times New Roman" panose="02020603050405020304" pitchFamily="18" charset="0"/>
              </a:rPr>
              <a:t>TEST CASES :-</a:t>
            </a:r>
            <a:endParaRPr lang="en-IN" dirty="0">
              <a:solidFill>
                <a:srgbClr val="FF0000"/>
              </a:solidFill>
              <a:latin typeface="Copperplate Gothic Bold" panose="020E0705020206020404" pitchFamily="34" charset="0"/>
              <a:ea typeface="Times New Roman" panose="02020603050405020304" pitchFamily="18" charset="0"/>
            </a:endParaRP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1. Check results on entering valid User Id &amp; Password :-</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In this test case if we enter valid user id &amp; password that we entered during registration then </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we get the result as Login is </a:t>
            </a:r>
            <a:r>
              <a:rPr lang="en-IN" dirty="0" smtClean="0">
                <a:solidFill>
                  <a:schemeClr val="accent5"/>
                </a:solidFill>
                <a:latin typeface="Times New Roman" panose="02020603050405020304" pitchFamily="18" charset="0"/>
                <a:ea typeface="Times New Roman" panose="02020603050405020304" pitchFamily="18" charset="0"/>
              </a:rPr>
              <a:t>successful . </a:t>
            </a:r>
            <a:r>
              <a:rPr lang="en-IN" dirty="0">
                <a:solidFill>
                  <a:schemeClr val="accent5"/>
                </a:solidFill>
                <a:latin typeface="Times New Roman" panose="02020603050405020304" pitchFamily="18" charset="0"/>
                <a:ea typeface="Times New Roman" panose="02020603050405020304" pitchFamily="18" charset="0"/>
              </a:rPr>
              <a:t>If anyone trying to enter in to login then it fails.</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2. Check the employee information as per employee id :-</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If we enter employee id 1 for Nikhil then we have to check at the time of searching record for</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Employee id 1 whether it will show Nikhil’s details.</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If we search </a:t>
            </a:r>
            <a:r>
              <a:rPr lang="en-IN" dirty="0" smtClean="0">
                <a:solidFill>
                  <a:schemeClr val="accent5"/>
                </a:solidFill>
                <a:latin typeface="Times New Roman" panose="02020603050405020304" pitchFamily="18" charset="0"/>
                <a:ea typeface="Times New Roman" panose="02020603050405020304" pitchFamily="18" charset="0"/>
              </a:rPr>
              <a:t>Aditya  </a:t>
            </a:r>
            <a:r>
              <a:rPr lang="en-IN" dirty="0">
                <a:solidFill>
                  <a:schemeClr val="accent5"/>
                </a:solidFill>
                <a:latin typeface="Times New Roman" panose="02020603050405020304" pitchFamily="18" charset="0"/>
                <a:ea typeface="Times New Roman" panose="02020603050405020304" pitchFamily="18" charset="0"/>
              </a:rPr>
              <a:t>for employee id 1 it will show there is no such record on employee id1.</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4. Check Employee leave status :-</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For CL we have to enter CL entry for employee after that we check it whether it will display</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The Right &amp; valid data as we enter. If it shows right result then it’s  working correctly.</a:t>
            </a:r>
          </a:p>
          <a:p>
            <a:pPr algn="just">
              <a:lnSpc>
                <a:spcPct val="115000"/>
              </a:lnSpc>
              <a:spcAft>
                <a:spcPts val="1000"/>
              </a:spcAft>
            </a:pPr>
            <a:r>
              <a:rPr lang="en-IN" dirty="0">
                <a:solidFill>
                  <a:schemeClr val="accent5"/>
                </a:solidFill>
                <a:latin typeface="Times New Roman" panose="02020603050405020304" pitchFamily="18" charset="0"/>
                <a:ea typeface="Times New Roman" panose="02020603050405020304" pitchFamily="18" charset="0"/>
              </a:rPr>
              <a:t>For ML </a:t>
            </a:r>
            <a:r>
              <a:rPr lang="en-IN" dirty="0" smtClean="0">
                <a:solidFill>
                  <a:schemeClr val="accent5"/>
                </a:solidFill>
                <a:latin typeface="Times New Roman" panose="02020603050405020304" pitchFamily="18" charset="0"/>
                <a:ea typeface="Times New Roman" panose="02020603050405020304" pitchFamily="18" charset="0"/>
              </a:rPr>
              <a:t> </a:t>
            </a:r>
            <a:r>
              <a:rPr lang="en-IN" dirty="0">
                <a:solidFill>
                  <a:schemeClr val="accent5"/>
                </a:solidFill>
                <a:latin typeface="Times New Roman" panose="02020603050405020304" pitchFamily="18" charset="0"/>
                <a:ea typeface="Times New Roman" panose="02020603050405020304" pitchFamily="18" charset="0"/>
              </a:rPr>
              <a:t>we have to check same condition as for CL.</a:t>
            </a:r>
            <a:endParaRPr lang="en-IN" dirty="0">
              <a:solidFill>
                <a:schemeClr val="accent5"/>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429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latin typeface="Copperplate Gothic Bold" panose="020E0705020206020404" pitchFamily="34" charset="0"/>
              </a:rPr>
              <a:t>OBJECTIVES</a:t>
            </a:r>
            <a:endParaRPr lang="en-IN" dirty="0">
              <a:solidFill>
                <a:srgbClr val="FF0000"/>
              </a:solidFill>
              <a:latin typeface="Copperplate Gothic Bold" panose="020E0705020206020404" pitchFamily="34" charset="0"/>
            </a:endParaRPr>
          </a:p>
        </p:txBody>
      </p:sp>
      <p:sp>
        <p:nvSpPr>
          <p:cNvPr id="3" name="Content Placeholder 2"/>
          <p:cNvSpPr>
            <a:spLocks noGrp="1"/>
          </p:cNvSpPr>
          <p:nvPr>
            <p:ph idx="1"/>
          </p:nvPr>
        </p:nvSpPr>
        <p:spPr/>
        <p:txBody>
          <a:bodyPr>
            <a:normAutofit/>
          </a:bodyPr>
          <a:lstStyle/>
          <a:p>
            <a:pPr algn="just"/>
            <a:r>
              <a:rPr lang="en-IN" sz="2000" dirty="0">
                <a:solidFill>
                  <a:schemeClr val="accent5"/>
                </a:solidFill>
                <a:latin typeface="Cooper Black" panose="0208090404030B020404" pitchFamily="18" charset="0"/>
                <a:cs typeface="Courier New" pitchFamily="49" charset="0"/>
              </a:rPr>
              <a:t>To automate existing leave management in </a:t>
            </a:r>
            <a:r>
              <a:rPr lang="en-IN" sz="2000" dirty="0" smtClean="0">
                <a:solidFill>
                  <a:schemeClr val="accent5"/>
                </a:solidFill>
                <a:latin typeface="Cooper Black" panose="0208090404030B020404" pitchFamily="18" charset="0"/>
                <a:cs typeface="Courier New" pitchFamily="49" charset="0"/>
              </a:rPr>
              <a:t>different companies.</a:t>
            </a:r>
          </a:p>
          <a:p>
            <a:pPr algn="just"/>
            <a:r>
              <a:rPr lang="en-IN" sz="2000" dirty="0">
                <a:solidFill>
                  <a:schemeClr val="accent5"/>
                </a:solidFill>
                <a:latin typeface="Cooper Black" panose="0208090404030B020404" pitchFamily="18" charset="0"/>
                <a:cs typeface="Courier New" pitchFamily="49" charset="0"/>
              </a:rPr>
              <a:t>The Employee Leave Management System automates each and every activity of the manual system and increases its throughput. Thus the response time of the system is very less and it works very fast.</a:t>
            </a:r>
          </a:p>
          <a:p>
            <a:pPr algn="just"/>
            <a:r>
              <a:rPr lang="en-IN" sz="2000" dirty="0">
                <a:solidFill>
                  <a:schemeClr val="accent5"/>
                </a:solidFill>
                <a:latin typeface="Cooper Black" panose="0208090404030B020404" pitchFamily="18" charset="0"/>
                <a:cs typeface="Courier New" pitchFamily="49" charset="0"/>
              </a:rPr>
              <a:t>Reduce the cost of maintenance.</a:t>
            </a:r>
          </a:p>
        </p:txBody>
      </p:sp>
    </p:spTree>
    <p:extLst>
      <p:ext uri="{BB962C8B-B14F-4D97-AF65-F5344CB8AC3E}">
        <p14:creationId xmlns:p14="http://schemas.microsoft.com/office/powerpoint/2010/main" val="3917115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334" y="1284289"/>
            <a:ext cx="8596668" cy="3880773"/>
          </a:xfrm>
        </p:spPr>
        <p:txBody>
          <a:bodyPr>
            <a:normAutofit/>
          </a:bodyPr>
          <a:lstStyle/>
          <a:p>
            <a:pPr algn="just"/>
            <a:r>
              <a:rPr lang="en-IN" sz="2000" dirty="0">
                <a:solidFill>
                  <a:schemeClr val="accent5"/>
                </a:solidFill>
                <a:latin typeface="Cooper Black" panose="0208090404030B020404" pitchFamily="18" charset="0"/>
                <a:cs typeface="Courier New" pitchFamily="49" charset="0"/>
              </a:rPr>
              <a:t>The Employee Leave Management System automates each and every activity of the manual system and increases its throughput. </a:t>
            </a:r>
            <a:endParaRPr lang="en-IN" sz="2000" dirty="0" smtClean="0">
              <a:solidFill>
                <a:schemeClr val="accent5"/>
              </a:solidFill>
              <a:latin typeface="Cooper Black" panose="0208090404030B020404" pitchFamily="18" charset="0"/>
              <a:cs typeface="Courier New" pitchFamily="49" charset="0"/>
            </a:endParaRPr>
          </a:p>
          <a:p>
            <a:pPr algn="just"/>
            <a:r>
              <a:rPr lang="en-US" sz="2000" dirty="0">
                <a:solidFill>
                  <a:schemeClr val="accent5"/>
                </a:solidFill>
                <a:latin typeface="Cooper Black" panose="0208090404030B020404" pitchFamily="18" charset="0"/>
                <a:cs typeface="Courier New" pitchFamily="49" charset="0"/>
              </a:rPr>
              <a:t>The primary objective of the design of course, is to deliver the requirements as specified in the feasibility reports. In general the following design objectives should be kept in mind.</a:t>
            </a:r>
            <a:endParaRPr lang="en-IN" sz="2000" dirty="0">
              <a:solidFill>
                <a:schemeClr val="accent5"/>
              </a:solidFill>
              <a:latin typeface="Cooper Black" panose="0208090404030B020404" pitchFamily="18" charset="0"/>
              <a:cs typeface="Courier New" pitchFamily="49" charset="0"/>
            </a:endParaRPr>
          </a:p>
        </p:txBody>
      </p:sp>
    </p:spTree>
    <p:extLst>
      <p:ext uri="{BB962C8B-B14F-4D97-AF65-F5344CB8AC3E}">
        <p14:creationId xmlns:p14="http://schemas.microsoft.com/office/powerpoint/2010/main" val="3655691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400" b="1" dirty="0">
                <a:solidFill>
                  <a:srgbClr val="FF0000"/>
                </a:solidFill>
                <a:latin typeface="Copperplate Gothic Bold" panose="020E0705020206020404" pitchFamily="34" charset="0"/>
              </a:rPr>
              <a:t>BENEFITS</a:t>
            </a:r>
            <a:r>
              <a:rPr lang="en-IN" sz="1600" dirty="0">
                <a:solidFill>
                  <a:srgbClr val="FF0000"/>
                </a:solidFill>
                <a:latin typeface="Copperplate Gothic Bold" panose="020E0705020206020404" pitchFamily="34" charset="0"/>
              </a:rPr>
              <a:t/>
            </a:r>
            <a:br>
              <a:rPr lang="en-IN" sz="1600" dirty="0">
                <a:solidFill>
                  <a:srgbClr val="FF0000"/>
                </a:solidFill>
                <a:latin typeface="Copperplate Gothic Bold" panose="020E0705020206020404" pitchFamily="34" charset="0"/>
              </a:rPr>
            </a:br>
            <a:endParaRPr lang="en-IN" dirty="0">
              <a:solidFill>
                <a:srgbClr val="FF0000"/>
              </a:solidFill>
              <a:latin typeface="Copperplate Gothic Bold" panose="020E0705020206020404" pitchFamily="34" charset="0"/>
            </a:endParaRPr>
          </a:p>
        </p:txBody>
      </p:sp>
      <p:sp>
        <p:nvSpPr>
          <p:cNvPr id="3" name="Content Placeholder 2"/>
          <p:cNvSpPr>
            <a:spLocks noGrp="1"/>
          </p:cNvSpPr>
          <p:nvPr>
            <p:ph idx="1"/>
          </p:nvPr>
        </p:nvSpPr>
        <p:spPr/>
        <p:txBody>
          <a:bodyPr>
            <a:normAutofit/>
          </a:bodyPr>
          <a:lstStyle/>
          <a:p>
            <a:pPr lvl="0" algn="just"/>
            <a:r>
              <a:rPr lang="en-IN" sz="2400" i="1" dirty="0">
                <a:solidFill>
                  <a:schemeClr val="tx1"/>
                </a:solidFill>
                <a:latin typeface="Cooper Black" panose="0208090404030B020404" pitchFamily="18" charset="0"/>
                <a:cs typeface="Courier New" pitchFamily="49" charset="0"/>
              </a:rPr>
              <a:t>Accurate information</a:t>
            </a:r>
            <a:r>
              <a:rPr lang="en-IN" sz="2400" dirty="0">
                <a:solidFill>
                  <a:schemeClr val="accent5"/>
                </a:solidFill>
                <a:latin typeface="Cooper Black" panose="0208090404030B020404" pitchFamily="18" charset="0"/>
                <a:cs typeface="Courier New" pitchFamily="49" charset="0"/>
              </a:rPr>
              <a:t>: Provides accurate information about leave balances, leave trends etc. which allows you to forecast available resources at any point of time.</a:t>
            </a:r>
          </a:p>
          <a:p>
            <a:pPr lvl="0" algn="just"/>
            <a:r>
              <a:rPr lang="en-IN" sz="2400" i="1" dirty="0">
                <a:solidFill>
                  <a:schemeClr val="tx1"/>
                </a:solidFill>
                <a:latin typeface="Cooper Black" panose="0208090404030B020404" pitchFamily="18" charset="0"/>
                <a:cs typeface="Courier New" pitchFamily="49" charset="0"/>
              </a:rPr>
              <a:t>Saves time</a:t>
            </a:r>
            <a:r>
              <a:rPr lang="en-IN" sz="2400" dirty="0">
                <a:solidFill>
                  <a:schemeClr val="tx1"/>
                </a:solidFill>
                <a:latin typeface="Cooper Black" panose="0208090404030B020404" pitchFamily="18" charset="0"/>
                <a:cs typeface="Courier New" pitchFamily="49" charset="0"/>
              </a:rPr>
              <a:t>:</a:t>
            </a:r>
            <a:r>
              <a:rPr lang="en-IN" sz="2400" dirty="0">
                <a:solidFill>
                  <a:schemeClr val="accent5"/>
                </a:solidFill>
                <a:latin typeface="Cooper Black" panose="0208090404030B020404" pitchFamily="18" charset="0"/>
                <a:cs typeface="Courier New" pitchFamily="49" charset="0"/>
              </a:rPr>
              <a:t> Online leave balance visibility can remove a tremendous strain on HR where as much as 15% of their time is spent in handling queries on leave balance for employees.</a:t>
            </a:r>
          </a:p>
          <a:p>
            <a:pPr algn="just"/>
            <a:endParaRPr lang="en-IN" dirty="0">
              <a:solidFill>
                <a:schemeClr val="accent5"/>
              </a:solidFill>
              <a:latin typeface="Cooper Black" panose="0208090404030B020404" pitchFamily="18" charset="0"/>
            </a:endParaRPr>
          </a:p>
        </p:txBody>
      </p:sp>
    </p:spTree>
    <p:extLst>
      <p:ext uri="{BB962C8B-B14F-4D97-AF65-F5344CB8AC3E}">
        <p14:creationId xmlns:p14="http://schemas.microsoft.com/office/powerpoint/2010/main" val="355460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866" y="2630489"/>
            <a:ext cx="12225866" cy="3880773"/>
          </a:xfrm>
        </p:spPr>
        <p:txBody>
          <a:bodyPr>
            <a:normAutofit/>
          </a:bodyPr>
          <a:lstStyle/>
          <a:p>
            <a:pPr marL="0" indent="0" algn="ctr">
              <a:spcBef>
                <a:spcPts val="0"/>
              </a:spcBef>
              <a:buNone/>
            </a:pPr>
            <a:r>
              <a:rPr lang="en-US" sz="4000" b="1" dirty="0" smtClean="0">
                <a:solidFill>
                  <a:srgbClr val="FF0000"/>
                </a:solidFill>
                <a:latin typeface="Cooper Black" panose="0208090404030B020404" pitchFamily="18" charset="0"/>
                <a:ea typeface="Tahoma" pitchFamily="34" charset="0"/>
                <a:cs typeface="Tahoma" pitchFamily="34" charset="0"/>
              </a:rPr>
              <a:t>DESIGN </a:t>
            </a:r>
            <a:r>
              <a:rPr lang="en-IN" sz="4000" b="1" dirty="0" smtClean="0">
                <a:latin typeface="Cooper Black" panose="0208090404030B020404" pitchFamily="18" charset="0"/>
              </a:rPr>
              <a:t> </a:t>
            </a:r>
            <a:r>
              <a:rPr lang="en-IN" sz="4000" b="1" dirty="0">
                <a:solidFill>
                  <a:srgbClr val="FF0000"/>
                </a:solidFill>
                <a:latin typeface="Cooper Black" panose="0208090404030B020404" pitchFamily="18" charset="0"/>
              </a:rPr>
              <a:t>DETAILS</a:t>
            </a:r>
            <a:endParaRPr lang="en-IN" sz="4000" b="1" dirty="0">
              <a:solidFill>
                <a:srgbClr val="FF0000"/>
              </a:solidFill>
              <a:latin typeface="Cooper Black" panose="0208090404030B020404" pitchFamily="18" charset="0"/>
            </a:endParaRPr>
          </a:p>
        </p:txBody>
      </p:sp>
    </p:spTree>
    <p:extLst>
      <p:ext uri="{BB962C8B-B14F-4D97-AF65-F5344CB8AC3E}">
        <p14:creationId xmlns:p14="http://schemas.microsoft.com/office/powerpoint/2010/main" val="144741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34" y="1487489"/>
            <a:ext cx="8596668" cy="3880773"/>
          </a:xfrm>
        </p:spPr>
        <p:txBody>
          <a:bodyPr>
            <a:normAutofit/>
          </a:bodyPr>
          <a:lstStyle/>
          <a:p>
            <a:pPr algn="just"/>
            <a:r>
              <a:rPr lang="en-IN" sz="2400" i="1" dirty="0">
                <a:solidFill>
                  <a:schemeClr val="tx1"/>
                </a:solidFill>
                <a:latin typeface="Cooper Black" panose="0208090404030B020404" pitchFamily="18" charset="0"/>
              </a:rPr>
              <a:t>Improves discipline</a:t>
            </a:r>
            <a:r>
              <a:rPr lang="en-IN" sz="2400" dirty="0">
                <a:solidFill>
                  <a:schemeClr val="accent5"/>
                </a:solidFill>
                <a:latin typeface="Cooper Black" panose="0208090404030B020404" pitchFamily="18" charset="0"/>
              </a:rPr>
              <a:t>: </a:t>
            </a:r>
            <a:r>
              <a:rPr lang="en-IN" sz="2400" dirty="0">
                <a:solidFill>
                  <a:schemeClr val="accent5"/>
                </a:solidFill>
                <a:latin typeface="Cooper Black" panose="0208090404030B020404" pitchFamily="18" charset="0"/>
                <a:cs typeface="Courier New" pitchFamily="49" charset="0"/>
              </a:rPr>
              <a:t>Leave, when paired with attendance, can improve accuracy and build </a:t>
            </a:r>
            <a:r>
              <a:rPr lang="en-IN" sz="2400" dirty="0" smtClean="0">
                <a:solidFill>
                  <a:schemeClr val="accent5"/>
                </a:solidFill>
                <a:latin typeface="Cooper Black" panose="0208090404030B020404" pitchFamily="18" charset="0"/>
                <a:cs typeface="Courier New" pitchFamily="49" charset="0"/>
              </a:rPr>
              <a:t>discipline </a:t>
            </a:r>
            <a:r>
              <a:rPr lang="en-IN" sz="2400" dirty="0">
                <a:solidFill>
                  <a:schemeClr val="accent5"/>
                </a:solidFill>
                <a:latin typeface="Cooper Black" panose="0208090404030B020404" pitchFamily="18" charset="0"/>
                <a:cs typeface="Courier New" pitchFamily="49" charset="0"/>
              </a:rPr>
              <a:t>in any organization. </a:t>
            </a:r>
            <a:endParaRPr lang="en-IN" sz="2400" dirty="0" smtClean="0">
              <a:solidFill>
                <a:schemeClr val="accent5"/>
              </a:solidFill>
              <a:latin typeface="Cooper Black" panose="0208090404030B020404" pitchFamily="18" charset="0"/>
              <a:cs typeface="Courier New" pitchFamily="49" charset="0"/>
            </a:endParaRPr>
          </a:p>
          <a:p>
            <a:pPr algn="just"/>
            <a:r>
              <a:rPr lang="en-IN" sz="2400" i="1" dirty="0">
                <a:solidFill>
                  <a:schemeClr val="tx1"/>
                </a:solidFill>
                <a:latin typeface="Cooper Black" panose="0208090404030B020404" pitchFamily="18" charset="0"/>
              </a:rPr>
              <a:t>Multi-location holiday management</a:t>
            </a:r>
            <a:r>
              <a:rPr lang="en-IN" sz="2400" dirty="0">
                <a:solidFill>
                  <a:schemeClr val="tx1"/>
                </a:solidFill>
                <a:latin typeface="Cooper Black" panose="0208090404030B020404" pitchFamily="18" charset="0"/>
              </a:rPr>
              <a:t>:</a:t>
            </a:r>
            <a:r>
              <a:rPr lang="en-IN" sz="2400" dirty="0">
                <a:solidFill>
                  <a:schemeClr val="accent5"/>
                </a:solidFill>
                <a:latin typeface="Cooper Black" panose="0208090404030B020404" pitchFamily="18" charset="0"/>
              </a:rPr>
              <a:t> </a:t>
            </a:r>
            <a:r>
              <a:rPr lang="en-IN" sz="2400" dirty="0">
                <a:solidFill>
                  <a:schemeClr val="accent5"/>
                </a:solidFill>
                <a:latin typeface="Cooper Black" panose="0208090404030B020404" pitchFamily="18" charset="0"/>
                <a:cs typeface="Courier New" pitchFamily="49" charset="0"/>
              </a:rPr>
              <a:t>Leave when paired with location specific holiday calendars can help calculate the correct number of days that an employee applied for </a:t>
            </a:r>
            <a:r>
              <a:rPr lang="en-IN" sz="2400" dirty="0" smtClean="0">
                <a:solidFill>
                  <a:schemeClr val="accent5"/>
                </a:solidFill>
                <a:latin typeface="Cooper Black" panose="0208090404030B020404" pitchFamily="18" charset="0"/>
                <a:cs typeface="Courier New" pitchFamily="49" charset="0"/>
              </a:rPr>
              <a:t>leave.</a:t>
            </a:r>
            <a:endParaRPr lang="en-IN" sz="2400" dirty="0">
              <a:solidFill>
                <a:schemeClr val="accent5"/>
              </a:solidFill>
              <a:latin typeface="Cooper Black" panose="0208090404030B020404" pitchFamily="18" charset="0"/>
              <a:cs typeface="Courier New" pitchFamily="49" charset="0"/>
            </a:endParaRPr>
          </a:p>
        </p:txBody>
      </p:sp>
    </p:spTree>
    <p:extLst>
      <p:ext uri="{BB962C8B-B14F-4D97-AF65-F5344CB8AC3E}">
        <p14:creationId xmlns:p14="http://schemas.microsoft.com/office/powerpoint/2010/main" val="271187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2730"/>
            <a:ext cx="8596668" cy="1320800"/>
          </a:xfrm>
        </p:spPr>
        <p:txBody>
          <a:bodyPr/>
          <a:lstStyle/>
          <a:p>
            <a:pPr algn="ctr"/>
            <a:r>
              <a:rPr lang="en-IN" dirty="0" smtClean="0">
                <a:solidFill>
                  <a:srgbClr val="FF0000"/>
                </a:solidFill>
                <a:latin typeface="Copperplate Gothic Bold" panose="020E0705020206020404" pitchFamily="34" charset="0"/>
              </a:rPr>
              <a:t>Context flow diagram</a:t>
            </a:r>
            <a:endParaRPr lang="en-IN" dirty="0">
              <a:solidFill>
                <a:srgbClr val="FF0000"/>
              </a:solidFill>
              <a:latin typeface="Copperplate Gothic Bold" panose="020E0705020206020404" pitchFamily="34" charset="0"/>
            </a:endParaRPr>
          </a:p>
        </p:txBody>
      </p:sp>
      <p:sp>
        <p:nvSpPr>
          <p:cNvPr id="4" name="Rectangle 54"/>
          <p:cNvSpPr>
            <a:spLocks noChangeArrowheads="1"/>
          </p:cNvSpPr>
          <p:nvPr/>
        </p:nvSpPr>
        <p:spPr bwMode="auto">
          <a:xfrm>
            <a:off x="5181600" y="1752600"/>
            <a:ext cx="1282700" cy="6273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endParaRPr lang="en-US" sz="1400" dirty="0">
              <a:latin typeface="Arial" pitchFamily="34" charset="0"/>
              <a:ea typeface="Times New Roman" pitchFamily="18" charset="0"/>
              <a:cs typeface="Arial" pitchFamily="34" charset="0"/>
            </a:endParaRPr>
          </a:p>
          <a:p>
            <a:pPr algn="ctr" defTabSz="914400" fontAlgn="base">
              <a:spcBef>
                <a:spcPct val="0"/>
              </a:spcBef>
              <a:spcAft>
                <a:spcPct val="0"/>
              </a:spcAft>
            </a:pPr>
            <a:r>
              <a:rPr lang="en-US" sz="1400" dirty="0">
                <a:latin typeface="Arial" pitchFamily="34" charset="0"/>
                <a:cs typeface="Arial" pitchFamily="34" charset="0"/>
              </a:rPr>
              <a:t>LOGIN</a:t>
            </a:r>
          </a:p>
        </p:txBody>
      </p:sp>
      <p:sp>
        <p:nvSpPr>
          <p:cNvPr id="5" name="Rectangle 53"/>
          <p:cNvSpPr>
            <a:spLocks noChangeArrowheads="1"/>
          </p:cNvSpPr>
          <p:nvPr/>
        </p:nvSpPr>
        <p:spPr bwMode="auto">
          <a:xfrm>
            <a:off x="7239000" y="1752600"/>
            <a:ext cx="1371600" cy="6273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endParaRPr lang="en-US" sz="1200" dirty="0">
              <a:latin typeface="Arial" pitchFamily="34" charset="0"/>
              <a:ea typeface="Times New Roman" pitchFamily="18" charset="0"/>
              <a:cs typeface="Arial" pitchFamily="34" charset="0"/>
            </a:endParaRPr>
          </a:p>
          <a:p>
            <a:pPr algn="ctr" defTabSz="914400" fontAlgn="base">
              <a:spcBef>
                <a:spcPct val="0"/>
              </a:spcBef>
              <a:spcAft>
                <a:spcPct val="0"/>
              </a:spcAft>
            </a:pPr>
            <a:r>
              <a:rPr lang="en-US" sz="1200" dirty="0">
                <a:latin typeface="Arial" pitchFamily="34" charset="0"/>
                <a:cs typeface="Arial" pitchFamily="34" charset="0"/>
              </a:rPr>
              <a:t>AUTHENTICATION</a:t>
            </a:r>
          </a:p>
        </p:txBody>
      </p:sp>
      <p:sp>
        <p:nvSpPr>
          <p:cNvPr id="6" name="Rectangle 49"/>
          <p:cNvSpPr>
            <a:spLocks noChangeArrowheads="1"/>
          </p:cNvSpPr>
          <p:nvPr/>
        </p:nvSpPr>
        <p:spPr bwMode="auto">
          <a:xfrm>
            <a:off x="7315200" y="2655914"/>
            <a:ext cx="1295400" cy="5489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endParaRPr lang="en-US" sz="1100" dirty="0">
              <a:latin typeface="Arial" pitchFamily="34" charset="0"/>
              <a:ea typeface="Times New Roman" pitchFamily="18" charset="0"/>
              <a:cs typeface="Arial" pitchFamily="34" charset="0"/>
            </a:endParaRPr>
          </a:p>
          <a:p>
            <a:pPr algn="ctr" defTabSz="914400" fontAlgn="base">
              <a:spcBef>
                <a:spcPct val="0"/>
              </a:spcBef>
              <a:spcAft>
                <a:spcPct val="0"/>
              </a:spcAft>
            </a:pPr>
            <a:r>
              <a:rPr lang="en-US" sz="1400" dirty="0">
                <a:latin typeface="Arial" pitchFamily="34" charset="0"/>
                <a:cs typeface="Arial" pitchFamily="34" charset="0"/>
              </a:rPr>
              <a:t>LEAVE </a:t>
            </a:r>
          </a:p>
        </p:txBody>
      </p:sp>
      <p:sp>
        <p:nvSpPr>
          <p:cNvPr id="7" name="Rectangle 48"/>
          <p:cNvSpPr>
            <a:spLocks noChangeArrowheads="1"/>
          </p:cNvSpPr>
          <p:nvPr/>
        </p:nvSpPr>
        <p:spPr bwMode="auto">
          <a:xfrm>
            <a:off x="7315200" y="3494114"/>
            <a:ext cx="1295400" cy="3920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400" dirty="0">
                <a:latin typeface="Arial" pitchFamily="34" charset="0"/>
                <a:ea typeface="Times New Roman" pitchFamily="18" charset="0"/>
                <a:cs typeface="Arial" pitchFamily="34" charset="0"/>
              </a:rPr>
              <a:t>EMPLOYEE</a:t>
            </a:r>
            <a:endParaRPr lang="en-US" sz="1400" dirty="0">
              <a:latin typeface="Arial" pitchFamily="34" charset="0"/>
              <a:cs typeface="Arial" pitchFamily="34" charset="0"/>
            </a:endParaRPr>
          </a:p>
        </p:txBody>
      </p:sp>
      <p:sp>
        <p:nvSpPr>
          <p:cNvPr id="8" name="Rectangle 38"/>
          <p:cNvSpPr>
            <a:spLocks noChangeArrowheads="1"/>
          </p:cNvSpPr>
          <p:nvPr/>
        </p:nvSpPr>
        <p:spPr bwMode="auto">
          <a:xfrm>
            <a:off x="7239000" y="4332314"/>
            <a:ext cx="1447800" cy="3920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400" dirty="0">
                <a:latin typeface="Arial" pitchFamily="34" charset="0"/>
                <a:cs typeface="Arial" pitchFamily="34" charset="0"/>
              </a:rPr>
              <a:t>INFORMATION</a:t>
            </a:r>
          </a:p>
        </p:txBody>
      </p:sp>
      <p:sp>
        <p:nvSpPr>
          <p:cNvPr id="9" name="Oval 35"/>
          <p:cNvSpPr>
            <a:spLocks noChangeArrowheads="1"/>
          </p:cNvSpPr>
          <p:nvPr/>
        </p:nvSpPr>
        <p:spPr bwMode="auto">
          <a:xfrm>
            <a:off x="6248400" y="4876800"/>
            <a:ext cx="1371600" cy="13716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endParaRPr lang="en-US" sz="1400" dirty="0">
              <a:latin typeface="Arial" pitchFamily="34" charset="0"/>
              <a:ea typeface="Times New Roman" pitchFamily="18" charset="0"/>
              <a:cs typeface="Arial" pitchFamily="34" charset="0"/>
            </a:endParaRPr>
          </a:p>
          <a:p>
            <a:pPr algn="ctr" defTabSz="914400" fontAlgn="base">
              <a:spcBef>
                <a:spcPct val="0"/>
              </a:spcBef>
              <a:spcAft>
                <a:spcPct val="0"/>
              </a:spcAft>
            </a:pPr>
            <a:r>
              <a:rPr lang="en-US" sz="1400" dirty="0">
                <a:latin typeface="Arial" pitchFamily="34" charset="0"/>
                <a:ea typeface="Times New Roman" pitchFamily="18" charset="0"/>
                <a:cs typeface="Arial" pitchFamily="34" charset="0"/>
              </a:rPr>
              <a:t>LEAVE REPORT</a:t>
            </a:r>
            <a:endParaRPr lang="en-US" sz="1400" dirty="0">
              <a:latin typeface="Arial" pitchFamily="34" charset="0"/>
              <a:cs typeface="Arial" pitchFamily="34" charset="0"/>
            </a:endParaRPr>
          </a:p>
        </p:txBody>
      </p:sp>
      <p:sp>
        <p:nvSpPr>
          <p:cNvPr id="10" name="AutoShape 40"/>
          <p:cNvSpPr>
            <a:spLocks noChangeShapeType="1"/>
          </p:cNvSpPr>
          <p:nvPr/>
        </p:nvSpPr>
        <p:spPr bwMode="auto">
          <a:xfrm>
            <a:off x="6172200" y="4267200"/>
            <a:ext cx="609600" cy="609600"/>
          </a:xfrm>
          <a:prstGeom prst="straightConnector1">
            <a:avLst/>
          </a:prstGeom>
          <a:noFill/>
          <a:ln w="9525">
            <a:solidFill>
              <a:schemeClr val="tx1"/>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 name="Rectangle 46"/>
          <p:cNvSpPr>
            <a:spLocks noChangeArrowheads="1"/>
          </p:cNvSpPr>
          <p:nvPr/>
        </p:nvSpPr>
        <p:spPr bwMode="auto">
          <a:xfrm>
            <a:off x="2438401" y="3429000"/>
            <a:ext cx="1609725" cy="6273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endParaRPr lang="en-US" sz="1200" dirty="0">
              <a:latin typeface="Arial" pitchFamily="34" charset="0"/>
              <a:ea typeface="Times New Roman" pitchFamily="18" charset="0"/>
              <a:cs typeface="Arial" pitchFamily="34" charset="0"/>
            </a:endParaRPr>
          </a:p>
          <a:p>
            <a:pPr algn="ctr" defTabSz="914400" fontAlgn="base">
              <a:spcBef>
                <a:spcPct val="0"/>
              </a:spcBef>
              <a:spcAft>
                <a:spcPct val="0"/>
              </a:spcAft>
            </a:pPr>
            <a:r>
              <a:rPr lang="en-US" sz="1400" dirty="0">
                <a:latin typeface="Arial" pitchFamily="34" charset="0"/>
                <a:ea typeface="Times New Roman" pitchFamily="18" charset="0"/>
                <a:cs typeface="Arial" pitchFamily="34" charset="0"/>
              </a:rPr>
              <a:t>ADMINSTRATOR</a:t>
            </a:r>
            <a:endParaRPr lang="en-US" sz="1400" dirty="0">
              <a:latin typeface="Arial" pitchFamily="34" charset="0"/>
              <a:cs typeface="Arial" pitchFamily="34" charset="0"/>
            </a:endParaRPr>
          </a:p>
        </p:txBody>
      </p:sp>
      <p:sp>
        <p:nvSpPr>
          <p:cNvPr id="12" name="Oval 41"/>
          <p:cNvSpPr>
            <a:spLocks noChangeArrowheads="1"/>
          </p:cNvSpPr>
          <p:nvPr/>
        </p:nvSpPr>
        <p:spPr bwMode="auto">
          <a:xfrm>
            <a:off x="3733800" y="4800600"/>
            <a:ext cx="1600200" cy="1600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endParaRPr lang="en-US" sz="1100" dirty="0">
              <a:latin typeface="Arial" pitchFamily="34" charset="0"/>
              <a:ea typeface="Times New Roman" pitchFamily="18" charset="0"/>
              <a:cs typeface="Arial" pitchFamily="34" charset="0"/>
            </a:endParaRPr>
          </a:p>
          <a:p>
            <a:pPr algn="ctr" defTabSz="914400" fontAlgn="base">
              <a:spcBef>
                <a:spcPct val="0"/>
              </a:spcBef>
              <a:spcAft>
                <a:spcPct val="0"/>
              </a:spcAft>
            </a:pPr>
            <a:r>
              <a:rPr lang="en-US" sz="1400" dirty="0">
                <a:latin typeface="Arial" pitchFamily="34" charset="0"/>
                <a:cs typeface="Arial" pitchFamily="34" charset="0"/>
              </a:rPr>
              <a:t>LEAVE STATUS</a:t>
            </a:r>
          </a:p>
        </p:txBody>
      </p:sp>
      <p:cxnSp>
        <p:nvCxnSpPr>
          <p:cNvPr id="13" name="Straight Arrow Connector 12"/>
          <p:cNvCxnSpPr/>
          <p:nvPr/>
        </p:nvCxnSpPr>
        <p:spPr>
          <a:xfrm>
            <a:off x="6629400" y="3722714"/>
            <a:ext cx="685800" cy="1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511798" y="2584442"/>
            <a:ext cx="4556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7857154" y="3333160"/>
            <a:ext cx="2892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7778737" y="4097377"/>
            <a:ext cx="4461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4" idx="3"/>
          </p:cNvCxnSpPr>
          <p:nvPr/>
        </p:nvCxnSpPr>
        <p:spPr>
          <a:xfrm rot="10800000">
            <a:off x="6464300" y="2066268"/>
            <a:ext cx="7747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762500" y="4305300"/>
            <a:ext cx="6096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3"/>
          </p:cNvCxnSpPr>
          <p:nvPr/>
        </p:nvCxnSpPr>
        <p:spPr>
          <a:xfrm rot="10800000">
            <a:off x="4048127" y="3742668"/>
            <a:ext cx="828675" cy="66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724400" y="2819400"/>
            <a:ext cx="2057400" cy="1905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payroll and leave management</a:t>
            </a:r>
            <a:endParaRPr lang="en-US" dirty="0">
              <a:solidFill>
                <a:schemeClr val="tx1"/>
              </a:solidFill>
            </a:endParaRPr>
          </a:p>
        </p:txBody>
      </p:sp>
    </p:spTree>
    <p:extLst>
      <p:ext uri="{BB962C8B-B14F-4D97-AF65-F5344CB8AC3E}">
        <p14:creationId xmlns:p14="http://schemas.microsoft.com/office/powerpoint/2010/main" val="958157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392" y="84137"/>
            <a:ext cx="8596668" cy="1320800"/>
          </a:xfrm>
        </p:spPr>
        <p:txBody>
          <a:bodyPr/>
          <a:lstStyle/>
          <a:p>
            <a:pPr algn="ctr"/>
            <a:r>
              <a:rPr lang="en-IN" dirty="0" smtClean="0">
                <a:solidFill>
                  <a:srgbClr val="FF0000"/>
                </a:solidFill>
                <a:latin typeface="Copperplate Gothic Bold" panose="020E0705020206020404" pitchFamily="34" charset="0"/>
              </a:rPr>
              <a:t>DFD at LEVEL1</a:t>
            </a:r>
            <a:endParaRPr lang="en-IN" dirty="0">
              <a:solidFill>
                <a:srgbClr val="FF0000"/>
              </a:solidFill>
              <a:latin typeface="Copperplate Gothic Bold" panose="020E0705020206020404" pitchFamily="34" charset="0"/>
            </a:endParaRPr>
          </a:p>
        </p:txBody>
      </p:sp>
      <p:sp>
        <p:nvSpPr>
          <p:cNvPr id="28" name="Rectangle 29"/>
          <p:cNvSpPr>
            <a:spLocks noChangeArrowheads="1"/>
          </p:cNvSpPr>
          <p:nvPr/>
        </p:nvSpPr>
        <p:spPr bwMode="auto">
          <a:xfrm>
            <a:off x="5334000" y="1219201"/>
            <a:ext cx="1371600" cy="5318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defRPr/>
            </a:pPr>
            <a:r>
              <a:rPr lang="en-US" sz="1400" b="1" kern="0" dirty="0">
                <a:solidFill>
                  <a:sysClr val="windowText" lastClr="000000"/>
                </a:solidFill>
                <a:latin typeface="Arial" pitchFamily="34" charset="0"/>
                <a:ea typeface="Times New Roman" pitchFamily="18" charset="0"/>
                <a:cs typeface="Arial" pitchFamily="34" charset="0"/>
              </a:rPr>
              <a:t>Employee</a:t>
            </a:r>
            <a:endParaRPr lang="en-US" sz="1400" b="1" kern="0" dirty="0">
              <a:solidFill>
                <a:sysClr val="windowText" lastClr="000000"/>
              </a:solidFill>
              <a:latin typeface="Arial" pitchFamily="34" charset="0"/>
              <a:cs typeface="Arial" pitchFamily="34" charset="0"/>
            </a:endParaRPr>
          </a:p>
        </p:txBody>
      </p:sp>
      <p:sp>
        <p:nvSpPr>
          <p:cNvPr id="29" name="Oval 28"/>
          <p:cNvSpPr>
            <a:spLocks noChangeArrowheads="1"/>
          </p:cNvSpPr>
          <p:nvPr/>
        </p:nvSpPr>
        <p:spPr bwMode="auto">
          <a:xfrm>
            <a:off x="5334001" y="2286000"/>
            <a:ext cx="1351935" cy="1295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defRPr/>
            </a:pPr>
            <a:endParaRPr lang="en-US" sz="1400" kern="0" dirty="0">
              <a:solidFill>
                <a:sysClr val="windowText" lastClr="000000"/>
              </a:solidFill>
              <a:latin typeface="Arial" pitchFamily="34" charset="0"/>
              <a:ea typeface="Times New Roman" pitchFamily="18" charset="0"/>
              <a:cs typeface="Arial" pitchFamily="34" charset="0"/>
            </a:endParaRPr>
          </a:p>
          <a:p>
            <a:pPr algn="ctr" defTabSz="914400" fontAlgn="base">
              <a:spcBef>
                <a:spcPct val="0"/>
              </a:spcBef>
              <a:spcAft>
                <a:spcPct val="0"/>
              </a:spcAft>
              <a:defRPr/>
            </a:pPr>
            <a:r>
              <a:rPr lang="en-US" sz="1400" b="1" kern="0" dirty="0">
                <a:solidFill>
                  <a:sysClr val="windowText" lastClr="000000"/>
                </a:solidFill>
                <a:latin typeface="Arial" pitchFamily="34" charset="0"/>
                <a:ea typeface="Times New Roman" pitchFamily="18" charset="0"/>
                <a:cs typeface="Arial" pitchFamily="34" charset="0"/>
              </a:rPr>
              <a:t>Manages</a:t>
            </a:r>
            <a:endParaRPr lang="en-US" sz="1400" b="1" kern="0" dirty="0">
              <a:solidFill>
                <a:sysClr val="windowText" lastClr="000000"/>
              </a:solidFill>
              <a:latin typeface="Arial" pitchFamily="34" charset="0"/>
              <a:cs typeface="Arial" pitchFamily="34" charset="0"/>
            </a:endParaRPr>
          </a:p>
        </p:txBody>
      </p:sp>
      <p:sp>
        <p:nvSpPr>
          <p:cNvPr id="30" name="AutoShape 4"/>
          <p:cNvSpPr>
            <a:spLocks noChangeShapeType="1"/>
          </p:cNvSpPr>
          <p:nvPr/>
        </p:nvSpPr>
        <p:spPr bwMode="auto">
          <a:xfrm>
            <a:off x="3902076" y="5410200"/>
            <a:ext cx="925513"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a:solidFill>
                <a:sysClr val="windowText" lastClr="000000"/>
              </a:solidFill>
            </a:endParaRPr>
          </a:p>
        </p:txBody>
      </p:sp>
      <p:sp>
        <p:nvSpPr>
          <p:cNvPr id="31" name="AutoShape 7"/>
          <p:cNvSpPr>
            <a:spLocks noChangeShapeType="1"/>
          </p:cNvSpPr>
          <p:nvPr/>
        </p:nvSpPr>
        <p:spPr bwMode="auto">
          <a:xfrm>
            <a:off x="5181601" y="5410201"/>
            <a:ext cx="1349375" cy="1111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a:solidFill>
                <a:sysClr val="windowText" lastClr="000000"/>
              </a:solidFill>
            </a:endParaRPr>
          </a:p>
        </p:txBody>
      </p:sp>
      <p:sp>
        <p:nvSpPr>
          <p:cNvPr id="32" name="AutoShape 3"/>
          <p:cNvSpPr>
            <a:spLocks noChangeShapeType="1"/>
          </p:cNvSpPr>
          <p:nvPr/>
        </p:nvSpPr>
        <p:spPr bwMode="auto">
          <a:xfrm>
            <a:off x="5203826" y="5013326"/>
            <a:ext cx="1349375" cy="158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a:solidFill>
                <a:sysClr val="windowText" lastClr="000000"/>
              </a:solidFill>
            </a:endParaRPr>
          </a:p>
        </p:txBody>
      </p:sp>
      <p:sp>
        <p:nvSpPr>
          <p:cNvPr id="33" name="AutoShape 5"/>
          <p:cNvSpPr>
            <a:spLocks noChangeShapeType="1"/>
          </p:cNvSpPr>
          <p:nvPr/>
        </p:nvSpPr>
        <p:spPr bwMode="auto">
          <a:xfrm>
            <a:off x="3886201" y="5027613"/>
            <a:ext cx="925513"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a:solidFill>
                <a:sysClr val="windowText" lastClr="000000"/>
              </a:solidFill>
            </a:endParaRPr>
          </a:p>
        </p:txBody>
      </p:sp>
      <p:sp>
        <p:nvSpPr>
          <p:cNvPr id="34" name="Rectangle 16"/>
          <p:cNvSpPr>
            <a:spLocks noChangeArrowheads="1"/>
          </p:cNvSpPr>
          <p:nvPr/>
        </p:nvSpPr>
        <p:spPr bwMode="auto">
          <a:xfrm>
            <a:off x="3886201" y="3997326"/>
            <a:ext cx="1152525" cy="574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defRPr/>
            </a:pPr>
            <a:r>
              <a:rPr lang="en-US" sz="1400" b="1" kern="0" dirty="0">
                <a:solidFill>
                  <a:sysClr val="windowText" lastClr="000000"/>
                </a:solidFill>
                <a:latin typeface="Arial" pitchFamily="34" charset="0"/>
                <a:ea typeface="Times New Roman" pitchFamily="18" charset="0"/>
                <a:cs typeface="Arial" pitchFamily="34" charset="0"/>
              </a:rPr>
              <a:t>Search Department</a:t>
            </a:r>
            <a:endParaRPr lang="en-US" sz="1400" b="1" kern="0" dirty="0">
              <a:solidFill>
                <a:sysClr val="windowText" lastClr="000000"/>
              </a:solidFill>
              <a:latin typeface="Arial" pitchFamily="34" charset="0"/>
              <a:cs typeface="Arial" pitchFamily="34" charset="0"/>
            </a:endParaRPr>
          </a:p>
        </p:txBody>
      </p:sp>
      <p:sp>
        <p:nvSpPr>
          <p:cNvPr id="35" name="Rectangle 15"/>
          <p:cNvSpPr>
            <a:spLocks noChangeArrowheads="1"/>
          </p:cNvSpPr>
          <p:nvPr/>
        </p:nvSpPr>
        <p:spPr bwMode="auto">
          <a:xfrm>
            <a:off x="5334000" y="3962401"/>
            <a:ext cx="1295400" cy="574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defRPr/>
            </a:pPr>
            <a:r>
              <a:rPr lang="en-US" sz="1400" b="1" kern="0" dirty="0" err="1">
                <a:solidFill>
                  <a:sysClr val="windowText" lastClr="000000"/>
                </a:solidFill>
                <a:latin typeface="Arial" pitchFamily="34" charset="0"/>
                <a:ea typeface="Times New Roman" pitchFamily="18" charset="0"/>
                <a:cs typeface="Arial" pitchFamily="34" charset="0"/>
              </a:rPr>
              <a:t>Leav</a:t>
            </a:r>
            <a:r>
              <a:rPr lang="en-US" sz="1400" b="1" kern="0" dirty="0">
                <a:solidFill>
                  <a:sysClr val="windowText" lastClr="000000"/>
                </a:solidFill>
                <a:latin typeface="Arial" pitchFamily="34" charset="0"/>
                <a:ea typeface="Times New Roman" pitchFamily="18" charset="0"/>
                <a:cs typeface="Arial" pitchFamily="34" charset="0"/>
              </a:rPr>
              <a:t>e   Detail</a:t>
            </a:r>
            <a:endParaRPr lang="en-US" sz="1400" b="1" kern="0" dirty="0">
              <a:solidFill>
                <a:sysClr val="windowText" lastClr="000000"/>
              </a:solidFill>
              <a:latin typeface="Arial" pitchFamily="34" charset="0"/>
              <a:cs typeface="Arial" pitchFamily="34" charset="0"/>
            </a:endParaRPr>
          </a:p>
        </p:txBody>
      </p:sp>
      <p:sp>
        <p:nvSpPr>
          <p:cNvPr id="36" name="Rectangle 14"/>
          <p:cNvSpPr>
            <a:spLocks noChangeArrowheads="1"/>
          </p:cNvSpPr>
          <p:nvPr/>
        </p:nvSpPr>
        <p:spPr bwMode="auto">
          <a:xfrm>
            <a:off x="6826250" y="3997326"/>
            <a:ext cx="1250950" cy="574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defRPr/>
            </a:pPr>
            <a:r>
              <a:rPr lang="en-US" sz="1400" b="1" kern="0" dirty="0">
                <a:solidFill>
                  <a:sysClr val="windowText" lastClr="000000"/>
                </a:solidFill>
                <a:latin typeface="Arial" pitchFamily="34" charset="0"/>
                <a:ea typeface="Times New Roman" pitchFamily="18" charset="0"/>
                <a:cs typeface="Arial" pitchFamily="34" charset="0"/>
              </a:rPr>
              <a:t>Employee Detail</a:t>
            </a:r>
            <a:endParaRPr lang="en-US" sz="1400" b="1" kern="0" dirty="0">
              <a:solidFill>
                <a:sysClr val="windowText" lastClr="000000"/>
              </a:solidFill>
              <a:latin typeface="Arial" pitchFamily="34" charset="0"/>
              <a:cs typeface="Arial" pitchFamily="34" charset="0"/>
            </a:endParaRPr>
          </a:p>
          <a:p>
            <a:pPr defTabSz="914400" eaLnBrk="0" fontAlgn="base" hangingPunct="0">
              <a:spcBef>
                <a:spcPct val="0"/>
              </a:spcBef>
              <a:spcAft>
                <a:spcPct val="0"/>
              </a:spcAft>
              <a:defRPr/>
            </a:pPr>
            <a:endParaRPr lang="en-US" sz="1400" b="1" kern="0" dirty="0">
              <a:solidFill>
                <a:sysClr val="windowText" lastClr="000000"/>
              </a:solidFill>
              <a:latin typeface="Arial" pitchFamily="34" charset="0"/>
              <a:cs typeface="Arial" pitchFamily="34" charset="0"/>
            </a:endParaRPr>
          </a:p>
        </p:txBody>
      </p:sp>
      <p:sp>
        <p:nvSpPr>
          <p:cNvPr id="37" name="TextBox 36"/>
          <p:cNvSpPr txBox="1"/>
          <p:nvPr/>
        </p:nvSpPr>
        <p:spPr>
          <a:xfrm>
            <a:off x="3962401" y="5105401"/>
            <a:ext cx="1237839" cy="307777"/>
          </a:xfrm>
          <a:prstGeom prst="rect">
            <a:avLst/>
          </a:prstGeom>
          <a:noFill/>
        </p:spPr>
        <p:txBody>
          <a:bodyPr wrap="none" rtlCol="0">
            <a:spAutoFit/>
          </a:bodyPr>
          <a:lstStyle/>
          <a:p>
            <a:pPr defTabSz="914400">
              <a:defRPr/>
            </a:pPr>
            <a:r>
              <a:rPr lang="en-US" sz="1400" b="1" kern="0" dirty="0">
                <a:solidFill>
                  <a:sysClr val="windowText" lastClr="000000"/>
                </a:solidFill>
              </a:rPr>
              <a:t>Department </a:t>
            </a:r>
            <a:endParaRPr lang="en-US" sz="1400" b="1" kern="0" dirty="0">
              <a:solidFill>
                <a:sysClr val="windowText" lastClr="000000"/>
              </a:solidFill>
            </a:endParaRPr>
          </a:p>
        </p:txBody>
      </p:sp>
      <p:sp>
        <p:nvSpPr>
          <p:cNvPr id="38" name="TextBox 37"/>
          <p:cNvSpPr txBox="1"/>
          <p:nvPr/>
        </p:nvSpPr>
        <p:spPr>
          <a:xfrm>
            <a:off x="5257800" y="5105401"/>
            <a:ext cx="497252" cy="307777"/>
          </a:xfrm>
          <a:prstGeom prst="rect">
            <a:avLst/>
          </a:prstGeom>
          <a:noFill/>
        </p:spPr>
        <p:txBody>
          <a:bodyPr wrap="none" rtlCol="0">
            <a:spAutoFit/>
          </a:bodyPr>
          <a:lstStyle/>
          <a:p>
            <a:pPr defTabSz="914400">
              <a:defRPr/>
            </a:pPr>
            <a:r>
              <a:rPr lang="en-US" sz="1400" b="1" kern="0" dirty="0">
                <a:solidFill>
                  <a:sysClr val="windowText" lastClr="000000"/>
                </a:solidFill>
              </a:rPr>
              <a:t>File</a:t>
            </a:r>
            <a:endParaRPr lang="en-US" sz="1400" b="1" kern="0" dirty="0">
              <a:solidFill>
                <a:sysClr val="windowText" lastClr="000000"/>
              </a:solidFill>
            </a:endParaRPr>
          </a:p>
        </p:txBody>
      </p:sp>
      <p:sp>
        <p:nvSpPr>
          <p:cNvPr id="39" name="TextBox 38"/>
          <p:cNvSpPr txBox="1"/>
          <p:nvPr/>
        </p:nvSpPr>
        <p:spPr>
          <a:xfrm>
            <a:off x="7010401" y="5105400"/>
            <a:ext cx="990599" cy="523220"/>
          </a:xfrm>
          <a:prstGeom prst="rect">
            <a:avLst/>
          </a:prstGeom>
          <a:noFill/>
        </p:spPr>
        <p:txBody>
          <a:bodyPr wrap="square" rtlCol="0">
            <a:spAutoFit/>
          </a:bodyPr>
          <a:lstStyle/>
          <a:p>
            <a:pPr defTabSz="914400">
              <a:defRPr/>
            </a:pPr>
            <a:r>
              <a:rPr lang="en-US" sz="1400" b="1" kern="0" dirty="0">
                <a:solidFill>
                  <a:sysClr val="windowText" lastClr="000000"/>
                </a:solidFill>
              </a:rPr>
              <a:t>Employee </a:t>
            </a:r>
            <a:endParaRPr lang="en-US" sz="1400" b="1" kern="0" dirty="0">
              <a:solidFill>
                <a:sysClr val="windowText" lastClr="000000"/>
              </a:solidFill>
            </a:endParaRPr>
          </a:p>
        </p:txBody>
      </p:sp>
      <p:cxnSp>
        <p:nvCxnSpPr>
          <p:cNvPr id="40" name="Straight Arrow Connector 39"/>
          <p:cNvCxnSpPr/>
          <p:nvPr/>
        </p:nvCxnSpPr>
        <p:spPr>
          <a:xfrm rot="5400000">
            <a:off x="7087393" y="4799807"/>
            <a:ext cx="457202" cy="1588"/>
          </a:xfrm>
          <a:prstGeom prst="straightConnector1">
            <a:avLst/>
          </a:prstGeom>
          <a:noFill/>
          <a:ln w="9525" cap="flat" cmpd="sng" algn="ctr">
            <a:solidFill>
              <a:sysClr val="windowText" lastClr="000000"/>
            </a:solidFill>
            <a:prstDash val="solid"/>
            <a:tailEnd type="arrow"/>
          </a:ln>
          <a:effectLst/>
        </p:spPr>
      </p:cxnSp>
      <p:cxnSp>
        <p:nvCxnSpPr>
          <p:cNvPr id="41" name="Straight Arrow Connector 40"/>
          <p:cNvCxnSpPr/>
          <p:nvPr/>
        </p:nvCxnSpPr>
        <p:spPr>
          <a:xfrm rot="5400000" flipH="1" flipV="1">
            <a:off x="4191653" y="4799949"/>
            <a:ext cx="457199" cy="1303"/>
          </a:xfrm>
          <a:prstGeom prst="straightConnector1">
            <a:avLst/>
          </a:prstGeom>
          <a:noFill/>
          <a:ln w="9525" cap="flat" cmpd="sng" algn="ctr">
            <a:solidFill>
              <a:sysClr val="windowText" lastClr="000000"/>
            </a:solidFill>
            <a:prstDash val="solid"/>
            <a:tailEnd type="arrow"/>
          </a:ln>
          <a:effectLst/>
        </p:spPr>
      </p:cxnSp>
      <p:cxnSp>
        <p:nvCxnSpPr>
          <p:cNvPr id="42" name="Straight Arrow Connector 41"/>
          <p:cNvCxnSpPr/>
          <p:nvPr/>
        </p:nvCxnSpPr>
        <p:spPr>
          <a:xfrm rot="5400000">
            <a:off x="5753894" y="2018506"/>
            <a:ext cx="533400" cy="1588"/>
          </a:xfrm>
          <a:prstGeom prst="straightConnector1">
            <a:avLst/>
          </a:prstGeom>
          <a:noFill/>
          <a:ln w="9525" cap="flat" cmpd="sng" algn="ctr">
            <a:solidFill>
              <a:sysClr val="windowText" lastClr="000000"/>
            </a:solidFill>
            <a:prstDash val="solid"/>
            <a:tailEnd type="arrow"/>
          </a:ln>
          <a:effectLst/>
        </p:spPr>
      </p:cxnSp>
      <p:cxnSp>
        <p:nvCxnSpPr>
          <p:cNvPr id="43" name="Straight Arrow Connector 42"/>
          <p:cNvCxnSpPr/>
          <p:nvPr/>
        </p:nvCxnSpPr>
        <p:spPr>
          <a:xfrm flipV="1">
            <a:off x="4648200" y="3352802"/>
            <a:ext cx="838200" cy="609598"/>
          </a:xfrm>
          <a:prstGeom prst="straightConnector1">
            <a:avLst/>
          </a:prstGeom>
          <a:noFill/>
          <a:ln w="9525" cap="flat" cmpd="sng" algn="ctr">
            <a:solidFill>
              <a:sysClr val="windowText" lastClr="000000"/>
            </a:solidFill>
            <a:prstDash val="solid"/>
            <a:tailEnd type="arrow"/>
          </a:ln>
          <a:effectLst/>
        </p:spPr>
      </p:cxnSp>
      <p:cxnSp>
        <p:nvCxnSpPr>
          <p:cNvPr id="44" name="Straight Arrow Connector 43"/>
          <p:cNvCxnSpPr/>
          <p:nvPr/>
        </p:nvCxnSpPr>
        <p:spPr>
          <a:xfrm>
            <a:off x="6553200" y="3352800"/>
            <a:ext cx="685800" cy="609600"/>
          </a:xfrm>
          <a:prstGeom prst="straightConnector1">
            <a:avLst/>
          </a:prstGeom>
          <a:noFill/>
          <a:ln w="9525" cap="flat" cmpd="sng" algn="ctr">
            <a:solidFill>
              <a:sysClr val="windowText" lastClr="000000"/>
            </a:solidFill>
            <a:prstDash val="solid"/>
            <a:tailEnd type="arrow"/>
          </a:ln>
          <a:effectLst/>
        </p:spPr>
      </p:cxnSp>
      <p:cxnSp>
        <p:nvCxnSpPr>
          <p:cNvPr id="45" name="Straight Arrow Connector 44"/>
          <p:cNvCxnSpPr/>
          <p:nvPr/>
        </p:nvCxnSpPr>
        <p:spPr>
          <a:xfrm rot="5400000">
            <a:off x="5715793" y="4799807"/>
            <a:ext cx="457202" cy="1588"/>
          </a:xfrm>
          <a:prstGeom prst="straightConnector1">
            <a:avLst/>
          </a:prstGeom>
          <a:noFill/>
          <a:ln w="9525" cap="flat" cmpd="sng" algn="ctr">
            <a:solidFill>
              <a:sysClr val="windowText" lastClr="000000"/>
            </a:solidFill>
            <a:prstDash val="solid"/>
            <a:tailEnd type="arrow"/>
          </a:ln>
          <a:effectLst/>
        </p:spPr>
      </p:cxnSp>
      <p:cxnSp>
        <p:nvCxnSpPr>
          <p:cNvPr id="46" name="Straight Connector 45"/>
          <p:cNvCxnSpPr/>
          <p:nvPr/>
        </p:nvCxnSpPr>
        <p:spPr>
          <a:xfrm>
            <a:off x="6934200" y="5029200"/>
            <a:ext cx="1219200" cy="0"/>
          </a:xfrm>
          <a:prstGeom prst="line">
            <a:avLst/>
          </a:prstGeom>
          <a:noFill/>
          <a:ln w="9525" cap="flat" cmpd="sng" algn="ctr">
            <a:solidFill>
              <a:sysClr val="windowText" lastClr="000000"/>
            </a:solidFill>
            <a:prstDash val="solid"/>
          </a:ln>
          <a:effectLst/>
        </p:spPr>
      </p:cxnSp>
      <p:cxnSp>
        <p:nvCxnSpPr>
          <p:cNvPr id="47" name="Straight Connector 46"/>
          <p:cNvCxnSpPr/>
          <p:nvPr/>
        </p:nvCxnSpPr>
        <p:spPr>
          <a:xfrm>
            <a:off x="6934200" y="5410200"/>
            <a:ext cx="1219200" cy="0"/>
          </a:xfrm>
          <a:prstGeom prst="line">
            <a:avLst/>
          </a:prstGeom>
          <a:noFill/>
          <a:ln w="9525" cap="flat" cmpd="sng" algn="ctr">
            <a:solidFill>
              <a:sysClr val="windowText" lastClr="000000"/>
            </a:solidFill>
            <a:prstDash val="solid"/>
          </a:ln>
          <a:effectLst/>
        </p:spPr>
      </p:cxnSp>
      <p:cxnSp>
        <p:nvCxnSpPr>
          <p:cNvPr id="48" name="Straight Connector 47"/>
          <p:cNvCxnSpPr/>
          <p:nvPr/>
        </p:nvCxnSpPr>
        <p:spPr>
          <a:xfrm rot="5400000">
            <a:off x="6743700" y="5219700"/>
            <a:ext cx="381000" cy="0"/>
          </a:xfrm>
          <a:prstGeom prst="line">
            <a:avLst/>
          </a:prstGeom>
          <a:noFill/>
          <a:ln w="9525" cap="flat" cmpd="sng" algn="ctr">
            <a:solidFill>
              <a:sysClr val="windowText" lastClr="000000"/>
            </a:solidFill>
            <a:prstDash val="solid"/>
          </a:ln>
          <a:effectLst/>
        </p:spPr>
      </p:cxnSp>
      <p:cxnSp>
        <p:nvCxnSpPr>
          <p:cNvPr id="49" name="Straight Connector 48"/>
          <p:cNvCxnSpPr/>
          <p:nvPr/>
        </p:nvCxnSpPr>
        <p:spPr>
          <a:xfrm rot="5400000">
            <a:off x="4991100" y="5219700"/>
            <a:ext cx="381000" cy="0"/>
          </a:xfrm>
          <a:prstGeom prst="line">
            <a:avLst/>
          </a:prstGeom>
          <a:noFill/>
          <a:ln w="9525" cap="flat" cmpd="sng" algn="ctr">
            <a:solidFill>
              <a:sysClr val="windowText" lastClr="000000"/>
            </a:solidFill>
            <a:prstDash val="solid"/>
          </a:ln>
          <a:effectLst/>
        </p:spPr>
      </p:cxnSp>
      <p:cxnSp>
        <p:nvCxnSpPr>
          <p:cNvPr id="50" name="Straight Connector 49"/>
          <p:cNvCxnSpPr/>
          <p:nvPr/>
        </p:nvCxnSpPr>
        <p:spPr>
          <a:xfrm rot="5400000">
            <a:off x="3695700" y="5219700"/>
            <a:ext cx="381000" cy="0"/>
          </a:xfrm>
          <a:prstGeom prst="line">
            <a:avLst/>
          </a:prstGeom>
          <a:noFill/>
          <a:ln w="9525" cap="flat" cmpd="sng" algn="ctr">
            <a:solidFill>
              <a:sysClr val="windowText" lastClr="000000"/>
            </a:solidFill>
            <a:prstDash val="solid"/>
          </a:ln>
          <a:effectLst/>
        </p:spPr>
      </p:cxnSp>
      <p:cxnSp>
        <p:nvCxnSpPr>
          <p:cNvPr id="51" name="Straight Arrow Connector 50"/>
          <p:cNvCxnSpPr/>
          <p:nvPr/>
        </p:nvCxnSpPr>
        <p:spPr>
          <a:xfrm rot="5400000">
            <a:off x="5753894" y="3771106"/>
            <a:ext cx="381000" cy="1588"/>
          </a:xfrm>
          <a:prstGeom prst="straightConnector1">
            <a:avLst/>
          </a:prstGeom>
          <a:noFill/>
          <a:ln w="9525" cap="flat" cmpd="sng" algn="ctr">
            <a:solidFill>
              <a:sysClr val="windowText" lastClr="000000"/>
            </a:solidFill>
            <a:prstDash val="solid"/>
            <a:tailEnd type="arrow"/>
          </a:ln>
          <a:effectLst/>
        </p:spPr>
      </p:cxnSp>
    </p:spTree>
    <p:extLst>
      <p:ext uri="{BB962C8B-B14F-4D97-AF65-F5344CB8AC3E}">
        <p14:creationId xmlns:p14="http://schemas.microsoft.com/office/powerpoint/2010/main" val="2046777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266" y="114302"/>
            <a:ext cx="8596668" cy="1320800"/>
          </a:xfrm>
        </p:spPr>
        <p:txBody>
          <a:bodyPr/>
          <a:lstStyle/>
          <a:p>
            <a:pPr algn="ctr"/>
            <a:r>
              <a:rPr lang="en-IN" dirty="0" smtClean="0">
                <a:solidFill>
                  <a:srgbClr val="FF0000"/>
                </a:solidFill>
                <a:latin typeface="Copperplate Gothic Bold" panose="020E0705020206020404" pitchFamily="34" charset="0"/>
              </a:rPr>
              <a:t>DFD at level2</a:t>
            </a:r>
            <a:endParaRPr lang="en-IN" dirty="0">
              <a:solidFill>
                <a:srgbClr val="FF0000"/>
              </a:solidFill>
              <a:latin typeface="Copperplate Gothic Bold" panose="020E0705020206020404" pitchFamily="34" charset="0"/>
            </a:endParaRPr>
          </a:p>
        </p:txBody>
      </p:sp>
      <p:sp>
        <p:nvSpPr>
          <p:cNvPr id="42" name="Rectangle 2"/>
          <p:cNvSpPr>
            <a:spLocks noChangeArrowheads="1"/>
          </p:cNvSpPr>
          <p:nvPr/>
        </p:nvSpPr>
        <p:spPr bwMode="auto">
          <a:xfrm>
            <a:off x="4933950" y="1447801"/>
            <a:ext cx="1314450" cy="568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ts val="1000"/>
              </a:spcAft>
              <a:defRPr/>
            </a:pPr>
            <a:r>
              <a:rPr lang="en-US" sz="1400" b="1" kern="0" dirty="0">
                <a:solidFill>
                  <a:sysClr val="windowText" lastClr="000000"/>
                </a:solidFill>
                <a:latin typeface="Bookman Old Style" pitchFamily="18" charset="0"/>
                <a:cs typeface="Arial" pitchFamily="34" charset="0"/>
              </a:rPr>
              <a:t>Employee</a:t>
            </a:r>
            <a:endParaRPr lang="en-US" sz="1400" b="1" kern="0" dirty="0">
              <a:solidFill>
                <a:sysClr val="windowText" lastClr="000000"/>
              </a:solidFill>
              <a:latin typeface="Arial" pitchFamily="34" charset="0"/>
              <a:cs typeface="Arial" pitchFamily="34" charset="0"/>
            </a:endParaRPr>
          </a:p>
        </p:txBody>
      </p:sp>
      <p:sp>
        <p:nvSpPr>
          <p:cNvPr id="43" name="Oval 3"/>
          <p:cNvSpPr>
            <a:spLocks noChangeArrowheads="1"/>
          </p:cNvSpPr>
          <p:nvPr/>
        </p:nvSpPr>
        <p:spPr bwMode="auto">
          <a:xfrm>
            <a:off x="3505200" y="3414714"/>
            <a:ext cx="1828800" cy="169068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ts val="1000"/>
              </a:spcAft>
              <a:defRPr/>
            </a:pPr>
            <a:endParaRPr lang="en-US" sz="1400" b="1" kern="0" dirty="0">
              <a:solidFill>
                <a:sysClr val="windowText" lastClr="000000"/>
              </a:solidFill>
              <a:latin typeface="Bookman Old Style" pitchFamily="18" charset="0"/>
              <a:cs typeface="Arial" pitchFamily="34" charset="0"/>
            </a:endParaRPr>
          </a:p>
          <a:p>
            <a:pPr algn="ctr" defTabSz="914400" fontAlgn="base">
              <a:spcBef>
                <a:spcPct val="0"/>
              </a:spcBef>
              <a:spcAft>
                <a:spcPts val="1000"/>
              </a:spcAft>
              <a:defRPr/>
            </a:pPr>
            <a:r>
              <a:rPr lang="en-US" sz="1400" b="1" kern="0" dirty="0">
                <a:solidFill>
                  <a:sysClr val="windowText" lastClr="000000"/>
                </a:solidFill>
                <a:latin typeface="Bookman Old Style" pitchFamily="18" charset="0"/>
                <a:cs typeface="Arial" pitchFamily="34" charset="0"/>
              </a:rPr>
              <a:t>Store and receives </a:t>
            </a:r>
            <a:endParaRPr lang="en-US" sz="1400" b="1" kern="0" dirty="0">
              <a:solidFill>
                <a:sysClr val="windowText" lastClr="000000"/>
              </a:solidFill>
              <a:latin typeface="Arial" pitchFamily="34" charset="0"/>
              <a:cs typeface="Arial" pitchFamily="34" charset="0"/>
            </a:endParaRPr>
          </a:p>
        </p:txBody>
      </p:sp>
      <p:cxnSp>
        <p:nvCxnSpPr>
          <p:cNvPr id="44" name="AutoShape 5"/>
          <p:cNvCxnSpPr>
            <a:cxnSpLocks noChangeShapeType="1"/>
          </p:cNvCxnSpPr>
          <p:nvPr/>
        </p:nvCxnSpPr>
        <p:spPr bwMode="auto">
          <a:xfrm>
            <a:off x="5562600" y="2057401"/>
            <a:ext cx="0" cy="227013"/>
          </a:xfrm>
          <a:prstGeom prst="straightConnector1">
            <a:avLst/>
          </a:prstGeom>
          <a:noFill/>
          <a:ln w="9525">
            <a:solidFill>
              <a:srgbClr val="000000"/>
            </a:solidFill>
            <a:round/>
            <a:headEnd/>
            <a:tailEnd/>
          </a:ln>
        </p:spPr>
      </p:cxnSp>
      <p:cxnSp>
        <p:nvCxnSpPr>
          <p:cNvPr id="45" name="AutoShape 6"/>
          <p:cNvCxnSpPr>
            <a:cxnSpLocks noChangeShapeType="1"/>
          </p:cNvCxnSpPr>
          <p:nvPr/>
        </p:nvCxnSpPr>
        <p:spPr bwMode="auto">
          <a:xfrm>
            <a:off x="4560888" y="2286000"/>
            <a:ext cx="0" cy="285750"/>
          </a:xfrm>
          <a:prstGeom prst="straightConnector1">
            <a:avLst/>
          </a:prstGeom>
          <a:noFill/>
          <a:ln w="9525">
            <a:solidFill>
              <a:srgbClr val="000000"/>
            </a:solidFill>
            <a:round/>
            <a:headEnd/>
            <a:tailEnd type="triangle" w="med" len="med"/>
          </a:ln>
        </p:spPr>
      </p:cxnSp>
      <p:cxnSp>
        <p:nvCxnSpPr>
          <p:cNvPr id="46" name="AutoShape 7"/>
          <p:cNvCxnSpPr>
            <a:cxnSpLocks noChangeShapeType="1"/>
          </p:cNvCxnSpPr>
          <p:nvPr/>
        </p:nvCxnSpPr>
        <p:spPr bwMode="auto">
          <a:xfrm>
            <a:off x="6810375" y="2286000"/>
            <a:ext cx="0" cy="261938"/>
          </a:xfrm>
          <a:prstGeom prst="straightConnector1">
            <a:avLst/>
          </a:prstGeom>
          <a:noFill/>
          <a:ln w="9525">
            <a:solidFill>
              <a:srgbClr val="000000"/>
            </a:solidFill>
            <a:round/>
            <a:headEnd/>
            <a:tailEnd type="triangle" w="med" len="med"/>
          </a:ln>
        </p:spPr>
      </p:cxnSp>
      <p:cxnSp>
        <p:nvCxnSpPr>
          <p:cNvPr id="47" name="AutoShape 8"/>
          <p:cNvCxnSpPr>
            <a:cxnSpLocks noChangeShapeType="1"/>
          </p:cNvCxnSpPr>
          <p:nvPr/>
        </p:nvCxnSpPr>
        <p:spPr bwMode="auto">
          <a:xfrm>
            <a:off x="4419600" y="3140075"/>
            <a:ext cx="0" cy="274638"/>
          </a:xfrm>
          <a:prstGeom prst="straightConnector1">
            <a:avLst/>
          </a:prstGeom>
          <a:noFill/>
          <a:ln w="9525">
            <a:solidFill>
              <a:srgbClr val="000000"/>
            </a:solidFill>
            <a:round/>
            <a:headEnd/>
            <a:tailEnd type="triangle" w="med" len="med"/>
          </a:ln>
        </p:spPr>
      </p:cxnSp>
      <p:cxnSp>
        <p:nvCxnSpPr>
          <p:cNvPr id="48" name="AutoShape 9"/>
          <p:cNvCxnSpPr>
            <a:cxnSpLocks noChangeShapeType="1"/>
          </p:cNvCxnSpPr>
          <p:nvPr/>
        </p:nvCxnSpPr>
        <p:spPr bwMode="auto">
          <a:xfrm>
            <a:off x="5946775" y="3414713"/>
            <a:ext cx="0" cy="360362"/>
          </a:xfrm>
          <a:prstGeom prst="straightConnector1">
            <a:avLst/>
          </a:prstGeom>
          <a:noFill/>
          <a:ln w="9525">
            <a:solidFill>
              <a:srgbClr val="000000"/>
            </a:solidFill>
            <a:round/>
            <a:headEnd/>
            <a:tailEnd type="triangle" w="med" len="med"/>
          </a:ln>
        </p:spPr>
      </p:cxnSp>
      <p:cxnSp>
        <p:nvCxnSpPr>
          <p:cNvPr id="49" name="AutoShape 10"/>
          <p:cNvCxnSpPr>
            <a:cxnSpLocks noChangeShapeType="1"/>
          </p:cNvCxnSpPr>
          <p:nvPr/>
        </p:nvCxnSpPr>
        <p:spPr bwMode="auto">
          <a:xfrm>
            <a:off x="7702550" y="3414713"/>
            <a:ext cx="0" cy="360362"/>
          </a:xfrm>
          <a:prstGeom prst="straightConnector1">
            <a:avLst/>
          </a:prstGeom>
          <a:noFill/>
          <a:ln w="9525">
            <a:solidFill>
              <a:srgbClr val="000000"/>
            </a:solidFill>
            <a:round/>
            <a:headEnd/>
            <a:tailEnd type="triangle" w="med" len="med"/>
          </a:ln>
        </p:spPr>
      </p:cxnSp>
      <p:cxnSp>
        <p:nvCxnSpPr>
          <p:cNvPr id="50" name="AutoShape 13"/>
          <p:cNvCxnSpPr>
            <a:cxnSpLocks noChangeShapeType="1"/>
          </p:cNvCxnSpPr>
          <p:nvPr/>
        </p:nvCxnSpPr>
        <p:spPr bwMode="auto">
          <a:xfrm>
            <a:off x="3733800" y="5334000"/>
            <a:ext cx="1300162" cy="1588"/>
          </a:xfrm>
          <a:prstGeom prst="straightConnector1">
            <a:avLst/>
          </a:prstGeom>
          <a:noFill/>
          <a:ln w="9525">
            <a:solidFill>
              <a:srgbClr val="000000"/>
            </a:solidFill>
            <a:round/>
            <a:headEnd/>
            <a:tailEnd/>
          </a:ln>
        </p:spPr>
      </p:cxnSp>
      <p:cxnSp>
        <p:nvCxnSpPr>
          <p:cNvPr id="51" name="AutoShape 14"/>
          <p:cNvCxnSpPr>
            <a:cxnSpLocks noChangeShapeType="1"/>
          </p:cNvCxnSpPr>
          <p:nvPr/>
        </p:nvCxnSpPr>
        <p:spPr bwMode="auto">
          <a:xfrm>
            <a:off x="6784976" y="6175375"/>
            <a:ext cx="1279525" cy="0"/>
          </a:xfrm>
          <a:prstGeom prst="straightConnector1">
            <a:avLst/>
          </a:prstGeom>
          <a:noFill/>
          <a:ln w="9525">
            <a:solidFill>
              <a:srgbClr val="000000"/>
            </a:solidFill>
            <a:round/>
            <a:headEnd/>
            <a:tailEnd/>
          </a:ln>
        </p:spPr>
      </p:cxnSp>
      <p:cxnSp>
        <p:nvCxnSpPr>
          <p:cNvPr id="52" name="AutoShape 15"/>
          <p:cNvCxnSpPr>
            <a:cxnSpLocks noChangeShapeType="1"/>
          </p:cNvCxnSpPr>
          <p:nvPr/>
        </p:nvCxnSpPr>
        <p:spPr bwMode="auto">
          <a:xfrm>
            <a:off x="3733800" y="5337175"/>
            <a:ext cx="0" cy="590550"/>
          </a:xfrm>
          <a:prstGeom prst="straightConnector1">
            <a:avLst/>
          </a:prstGeom>
          <a:noFill/>
          <a:ln w="9525">
            <a:solidFill>
              <a:srgbClr val="000000"/>
            </a:solidFill>
            <a:round/>
            <a:headEnd/>
            <a:tailEnd/>
          </a:ln>
        </p:spPr>
      </p:cxnSp>
      <p:cxnSp>
        <p:nvCxnSpPr>
          <p:cNvPr id="53" name="AutoShape 16"/>
          <p:cNvCxnSpPr>
            <a:cxnSpLocks noChangeShapeType="1"/>
          </p:cNvCxnSpPr>
          <p:nvPr/>
        </p:nvCxnSpPr>
        <p:spPr bwMode="auto">
          <a:xfrm>
            <a:off x="6784975" y="6175376"/>
            <a:ext cx="0" cy="530225"/>
          </a:xfrm>
          <a:prstGeom prst="straightConnector1">
            <a:avLst/>
          </a:prstGeom>
          <a:noFill/>
          <a:ln w="9525">
            <a:solidFill>
              <a:srgbClr val="000000"/>
            </a:solidFill>
            <a:round/>
            <a:headEnd/>
            <a:tailEnd/>
          </a:ln>
        </p:spPr>
      </p:cxnSp>
      <p:cxnSp>
        <p:nvCxnSpPr>
          <p:cNvPr id="54" name="AutoShape 17"/>
          <p:cNvCxnSpPr>
            <a:cxnSpLocks noChangeShapeType="1"/>
          </p:cNvCxnSpPr>
          <p:nvPr/>
        </p:nvCxnSpPr>
        <p:spPr bwMode="auto">
          <a:xfrm>
            <a:off x="3733800" y="5924550"/>
            <a:ext cx="1300162" cy="0"/>
          </a:xfrm>
          <a:prstGeom prst="straightConnector1">
            <a:avLst/>
          </a:prstGeom>
          <a:noFill/>
          <a:ln w="9525">
            <a:solidFill>
              <a:srgbClr val="000000"/>
            </a:solidFill>
            <a:round/>
            <a:headEnd/>
            <a:tailEnd/>
          </a:ln>
        </p:spPr>
      </p:cxnSp>
      <p:cxnSp>
        <p:nvCxnSpPr>
          <p:cNvPr id="55" name="AutoShape 18"/>
          <p:cNvCxnSpPr>
            <a:cxnSpLocks noChangeShapeType="1"/>
          </p:cNvCxnSpPr>
          <p:nvPr/>
        </p:nvCxnSpPr>
        <p:spPr bwMode="auto">
          <a:xfrm>
            <a:off x="6784976" y="6705600"/>
            <a:ext cx="1279525" cy="0"/>
          </a:xfrm>
          <a:prstGeom prst="straightConnector1">
            <a:avLst/>
          </a:prstGeom>
          <a:noFill/>
          <a:ln w="9525">
            <a:solidFill>
              <a:srgbClr val="000000"/>
            </a:solidFill>
            <a:round/>
            <a:headEnd/>
            <a:tailEnd/>
          </a:ln>
        </p:spPr>
      </p:cxnSp>
      <p:cxnSp>
        <p:nvCxnSpPr>
          <p:cNvPr id="56" name="AutoShape 19"/>
          <p:cNvCxnSpPr>
            <a:cxnSpLocks noChangeShapeType="1"/>
          </p:cNvCxnSpPr>
          <p:nvPr/>
        </p:nvCxnSpPr>
        <p:spPr bwMode="auto">
          <a:xfrm>
            <a:off x="5935664" y="3414713"/>
            <a:ext cx="2751137" cy="0"/>
          </a:xfrm>
          <a:prstGeom prst="straightConnector1">
            <a:avLst/>
          </a:prstGeom>
          <a:noFill/>
          <a:ln w="9525">
            <a:solidFill>
              <a:srgbClr val="000000"/>
            </a:solidFill>
            <a:round/>
            <a:headEnd/>
            <a:tailEnd/>
          </a:ln>
        </p:spPr>
      </p:cxnSp>
      <p:cxnSp>
        <p:nvCxnSpPr>
          <p:cNvPr id="57" name="AutoShape 20"/>
          <p:cNvCxnSpPr>
            <a:cxnSpLocks noChangeShapeType="1"/>
          </p:cNvCxnSpPr>
          <p:nvPr/>
        </p:nvCxnSpPr>
        <p:spPr bwMode="auto">
          <a:xfrm>
            <a:off x="6811963" y="3051175"/>
            <a:ext cx="0" cy="363538"/>
          </a:xfrm>
          <a:prstGeom prst="straightConnector1">
            <a:avLst/>
          </a:prstGeom>
          <a:noFill/>
          <a:ln w="9525">
            <a:solidFill>
              <a:srgbClr val="000000"/>
            </a:solidFill>
            <a:round/>
            <a:headEnd/>
            <a:tailEnd/>
          </a:ln>
        </p:spPr>
      </p:cxnSp>
      <p:cxnSp>
        <p:nvCxnSpPr>
          <p:cNvPr id="58" name="AutoShape 21"/>
          <p:cNvCxnSpPr>
            <a:cxnSpLocks noChangeShapeType="1"/>
          </p:cNvCxnSpPr>
          <p:nvPr/>
        </p:nvCxnSpPr>
        <p:spPr bwMode="auto">
          <a:xfrm flipV="1">
            <a:off x="6059488" y="4646614"/>
            <a:ext cx="2703513" cy="14287"/>
          </a:xfrm>
          <a:prstGeom prst="straightConnector1">
            <a:avLst/>
          </a:prstGeom>
          <a:noFill/>
          <a:ln w="9525">
            <a:solidFill>
              <a:srgbClr val="000000"/>
            </a:solidFill>
            <a:round/>
            <a:headEnd/>
            <a:tailEnd/>
          </a:ln>
        </p:spPr>
      </p:cxnSp>
      <p:sp>
        <p:nvSpPr>
          <p:cNvPr id="59" name="Rectangle 24"/>
          <p:cNvSpPr>
            <a:spLocks noChangeArrowheads="1"/>
          </p:cNvSpPr>
          <p:nvPr/>
        </p:nvSpPr>
        <p:spPr bwMode="auto">
          <a:xfrm>
            <a:off x="3886200" y="2590800"/>
            <a:ext cx="1295400" cy="609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ts val="1000"/>
              </a:spcAft>
              <a:defRPr/>
            </a:pPr>
            <a:r>
              <a:rPr lang="en-US" sz="1400" b="1" kern="0" dirty="0">
                <a:solidFill>
                  <a:sysClr val="windowText" lastClr="000000"/>
                </a:solidFill>
                <a:latin typeface="Arial" pitchFamily="34" charset="0"/>
                <a:cs typeface="Arial" pitchFamily="34" charset="0"/>
              </a:rPr>
              <a:t>Employee details</a:t>
            </a:r>
          </a:p>
        </p:txBody>
      </p:sp>
      <p:sp>
        <p:nvSpPr>
          <p:cNvPr id="60" name="Rectangle 25"/>
          <p:cNvSpPr>
            <a:spLocks noChangeArrowheads="1"/>
          </p:cNvSpPr>
          <p:nvPr/>
        </p:nvSpPr>
        <p:spPr bwMode="auto">
          <a:xfrm>
            <a:off x="6370638" y="2514602"/>
            <a:ext cx="1020762" cy="5333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ts val="1000"/>
              </a:spcAft>
              <a:defRPr/>
            </a:pPr>
            <a:r>
              <a:rPr lang="en-US" sz="1400" b="1" kern="0" dirty="0">
                <a:solidFill>
                  <a:sysClr val="windowText" lastClr="000000"/>
                </a:solidFill>
                <a:latin typeface="Calibri" pitchFamily="34" charset="0"/>
                <a:cs typeface="Arial" pitchFamily="34" charset="0"/>
              </a:rPr>
              <a:t>Leave</a:t>
            </a:r>
            <a:endParaRPr lang="en-US" sz="1400" b="1" kern="0" dirty="0">
              <a:solidFill>
                <a:sysClr val="windowText" lastClr="000000"/>
              </a:solidFill>
              <a:latin typeface="Arial" pitchFamily="34" charset="0"/>
              <a:cs typeface="Arial" pitchFamily="34" charset="0"/>
            </a:endParaRPr>
          </a:p>
        </p:txBody>
      </p:sp>
      <p:sp>
        <p:nvSpPr>
          <p:cNvPr id="61" name="Rectangle 26"/>
          <p:cNvSpPr>
            <a:spLocks noChangeArrowheads="1"/>
          </p:cNvSpPr>
          <p:nvPr/>
        </p:nvSpPr>
        <p:spPr bwMode="auto">
          <a:xfrm>
            <a:off x="5410201" y="3775076"/>
            <a:ext cx="923925" cy="568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ts val="1000"/>
              </a:spcAft>
              <a:defRPr/>
            </a:pPr>
            <a:r>
              <a:rPr lang="en-US" sz="1400" b="1" kern="0">
                <a:solidFill>
                  <a:sysClr val="windowText" lastClr="000000"/>
                </a:solidFill>
                <a:latin typeface="Calibri" pitchFamily="34" charset="0"/>
                <a:cs typeface="Arial" pitchFamily="34" charset="0"/>
              </a:rPr>
              <a:t>Casual Leave</a:t>
            </a:r>
            <a:endParaRPr lang="en-US" sz="1400" b="1" kern="0">
              <a:solidFill>
                <a:sysClr val="windowText" lastClr="000000"/>
              </a:solidFill>
              <a:latin typeface="Arial" pitchFamily="34" charset="0"/>
              <a:cs typeface="Arial" pitchFamily="34" charset="0"/>
            </a:endParaRPr>
          </a:p>
        </p:txBody>
      </p:sp>
      <p:sp>
        <p:nvSpPr>
          <p:cNvPr id="62" name="Rectangle 27"/>
          <p:cNvSpPr>
            <a:spLocks noChangeArrowheads="1"/>
          </p:cNvSpPr>
          <p:nvPr/>
        </p:nvSpPr>
        <p:spPr bwMode="auto">
          <a:xfrm>
            <a:off x="6400802" y="3775076"/>
            <a:ext cx="838199" cy="568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ts val="1000"/>
              </a:spcAft>
              <a:defRPr/>
            </a:pPr>
            <a:r>
              <a:rPr lang="en-US" sz="1400" b="1" kern="0" dirty="0">
                <a:solidFill>
                  <a:sysClr val="windowText" lastClr="000000"/>
                </a:solidFill>
                <a:latin typeface="Calibri" pitchFamily="34" charset="0"/>
                <a:cs typeface="Arial" pitchFamily="34" charset="0"/>
              </a:rPr>
              <a:t>Medical Leave</a:t>
            </a:r>
            <a:r>
              <a:rPr lang="en-US" sz="1400" b="1" kern="0" dirty="0">
                <a:solidFill>
                  <a:sysClr val="windowText" lastClr="000000"/>
                </a:solidFill>
                <a:latin typeface="Calibri" pitchFamily="34" charset="0"/>
                <a:cs typeface="Arial" pitchFamily="34" charset="0"/>
              </a:rPr>
              <a:t>	</a:t>
            </a:r>
            <a:endParaRPr lang="en-US" sz="1400" b="1" kern="0" dirty="0">
              <a:solidFill>
                <a:sysClr val="windowText" lastClr="000000"/>
              </a:solidFill>
              <a:latin typeface="Arial" pitchFamily="34" charset="0"/>
              <a:cs typeface="Arial" pitchFamily="34" charset="0"/>
            </a:endParaRPr>
          </a:p>
        </p:txBody>
      </p:sp>
      <p:sp>
        <p:nvSpPr>
          <p:cNvPr id="63" name="Rectangle 28"/>
          <p:cNvSpPr>
            <a:spLocks noChangeArrowheads="1"/>
          </p:cNvSpPr>
          <p:nvPr/>
        </p:nvSpPr>
        <p:spPr bwMode="auto">
          <a:xfrm>
            <a:off x="7315201" y="3775076"/>
            <a:ext cx="871538" cy="568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ts val="1000"/>
              </a:spcAft>
              <a:defRPr/>
            </a:pPr>
            <a:r>
              <a:rPr lang="en-US" sz="1400" b="1" kern="0" dirty="0">
                <a:solidFill>
                  <a:sysClr val="windowText" lastClr="000000"/>
                </a:solidFill>
                <a:latin typeface="Calibri" pitchFamily="34" charset="0"/>
                <a:cs typeface="Arial" pitchFamily="34" charset="0"/>
              </a:rPr>
              <a:t>Partial Leave</a:t>
            </a:r>
            <a:endParaRPr lang="en-US" sz="1400" b="1" kern="0" dirty="0">
              <a:solidFill>
                <a:sysClr val="windowText" lastClr="000000"/>
              </a:solidFill>
              <a:latin typeface="Arial" pitchFamily="34" charset="0"/>
              <a:cs typeface="Arial" pitchFamily="34" charset="0"/>
            </a:endParaRPr>
          </a:p>
        </p:txBody>
      </p:sp>
      <p:sp>
        <p:nvSpPr>
          <p:cNvPr id="64" name="Rectangle 29"/>
          <p:cNvSpPr>
            <a:spLocks noChangeArrowheads="1"/>
          </p:cNvSpPr>
          <p:nvPr/>
        </p:nvSpPr>
        <p:spPr bwMode="auto">
          <a:xfrm>
            <a:off x="8261350" y="3775076"/>
            <a:ext cx="882650" cy="568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ts val="1000"/>
              </a:spcAft>
              <a:defRPr/>
            </a:pPr>
            <a:r>
              <a:rPr lang="en-US" sz="1400" b="1" kern="0" dirty="0">
                <a:solidFill>
                  <a:sysClr val="windowText" lastClr="000000"/>
                </a:solidFill>
                <a:latin typeface="Calibri" pitchFamily="34" charset="0"/>
                <a:cs typeface="Arial" pitchFamily="34" charset="0"/>
              </a:rPr>
              <a:t>Earned Leave</a:t>
            </a:r>
            <a:endParaRPr lang="en-US" sz="1400" b="1" kern="0" dirty="0">
              <a:solidFill>
                <a:sysClr val="windowText" lastClr="000000"/>
              </a:solidFill>
              <a:latin typeface="Arial" pitchFamily="34" charset="0"/>
              <a:cs typeface="Arial" pitchFamily="34" charset="0"/>
            </a:endParaRPr>
          </a:p>
        </p:txBody>
      </p:sp>
      <p:cxnSp>
        <p:nvCxnSpPr>
          <p:cNvPr id="65" name="AutoShape 30"/>
          <p:cNvCxnSpPr>
            <a:cxnSpLocks noChangeShapeType="1"/>
          </p:cNvCxnSpPr>
          <p:nvPr/>
        </p:nvCxnSpPr>
        <p:spPr bwMode="auto">
          <a:xfrm>
            <a:off x="6811963" y="3414713"/>
            <a:ext cx="0" cy="361950"/>
          </a:xfrm>
          <a:prstGeom prst="straightConnector1">
            <a:avLst/>
          </a:prstGeom>
          <a:noFill/>
          <a:ln w="9525">
            <a:solidFill>
              <a:srgbClr val="000000"/>
            </a:solidFill>
            <a:round/>
            <a:headEnd/>
            <a:tailEnd type="triangle" w="med" len="med"/>
          </a:ln>
        </p:spPr>
      </p:cxnSp>
      <p:cxnSp>
        <p:nvCxnSpPr>
          <p:cNvPr id="66" name="AutoShape 31"/>
          <p:cNvCxnSpPr>
            <a:cxnSpLocks noChangeShapeType="1"/>
          </p:cNvCxnSpPr>
          <p:nvPr/>
        </p:nvCxnSpPr>
        <p:spPr bwMode="auto">
          <a:xfrm>
            <a:off x="8686800" y="3414713"/>
            <a:ext cx="0" cy="361950"/>
          </a:xfrm>
          <a:prstGeom prst="straightConnector1">
            <a:avLst/>
          </a:prstGeom>
          <a:noFill/>
          <a:ln w="9525">
            <a:solidFill>
              <a:srgbClr val="000000"/>
            </a:solidFill>
            <a:round/>
            <a:headEnd/>
            <a:tailEnd type="triangle" w="med" len="med"/>
          </a:ln>
        </p:spPr>
      </p:cxnSp>
      <p:cxnSp>
        <p:nvCxnSpPr>
          <p:cNvPr id="67" name="Straight Connector 66"/>
          <p:cNvCxnSpPr/>
          <p:nvPr/>
        </p:nvCxnSpPr>
        <p:spPr>
          <a:xfrm>
            <a:off x="4572000" y="2286000"/>
            <a:ext cx="2209800" cy="0"/>
          </a:xfrm>
          <a:prstGeom prst="line">
            <a:avLst/>
          </a:prstGeom>
          <a:noFill/>
          <a:ln w="9525" cap="flat" cmpd="sng" algn="ctr">
            <a:solidFill>
              <a:sysClr val="windowText" lastClr="000000"/>
            </a:solidFill>
            <a:prstDash val="solid"/>
          </a:ln>
          <a:effectLst/>
        </p:spPr>
      </p:cxnSp>
      <p:cxnSp>
        <p:nvCxnSpPr>
          <p:cNvPr id="68" name="Straight Connector 67"/>
          <p:cNvCxnSpPr/>
          <p:nvPr/>
        </p:nvCxnSpPr>
        <p:spPr>
          <a:xfrm rot="5400000">
            <a:off x="5867400" y="4495800"/>
            <a:ext cx="304800" cy="0"/>
          </a:xfrm>
          <a:prstGeom prst="line">
            <a:avLst/>
          </a:prstGeom>
          <a:noFill/>
          <a:ln w="9525" cap="flat" cmpd="sng" algn="ctr">
            <a:solidFill>
              <a:sysClr val="windowText" lastClr="000000"/>
            </a:solidFill>
            <a:prstDash val="solid"/>
          </a:ln>
          <a:effectLst/>
        </p:spPr>
      </p:cxnSp>
      <p:cxnSp>
        <p:nvCxnSpPr>
          <p:cNvPr id="69" name="Straight Connector 68"/>
          <p:cNvCxnSpPr/>
          <p:nvPr/>
        </p:nvCxnSpPr>
        <p:spPr>
          <a:xfrm rot="5400000">
            <a:off x="6705600" y="4495800"/>
            <a:ext cx="304800" cy="0"/>
          </a:xfrm>
          <a:prstGeom prst="line">
            <a:avLst/>
          </a:prstGeom>
          <a:noFill/>
          <a:ln w="9525" cap="flat" cmpd="sng" algn="ctr">
            <a:solidFill>
              <a:sysClr val="windowText" lastClr="000000"/>
            </a:solidFill>
            <a:prstDash val="solid"/>
          </a:ln>
          <a:effectLst/>
        </p:spPr>
      </p:cxnSp>
      <p:cxnSp>
        <p:nvCxnSpPr>
          <p:cNvPr id="70" name="Straight Connector 69"/>
          <p:cNvCxnSpPr/>
          <p:nvPr/>
        </p:nvCxnSpPr>
        <p:spPr>
          <a:xfrm rot="5400000">
            <a:off x="7620000" y="4495800"/>
            <a:ext cx="304800" cy="0"/>
          </a:xfrm>
          <a:prstGeom prst="line">
            <a:avLst/>
          </a:prstGeom>
          <a:noFill/>
          <a:ln w="9525" cap="flat" cmpd="sng" algn="ctr">
            <a:solidFill>
              <a:sysClr val="windowText" lastClr="000000"/>
            </a:solidFill>
            <a:prstDash val="solid"/>
          </a:ln>
          <a:effectLst/>
        </p:spPr>
      </p:cxnSp>
      <p:cxnSp>
        <p:nvCxnSpPr>
          <p:cNvPr id="71" name="Straight Connector 70"/>
          <p:cNvCxnSpPr/>
          <p:nvPr/>
        </p:nvCxnSpPr>
        <p:spPr>
          <a:xfrm rot="5400000">
            <a:off x="8610600" y="4495800"/>
            <a:ext cx="304800" cy="0"/>
          </a:xfrm>
          <a:prstGeom prst="line">
            <a:avLst/>
          </a:prstGeom>
          <a:noFill/>
          <a:ln w="9525" cap="flat" cmpd="sng" algn="ctr">
            <a:solidFill>
              <a:sysClr val="windowText" lastClr="000000"/>
            </a:solidFill>
            <a:prstDash val="solid"/>
          </a:ln>
          <a:effectLst/>
        </p:spPr>
      </p:cxnSp>
      <p:sp>
        <p:nvSpPr>
          <p:cNvPr id="72" name="Rectangle 71"/>
          <p:cNvSpPr/>
          <p:nvPr/>
        </p:nvSpPr>
        <p:spPr>
          <a:xfrm>
            <a:off x="3733801" y="5334001"/>
            <a:ext cx="1000595" cy="307777"/>
          </a:xfrm>
          <a:prstGeom prst="rect">
            <a:avLst/>
          </a:prstGeom>
        </p:spPr>
        <p:txBody>
          <a:bodyPr wrap="none">
            <a:spAutoFit/>
          </a:bodyPr>
          <a:lstStyle/>
          <a:p>
            <a:pPr defTabSz="914400">
              <a:defRPr/>
            </a:pPr>
            <a:r>
              <a:rPr lang="en-US" sz="1400" b="1" kern="0" dirty="0">
                <a:solidFill>
                  <a:sysClr val="windowText" lastClr="000000"/>
                </a:solidFill>
              </a:rPr>
              <a:t>Employee</a:t>
            </a:r>
            <a:endParaRPr lang="en-US" sz="1400" b="1" kern="0" dirty="0">
              <a:solidFill>
                <a:sysClr val="windowText" lastClr="000000"/>
              </a:solidFill>
            </a:endParaRPr>
          </a:p>
        </p:txBody>
      </p:sp>
      <p:sp>
        <p:nvSpPr>
          <p:cNvPr id="73" name="Rectangle 72"/>
          <p:cNvSpPr/>
          <p:nvPr/>
        </p:nvSpPr>
        <p:spPr>
          <a:xfrm>
            <a:off x="3733800" y="5562601"/>
            <a:ext cx="458780" cy="307777"/>
          </a:xfrm>
          <a:prstGeom prst="rect">
            <a:avLst/>
          </a:prstGeom>
        </p:spPr>
        <p:txBody>
          <a:bodyPr wrap="none">
            <a:spAutoFit/>
          </a:bodyPr>
          <a:lstStyle/>
          <a:p>
            <a:pPr defTabSz="914400">
              <a:defRPr/>
            </a:pPr>
            <a:r>
              <a:rPr lang="en-US" sz="1400" b="1" kern="0" dirty="0">
                <a:solidFill>
                  <a:sysClr val="windowText" lastClr="000000"/>
                </a:solidFill>
              </a:rPr>
              <a:t>file</a:t>
            </a:r>
            <a:endParaRPr lang="en-US" sz="1400" b="1" kern="0" dirty="0">
              <a:solidFill>
                <a:sysClr val="windowText" lastClr="000000"/>
              </a:solidFill>
            </a:endParaRPr>
          </a:p>
        </p:txBody>
      </p:sp>
      <p:sp>
        <p:nvSpPr>
          <p:cNvPr id="74" name="Rectangle 73"/>
          <p:cNvSpPr/>
          <p:nvPr/>
        </p:nvSpPr>
        <p:spPr>
          <a:xfrm>
            <a:off x="6858000" y="6149976"/>
            <a:ext cx="574196" cy="307777"/>
          </a:xfrm>
          <a:prstGeom prst="rect">
            <a:avLst/>
          </a:prstGeom>
        </p:spPr>
        <p:txBody>
          <a:bodyPr wrap="none">
            <a:spAutoFit/>
          </a:bodyPr>
          <a:lstStyle/>
          <a:p>
            <a:pPr defTabSz="914400">
              <a:defRPr/>
            </a:pPr>
            <a:r>
              <a:rPr lang="en-US" sz="1400" b="1" kern="0" dirty="0">
                <a:solidFill>
                  <a:sysClr val="windowText" lastClr="000000"/>
                </a:solidFill>
              </a:rPr>
              <a:t>Files</a:t>
            </a:r>
            <a:endParaRPr lang="en-US" sz="1400" b="1" kern="0" dirty="0">
              <a:solidFill>
                <a:sysClr val="windowText" lastClr="000000"/>
              </a:solidFill>
            </a:endParaRPr>
          </a:p>
        </p:txBody>
      </p:sp>
      <p:sp>
        <p:nvSpPr>
          <p:cNvPr id="75" name="Rectangle 74"/>
          <p:cNvSpPr/>
          <p:nvPr/>
        </p:nvSpPr>
        <p:spPr>
          <a:xfrm>
            <a:off x="6858001" y="6378576"/>
            <a:ext cx="184731" cy="307777"/>
          </a:xfrm>
          <a:prstGeom prst="rect">
            <a:avLst/>
          </a:prstGeom>
        </p:spPr>
        <p:txBody>
          <a:bodyPr wrap="none">
            <a:spAutoFit/>
          </a:bodyPr>
          <a:lstStyle/>
          <a:p>
            <a:pPr defTabSz="914400">
              <a:defRPr/>
            </a:pPr>
            <a:endParaRPr lang="en-US" sz="1400" b="1" kern="0" dirty="0">
              <a:solidFill>
                <a:sysClr val="windowText" lastClr="000000"/>
              </a:solidFill>
            </a:endParaRPr>
          </a:p>
        </p:txBody>
      </p:sp>
      <p:sp>
        <p:nvSpPr>
          <p:cNvPr id="76" name="Oval 3"/>
          <p:cNvSpPr>
            <a:spLocks noChangeArrowheads="1"/>
          </p:cNvSpPr>
          <p:nvPr/>
        </p:nvSpPr>
        <p:spPr bwMode="auto">
          <a:xfrm>
            <a:off x="6705600" y="4953001"/>
            <a:ext cx="1143000" cy="108108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ts val="1000"/>
              </a:spcAft>
              <a:defRPr/>
            </a:pPr>
            <a:endParaRPr lang="en-US" sz="1400" b="1" kern="0" dirty="0">
              <a:solidFill>
                <a:sysClr val="windowText" lastClr="000000"/>
              </a:solidFill>
              <a:latin typeface="Bookman Old Style" pitchFamily="18" charset="0"/>
              <a:cs typeface="Arial" pitchFamily="34" charset="0"/>
            </a:endParaRPr>
          </a:p>
          <a:p>
            <a:pPr algn="ctr" defTabSz="914400" fontAlgn="base">
              <a:spcBef>
                <a:spcPct val="0"/>
              </a:spcBef>
              <a:spcAft>
                <a:spcPts val="1000"/>
              </a:spcAft>
              <a:defRPr/>
            </a:pPr>
            <a:r>
              <a:rPr lang="en-US" sz="1400" b="1" kern="0" dirty="0">
                <a:solidFill>
                  <a:sysClr val="windowText" lastClr="000000"/>
                </a:solidFill>
                <a:latin typeface="Bookman Old Style" pitchFamily="18" charset="0"/>
                <a:cs typeface="Arial" pitchFamily="34" charset="0"/>
              </a:rPr>
              <a:t>Stores</a:t>
            </a:r>
            <a:endParaRPr lang="en-US" sz="1400" b="1" kern="0" dirty="0">
              <a:solidFill>
                <a:sysClr val="windowText" lastClr="000000"/>
              </a:solidFill>
              <a:latin typeface="Arial" pitchFamily="34" charset="0"/>
              <a:cs typeface="Arial" pitchFamily="34" charset="0"/>
            </a:endParaRPr>
          </a:p>
        </p:txBody>
      </p:sp>
      <p:cxnSp>
        <p:nvCxnSpPr>
          <p:cNvPr id="77" name="AutoShape 11"/>
          <p:cNvCxnSpPr>
            <a:cxnSpLocks noChangeShapeType="1"/>
          </p:cNvCxnSpPr>
          <p:nvPr/>
        </p:nvCxnSpPr>
        <p:spPr bwMode="auto">
          <a:xfrm>
            <a:off x="4448175" y="5105400"/>
            <a:ext cx="0" cy="230188"/>
          </a:xfrm>
          <a:prstGeom prst="straightConnector1">
            <a:avLst/>
          </a:prstGeom>
          <a:noFill/>
          <a:ln w="9525">
            <a:solidFill>
              <a:srgbClr val="000000"/>
            </a:solidFill>
            <a:round/>
            <a:headEnd/>
            <a:tailEnd type="triangle" w="med" len="med"/>
          </a:ln>
        </p:spPr>
      </p:cxnSp>
      <p:cxnSp>
        <p:nvCxnSpPr>
          <p:cNvPr id="78" name="AutoShape 11"/>
          <p:cNvCxnSpPr>
            <a:cxnSpLocks noChangeShapeType="1"/>
          </p:cNvCxnSpPr>
          <p:nvPr/>
        </p:nvCxnSpPr>
        <p:spPr bwMode="auto">
          <a:xfrm>
            <a:off x="7315200" y="6018212"/>
            <a:ext cx="0" cy="230188"/>
          </a:xfrm>
          <a:prstGeom prst="straightConnector1">
            <a:avLst/>
          </a:prstGeom>
          <a:noFill/>
          <a:ln w="9525">
            <a:solidFill>
              <a:srgbClr val="000000"/>
            </a:solidFill>
            <a:round/>
            <a:headEnd/>
            <a:tailEnd type="triangle" w="med" len="med"/>
          </a:ln>
        </p:spPr>
      </p:cxnSp>
      <p:cxnSp>
        <p:nvCxnSpPr>
          <p:cNvPr id="79" name="AutoShape 11"/>
          <p:cNvCxnSpPr>
            <a:cxnSpLocks noChangeShapeType="1"/>
          </p:cNvCxnSpPr>
          <p:nvPr/>
        </p:nvCxnSpPr>
        <p:spPr bwMode="auto">
          <a:xfrm rot="5400000">
            <a:off x="7087394" y="4800600"/>
            <a:ext cx="304800" cy="1588"/>
          </a:xfrm>
          <a:prstGeom prst="straightConnector1">
            <a:avLst/>
          </a:prstGeom>
          <a:noFill/>
          <a:ln w="9525">
            <a:solidFill>
              <a:srgbClr val="000000"/>
            </a:solidFill>
            <a:round/>
            <a:headEnd/>
            <a:tailEnd type="triangle" w="med" len="med"/>
          </a:ln>
        </p:spPr>
      </p:cxnSp>
    </p:spTree>
    <p:extLst>
      <p:ext uri="{BB962C8B-B14F-4D97-AF65-F5344CB8AC3E}">
        <p14:creationId xmlns:p14="http://schemas.microsoft.com/office/powerpoint/2010/main" val="130006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pPr algn="ctr"/>
            <a:r>
              <a:rPr lang="en-US" dirty="0">
                <a:solidFill>
                  <a:srgbClr val="FF0000"/>
                </a:solidFill>
                <a:latin typeface="Arial Black" panose="020B0A04020102020204" pitchFamily="34" charset="0"/>
                <a:cs typeface="Courier New" pitchFamily="49" charset="0"/>
              </a:rPr>
              <a:t>EXISTING SYSTEM</a:t>
            </a:r>
            <a:endParaRPr lang="en-IN" dirty="0">
              <a:solidFill>
                <a:srgbClr val="FF0000"/>
              </a:solidFill>
              <a:latin typeface="Arial Black" panose="020B0A04020102020204" pitchFamily="34" charset="0"/>
            </a:endParaRPr>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sz="2800" dirty="0" smtClean="0">
                <a:solidFill>
                  <a:schemeClr val="accent5"/>
                </a:solidFill>
                <a:latin typeface="Cooper Black" panose="0208090404030B020404" pitchFamily="18" charset="0"/>
                <a:cs typeface="Courier New" pitchFamily="49" charset="0"/>
              </a:rPr>
              <a:t>The records are maintained in files. </a:t>
            </a:r>
          </a:p>
          <a:p>
            <a:pPr algn="just"/>
            <a:r>
              <a:rPr lang="en-US" sz="2800" dirty="0" smtClean="0">
                <a:solidFill>
                  <a:schemeClr val="accent5"/>
                </a:solidFill>
                <a:latin typeface="Cooper Black" panose="0208090404030B020404" pitchFamily="18" charset="0"/>
                <a:cs typeface="Courier New" pitchFamily="49" charset="0"/>
              </a:rPr>
              <a:t>Manually entered.</a:t>
            </a:r>
          </a:p>
          <a:p>
            <a:pPr algn="just"/>
            <a:r>
              <a:rPr lang="en-IN" sz="2800" dirty="0" smtClean="0">
                <a:solidFill>
                  <a:schemeClr val="accent5"/>
                </a:solidFill>
                <a:latin typeface="Cooper Black" panose="0208090404030B020404" pitchFamily="18" charset="0"/>
                <a:cs typeface="Courier New" pitchFamily="49" charset="0"/>
              </a:rPr>
              <a:t>Each employee’s information is stored in seperate files.</a:t>
            </a:r>
          </a:p>
          <a:p>
            <a:pPr algn="just"/>
            <a:r>
              <a:rPr lang="en-IN" sz="2800" dirty="0" smtClean="0">
                <a:solidFill>
                  <a:schemeClr val="accent5"/>
                </a:solidFill>
                <a:latin typeface="Cooper Black" panose="0208090404030B020404" pitchFamily="18" charset="0"/>
                <a:cs typeface="Courier New" pitchFamily="49" charset="0"/>
              </a:rPr>
              <a:t>There is seperate file for storing CL entry, for PL entry &amp; ML entry.</a:t>
            </a:r>
            <a:endParaRPr lang="en-IN" sz="2800" dirty="0">
              <a:solidFill>
                <a:schemeClr val="accent5"/>
              </a:solidFill>
              <a:latin typeface="Cooper Black" panose="0208090404030B020404" pitchFamily="18" charset="0"/>
              <a:cs typeface="Courier New" pitchFamily="49" charset="0"/>
            </a:endParaRPr>
          </a:p>
        </p:txBody>
      </p:sp>
    </p:spTree>
    <p:extLst>
      <p:ext uri="{BB962C8B-B14F-4D97-AF65-F5344CB8AC3E}">
        <p14:creationId xmlns:p14="http://schemas.microsoft.com/office/powerpoint/2010/main" val="3664519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Copperplate Gothic Bold" panose="020E0705020206020404" pitchFamily="34" charset="0"/>
              </a:rPr>
              <a:t>SYSYTEM REQUIREMENTS</a:t>
            </a:r>
            <a:endParaRPr lang="en-IN" dirty="0">
              <a:solidFill>
                <a:srgbClr val="FF0000"/>
              </a:solidFill>
              <a:latin typeface="Copperplate Gothic Bold" panose="020E0705020206020404" pitchFamily="34" charset="0"/>
            </a:endParaRPr>
          </a:p>
        </p:txBody>
      </p:sp>
      <p:sp>
        <p:nvSpPr>
          <p:cNvPr id="3" name="Content Placeholder 2"/>
          <p:cNvSpPr>
            <a:spLocks noGrp="1"/>
          </p:cNvSpPr>
          <p:nvPr>
            <p:ph idx="1"/>
          </p:nvPr>
        </p:nvSpPr>
        <p:spPr/>
        <p:txBody>
          <a:bodyPr>
            <a:normAutofit lnSpcReduction="10000"/>
          </a:bodyPr>
          <a:lstStyle/>
          <a:p>
            <a:pPr lvl="0"/>
            <a:r>
              <a:rPr lang="en-US" sz="2600" dirty="0">
                <a:solidFill>
                  <a:schemeClr val="tx1"/>
                </a:solidFill>
                <a:latin typeface="Cooper Black" panose="0208090404030B020404" pitchFamily="18" charset="0"/>
                <a:cs typeface="Courier New" pitchFamily="49" charset="0"/>
              </a:rPr>
              <a:t>Software Requirements</a:t>
            </a:r>
          </a:p>
          <a:p>
            <a:pPr lvl="1">
              <a:buFont typeface="Arial" pitchFamily="34" charset="0"/>
              <a:buChar char="•"/>
            </a:pPr>
            <a:r>
              <a:rPr lang="en-US" sz="2400" dirty="0">
                <a:solidFill>
                  <a:schemeClr val="accent5"/>
                </a:solidFill>
                <a:latin typeface="Cooper Black" panose="0208090404030B020404" pitchFamily="18" charset="0"/>
                <a:cs typeface="Courier New" pitchFamily="49" charset="0"/>
              </a:rPr>
              <a:t>TURBOC++</a:t>
            </a:r>
          </a:p>
          <a:p>
            <a:pPr lvl="0"/>
            <a:r>
              <a:rPr lang="en-US" sz="2600" dirty="0">
                <a:solidFill>
                  <a:schemeClr val="tx1"/>
                </a:solidFill>
                <a:latin typeface="Cooper Black" panose="0208090404030B020404" pitchFamily="18" charset="0"/>
                <a:cs typeface="Courier New" pitchFamily="49" charset="0"/>
              </a:rPr>
              <a:t>Hardware Requirements</a:t>
            </a:r>
          </a:p>
          <a:p>
            <a:pPr lvl="1">
              <a:buFont typeface="Arial" pitchFamily="34" charset="0"/>
              <a:buChar char="•"/>
            </a:pPr>
            <a:r>
              <a:rPr lang="en-US" sz="2400" dirty="0">
                <a:solidFill>
                  <a:schemeClr val="accent5"/>
                </a:solidFill>
                <a:latin typeface="Cooper Black" panose="0208090404030B020404" pitchFamily="18" charset="0"/>
                <a:cs typeface="Courier New" pitchFamily="49" charset="0"/>
              </a:rPr>
              <a:t>Processor : DUAL CORE</a:t>
            </a:r>
          </a:p>
          <a:p>
            <a:pPr lvl="1">
              <a:buFont typeface="Arial" pitchFamily="34" charset="0"/>
              <a:buChar char="•"/>
            </a:pPr>
            <a:r>
              <a:rPr lang="en-US" sz="2400" dirty="0">
                <a:solidFill>
                  <a:schemeClr val="accent5"/>
                </a:solidFill>
                <a:latin typeface="Cooper Black" panose="0208090404030B020404" pitchFamily="18" charset="0"/>
                <a:cs typeface="Courier New" pitchFamily="49" charset="0"/>
              </a:rPr>
              <a:t>RAM : 1GB or more</a:t>
            </a:r>
          </a:p>
          <a:p>
            <a:pPr lvl="1">
              <a:buFont typeface="Arial" pitchFamily="34" charset="0"/>
              <a:buChar char="•"/>
            </a:pPr>
            <a:r>
              <a:rPr lang="en-US" sz="2400" dirty="0">
                <a:solidFill>
                  <a:schemeClr val="accent5"/>
                </a:solidFill>
                <a:latin typeface="Cooper Black" panose="0208090404030B020404" pitchFamily="18" charset="0"/>
                <a:cs typeface="Courier New" pitchFamily="49" charset="0"/>
              </a:rPr>
              <a:t>Hard Disk : 2GB</a:t>
            </a:r>
          </a:p>
          <a:p>
            <a:pPr lvl="1">
              <a:buFont typeface="Arial" pitchFamily="34" charset="0"/>
              <a:buChar char="•"/>
            </a:pPr>
            <a:r>
              <a:rPr lang="en-US" sz="2400" dirty="0">
                <a:solidFill>
                  <a:schemeClr val="accent5"/>
                </a:solidFill>
                <a:latin typeface="Cooper Black" panose="0208090404030B020404" pitchFamily="18" charset="0"/>
                <a:cs typeface="Courier New" pitchFamily="49" charset="0"/>
              </a:rPr>
              <a:t>Keyboard</a:t>
            </a:r>
          </a:p>
          <a:p>
            <a:pPr lvl="1">
              <a:buFont typeface="Arial" pitchFamily="34" charset="0"/>
              <a:buChar char="•"/>
            </a:pPr>
            <a:r>
              <a:rPr lang="en-US" sz="2400" dirty="0">
                <a:solidFill>
                  <a:schemeClr val="accent5"/>
                </a:solidFill>
                <a:latin typeface="Cooper Black" panose="0208090404030B020404" pitchFamily="18" charset="0"/>
                <a:cs typeface="Courier New" pitchFamily="49" charset="0"/>
              </a:rPr>
              <a:t>Mouse</a:t>
            </a:r>
            <a:endParaRPr lang="en-US" sz="2200" dirty="0">
              <a:solidFill>
                <a:schemeClr val="accent5"/>
              </a:solidFill>
              <a:latin typeface="Cooper Black" panose="0208090404030B020404" pitchFamily="18" charset="0"/>
              <a:cs typeface="Courier New" pitchFamily="49" charset="0"/>
            </a:endParaRPr>
          </a:p>
          <a:p>
            <a:pPr>
              <a:buNone/>
            </a:pPr>
            <a:endParaRPr lang="en-IN" dirty="0"/>
          </a:p>
        </p:txBody>
      </p:sp>
    </p:spTree>
    <p:extLst>
      <p:ext uri="{BB962C8B-B14F-4D97-AF65-F5344CB8AC3E}">
        <p14:creationId xmlns:p14="http://schemas.microsoft.com/office/powerpoint/2010/main" val="3762558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latin typeface="Copperplate Gothic Bold" panose="020E0705020206020404" pitchFamily="34" charset="0"/>
                <a:cs typeface="Courier New" pitchFamily="49" charset="0"/>
              </a:rPr>
              <a:t>APPLICATIONS</a:t>
            </a:r>
            <a:endParaRPr lang="en-IN" dirty="0">
              <a:solidFill>
                <a:srgbClr val="FF0000"/>
              </a:solidFill>
              <a:latin typeface="Copperplate Gothic Bold" panose="020E0705020206020404" pitchFamily="34" charset="0"/>
              <a:cs typeface="Courier New" pitchFamily="49" charset="0"/>
            </a:endParaRPr>
          </a:p>
        </p:txBody>
      </p:sp>
      <p:sp>
        <p:nvSpPr>
          <p:cNvPr id="3" name="Content Placeholder 2"/>
          <p:cNvSpPr>
            <a:spLocks noGrp="1"/>
          </p:cNvSpPr>
          <p:nvPr>
            <p:ph idx="1"/>
          </p:nvPr>
        </p:nvSpPr>
        <p:spPr/>
        <p:txBody>
          <a:bodyPr>
            <a:normAutofit/>
          </a:bodyPr>
          <a:lstStyle/>
          <a:p>
            <a:pPr algn="just"/>
            <a:r>
              <a:rPr lang="en-US" dirty="0" smtClean="0">
                <a:solidFill>
                  <a:schemeClr val="accent5"/>
                </a:solidFill>
                <a:latin typeface="Cooper Black" panose="0208090404030B020404" pitchFamily="18" charset="0"/>
              </a:rPr>
              <a:t>Automatic Leave Accruals</a:t>
            </a:r>
            <a:endParaRPr lang="en-IN" dirty="0" smtClean="0">
              <a:solidFill>
                <a:schemeClr val="accent5"/>
              </a:solidFill>
              <a:latin typeface="Cooper Black" panose="0208090404030B020404" pitchFamily="18" charset="0"/>
            </a:endParaRPr>
          </a:p>
          <a:p>
            <a:pPr algn="just"/>
            <a:r>
              <a:rPr lang="en-US" dirty="0" smtClean="0">
                <a:solidFill>
                  <a:schemeClr val="accent5"/>
                </a:solidFill>
                <a:latin typeface="Cooper Black" panose="0208090404030B020404" pitchFamily="18" charset="0"/>
              </a:rPr>
              <a:t>Reporting and Analytics</a:t>
            </a:r>
            <a:endParaRPr lang="en-IN" dirty="0" smtClean="0">
              <a:solidFill>
                <a:schemeClr val="accent5"/>
              </a:solidFill>
              <a:latin typeface="Cooper Black" panose="0208090404030B020404" pitchFamily="18" charset="0"/>
            </a:endParaRPr>
          </a:p>
          <a:p>
            <a:pPr algn="just"/>
            <a:r>
              <a:rPr lang="en-US" dirty="0" smtClean="0">
                <a:solidFill>
                  <a:schemeClr val="accent5"/>
                </a:solidFill>
                <a:latin typeface="Cooper Black" panose="0208090404030B020404" pitchFamily="18" charset="0"/>
              </a:rPr>
              <a:t>Enforcement of Internal Leave Policies </a:t>
            </a:r>
          </a:p>
          <a:p>
            <a:pPr algn="just"/>
            <a:r>
              <a:rPr lang="en-US" dirty="0" smtClean="0">
                <a:solidFill>
                  <a:schemeClr val="accent5"/>
                </a:solidFill>
                <a:latin typeface="Cooper Black" panose="0208090404030B020404" pitchFamily="18" charset="0"/>
              </a:rPr>
              <a:t>Enhanced data Integrity </a:t>
            </a:r>
          </a:p>
          <a:p>
            <a:pPr algn="just"/>
            <a:r>
              <a:rPr lang="en-US" dirty="0" smtClean="0">
                <a:solidFill>
                  <a:schemeClr val="accent5"/>
                </a:solidFill>
                <a:latin typeface="Cooper Black" panose="0208090404030B020404" pitchFamily="18" charset="0"/>
              </a:rPr>
              <a:t>Leave Management Reminders</a:t>
            </a:r>
            <a:endParaRPr lang="en-IN" dirty="0" smtClean="0">
              <a:solidFill>
                <a:schemeClr val="accent5"/>
              </a:solidFill>
              <a:latin typeface="Cooper Black" panose="0208090404030B020404" pitchFamily="18" charset="0"/>
            </a:endParaRPr>
          </a:p>
          <a:p>
            <a:pPr algn="just"/>
            <a:r>
              <a:rPr lang="en-US" dirty="0" smtClean="0">
                <a:solidFill>
                  <a:schemeClr val="accent5"/>
                </a:solidFill>
                <a:latin typeface="Cooper Black" panose="0208090404030B020404" pitchFamily="18" charset="0"/>
              </a:rPr>
              <a:t>Customisable and Flexible User Interface</a:t>
            </a:r>
            <a:endParaRPr lang="en-IN" dirty="0" smtClean="0">
              <a:solidFill>
                <a:schemeClr val="accent5"/>
              </a:solidFill>
              <a:latin typeface="Cooper Black" panose="0208090404030B020404" pitchFamily="18" charset="0"/>
            </a:endParaRPr>
          </a:p>
          <a:p>
            <a:pPr algn="just"/>
            <a:r>
              <a:rPr lang="en-US" dirty="0" smtClean="0">
                <a:solidFill>
                  <a:schemeClr val="accent5"/>
                </a:solidFill>
                <a:latin typeface="Cooper Black" panose="0208090404030B020404" pitchFamily="18" charset="0"/>
              </a:rPr>
              <a:t>Improved and more efficient Collaboration between Internal teams </a:t>
            </a:r>
            <a:endParaRPr lang="en-IN" dirty="0">
              <a:solidFill>
                <a:schemeClr val="accent5"/>
              </a:solidFill>
              <a:latin typeface="Cooper Black" panose="0208090404030B020404" pitchFamily="18" charset="0"/>
            </a:endParaRPr>
          </a:p>
        </p:txBody>
      </p:sp>
    </p:spTree>
    <p:extLst>
      <p:ext uri="{BB962C8B-B14F-4D97-AF65-F5344CB8AC3E}">
        <p14:creationId xmlns:p14="http://schemas.microsoft.com/office/powerpoint/2010/main" val="145658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latin typeface="Copperplate Gothic Bold" panose="020E0705020206020404" pitchFamily="34" charset="0"/>
                <a:cs typeface="Courier New" pitchFamily="49" charset="0"/>
              </a:rPr>
              <a:t>Future Scope</a:t>
            </a:r>
            <a:endParaRPr lang="en-IN" dirty="0">
              <a:solidFill>
                <a:srgbClr val="FF0000"/>
              </a:solidFill>
              <a:latin typeface="Copperplate Gothic Bold" panose="020E0705020206020404" pitchFamily="34" charset="0"/>
              <a:cs typeface="Courier New" pitchFamily="49" charset="0"/>
            </a:endParaRPr>
          </a:p>
        </p:txBody>
      </p:sp>
      <p:sp>
        <p:nvSpPr>
          <p:cNvPr id="3" name="Content Placeholder 2"/>
          <p:cNvSpPr>
            <a:spLocks noGrp="1"/>
          </p:cNvSpPr>
          <p:nvPr>
            <p:ph idx="1"/>
          </p:nvPr>
        </p:nvSpPr>
        <p:spPr/>
        <p:txBody>
          <a:bodyPr>
            <a:normAutofit/>
          </a:bodyPr>
          <a:lstStyle/>
          <a:p>
            <a:pPr algn="just"/>
            <a:r>
              <a:rPr lang="en-US" dirty="0" smtClean="0">
                <a:solidFill>
                  <a:schemeClr val="accent5"/>
                </a:solidFill>
                <a:latin typeface="Cooper Black" panose="0208090404030B020404" pitchFamily="18" charset="0"/>
              </a:rPr>
              <a:t>The leaves that have not been availed by the staff in the given session  can be automatically carried forward to the next working session depending on the HR policy of the organisation.</a:t>
            </a:r>
          </a:p>
          <a:p>
            <a:pPr algn="just"/>
            <a:r>
              <a:rPr lang="en-US" dirty="0" smtClean="0">
                <a:solidFill>
                  <a:schemeClr val="accent5"/>
                </a:solidFill>
                <a:latin typeface="Cooper Black" panose="0208090404030B020404" pitchFamily="18" charset="0"/>
              </a:rPr>
              <a:t>Every employees individual leave record can be tabulated in a pie chart format to ascertain his/her performance during the working session for HR appriasal activity</a:t>
            </a:r>
          </a:p>
          <a:p>
            <a:endParaRPr lang="en-IN" dirty="0"/>
          </a:p>
        </p:txBody>
      </p:sp>
    </p:spTree>
    <p:extLst>
      <p:ext uri="{BB962C8B-B14F-4D97-AF65-F5344CB8AC3E}">
        <p14:creationId xmlns:p14="http://schemas.microsoft.com/office/powerpoint/2010/main" val="930218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latin typeface="Copperplate Gothic Bold" panose="020E0705020206020404" pitchFamily="34" charset="0"/>
                <a:cs typeface="Courier New" pitchFamily="49" charset="0"/>
              </a:rPr>
              <a:t>Limitations</a:t>
            </a:r>
            <a:endParaRPr lang="en-IN" dirty="0">
              <a:solidFill>
                <a:srgbClr val="FF0000"/>
              </a:solidFill>
              <a:latin typeface="Copperplate Gothic Bold" panose="020E0705020206020404" pitchFamily="34" charset="0"/>
              <a:cs typeface="Courier New" pitchFamily="49" charset="0"/>
            </a:endParaRPr>
          </a:p>
        </p:txBody>
      </p:sp>
      <p:sp>
        <p:nvSpPr>
          <p:cNvPr id="3" name="Content Placeholder 2"/>
          <p:cNvSpPr>
            <a:spLocks noGrp="1"/>
          </p:cNvSpPr>
          <p:nvPr>
            <p:ph idx="1"/>
          </p:nvPr>
        </p:nvSpPr>
        <p:spPr/>
        <p:txBody>
          <a:bodyPr/>
          <a:lstStyle/>
          <a:p>
            <a:pPr algn="just"/>
            <a:r>
              <a:rPr lang="en-US" dirty="0" smtClean="0">
                <a:solidFill>
                  <a:schemeClr val="accent5"/>
                </a:solidFill>
                <a:latin typeface="Cooper Black" panose="0208090404030B020404" pitchFamily="18" charset="0"/>
              </a:rPr>
              <a:t>The leave status cannot be cleared until and unless the HOD approves/ rejects the application.</a:t>
            </a:r>
          </a:p>
          <a:p>
            <a:pPr algn="just"/>
            <a:r>
              <a:rPr lang="en-US" dirty="0" smtClean="0">
                <a:solidFill>
                  <a:schemeClr val="accent5"/>
                </a:solidFill>
                <a:latin typeface="Cooper Black" panose="0208090404030B020404" pitchFamily="18" charset="0"/>
              </a:rPr>
              <a:t>The staff cannot cancel the leave application once made.</a:t>
            </a:r>
            <a:endParaRPr lang="en-IN" dirty="0" smtClean="0">
              <a:solidFill>
                <a:schemeClr val="accent5"/>
              </a:solidFill>
              <a:latin typeface="Cooper Black" panose="0208090404030B020404" pitchFamily="18" charset="0"/>
            </a:endParaRPr>
          </a:p>
          <a:p>
            <a:pPr>
              <a:buNone/>
            </a:pPr>
            <a:endParaRPr lang="en-IN" dirty="0"/>
          </a:p>
        </p:txBody>
      </p:sp>
    </p:spTree>
    <p:extLst>
      <p:ext uri="{BB962C8B-B14F-4D97-AF65-F5344CB8AC3E}">
        <p14:creationId xmlns:p14="http://schemas.microsoft.com/office/powerpoint/2010/main" val="218023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pPr algn="ctr"/>
            <a:r>
              <a:rPr lang="en-IN" dirty="0" smtClean="0">
                <a:solidFill>
                  <a:srgbClr val="FF0000"/>
                </a:solidFill>
                <a:latin typeface="Copperplate Gothic Bold" panose="020E0705020206020404" pitchFamily="34" charset="0"/>
              </a:rPr>
              <a:t>What is leave management?</a:t>
            </a:r>
            <a:endParaRPr lang="en-IN" dirty="0">
              <a:solidFill>
                <a:srgbClr val="FF0000"/>
              </a:solidFill>
              <a:latin typeface="Copperplate Gothic Bold" panose="020E0705020206020404" pitchFamily="34" charset="0"/>
            </a:endParaRPr>
          </a:p>
        </p:txBody>
      </p:sp>
      <p:sp>
        <p:nvSpPr>
          <p:cNvPr id="5" name="Content Placeholder 2"/>
          <p:cNvSpPr>
            <a:spLocks noGrp="1"/>
          </p:cNvSpPr>
          <p:nvPr>
            <p:ph idx="1"/>
          </p:nvPr>
        </p:nvSpPr>
        <p:spPr>
          <a:xfrm>
            <a:off x="457200" y="1600200"/>
            <a:ext cx="8229600" cy="4525963"/>
          </a:xfrm>
        </p:spPr>
        <p:txBody>
          <a:bodyPr>
            <a:normAutofit/>
          </a:bodyPr>
          <a:lstStyle/>
          <a:p>
            <a:pPr algn="just" fontAlgn="base"/>
            <a:r>
              <a:rPr lang="en-US" sz="2800" dirty="0">
                <a:solidFill>
                  <a:schemeClr val="accent5"/>
                </a:solidFill>
                <a:latin typeface="Cooper Black" panose="0208090404030B020404" pitchFamily="18" charset="0"/>
                <a:cs typeface="Courier New" pitchFamily="49" charset="0"/>
              </a:rPr>
              <a:t>Leave Management encompasses  the processes employees use to request time away </a:t>
            </a:r>
            <a:r>
              <a:rPr lang="en-US" sz="2800" dirty="0" smtClean="0">
                <a:solidFill>
                  <a:schemeClr val="accent5"/>
                </a:solidFill>
                <a:latin typeface="Cooper Black" panose="0208090404030B020404" pitchFamily="18" charset="0"/>
                <a:cs typeface="Courier New" pitchFamily="49" charset="0"/>
              </a:rPr>
              <a:t>from </a:t>
            </a:r>
            <a:r>
              <a:rPr lang="en-US" sz="2800" dirty="0">
                <a:solidFill>
                  <a:schemeClr val="accent5"/>
                </a:solidFill>
                <a:latin typeface="Cooper Black" panose="0208090404030B020404" pitchFamily="18" charset="0"/>
                <a:cs typeface="Courier New" pitchFamily="49" charset="0"/>
              </a:rPr>
              <a:t>the work and supervisors use to grant or deny leave based on the organization </a:t>
            </a:r>
            <a:r>
              <a:rPr lang="en-US" sz="2800" dirty="0" smtClean="0">
                <a:solidFill>
                  <a:schemeClr val="accent5"/>
                </a:solidFill>
                <a:latin typeface="Cooper Black" panose="0208090404030B020404" pitchFamily="18" charset="0"/>
                <a:cs typeface="Courier New" pitchFamily="49" charset="0"/>
              </a:rPr>
              <a:t>policies . Complex</a:t>
            </a:r>
            <a:r>
              <a:rPr lang="en-US" sz="2800" dirty="0">
                <a:solidFill>
                  <a:schemeClr val="accent5"/>
                </a:solidFill>
                <a:latin typeface="Cooper Black" panose="0208090404030B020404" pitchFamily="18" charset="0"/>
                <a:cs typeface="Courier New" pitchFamily="49" charset="0"/>
              </a:rPr>
              <a:t>, manually administered Leave Management programs are costly and often result </a:t>
            </a:r>
            <a:r>
              <a:rPr lang="en-US" sz="2800" dirty="0" smtClean="0">
                <a:solidFill>
                  <a:schemeClr val="accent5"/>
                </a:solidFill>
                <a:latin typeface="Cooper Black" panose="0208090404030B020404" pitchFamily="18" charset="0"/>
                <a:cs typeface="Courier New" pitchFamily="49" charset="0"/>
              </a:rPr>
              <a:t>in</a:t>
            </a:r>
            <a:r>
              <a:rPr lang="en-IN" sz="2800" dirty="0" smtClean="0">
                <a:solidFill>
                  <a:schemeClr val="accent5"/>
                </a:solidFill>
                <a:latin typeface="Cooper Black" panose="0208090404030B020404" pitchFamily="18" charset="0"/>
                <a:cs typeface="Courier New" pitchFamily="49" charset="0"/>
              </a:rPr>
              <a:t>Errors</a:t>
            </a:r>
            <a:r>
              <a:rPr lang="en-IN" sz="2800" dirty="0">
                <a:solidFill>
                  <a:schemeClr val="accent5"/>
                </a:solidFill>
                <a:latin typeface="Cooper Black" panose="0208090404030B020404" pitchFamily="18" charset="0"/>
              </a:rPr>
              <a:t>.</a:t>
            </a:r>
          </a:p>
          <a:p>
            <a:endParaRPr lang="en-IN" dirty="0"/>
          </a:p>
        </p:txBody>
      </p:sp>
    </p:spTree>
    <p:extLst>
      <p:ext uri="{BB962C8B-B14F-4D97-AF65-F5344CB8AC3E}">
        <p14:creationId xmlns:p14="http://schemas.microsoft.com/office/powerpoint/2010/main" val="188690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smtClean="0">
                <a:solidFill>
                  <a:srgbClr val="FF0000"/>
                </a:solidFill>
                <a:latin typeface="Copperplate Gothic Bold" panose="020E0705020206020404" pitchFamily="34" charset="0"/>
              </a:rPr>
              <a:t>Introduction</a:t>
            </a:r>
            <a:endParaRPr lang="en-IN" dirty="0">
              <a:solidFill>
                <a:srgbClr val="FF0000"/>
              </a:solidFill>
              <a:latin typeface="Copperplate Gothic Bold" panose="020E0705020206020404" pitchFamily="34" charset="0"/>
            </a:endParaRPr>
          </a:p>
        </p:txBody>
      </p:sp>
      <p:sp>
        <p:nvSpPr>
          <p:cNvPr id="5" name="Content Placeholder 2"/>
          <p:cNvSpPr txBox="1">
            <a:spLocks/>
          </p:cNvSpPr>
          <p:nvPr/>
        </p:nvSpPr>
        <p:spPr>
          <a:xfrm>
            <a:off x="292100" y="1828800"/>
            <a:ext cx="10071100" cy="4525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smtClean="0">
                <a:solidFill>
                  <a:srgbClr val="FF0000"/>
                </a:solidFill>
                <a:latin typeface="Cooper Black" panose="0208090404030B020404" pitchFamily="18" charset="0"/>
                <a:cs typeface="Courier New" pitchFamily="49" charset="0"/>
              </a:rPr>
              <a:t>Casual Leave(CL):-</a:t>
            </a:r>
          </a:p>
          <a:p>
            <a:pPr algn="just">
              <a:buFont typeface="Wingdings 3" charset="2"/>
              <a:buNone/>
            </a:pPr>
            <a:r>
              <a:rPr lang="en-IN" dirty="0" smtClean="0"/>
              <a:t>                                   </a:t>
            </a:r>
            <a:r>
              <a:rPr lang="en-US" sz="3000" dirty="0" smtClean="0">
                <a:solidFill>
                  <a:schemeClr val="accent5"/>
                </a:solidFill>
                <a:latin typeface="Cooper Black" panose="0208090404030B020404" pitchFamily="18" charset="0"/>
                <a:cs typeface="Courier New" pitchFamily="49" charset="0"/>
              </a:rPr>
              <a:t>Casual Leave(CL) are granted for certain unforeseen situation or were you are require to go for one or two days leaves to attend to personal matters and not for vacation. In case of casual leave normally company’s strict maximum to 3 days in a month. In such cases  the person has to take the permission in advance.</a:t>
            </a:r>
            <a:endParaRPr lang="en-IN" sz="3000" dirty="0" smtClean="0">
              <a:solidFill>
                <a:schemeClr val="accent5"/>
              </a:solidFill>
              <a:latin typeface="Cooper Black" panose="0208090404030B020404" pitchFamily="18" charset="0"/>
              <a:cs typeface="Courier New" pitchFamily="49" charset="0"/>
            </a:endParaRPr>
          </a:p>
          <a:p>
            <a:pPr algn="just">
              <a:buFont typeface="Wingdings 3" charset="2"/>
              <a:buNone/>
            </a:pPr>
            <a:endParaRPr lang="en-IN" dirty="0"/>
          </a:p>
        </p:txBody>
      </p:sp>
    </p:spTree>
    <p:extLst>
      <p:ext uri="{BB962C8B-B14F-4D97-AF65-F5344CB8AC3E}">
        <p14:creationId xmlns:p14="http://schemas.microsoft.com/office/powerpoint/2010/main" val="284176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525963"/>
          </a:xfrm>
        </p:spPr>
        <p:txBody>
          <a:bodyPr>
            <a:normAutofit/>
          </a:bodyPr>
          <a:lstStyle/>
          <a:p>
            <a:pPr lvl="0" algn="just"/>
            <a:r>
              <a:rPr lang="en-US" sz="2800" dirty="0">
                <a:solidFill>
                  <a:schemeClr val="accent5"/>
                </a:solidFill>
                <a:latin typeface="Cooper Black" panose="0208090404030B020404" pitchFamily="18" charset="0"/>
                <a:cs typeface="Courier New" pitchFamily="49" charset="0"/>
              </a:rPr>
              <a:t>There are no casual leave carry-forwards. At the closing day of year any unused Casual Leaves  will lapse automatically.</a:t>
            </a:r>
            <a:endParaRPr lang="en-IN" sz="2800" dirty="0">
              <a:solidFill>
                <a:schemeClr val="accent5"/>
              </a:solidFill>
              <a:latin typeface="Cooper Black" panose="0208090404030B020404" pitchFamily="18" charset="0"/>
              <a:cs typeface="Courier New" pitchFamily="49" charset="0"/>
            </a:endParaRPr>
          </a:p>
          <a:p>
            <a:pPr lvl="0" algn="just"/>
            <a:r>
              <a:rPr lang="en-US" sz="2800" dirty="0">
                <a:solidFill>
                  <a:schemeClr val="accent5"/>
                </a:solidFill>
                <a:latin typeface="Cooper Black" panose="0208090404030B020404" pitchFamily="18" charset="0"/>
                <a:cs typeface="Courier New" pitchFamily="49" charset="0"/>
              </a:rPr>
              <a:t>Casual leave is not </a:t>
            </a:r>
            <a:r>
              <a:rPr lang="en-US" sz="2800" dirty="0" smtClean="0">
                <a:solidFill>
                  <a:schemeClr val="accent5"/>
                </a:solidFill>
                <a:latin typeface="Cooper Black" panose="0208090404030B020404" pitchFamily="18" charset="0"/>
                <a:cs typeface="Courier New" pitchFamily="49" charset="0"/>
              </a:rPr>
              <a:t>encashable . </a:t>
            </a:r>
            <a:r>
              <a:rPr lang="en-US" sz="2800" dirty="0">
                <a:solidFill>
                  <a:schemeClr val="accent5"/>
                </a:solidFill>
                <a:latin typeface="Cooper Black" panose="0208090404030B020404" pitchFamily="18" charset="0"/>
                <a:cs typeface="Courier New" pitchFamily="49" charset="0"/>
              </a:rPr>
              <a:t>At the end of the year unused Casual Leaves lapse automatically.</a:t>
            </a:r>
            <a:endParaRPr lang="en-IN" sz="2800" dirty="0">
              <a:solidFill>
                <a:schemeClr val="accent5"/>
              </a:solidFill>
              <a:latin typeface="Cooper Black" panose="0208090404030B020404" pitchFamily="18" charset="0"/>
              <a:cs typeface="Courier New" pitchFamily="49" charset="0"/>
            </a:endParaRPr>
          </a:p>
          <a:p>
            <a:pPr algn="just"/>
            <a:endParaRPr lang="en-IN" sz="2800" dirty="0">
              <a:solidFill>
                <a:schemeClr val="accent5"/>
              </a:solidFill>
              <a:latin typeface="Cooper Black" panose="0208090404030B020404" pitchFamily="18" charset="0"/>
            </a:endParaRPr>
          </a:p>
        </p:txBody>
      </p:sp>
    </p:spTree>
    <p:extLst>
      <p:ext uri="{BB962C8B-B14F-4D97-AF65-F5344CB8AC3E}">
        <p14:creationId xmlns:p14="http://schemas.microsoft.com/office/powerpoint/2010/main" val="141355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0000"/>
                </a:solidFill>
                <a:latin typeface="Copperplate Gothic Bold" panose="020E0705020206020404" pitchFamily="34" charset="0"/>
              </a:rPr>
              <a:t>Medical Leave</a:t>
            </a:r>
            <a:endParaRPr lang="en-IN" b="1" dirty="0">
              <a:solidFill>
                <a:srgbClr val="FF0000"/>
              </a:solidFill>
              <a:latin typeface="Copperplate Gothic Bold" panose="020E0705020206020404" pitchFamily="34" charset="0"/>
            </a:endParaRPr>
          </a:p>
        </p:txBody>
      </p:sp>
      <p:sp>
        <p:nvSpPr>
          <p:cNvPr id="3" name="Content Placeholder 2"/>
          <p:cNvSpPr>
            <a:spLocks noGrp="1"/>
          </p:cNvSpPr>
          <p:nvPr>
            <p:ph idx="1"/>
          </p:nvPr>
        </p:nvSpPr>
        <p:spPr/>
        <p:txBody>
          <a:bodyPr>
            <a:normAutofit/>
          </a:bodyPr>
          <a:lstStyle/>
          <a:p>
            <a:pPr algn="just"/>
            <a:r>
              <a:rPr lang="en-IN" sz="2000" dirty="0">
                <a:solidFill>
                  <a:schemeClr val="accent5"/>
                </a:solidFill>
                <a:latin typeface="Cooper Black" panose="0208090404030B020404" pitchFamily="18" charset="0"/>
                <a:cs typeface="Courier New" pitchFamily="49" charset="0"/>
              </a:rPr>
              <a:t>Medical leave will be provided for self needs of eligible faculty members and academic professional and administrative (P&amp;A) employees, for needs of their dependent children, and for needs of their immediate family members. Medical leave may be used for the following reasons:</a:t>
            </a:r>
          </a:p>
          <a:p>
            <a:pPr lvl="0" algn="just"/>
            <a:r>
              <a:rPr lang="en-IN" sz="2000" dirty="0">
                <a:solidFill>
                  <a:schemeClr val="accent5"/>
                </a:solidFill>
                <a:latin typeface="Cooper Black" panose="0208090404030B020404" pitchFamily="18" charset="0"/>
                <a:cs typeface="Courier New" pitchFamily="49" charset="0"/>
              </a:rPr>
              <a:t>A physical or mental health condition that prevents employee performance of any portion of their work duties for any period of time;</a:t>
            </a:r>
          </a:p>
          <a:p>
            <a:pPr algn="just"/>
            <a:endParaRPr lang="en-IN" sz="2000" dirty="0">
              <a:solidFill>
                <a:schemeClr val="accent5"/>
              </a:solidFill>
              <a:latin typeface="Cooper Black" panose="0208090404030B020404" pitchFamily="18" charset="0"/>
            </a:endParaRPr>
          </a:p>
        </p:txBody>
      </p:sp>
    </p:spTree>
    <p:extLst>
      <p:ext uri="{BB962C8B-B14F-4D97-AF65-F5344CB8AC3E}">
        <p14:creationId xmlns:p14="http://schemas.microsoft.com/office/powerpoint/2010/main" val="235712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latin typeface="Copperplate Gothic Bold" panose="020E0705020206020404" pitchFamily="34" charset="0"/>
              </a:rPr>
              <a:t>Partial Leave</a:t>
            </a:r>
            <a:endParaRPr lang="en-IN" dirty="0">
              <a:solidFill>
                <a:srgbClr val="FF0000"/>
              </a:solidFill>
              <a:latin typeface="Copperplate Gothic Bold" panose="020E07050202060204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pPr algn="just"/>
            <a:r>
              <a:rPr lang="en-US" dirty="0">
                <a:solidFill>
                  <a:schemeClr val="accent5"/>
                </a:solidFill>
                <a:latin typeface="Cooper Black" panose="0208090404030B020404" pitchFamily="18" charset="0"/>
                <a:cs typeface="Courier New" pitchFamily="49" charset="0"/>
              </a:rPr>
              <a:t>If an employee is capable of performing some of his/her own or alternative duties, either by working reduced hours or spending more time on carrying them out, he/she can be granted partial sick leave and be entitled to partial sickness benefit. Partial sickness benefit can be granted down to a minimum of 20%. The percentage is stated in your sick leave certificate. Periods of partial sick leave count as </a:t>
            </a:r>
            <a:br>
              <a:rPr lang="en-US" dirty="0">
                <a:solidFill>
                  <a:schemeClr val="accent5"/>
                </a:solidFill>
                <a:latin typeface="Cooper Black" panose="0208090404030B020404" pitchFamily="18" charset="0"/>
                <a:cs typeface="Courier New" pitchFamily="49" charset="0"/>
              </a:rPr>
            </a:br>
            <a:r>
              <a:rPr lang="en-US" dirty="0">
                <a:solidFill>
                  <a:schemeClr val="accent5"/>
                </a:solidFill>
                <a:latin typeface="Cooper Black" panose="0208090404030B020404" pitchFamily="18" charset="0"/>
                <a:cs typeface="Courier New" pitchFamily="49" charset="0"/>
              </a:rPr>
              <a:t>Employer, must cover the sick pay the first 16 days as for full sick leave.</a:t>
            </a:r>
            <a:endParaRPr lang="en-IN" dirty="0">
              <a:solidFill>
                <a:schemeClr val="accent5"/>
              </a:solidFill>
              <a:latin typeface="Cooper Black" panose="0208090404030B020404" pitchFamily="18" charset="0"/>
              <a:cs typeface="Courier New" pitchFamily="49" charset="0"/>
            </a:endParaRPr>
          </a:p>
        </p:txBody>
      </p:sp>
    </p:spTree>
    <p:extLst>
      <p:ext uri="{BB962C8B-B14F-4D97-AF65-F5344CB8AC3E}">
        <p14:creationId xmlns:p14="http://schemas.microsoft.com/office/powerpoint/2010/main" val="306374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2537" y="209152"/>
            <a:ext cx="9078163"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smtClean="0">
                <a:ln>
                  <a:noFill/>
                </a:ln>
                <a:solidFill>
                  <a:srgbClr val="FF0000"/>
                </a:solidFill>
                <a:effectLst/>
                <a:latin typeface="Copperplate Gothic Bold" panose="020E0705020206020404" pitchFamily="34" charset="0"/>
                <a:ea typeface="Times New Roman" panose="02020603050405020304" pitchFamily="18" charset="0"/>
              </a:rPr>
              <a:t>Graphics User Interface (GUI) </a:t>
            </a: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1" i="0" u="none" strike="noStrike" cap="none" normalizeH="0" baseline="0" dirty="0" smtClean="0">
              <a:ln>
                <a:noFill/>
              </a:ln>
              <a:solidFill>
                <a:srgbClr val="FF0000"/>
              </a:solidFill>
              <a:effectLst/>
              <a:latin typeface="Copperplate Gothic Bold" panose="020E0705020206020404" pitchFamily="34" charset="0"/>
              <a:ea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i="0" u="none" strike="noStrike" cap="none" normalizeH="0" baseline="0" dirty="0" smtClean="0">
                <a:ln>
                  <a:noFill/>
                </a:ln>
                <a:solidFill>
                  <a:schemeClr val="accent5"/>
                </a:solidFill>
                <a:effectLst/>
                <a:latin typeface="Cooper Black" panose="0208090404030B020404" pitchFamily="18" charset="0"/>
                <a:ea typeface="Times New Roman" panose="02020603050405020304" pitchFamily="18" charset="0"/>
              </a:rPr>
              <a:t>In this Project, we use TURBOC++ software.</a:t>
            </a: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rgbClr val="FF0000"/>
                </a:solidFill>
                <a:effectLst/>
                <a:latin typeface="Copperplate Gothic Bold" panose="020E0705020206020404" pitchFamily="34" charset="0"/>
                <a:ea typeface="Times New Roman" panose="02020603050405020304" pitchFamily="18" charset="0"/>
              </a:rPr>
              <a:t>use following headers for GUI :-</a:t>
            </a: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chemeClr val="tx1"/>
                </a:solidFill>
                <a:effectLst/>
                <a:latin typeface="Copperplate Gothic Bold" panose="020E0705020206020404" pitchFamily="34" charset="0"/>
              </a:rPr>
              <a:t>1.#include&lt;iostream.h&gt;</a:t>
            </a:r>
          </a:p>
          <a:p>
            <a:pPr marL="0" marR="0" lvl="0" indent="0" defTabSz="914400" rtl="0" eaLnBrk="0" fontAlgn="base" latinLnBrk="0" hangingPunct="0">
              <a:lnSpc>
                <a:spcPct val="100000"/>
              </a:lnSpc>
              <a:spcBef>
                <a:spcPct val="0"/>
              </a:spcBef>
              <a:spcAft>
                <a:spcPct val="0"/>
              </a:spcAft>
              <a:buClrTx/>
              <a:buSzTx/>
              <a:tabLst>
                <a:tab pos="457200" algn="l"/>
              </a:tabLst>
            </a:pPr>
            <a:r>
              <a:rPr kumimoji="0" lang="en-US" altLang="en-US" sz="2000" b="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cs typeface="Courier New" panose="02070309020205020404" pitchFamily="49" charset="0"/>
              </a:rPr>
              <a:t>&lt;iostream&gt;</a:t>
            </a:r>
            <a:r>
              <a:rPr kumimoji="0" lang="en-US" altLang="en-US" sz="2000" b="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cs typeface="Arial" panose="020B0604020202020204" pitchFamily="34" charset="0"/>
              </a:rPr>
              <a:t> contains the definition of </a:t>
            </a:r>
            <a:r>
              <a:rPr kumimoji="0" lang="en-US" altLang="en-US" sz="2000" b="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cs typeface="Courier New" panose="02070309020205020404" pitchFamily="49" charset="0"/>
              </a:rPr>
              <a:t>basic_iostream</a:t>
            </a:r>
            <a:r>
              <a:rPr kumimoji="0" lang="en-US" altLang="en-US" sz="2000" b="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cs typeface="Arial" panose="020B0604020202020204" pitchFamily="34" charset="0"/>
              </a:rPr>
              <a:t> class       template , which implements formatted input and output</a:t>
            </a:r>
            <a:endParaRPr kumimoji="0" lang="en-US" altLang="en-US" sz="2000" b="0" i="0" u="none" strike="noStrike" cap="none" normalizeH="0" baseline="0" dirty="0" smtClean="0">
              <a:ln>
                <a:noFill/>
              </a:ln>
              <a:solidFill>
                <a:schemeClr val="accent4"/>
              </a:solidFill>
              <a:effectLst/>
              <a:latin typeface="Cooper Black" panose="0208090404030B0204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rPr>
              <a:t> It contains all Input/output Libraries</a:t>
            </a: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smtClean="0">
                <a:ln>
                  <a:noFill/>
                </a:ln>
                <a:solidFill>
                  <a:schemeClr val="tx1"/>
                </a:solidFill>
                <a:effectLst/>
                <a:latin typeface="Copperplate Gothic Bold" panose="020E0705020206020404" pitchFamily="34" charset="0"/>
                <a:ea typeface="Times New Roman" panose="02020603050405020304" pitchFamily="18" charset="0"/>
              </a:rPr>
              <a:t>2. # include&lt;fstream.h&gt; :-</a:t>
            </a:r>
          </a:p>
          <a:p>
            <a:pPr marL="0" marR="0" lvl="0" indent="0" defTabSz="914400" rtl="0" eaLnBrk="0" fontAlgn="base" latinLnBrk="0" hangingPunct="0">
              <a:lnSpc>
                <a:spcPct val="100000"/>
              </a:lnSpc>
              <a:spcBef>
                <a:spcPct val="0"/>
              </a:spcBef>
              <a:spcAft>
                <a:spcPct val="0"/>
              </a:spcAft>
              <a:buClrTx/>
              <a:buSzTx/>
              <a:tabLst>
                <a:tab pos="457200" algn="l"/>
              </a:tabLst>
            </a:pP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cs typeface="Courier New" panose="02070309020205020404" pitchFamily="49" charset="0"/>
              </a:rPr>
              <a:t>&lt;fstream&gt;</a:t>
            </a: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rPr>
              <a:t> contains the definitions</a:t>
            </a:r>
            <a:r>
              <a:rPr lang="en-US" altLang="en-US" sz="2000" dirty="0">
                <a:solidFill>
                  <a:schemeClr val="accent4"/>
                </a:solidFill>
                <a:latin typeface="Cooper Black" panose="0208090404030B020404" pitchFamily="18" charset="0"/>
                <a:ea typeface="Times New Roman" panose="02020603050405020304" pitchFamily="18" charset="0"/>
              </a:rPr>
              <a:t> </a:t>
            </a: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rPr>
              <a:t>of </a:t>
            </a: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cs typeface="Courier New" panose="02070309020205020404" pitchFamily="49" charset="0"/>
              </a:rPr>
              <a:t>basic_ifstream</a:t>
            </a: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rPr>
              <a:t>, </a:t>
            </a: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cs typeface="Courier New" panose="02070309020205020404" pitchFamily="49" charset="0"/>
              </a:rPr>
              <a:t>basic_ofstream</a:t>
            </a: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rPr>
              <a:t> and </a:t>
            </a: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cs typeface="Courier New" panose="02070309020205020404" pitchFamily="49" charset="0"/>
              </a:rPr>
              <a:t>basic_fstream</a:t>
            </a: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tabLst>
                <a:tab pos="457200" algn="l"/>
              </a:tabLst>
            </a:pP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rPr>
              <a:t>class templates which implement formatted input, output and input/output on file streams.</a:t>
            </a:r>
            <a:endParaRPr kumimoji="0" lang="en-US" altLang="en-US" sz="2000" i="0" u="none" strike="noStrike" cap="none" normalizeH="0" baseline="0" dirty="0" smtClean="0">
              <a:ln>
                <a:noFill/>
              </a:ln>
              <a:solidFill>
                <a:schemeClr val="accent4"/>
              </a:solidFill>
              <a:effectLst/>
              <a:latin typeface="Cooper Black" panose="0208090404030B0204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rPr>
              <a:t>This data type represents the file stream generally, and has the capabilities of both ofstream and </a:t>
            </a: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i="0" u="none" strike="noStrike" cap="none" normalizeH="0" baseline="0" dirty="0" smtClean="0">
                <a:ln>
                  <a:noFill/>
                </a:ln>
                <a:solidFill>
                  <a:schemeClr val="accent4"/>
                </a:solidFill>
                <a:effectLst/>
                <a:latin typeface="Cooper Black" panose="0208090404030B020404" pitchFamily="18" charset="0"/>
                <a:ea typeface="Times New Roman" panose="02020603050405020304" pitchFamily="18" charset="0"/>
              </a:rPr>
              <a:t>ifstream which means it can create files, write information to files, and read information from files.</a:t>
            </a:r>
            <a:endParaRPr kumimoji="0" lang="en-US" altLang="en-US" sz="2000" i="0" u="none" strike="noStrike" cap="none" normalizeH="0" baseline="0" dirty="0" smtClean="0">
              <a:ln>
                <a:noFill/>
              </a:ln>
              <a:solidFill>
                <a:schemeClr val="accent4"/>
              </a:solidFill>
              <a:effectLst/>
              <a:latin typeface="Cooper Black" panose="0208090404030B020404" pitchFamily="18" charset="0"/>
            </a:endParaRPr>
          </a:p>
        </p:txBody>
      </p:sp>
    </p:spTree>
    <p:extLst>
      <p:ext uri="{BB962C8B-B14F-4D97-AF65-F5344CB8AC3E}">
        <p14:creationId xmlns:p14="http://schemas.microsoft.com/office/powerpoint/2010/main" val="30726151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118</TotalTime>
  <Words>1308</Words>
  <Application>Microsoft Office PowerPoint</Application>
  <PresentationFormat>Widescreen</PresentationFormat>
  <Paragraphs>258</Paragraphs>
  <Slides>33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Aharoni</vt:lpstr>
      <vt:lpstr>Arial</vt:lpstr>
      <vt:lpstr>Arial Black</vt:lpstr>
      <vt:lpstr>Bauhaus 93</vt:lpstr>
      <vt:lpstr>Bookman Old Style</vt:lpstr>
      <vt:lpstr>Calibri</vt:lpstr>
      <vt:lpstr>Cooper Black</vt:lpstr>
      <vt:lpstr>Copperplate Gothic Bold</vt:lpstr>
      <vt:lpstr>Courier New</vt:lpstr>
      <vt:lpstr>Tahoma</vt:lpstr>
      <vt:lpstr>Times New Roman</vt:lpstr>
      <vt:lpstr>Trebuchet MS</vt:lpstr>
      <vt:lpstr>Verdana</vt:lpstr>
      <vt:lpstr>Wingdings 3</vt:lpstr>
      <vt:lpstr>Facet</vt:lpstr>
      <vt:lpstr>EMPLOYEE LEAVE MANAGEMENT SYSTEM</vt:lpstr>
      <vt:lpstr>PURPOSE</vt:lpstr>
      <vt:lpstr>EXISTING SYSTEM</vt:lpstr>
      <vt:lpstr>What is leave management?</vt:lpstr>
      <vt:lpstr>PowerPoint Presentation</vt:lpstr>
      <vt:lpstr>PowerPoint Presentation</vt:lpstr>
      <vt:lpstr>Medical Leave</vt:lpstr>
      <vt:lpstr>Partial Leave</vt:lpstr>
      <vt:lpstr>PowerPoint Presentation</vt:lpstr>
      <vt:lpstr>PowerPoint Presentation</vt:lpstr>
      <vt:lpstr>PowerPoint Presentation</vt:lpstr>
      <vt:lpstr>PowerPoint Presentation</vt:lpstr>
      <vt:lpstr>PRODUCT FUNCTIONALITY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PowerPoint Presentation</vt:lpstr>
      <vt:lpstr>BENEFITS </vt:lpstr>
      <vt:lpstr>PowerPoint Presentation</vt:lpstr>
      <vt:lpstr>PowerPoint Presentation</vt:lpstr>
      <vt:lpstr>Context flow diagram</vt:lpstr>
      <vt:lpstr>DFD at LEVEL1</vt:lpstr>
      <vt:lpstr>DFD at level2</vt:lpstr>
      <vt:lpstr>SYSYTEM REQUIREMENTS</vt:lpstr>
      <vt:lpstr>APPLICATIONS</vt:lpstr>
      <vt:lpstr>Future Scope</vt:lpstr>
      <vt:lpstr>Limitations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LEAVE MANAGEMENT SYSTEM</dc:title>
  <dc:creator>Aditya</dc:creator>
  <cp:lastModifiedBy>Aditya</cp:lastModifiedBy>
  <cp:revision>18</cp:revision>
  <dcterms:created xsi:type="dcterms:W3CDTF">2017-03-24T10:56:40Z</dcterms:created>
  <dcterms:modified xsi:type="dcterms:W3CDTF">2017-03-24T12:55:33Z</dcterms:modified>
</cp:coreProperties>
</file>