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FC6F1E-B56F-4446-878A-88055B1F45C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5E604-FAB3-415A-8619-7D7903BEB9E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C8681-8619-466A-8073-FC7B6847B66A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2E57D-C6A1-4A40-9106-C8881DB9DDC5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9F769A3A-E3B4-4946-9931-B40F2BD1206D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53171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929031-C990-48AA-995F-94B189F6B4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5E44FC-9295-456D-AE4B-A0EA6B45C07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C01CC33-DF04-4820-B857-362D21974C1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9C8DB-AB0E-4989-BF91-EB2374CB5FA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669C9-1BF9-40AE-841B-7C2F83262DC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F1C21-6D97-4214-A69E-7FEED8EC1B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320B680-B55B-4F6E-A606-DACAF9133D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9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03AA4-3C53-40B6-8A6D-86946270BE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6DC3A7D-4CBE-46CA-895D-327F0F2202DA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E081F1-2ED5-4744-9C4F-4B310DF9F44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F783E8-D169-44C9-932F-E8E0BA111E9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5FDAC-F8C4-4F83-B871-0074B6158F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6C86FB2-EFE0-4C19-82F7-02037AD01FC0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6E17F9-D1C8-4AAC-B6AF-3A69D99D4E0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430D9D-9168-4A99-9701-8F2A9744311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42EC8-BB5E-46A4-AA0E-0378ED0E36B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20F1AFD-F4B6-459C-9E95-2DC450C6E314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F90B59-04FB-4E2C-B3F0-F9192994BA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DE9839-E1E1-4137-8F5E-C6E55A6720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7C44D-4FAD-40A4-A891-9E4BC4A3128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428D58B-B5CA-4D03-909F-B23AD848DBCD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0E2B10-CBE1-4206-83CA-596549D4C7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90E6CE-C8EC-4BEE-8B8D-7302F6DEEE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D009F-69A5-44EF-80BD-2A4516DE864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7FBF0BF-2DE3-4C77-8A17-4CA692A6B8DF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96E548-9A7D-44AF-B7B9-B7BBFEFA54D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AF5024-0F58-4A88-B353-FA249B40F2F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8739D-0BB2-4877-8A89-4C4FEAD9981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EACB2D5-5D87-41E2-8367-70F00806DC7C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8EABC4-D4F9-4F29-80B1-65A776DC415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93B512-47C9-4D8A-8B21-20C15B89A2C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1D448-DBE6-44A0-AC40-1FE6DA3C7E9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75AD7B8-8CB7-4402-ADDC-55FD38274136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0C63A2-865B-4646-9E8D-4D0B1046E3E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ABC65D-1A42-49A2-AB18-183EB53F71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39D20-430C-4252-82E6-CECF3889D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2F96C-31C6-45FF-99D0-0EE15AFE7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E55FD-B13B-43A8-90B0-35B5C36D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562DF-163A-4161-A5FC-29C2D6E50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05D41-946B-49A4-B3AF-E84107E5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1D2B31-BEF1-4BA1-B3A1-60C28F0AD21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3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AC57D-31B5-4D3B-B6F6-73561B32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83947-D0DA-4587-BCBC-C236559C8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1348B-9080-4960-B057-D1EFB373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E0A46-6ADA-4E5F-8C81-7EF3571BB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F5B7D-E6D4-4EA6-97EA-14C1011D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A76B12-6612-4117-BF29-15EC12615D8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3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F849E1-94DA-45FB-9121-1DED95927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92BD0-8563-4667-8AFA-6BC48E815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96CDC-9094-41F6-A4E4-46A0C9F0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CB553-49C0-4E63-905B-AB1082C2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8E414-6B1B-4338-BF98-442033E8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5C6D31-A77C-4363-B560-26586EF985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7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4CEC-C4A1-49B8-9A18-89824D26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BD51E-B518-4F23-8132-64E578153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FC3CC-1774-43AD-B32B-81B8C9C4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BB723-8130-4FBC-B8E5-DE3972B6D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D767B-BC27-4750-95ED-36E9F76B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676D79-8D8B-43FE-B2A1-E2DDA0D8E03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1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C704-E289-4933-8E3E-7D1D2311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07BBD-B7EA-45AF-B7C9-206358C7E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62238-A9D5-40CF-8910-A208CA05B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DC5E1-B7E3-44DA-9ABE-A786CE63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C4A89-D1DA-4A9E-90CF-2B399BDA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F5BB70-C605-4A01-9189-35F59786A6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4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3313-68A0-4306-B3C4-42820794C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1246-FFD2-4646-A852-BB7357A5B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3BB98-ABEC-4443-AEA9-64A4C81E2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F85D8-5478-4DBD-B09E-47DE34EB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36552-595A-464E-8A04-FF64DF00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9B49-6A8A-4334-8BBA-62623E4A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B54988-C7C9-4A92-811F-AC665E696D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F0C3-EE01-4F80-896D-B318AFB1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54F8C-4CE6-4A0C-A65E-3895C7F52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A04B7-2EFC-4736-BBF7-9E20A2DC1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14CC1-7409-4235-9C9F-4C177F5E2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204A3-8280-4099-8D71-A65EC3AF7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6F323A-A89F-487A-A266-C85EEFC9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F32CC-50BE-4183-B331-3092202A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8782F2-2826-4F29-8FB9-2A3058C1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25512F-0B74-4758-8D30-DD34CB36A4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1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09DC-1437-4B91-9010-79A7753B1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8EEEA-4CD8-4ED5-8597-F297A36E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EAC9B-3DFA-439C-9D12-812EC0448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6D289-F553-4E42-A26F-E1138E76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E3740C-CFA3-4274-BED2-FBA133FE6F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6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45F420-4859-44B9-925C-1937A0F3E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8FFF7-583B-47C9-A315-EE9B19AD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65B32-B365-48F7-8663-DA8D1339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1A1D05-462E-4218-B015-0944D16FCB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3260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65B4-4FA7-47F0-94C6-BE2B6023C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09F01-383A-433D-BB97-EBB9E8011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3F78A-4313-4FB5-BD83-23C6C32BB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C363D-4243-4CA2-A179-829953FF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11FA5-45E5-4F00-93C6-01B35233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8C8DE-0053-4BE6-9F68-07AD3CC4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E12694-55CC-4EE7-8088-F21828DAA8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7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050D-A15D-48EB-AC06-C07202F0D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D4F0B1-1F3B-41C3-AF0B-18CC04A4F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004F6-168B-45D4-BFE3-95E84F303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F79E0-276D-4D09-A63F-6D0C9402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78C26-430B-44F5-AECC-3DB739B0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41141-AC53-4124-8F92-51A581A1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D42B4B-289B-4729-8050-70EF1AE458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3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393EA-9D5A-4DD6-AE32-CDF37914BD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E8752-973D-467B-9BCA-42CD66268B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14C95-1F8C-4DBC-A795-D0A7CB9CB89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A846A-8010-4063-9FFA-2225743C22F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8F606-0E1D-42D8-90BC-8F08C826A2F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B62D8DE-FBEC-4BB5-90CD-6F592B0E330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7DD3-7CC4-48F7-A9EE-EE8E25DF4CD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DE588-36C0-4826-B0F1-79166AB9F79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29560" y="1326600"/>
            <a:ext cx="9071640" cy="3437640"/>
          </a:xfrm>
        </p:spPr>
        <p:txBody>
          <a:bodyPr vert="horz" anchor="t"/>
          <a:lstStyle/>
          <a:p>
            <a:pPr lvl="0" algn="just" rtl="0"/>
            <a:r>
              <a:rPr lang="en-US" sz="2200" dirty="0"/>
              <a:t>Sentiment analysis = opinion mining</a:t>
            </a:r>
          </a:p>
          <a:p>
            <a:pPr lvl="0" algn="just" rtl="0"/>
            <a:r>
              <a:rPr lang="en-US" sz="2200" dirty="0"/>
              <a:t>Sub-discipline of NLP, done at 5 levels:</a:t>
            </a:r>
          </a:p>
          <a:p>
            <a:pPr lvl="0" algn="just" rtl="0"/>
            <a:endParaRPr lang="en-US" sz="2200" dirty="0"/>
          </a:p>
          <a:p>
            <a:pPr marL="0" lvl="1" indent="0" algn="just" hangingPunct="0">
              <a:buSzPct val="45000"/>
              <a:buFont typeface="StarSymbol"/>
              <a:buChar char="●"/>
            </a:pPr>
            <a:r>
              <a:rPr lang="en-US" sz="2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Word-level</a:t>
            </a:r>
          </a:p>
          <a:p>
            <a:pPr marL="0" lvl="1" indent="0" algn="just" hangingPunct="0">
              <a:buSzPct val="45000"/>
              <a:buFont typeface="StarSymbol"/>
              <a:buChar char="●"/>
            </a:pPr>
            <a:r>
              <a:rPr lang="en-US" sz="2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Sentence-level				</a:t>
            </a:r>
          </a:p>
          <a:p>
            <a:pPr marL="0" lvl="1" indent="0" algn="just" hangingPunct="0">
              <a:buSzPct val="45000"/>
              <a:buFont typeface="StarSymbol"/>
              <a:buChar char="●"/>
            </a:pPr>
            <a:r>
              <a:rPr lang="en-US" sz="2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Document-level</a:t>
            </a:r>
          </a:p>
          <a:p>
            <a:pPr marL="0" lvl="1" indent="0" algn="just" hangingPunct="0">
              <a:buSzPct val="45000"/>
              <a:buFont typeface="StarSymbol"/>
              <a:buChar char="●"/>
            </a:pPr>
            <a:r>
              <a:rPr lang="en-US" sz="2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Aspect-level					</a:t>
            </a:r>
          </a:p>
          <a:p>
            <a:pPr marL="0" lvl="1" indent="0" algn="just" hangingPunct="0">
              <a:buSzPct val="45000"/>
              <a:buFont typeface="StarSymbol"/>
              <a:buChar char="●"/>
            </a:pPr>
            <a:r>
              <a:rPr lang="en-US" sz="2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Concept-level</a:t>
            </a:r>
          </a:p>
          <a:p>
            <a:pPr marL="0" lvl="1" indent="0" algn="just" hangingPunct="0">
              <a:buSzPct val="45000"/>
              <a:buFont typeface="StarSymbol"/>
              <a:buChar char="●"/>
            </a:pPr>
            <a:endParaRPr lang="en-US" sz="2200" dirty="0">
              <a:highlight>
                <a:scrgbClr r="0" g="0" b="0">
                  <a:alpha val="0"/>
                </a:scrgbClr>
              </a:highlight>
              <a:latin typeface="Liberation Sans" pitchFamily="18"/>
            </a:endParaRPr>
          </a:p>
          <a:p>
            <a:pPr marL="0" lvl="1" indent="0" algn="just" hangingPunct="0">
              <a:buSzPct val="45000"/>
              <a:buFont typeface="StarSymbol"/>
              <a:buChar char="●"/>
            </a:pPr>
            <a:endParaRPr lang="en-US" sz="2200" dirty="0">
              <a:highlight>
                <a:scrgbClr r="0" g="0" b="0">
                  <a:alpha val="0"/>
                </a:scrgbClr>
              </a:highlight>
              <a:latin typeface="Liberation Sans" pitchFamily="18"/>
            </a:endParaRPr>
          </a:p>
          <a:p>
            <a:pPr lvl="0" algn="just" rtl="0"/>
            <a:endParaRPr lang="en-US" sz="2200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B2748954-2B28-4F88-A866-D41C114EB63C}"/>
              </a:ext>
            </a:extLst>
          </p:cNvPr>
          <p:cNvCxnSpPr/>
          <p:nvPr/>
        </p:nvCxnSpPr>
        <p:spPr>
          <a:xfrm>
            <a:off x="9601200" y="3045240"/>
            <a:ext cx="0" cy="0"/>
          </a:xfrm>
          <a:prstGeom prst="bentConnector3">
            <a:avLst/>
          </a:prstGeom>
          <a:noFill/>
          <a:ln w="0">
            <a:solidFill>
              <a:srgbClr val="3465A4"/>
            </a:solidFill>
            <a:prstDash val="solid"/>
          </a:ln>
        </p:spPr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7E2CED7-7FAE-4185-A47E-741BC898586F}"/>
              </a:ext>
            </a:extLst>
          </p:cNvPr>
          <p:cNvSpPr/>
          <p:nvPr/>
        </p:nvSpPr>
        <p:spPr>
          <a:xfrm>
            <a:off x="2743199" y="3873054"/>
            <a:ext cx="1600200" cy="228600"/>
          </a:xfrm>
          <a:custGeom>
            <a:avLst>
              <a:gd name="f0" fmla="val 13200"/>
              <a:gd name="f1" fmla="val 6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4000"/>
              <a:gd name="f10" fmla="val 10800"/>
              <a:gd name="f11" fmla="val 21800"/>
              <a:gd name="f12" fmla="val 1000"/>
              <a:gd name="f13" fmla="val 2000"/>
              <a:gd name="f14" fmla="val 3000"/>
              <a:gd name="f15" fmla="+- 0 0 0"/>
              <a:gd name="f16" fmla="*/ f5 1 21600"/>
              <a:gd name="f17" fmla="*/ f6 1 21600"/>
              <a:gd name="f18" fmla="pin 4000 f0 21600"/>
              <a:gd name="f19" fmla="pin 0 f1 10800"/>
              <a:gd name="f20" fmla="*/ f15 f2 1"/>
              <a:gd name="f21" fmla="val f18"/>
              <a:gd name="f22" fmla="val f19"/>
              <a:gd name="f23" fmla="+- f8 0 f19"/>
              <a:gd name="f24" fmla="+- f8 0 f18"/>
              <a:gd name="f25" fmla="*/ f18 f16 1"/>
              <a:gd name="f26" fmla="*/ f19 f17 1"/>
              <a:gd name="f27" fmla="*/ 4000 f16 1"/>
              <a:gd name="f28" fmla="*/ 0 f16 1"/>
              <a:gd name="f29" fmla="*/ 10800 f17 1"/>
              <a:gd name="f30" fmla="*/ f20 1 f4"/>
              <a:gd name="f31" fmla="*/ 21600 f16 1"/>
              <a:gd name="f32" fmla="*/ 0 f17 1"/>
              <a:gd name="f33" fmla="*/ 21600 f17 1"/>
              <a:gd name="f34" fmla="*/ f24 f19 1"/>
              <a:gd name="f35" fmla="*/ f23 f17 1"/>
              <a:gd name="f36" fmla="*/ f22 f17 1"/>
              <a:gd name="f37" fmla="+- f30 0 f3"/>
              <a:gd name="f38" fmla="*/ f21 f16 1"/>
              <a:gd name="f39" fmla="*/ f34 1 10800"/>
              <a:gd name="f40" fmla="+- f18 f39 0"/>
              <a:gd name="f41" fmla="*/ f40 f16 1"/>
            </a:gdLst>
            <a:ahLst>
              <a:ahXY gdRefX="f0" minX="f9" maxX="f8" gdRefY="f1" minY="f7" maxY="f10">
                <a:pos x="f25" y="f2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28" y="f29"/>
              </a:cxn>
              <a:cxn ang="f37">
                <a:pos x="f31" y="f29"/>
              </a:cxn>
              <a:cxn ang="f37">
                <a:pos x="f38" y="f32"/>
              </a:cxn>
              <a:cxn ang="f37">
                <a:pos x="f38" y="f33"/>
              </a:cxn>
            </a:cxnLst>
            <a:rect l="f27" t="f36" r="f41" b="f35"/>
            <a:pathLst>
              <a:path w="21600" h="21600">
                <a:moveTo>
                  <a:pt x="f21" y="f7"/>
                </a:moveTo>
                <a:lnTo>
                  <a:pt x="f8" y="f10"/>
                </a:lnTo>
                <a:lnTo>
                  <a:pt x="f21" y="f11"/>
                </a:lnTo>
                <a:lnTo>
                  <a:pt x="f21" y="f23"/>
                </a:lnTo>
                <a:lnTo>
                  <a:pt x="f9" y="f23"/>
                </a:lnTo>
                <a:lnTo>
                  <a:pt x="f9" y="f22"/>
                </a:lnTo>
                <a:lnTo>
                  <a:pt x="f21" y="f22"/>
                </a:lnTo>
                <a:lnTo>
                  <a:pt x="f21" y="f7"/>
                </a:lnTo>
                <a:moveTo>
                  <a:pt x="f7" y="f22"/>
                </a:moveTo>
                <a:lnTo>
                  <a:pt x="f7" y="f23"/>
                </a:lnTo>
                <a:lnTo>
                  <a:pt x="f12" y="f23"/>
                </a:lnTo>
                <a:lnTo>
                  <a:pt x="f12" y="f22"/>
                </a:lnTo>
                <a:lnTo>
                  <a:pt x="f7" y="f22"/>
                </a:lnTo>
                <a:moveTo>
                  <a:pt x="f13" y="f22"/>
                </a:moveTo>
                <a:lnTo>
                  <a:pt x="f13" y="f23"/>
                </a:lnTo>
                <a:lnTo>
                  <a:pt x="f14" y="f23"/>
                </a:lnTo>
                <a:lnTo>
                  <a:pt x="f14" y="f22"/>
                </a:lnTo>
                <a:lnTo>
                  <a:pt x="f13" y="f22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Lohit Devanagari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5DD8A0D-8F9A-43DE-9823-0B002C56BB29}"/>
              </a:ext>
            </a:extLst>
          </p:cNvPr>
          <p:cNvSpPr/>
          <p:nvPr/>
        </p:nvSpPr>
        <p:spPr>
          <a:xfrm>
            <a:off x="2440852" y="2755532"/>
            <a:ext cx="1600200" cy="914400"/>
          </a:xfrm>
          <a:custGeom>
            <a:avLst>
              <a:gd name="f0" fmla="val 6500"/>
              <a:gd name="f1" fmla="val 8600"/>
              <a:gd name="f2" fmla="val 4300"/>
            </a:avLst>
            <a:gdLst>
              <a:gd name="f3" fmla="val 10800000"/>
              <a:gd name="f4" fmla="val 5400000"/>
              <a:gd name="f5" fmla="val 180"/>
              <a:gd name="f6" fmla="val w"/>
              <a:gd name="f7" fmla="val h"/>
              <a:gd name="f8" fmla="val 0"/>
              <a:gd name="f9" fmla="val 21600"/>
              <a:gd name="f10" fmla="val 10800"/>
              <a:gd name="f11" fmla="val -2147483647"/>
              <a:gd name="f12" fmla="val 2147483647"/>
              <a:gd name="f13" fmla="+- 0 0 0"/>
              <a:gd name="f14" fmla="*/ f6 1 21600"/>
              <a:gd name="f15" fmla="*/ f7 1 21600"/>
              <a:gd name="f16" fmla="pin f8 f0 f9"/>
              <a:gd name="f17" fmla="*/ f13 f3 1"/>
              <a:gd name="f18" fmla="val f16"/>
              <a:gd name="f19" fmla="+- 21600 0 f16"/>
              <a:gd name="f20" fmla="*/ f16 f14 1"/>
              <a:gd name="f21" fmla="*/ f8 f15 1"/>
              <a:gd name="f22" fmla="*/ f17 1 f5"/>
              <a:gd name="f23" fmla="pin f18 f1 10800"/>
              <a:gd name="f24" fmla="pin 0 f2 f18"/>
              <a:gd name="f25" fmla="+- f22 0 f4"/>
              <a:gd name="f26" fmla="val f24"/>
              <a:gd name="f27" fmla="val f23"/>
              <a:gd name="f28" fmla="+- 21600 0 f23"/>
              <a:gd name="f29" fmla="+- 21600 0 f24"/>
              <a:gd name="f30" fmla="*/ f23 f14 1"/>
              <a:gd name="f31" fmla="*/ f24 f15 1"/>
              <a:gd name="f32" fmla="*/ f27 f14 1"/>
              <a:gd name="f33" fmla="*/ f29 f14 1"/>
              <a:gd name="f34" fmla="*/ f28 f15 1"/>
              <a:gd name="f35" fmla="*/ f27 f15 1"/>
              <a:gd name="f36" fmla="*/ f26 f15 1"/>
              <a:gd name="f37" fmla="*/ f28 f14 1"/>
              <a:gd name="f38" fmla="*/ f29 f15 1"/>
            </a:gdLst>
            <a:ahLst>
              <a:ahXY gdRefX="f1" minX="f18" maxX="f10" gdRefY="f2" minY="f8" maxY="f18">
                <a:pos x="f30" y="f31"/>
              </a:ahXY>
              <a:ahXY gdRefX="f0" minX="f8" maxX="f9">
                <a:pos x="f20" y="f21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32" y="f35"/>
              </a:cxn>
              <a:cxn ang="f25">
                <a:pos x="f33" y="f34"/>
              </a:cxn>
              <a:cxn ang="f25">
                <a:pos x="f32" y="f36"/>
              </a:cxn>
              <a:cxn ang="f25">
                <a:pos x="f37" y="f38"/>
              </a:cxn>
            </a:cxnLst>
            <a:rect l="f32" t="f35" r="f33" b="f34"/>
            <a:pathLst>
              <a:path w="21600" h="21600">
                <a:moveTo>
                  <a:pt x="f27" y="f26"/>
                </a:moveTo>
                <a:lnTo>
                  <a:pt x="f18" y="f26"/>
                </a:lnTo>
                <a:lnTo>
                  <a:pt x="f10" y="f8"/>
                </a:lnTo>
                <a:lnTo>
                  <a:pt x="f19" y="f26"/>
                </a:lnTo>
                <a:lnTo>
                  <a:pt x="f28" y="f26"/>
                </a:lnTo>
                <a:lnTo>
                  <a:pt x="f28" y="f27"/>
                </a:lnTo>
                <a:lnTo>
                  <a:pt x="f29" y="f27"/>
                </a:lnTo>
                <a:lnTo>
                  <a:pt x="f29" y="f18"/>
                </a:lnTo>
                <a:lnTo>
                  <a:pt x="f9" y="f10"/>
                </a:lnTo>
                <a:lnTo>
                  <a:pt x="f29" y="f19"/>
                </a:lnTo>
                <a:lnTo>
                  <a:pt x="f29" y="f28"/>
                </a:lnTo>
                <a:lnTo>
                  <a:pt x="f28" y="f28"/>
                </a:lnTo>
                <a:lnTo>
                  <a:pt x="f28" y="f29"/>
                </a:lnTo>
                <a:lnTo>
                  <a:pt x="f19" y="f29"/>
                </a:lnTo>
                <a:lnTo>
                  <a:pt x="f10" y="f9"/>
                </a:lnTo>
                <a:lnTo>
                  <a:pt x="f18" y="f29"/>
                </a:lnTo>
                <a:lnTo>
                  <a:pt x="f27" y="f29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Lohit Devanagari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A89E9A0-133D-4BD8-B020-E664A6DED3FF}"/>
              </a:ext>
            </a:extLst>
          </p:cNvPr>
          <p:cNvSpPr/>
          <p:nvPr/>
        </p:nvSpPr>
        <p:spPr>
          <a:xfrm>
            <a:off x="2743199" y="4229650"/>
            <a:ext cx="1600200" cy="228600"/>
          </a:xfrm>
          <a:custGeom>
            <a:avLst>
              <a:gd name="f0" fmla="val 13200"/>
              <a:gd name="f1" fmla="val 6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4000"/>
              <a:gd name="f10" fmla="val 10800"/>
              <a:gd name="f11" fmla="val 21800"/>
              <a:gd name="f12" fmla="val 1000"/>
              <a:gd name="f13" fmla="val 2000"/>
              <a:gd name="f14" fmla="val 3000"/>
              <a:gd name="f15" fmla="+- 0 0 0"/>
              <a:gd name="f16" fmla="*/ f5 1 21600"/>
              <a:gd name="f17" fmla="*/ f6 1 21600"/>
              <a:gd name="f18" fmla="pin 4000 f0 21600"/>
              <a:gd name="f19" fmla="pin 0 f1 10800"/>
              <a:gd name="f20" fmla="*/ f15 f2 1"/>
              <a:gd name="f21" fmla="val f18"/>
              <a:gd name="f22" fmla="val f19"/>
              <a:gd name="f23" fmla="+- f8 0 f19"/>
              <a:gd name="f24" fmla="+- f8 0 f18"/>
              <a:gd name="f25" fmla="*/ f18 f16 1"/>
              <a:gd name="f26" fmla="*/ f19 f17 1"/>
              <a:gd name="f27" fmla="*/ 4000 f16 1"/>
              <a:gd name="f28" fmla="*/ 0 f16 1"/>
              <a:gd name="f29" fmla="*/ 10800 f17 1"/>
              <a:gd name="f30" fmla="*/ f20 1 f4"/>
              <a:gd name="f31" fmla="*/ 21600 f16 1"/>
              <a:gd name="f32" fmla="*/ 0 f17 1"/>
              <a:gd name="f33" fmla="*/ 21600 f17 1"/>
              <a:gd name="f34" fmla="*/ f24 f19 1"/>
              <a:gd name="f35" fmla="*/ f23 f17 1"/>
              <a:gd name="f36" fmla="*/ f22 f17 1"/>
              <a:gd name="f37" fmla="+- f30 0 f3"/>
              <a:gd name="f38" fmla="*/ f21 f16 1"/>
              <a:gd name="f39" fmla="*/ f34 1 10800"/>
              <a:gd name="f40" fmla="+- f18 f39 0"/>
              <a:gd name="f41" fmla="*/ f40 f16 1"/>
            </a:gdLst>
            <a:ahLst>
              <a:ahXY gdRefX="f0" minX="f9" maxX="f8" gdRefY="f1" minY="f7" maxY="f10">
                <a:pos x="f25" y="f2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7">
                <a:pos x="f28" y="f29"/>
              </a:cxn>
              <a:cxn ang="f37">
                <a:pos x="f31" y="f29"/>
              </a:cxn>
              <a:cxn ang="f37">
                <a:pos x="f38" y="f32"/>
              </a:cxn>
              <a:cxn ang="f37">
                <a:pos x="f38" y="f33"/>
              </a:cxn>
            </a:cxnLst>
            <a:rect l="f27" t="f36" r="f41" b="f35"/>
            <a:pathLst>
              <a:path w="21600" h="21600">
                <a:moveTo>
                  <a:pt x="f21" y="f7"/>
                </a:moveTo>
                <a:lnTo>
                  <a:pt x="f8" y="f10"/>
                </a:lnTo>
                <a:lnTo>
                  <a:pt x="f21" y="f11"/>
                </a:lnTo>
                <a:lnTo>
                  <a:pt x="f21" y="f23"/>
                </a:lnTo>
                <a:lnTo>
                  <a:pt x="f9" y="f23"/>
                </a:lnTo>
                <a:lnTo>
                  <a:pt x="f9" y="f22"/>
                </a:lnTo>
                <a:lnTo>
                  <a:pt x="f21" y="f22"/>
                </a:lnTo>
                <a:lnTo>
                  <a:pt x="f21" y="f7"/>
                </a:lnTo>
                <a:moveTo>
                  <a:pt x="f7" y="f22"/>
                </a:moveTo>
                <a:lnTo>
                  <a:pt x="f7" y="f23"/>
                </a:lnTo>
                <a:lnTo>
                  <a:pt x="f12" y="f23"/>
                </a:lnTo>
                <a:lnTo>
                  <a:pt x="f12" y="f22"/>
                </a:lnTo>
                <a:lnTo>
                  <a:pt x="f7" y="f22"/>
                </a:lnTo>
                <a:moveTo>
                  <a:pt x="f13" y="f22"/>
                </a:moveTo>
                <a:lnTo>
                  <a:pt x="f13" y="f23"/>
                </a:lnTo>
                <a:lnTo>
                  <a:pt x="f14" y="f23"/>
                </a:lnTo>
                <a:lnTo>
                  <a:pt x="f14" y="f22"/>
                </a:lnTo>
                <a:lnTo>
                  <a:pt x="f13" y="f22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DejaVu Sans" pitchFamily="2"/>
              <a:cs typeface="Lohit Devanagari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67165F-8B62-48E4-933C-495A43516DC4}"/>
              </a:ext>
            </a:extLst>
          </p:cNvPr>
          <p:cNvSpPr txBox="1"/>
          <p:nvPr/>
        </p:nvSpPr>
        <p:spPr>
          <a:xfrm>
            <a:off x="4343399" y="4162772"/>
            <a:ext cx="3740361" cy="32684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1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Lohit Devanagari" pitchFamily="2"/>
              </a:rPr>
              <a:t>Semantic categories used as keywords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FE1BD-46B8-4207-8868-0D538BCBC8E2}"/>
              </a:ext>
            </a:extLst>
          </p:cNvPr>
          <p:cNvSpPr txBox="1"/>
          <p:nvPr/>
        </p:nvSpPr>
        <p:spPr>
          <a:xfrm>
            <a:off x="4343399" y="3836530"/>
            <a:ext cx="4800600" cy="3160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1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Lohit Devanagari" pitchFamily="2"/>
              </a:rPr>
              <a:t>attitude towards targets (features of a product)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15B949-C23D-449F-99B5-2230CC6E88C2}"/>
              </a:ext>
            </a:extLst>
          </p:cNvPr>
          <p:cNvSpPr txBox="1"/>
          <p:nvPr/>
        </p:nvSpPr>
        <p:spPr>
          <a:xfrm>
            <a:off x="4359881" y="3045420"/>
            <a:ext cx="3840214" cy="32684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1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DejaVu Sans" pitchFamily="2"/>
                <a:cs typeface="Lohit Devanagari" pitchFamily="2"/>
              </a:rPr>
              <a:t>polarity of word, sentence or document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3AD3-3E1C-4E9C-84F4-DF6D3DA576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For election prediction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66BA1-9602-480B-92C4-A4AAD02F1CD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/>
            <a:r>
              <a:rPr lang="en-US" sz="2600"/>
              <a:t>3 approaches: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sz="2600"/>
              <a:t>Volumetric: volume of online followers, likes, posts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sz="2600"/>
              <a:t>Sentiment analysis approach: polarity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sz="2600"/>
              <a:t>Social network analysis approach: incoming, outgoing links in a graph structure.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D5EE-5624-47E8-A361-2C29DF307B3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4C3D1-2FBE-4225-9D40-52C650D033A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08359" y="1326600"/>
            <a:ext cx="9071640" cy="3288239"/>
          </a:xfrm>
        </p:spPr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Data collection:</a:t>
            </a:r>
          </a:p>
          <a:p>
            <a:pPr marL="0" lvl="1" indent="0" hangingPunct="0">
              <a:spcBef>
                <a:spcPts val="1134"/>
              </a:spcBef>
              <a:buSzPct val="75000"/>
              <a:buFont typeface="StarSymbol"/>
              <a:buChar char="–"/>
            </a:pPr>
            <a:r>
              <a:rPr lang="en-US" sz="28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Scrap data</a:t>
            </a:r>
          </a:p>
          <a:p>
            <a:pPr marL="0" lvl="1" indent="0" hangingPunct="0">
              <a:spcBef>
                <a:spcPts val="1134"/>
              </a:spcBef>
              <a:buSzPct val="75000"/>
              <a:buFont typeface="StarSymbol"/>
              <a:buChar char="–"/>
            </a:pPr>
            <a:r>
              <a:rPr lang="en-US" sz="28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Third party software: Zapier, Dexi, ScrapeStorm, Content Grabber, Pattern, Graph API, meltwater.com(datasift.com), nodexl.com, topsy.thisisthebrigade.com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F410-67F1-433C-BD14-2729168DFEF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0E3FA-2F13-4973-9022-C565B9F3104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799" y="1283760"/>
            <a:ext cx="9071640" cy="3288239"/>
          </a:xfrm>
        </p:spPr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Data pre‑processing: (NLTK librairy)</a:t>
            </a:r>
          </a:p>
          <a:p>
            <a:pPr marL="0" lvl="1" indent="0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Cleaning</a:t>
            </a:r>
          </a:p>
          <a:p>
            <a:pPr marL="0" lvl="1" indent="0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Filtering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B973-BD24-455A-A103-766D361F0E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C1891-992B-480B-BA72-53C89B5382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799" y="1283760"/>
            <a:ext cx="9071640" cy="3288239"/>
          </a:xfrm>
        </p:spPr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Feature selection and extraction:</a:t>
            </a:r>
          </a:p>
          <a:p>
            <a:pPr marL="0" lvl="1" indent="0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Syntactic and semantic</a:t>
            </a:r>
          </a:p>
          <a:p>
            <a:pPr marL="0" lvl="1" indent="0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Select and convert to vector</a:t>
            </a:r>
          </a:p>
          <a:p>
            <a:pPr marL="0" lvl="1" indent="0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Lexicon methods (dictionary and context)</a:t>
            </a:r>
          </a:p>
          <a:p>
            <a:pPr marL="0" lvl="1" indent="0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Machine-learning ()</a:t>
            </a:r>
          </a:p>
          <a:p>
            <a:pPr marL="0" lvl="1" indent="0" hangingPunct="0">
              <a:spcBef>
                <a:spcPts val="1417"/>
              </a:spcBef>
              <a:buSzPct val="75000"/>
              <a:buFont typeface="StarSymbol"/>
              <a:buChar char="–"/>
            </a:pPr>
            <a:endParaRPr lang="en-US" sz="3200">
              <a:highlight>
                <a:scrgbClr r="0" g="0" b="0">
                  <a:alpha val="0"/>
                </a:scrgbClr>
              </a:highlight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C44A-171E-4C87-9061-853EC6C6098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6CFA0-8C01-4E97-A6B4-919B8BB0019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marL="0" lvl="1" indent="0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Deep learning models:</a:t>
            </a:r>
          </a:p>
          <a:p>
            <a:pPr marL="0" lvl="2" indent="0" hangingPunct="0">
              <a:spcBef>
                <a:spcPts val="850"/>
              </a:spcBef>
              <a:buSzPct val="45000"/>
              <a:buFont typeface="StarSymbol"/>
              <a:buChar char="●"/>
            </a:pPr>
            <a:r>
              <a:rPr lang="en-US" sz="24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Built-in feature extraction (pre-trained)</a:t>
            </a:r>
          </a:p>
          <a:p>
            <a:pPr lvl="2" hangingPunct="0"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4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Word embedding (words to real numbers)</a:t>
            </a:r>
          </a:p>
          <a:p>
            <a:pPr lvl="2" hangingPunct="0"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4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BERT (Bidirectional Encoder Representations from Transformers)</a:t>
            </a:r>
          </a:p>
          <a:p>
            <a:pPr lvl="2" hangingPunct="0"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4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GPT-3 (Generative Pre-trained Transformer-3, no fine-tuning)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6E39-7119-4C72-A1CC-948A470DB2E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31B4E-2579-4FC4-91B5-7FDDD9FBAC1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799" y="1283760"/>
            <a:ext cx="9071640" cy="3288239"/>
          </a:xfrm>
        </p:spPr>
        <p:txBody>
          <a:bodyPr vert="horz"/>
          <a:lstStyle/>
          <a:p>
            <a:pPr lvl="0" rtl="0">
              <a:buSzPct val="45000"/>
              <a:buFont typeface="StarSymbol"/>
              <a:buChar char="●"/>
            </a:pPr>
            <a:r>
              <a:rPr lang="en-US"/>
              <a:t>Sentiment Classification:</a:t>
            </a:r>
          </a:p>
          <a:p>
            <a:pPr marL="0" lvl="1" indent="0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Lexicon (only syntactic)</a:t>
            </a:r>
          </a:p>
          <a:p>
            <a:pPr marL="0" lvl="1" indent="0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Machine learning (semantic and syntactic)</a:t>
            </a:r>
          </a:p>
          <a:p>
            <a:pPr marL="0" lvl="1" indent="0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Deep learning :</a:t>
            </a:r>
          </a:p>
          <a:p>
            <a:pPr marL="0" lvl="2" indent="0" hangingPunct="0"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32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LSTM (Yadav and Vishwakarma (2019))</a:t>
            </a:r>
          </a:p>
          <a:p>
            <a:pPr marL="0" lvl="2" indent="0" hangingPunct="0"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32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CNN + LSTM (Goularas and Kamis (2019))</a:t>
            </a:r>
          </a:p>
          <a:p>
            <a:pPr marL="0" lvl="2" indent="0" hangingPunct="0"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320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BERT</a:t>
            </a:r>
          </a:p>
          <a:p>
            <a:pPr marL="0" lvl="1" indent="0" hangingPunct="0">
              <a:spcBef>
                <a:spcPts val="1417"/>
              </a:spcBef>
              <a:buSzPct val="75000"/>
              <a:buFont typeface="StarSymbol"/>
              <a:buChar char="–"/>
            </a:pPr>
            <a:endParaRPr lang="en-US" sz="3200">
              <a:highlight>
                <a:scrgbClr r="0" g="0" b="0">
                  <a:alpha val="0"/>
                </a:scrgbClr>
              </a:highlight>
              <a:latin typeface="Liberation Sans" pitchFamily="1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7571</TotalTime>
  <Words>242</Words>
  <Application>Microsoft Office PowerPoint</Application>
  <PresentationFormat>Custom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Liberation Sans</vt:lpstr>
      <vt:lpstr>Liberation Serif</vt:lpstr>
      <vt:lpstr>StarSymbol</vt:lpstr>
      <vt:lpstr>Default</vt:lpstr>
      <vt:lpstr>Sentiment analysis</vt:lpstr>
      <vt:lpstr>For election prediction</vt:lpstr>
      <vt:lpstr>steps</vt:lpstr>
      <vt:lpstr>steps</vt:lpstr>
      <vt:lpstr>steps</vt:lpstr>
      <vt:lpstr>PowerPoint Presentation</vt:lpstr>
      <vt:lpstr>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adib saliba</dc:creator>
  <cp:lastModifiedBy>adib saliba</cp:lastModifiedBy>
  <cp:revision>11</cp:revision>
  <dcterms:modified xsi:type="dcterms:W3CDTF">2022-02-02T09:26:17Z</dcterms:modified>
</cp:coreProperties>
</file>