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71" r:id="rId9"/>
    <p:sldId id="261" r:id="rId10"/>
    <p:sldId id="262" r:id="rId11"/>
    <p:sldId id="263" r:id="rId12"/>
    <p:sldId id="268" r:id="rId13"/>
    <p:sldId id="270" r:id="rId14"/>
    <p:sldId id="269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9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36C16-21F5-49E0-B09E-B0C2DE9A71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391C64-6588-4CFF-9D24-12F1256FDF10}">
      <dgm:prSet/>
      <dgm:spPr/>
      <dgm:t>
        <a:bodyPr/>
        <a:lstStyle/>
        <a:p>
          <a:r>
            <a:rPr lang="en-US"/>
            <a:t>Learned: Feature engineering, diagnostics crucial</a:t>
          </a:r>
        </a:p>
      </dgm:t>
    </dgm:pt>
    <dgm:pt modelId="{EDFF5E9D-61D3-456A-B0E0-84D8921D7F71}" type="parTrans" cxnId="{9E63420C-8643-4735-A74F-D955FFF37091}">
      <dgm:prSet/>
      <dgm:spPr/>
      <dgm:t>
        <a:bodyPr/>
        <a:lstStyle/>
        <a:p>
          <a:endParaRPr lang="en-US"/>
        </a:p>
      </dgm:t>
    </dgm:pt>
    <dgm:pt modelId="{691A99FE-DE67-4BBA-8CD1-310F5429D775}" type="sibTrans" cxnId="{9E63420C-8643-4735-A74F-D955FFF37091}">
      <dgm:prSet/>
      <dgm:spPr/>
      <dgm:t>
        <a:bodyPr/>
        <a:lstStyle/>
        <a:p>
          <a:endParaRPr lang="en-US"/>
        </a:p>
      </dgm:t>
    </dgm:pt>
    <dgm:pt modelId="{E1DCD33E-E4B2-4D51-9535-7D46DAD2EECB}">
      <dgm:prSet/>
      <dgm:spPr/>
      <dgm:t>
        <a:bodyPr/>
        <a:lstStyle/>
        <a:p>
          <a:r>
            <a:rPr lang="en-US"/>
            <a:t>Next: Try XGBoost/LightGBM, add external features, deploy as web app</a:t>
          </a:r>
        </a:p>
      </dgm:t>
    </dgm:pt>
    <dgm:pt modelId="{3B0E8F0E-D9B2-41E7-9501-E68E1AB3B14A}" type="parTrans" cxnId="{4EFBDD10-696E-4D0D-8A7D-889E8DFB3A8E}">
      <dgm:prSet/>
      <dgm:spPr/>
      <dgm:t>
        <a:bodyPr/>
        <a:lstStyle/>
        <a:p>
          <a:endParaRPr lang="en-US"/>
        </a:p>
      </dgm:t>
    </dgm:pt>
    <dgm:pt modelId="{2418D786-CFA7-42D9-8422-F4C1737E20F2}" type="sibTrans" cxnId="{4EFBDD10-696E-4D0D-8A7D-889E8DFB3A8E}">
      <dgm:prSet/>
      <dgm:spPr/>
      <dgm:t>
        <a:bodyPr/>
        <a:lstStyle/>
        <a:p>
          <a:endParaRPr lang="en-US"/>
        </a:p>
      </dgm:t>
    </dgm:pt>
    <dgm:pt modelId="{45529C6D-6835-456D-AF40-3B80F913DDC1}" type="pres">
      <dgm:prSet presAssocID="{3F436C16-21F5-49E0-B09E-B0C2DE9A716C}" presName="root" presStyleCnt="0">
        <dgm:presLayoutVars>
          <dgm:dir/>
          <dgm:resizeHandles val="exact"/>
        </dgm:presLayoutVars>
      </dgm:prSet>
      <dgm:spPr/>
    </dgm:pt>
    <dgm:pt modelId="{1FF97BC1-E1E8-4031-97D6-F522003B74B6}" type="pres">
      <dgm:prSet presAssocID="{DB391C64-6588-4CFF-9D24-12F1256FDF10}" presName="compNode" presStyleCnt="0"/>
      <dgm:spPr/>
    </dgm:pt>
    <dgm:pt modelId="{98D5DDCF-5CA3-4875-8FD5-FA5F79F412C8}" type="pres">
      <dgm:prSet presAssocID="{DB391C64-6588-4CFF-9D24-12F1256FDF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5425BF2-EA0C-4453-8C63-D93B05F51130}" type="pres">
      <dgm:prSet presAssocID="{DB391C64-6588-4CFF-9D24-12F1256FDF10}" presName="spaceRect" presStyleCnt="0"/>
      <dgm:spPr/>
    </dgm:pt>
    <dgm:pt modelId="{A3788F6F-3948-42CD-A987-511C6E3D076D}" type="pres">
      <dgm:prSet presAssocID="{DB391C64-6588-4CFF-9D24-12F1256FDF10}" presName="textRect" presStyleLbl="revTx" presStyleIdx="0" presStyleCnt="2">
        <dgm:presLayoutVars>
          <dgm:chMax val="1"/>
          <dgm:chPref val="1"/>
        </dgm:presLayoutVars>
      </dgm:prSet>
      <dgm:spPr/>
    </dgm:pt>
    <dgm:pt modelId="{4B9B57E9-DCD5-4FF7-B69B-5C83F877F5A0}" type="pres">
      <dgm:prSet presAssocID="{691A99FE-DE67-4BBA-8CD1-310F5429D775}" presName="sibTrans" presStyleCnt="0"/>
      <dgm:spPr/>
    </dgm:pt>
    <dgm:pt modelId="{2042992E-CF0F-4986-BE3C-5D1EA773E514}" type="pres">
      <dgm:prSet presAssocID="{E1DCD33E-E4B2-4D51-9535-7D46DAD2EECB}" presName="compNode" presStyleCnt="0"/>
      <dgm:spPr/>
    </dgm:pt>
    <dgm:pt modelId="{95667671-989D-4CD1-9044-57DFED7AD116}" type="pres">
      <dgm:prSet presAssocID="{E1DCD33E-E4B2-4D51-9535-7D46DAD2EE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E31E7F8-1070-4094-AEA1-E0BB97D18171}" type="pres">
      <dgm:prSet presAssocID="{E1DCD33E-E4B2-4D51-9535-7D46DAD2EECB}" presName="spaceRect" presStyleCnt="0"/>
      <dgm:spPr/>
    </dgm:pt>
    <dgm:pt modelId="{C16DBC55-C51E-45A2-B683-ECD7A59ECFF7}" type="pres">
      <dgm:prSet presAssocID="{E1DCD33E-E4B2-4D51-9535-7D46DAD2EE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E63420C-8643-4735-A74F-D955FFF37091}" srcId="{3F436C16-21F5-49E0-B09E-B0C2DE9A716C}" destId="{DB391C64-6588-4CFF-9D24-12F1256FDF10}" srcOrd="0" destOrd="0" parTransId="{EDFF5E9D-61D3-456A-B0E0-84D8921D7F71}" sibTransId="{691A99FE-DE67-4BBA-8CD1-310F5429D775}"/>
    <dgm:cxn modelId="{4EFBDD10-696E-4D0D-8A7D-889E8DFB3A8E}" srcId="{3F436C16-21F5-49E0-B09E-B0C2DE9A716C}" destId="{E1DCD33E-E4B2-4D51-9535-7D46DAD2EECB}" srcOrd="1" destOrd="0" parTransId="{3B0E8F0E-D9B2-41E7-9501-E68E1AB3B14A}" sibTransId="{2418D786-CFA7-42D9-8422-F4C1737E20F2}"/>
    <dgm:cxn modelId="{9A836755-3B41-4BD2-AC83-0D7AE3D9E889}" type="presOf" srcId="{E1DCD33E-E4B2-4D51-9535-7D46DAD2EECB}" destId="{C16DBC55-C51E-45A2-B683-ECD7A59ECFF7}" srcOrd="0" destOrd="0" presId="urn:microsoft.com/office/officeart/2018/2/layout/IconLabelList"/>
    <dgm:cxn modelId="{8F1513F3-687D-48CC-89FD-D2EB8F4338CC}" type="presOf" srcId="{3F436C16-21F5-49E0-B09E-B0C2DE9A716C}" destId="{45529C6D-6835-456D-AF40-3B80F913DDC1}" srcOrd="0" destOrd="0" presId="urn:microsoft.com/office/officeart/2018/2/layout/IconLabelList"/>
    <dgm:cxn modelId="{A4716EF7-28BE-494B-8105-C4B91F67679F}" type="presOf" srcId="{DB391C64-6588-4CFF-9D24-12F1256FDF10}" destId="{A3788F6F-3948-42CD-A987-511C6E3D076D}" srcOrd="0" destOrd="0" presId="urn:microsoft.com/office/officeart/2018/2/layout/IconLabelList"/>
    <dgm:cxn modelId="{8BB6026B-7826-45AF-B8D4-15EBE13FEC22}" type="presParOf" srcId="{45529C6D-6835-456D-AF40-3B80F913DDC1}" destId="{1FF97BC1-E1E8-4031-97D6-F522003B74B6}" srcOrd="0" destOrd="0" presId="urn:microsoft.com/office/officeart/2018/2/layout/IconLabelList"/>
    <dgm:cxn modelId="{A98976C3-E991-46D5-834F-88981210E166}" type="presParOf" srcId="{1FF97BC1-E1E8-4031-97D6-F522003B74B6}" destId="{98D5DDCF-5CA3-4875-8FD5-FA5F79F412C8}" srcOrd="0" destOrd="0" presId="urn:microsoft.com/office/officeart/2018/2/layout/IconLabelList"/>
    <dgm:cxn modelId="{34090034-3639-479B-9B7B-A4C35BABA589}" type="presParOf" srcId="{1FF97BC1-E1E8-4031-97D6-F522003B74B6}" destId="{F5425BF2-EA0C-4453-8C63-D93B05F51130}" srcOrd="1" destOrd="0" presId="urn:microsoft.com/office/officeart/2018/2/layout/IconLabelList"/>
    <dgm:cxn modelId="{F0743692-B2FE-4904-B621-3A775C1DAF04}" type="presParOf" srcId="{1FF97BC1-E1E8-4031-97D6-F522003B74B6}" destId="{A3788F6F-3948-42CD-A987-511C6E3D076D}" srcOrd="2" destOrd="0" presId="urn:microsoft.com/office/officeart/2018/2/layout/IconLabelList"/>
    <dgm:cxn modelId="{9B0B50A7-B725-4EAA-9FC5-E74AFBA9E44E}" type="presParOf" srcId="{45529C6D-6835-456D-AF40-3B80F913DDC1}" destId="{4B9B57E9-DCD5-4FF7-B69B-5C83F877F5A0}" srcOrd="1" destOrd="0" presId="urn:microsoft.com/office/officeart/2018/2/layout/IconLabelList"/>
    <dgm:cxn modelId="{79DD954D-A78C-41BE-AE00-EF408CE5CC43}" type="presParOf" srcId="{45529C6D-6835-456D-AF40-3B80F913DDC1}" destId="{2042992E-CF0F-4986-BE3C-5D1EA773E514}" srcOrd="2" destOrd="0" presId="urn:microsoft.com/office/officeart/2018/2/layout/IconLabelList"/>
    <dgm:cxn modelId="{D6CE63B7-0A90-4CF6-8324-DFA89CC8A7A2}" type="presParOf" srcId="{2042992E-CF0F-4986-BE3C-5D1EA773E514}" destId="{95667671-989D-4CD1-9044-57DFED7AD116}" srcOrd="0" destOrd="0" presId="urn:microsoft.com/office/officeart/2018/2/layout/IconLabelList"/>
    <dgm:cxn modelId="{BEC04ADB-AA1C-4101-8A2F-07001ED50A61}" type="presParOf" srcId="{2042992E-CF0F-4986-BE3C-5D1EA773E514}" destId="{6E31E7F8-1070-4094-AEA1-E0BB97D18171}" srcOrd="1" destOrd="0" presId="urn:microsoft.com/office/officeart/2018/2/layout/IconLabelList"/>
    <dgm:cxn modelId="{7FDBDD4C-39CB-4A94-824E-B8CC78A860BC}" type="presParOf" srcId="{2042992E-CF0F-4986-BE3C-5D1EA773E514}" destId="{C16DBC55-C51E-45A2-B683-ECD7A59ECF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5DDCF-5CA3-4875-8FD5-FA5F79F412C8}">
      <dsp:nvSpPr>
        <dsp:cNvPr id="0" name=""/>
        <dsp:cNvSpPr/>
      </dsp:nvSpPr>
      <dsp:spPr>
        <a:xfrm>
          <a:off x="928596" y="750564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88F6F-3948-42CD-A987-511C6E3D076D}">
      <dsp:nvSpPr>
        <dsp:cNvPr id="0" name=""/>
        <dsp:cNvSpPr/>
      </dsp:nvSpPr>
      <dsp:spPr>
        <a:xfrm>
          <a:off x="22128" y="2622917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Learned: Feature engineering, diagnostics crucial</a:t>
          </a:r>
        </a:p>
      </dsp:txBody>
      <dsp:txXfrm>
        <a:off x="22128" y="2622917"/>
        <a:ext cx="3296250" cy="720000"/>
      </dsp:txXfrm>
    </dsp:sp>
    <dsp:sp modelId="{95667671-989D-4CD1-9044-57DFED7AD116}">
      <dsp:nvSpPr>
        <dsp:cNvPr id="0" name=""/>
        <dsp:cNvSpPr/>
      </dsp:nvSpPr>
      <dsp:spPr>
        <a:xfrm>
          <a:off x="4801690" y="750564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DBC55-C51E-45A2-B683-ECD7A59ECFF7}">
      <dsp:nvSpPr>
        <dsp:cNvPr id="0" name=""/>
        <dsp:cNvSpPr/>
      </dsp:nvSpPr>
      <dsp:spPr>
        <a:xfrm>
          <a:off x="3895221" y="2622917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Next: Try XGBoost/LightGBM, add external features, deploy as web app</a:t>
          </a:r>
        </a:p>
      </dsp:txBody>
      <dsp:txXfrm>
        <a:off x="3895221" y="2622917"/>
        <a:ext cx="329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7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1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6563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1033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43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8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8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1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camnugent/california-housing-prices/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California Housing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Supervised Learning Project</a:t>
            </a:r>
          </a:p>
          <a:p>
            <a:r>
              <a:rPr dirty="0"/>
              <a:t>Presented by: </a:t>
            </a:r>
            <a:r>
              <a:rPr lang="en-US" dirty="0"/>
              <a:t>Adib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04/27/2025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Dummy: MAE $92,837, R² ≈ 0</a:t>
            </a:r>
          </a:p>
          <a:p>
            <a:r>
              <a:t>Linear: MAE $50,413, R² 0.649</a:t>
            </a:r>
          </a:p>
          <a:p>
            <a:r>
              <a:t>Random Forest: MAE $31,678, R² 0.826</a:t>
            </a:r>
          </a:p>
          <a:p>
            <a:r>
              <a:t>Gradient Boosting: MAE $39,267, R² 0.766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17F44-4E5D-DB89-DF01-E78D3DA3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97" y="4288867"/>
            <a:ext cx="6602973" cy="1660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Actual vs Predicted: Underestimates mid-range</a:t>
            </a:r>
          </a:p>
          <a:p>
            <a:r>
              <a:t>Residuals vs Predicted: Funnel shape</a:t>
            </a:r>
          </a:p>
          <a:p>
            <a:r>
              <a:t>Residuals Distribution: Skewed errors</a:t>
            </a:r>
          </a:p>
          <a:p>
            <a:r>
              <a:t>Linear assumptions violated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EB3F10-CB9D-F162-90C1-61AC0D362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280" y="683712"/>
            <a:ext cx="7317440" cy="5490576"/>
          </a:xfrm>
        </p:spPr>
      </p:pic>
    </p:spTree>
    <p:extLst>
      <p:ext uri="{BB962C8B-B14F-4D97-AF65-F5344CB8AC3E}">
        <p14:creationId xmlns:p14="http://schemas.microsoft.com/office/powerpoint/2010/main" val="168209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269E-7025-F6FD-B7E5-EB8D832A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780C91-9944-F6E1-73C3-2CA13EAF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66" y="550984"/>
            <a:ext cx="7671218" cy="57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07816-EFF3-F36A-8C62-0DE6BAF7B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390" y="331524"/>
            <a:ext cx="7873219" cy="6194951"/>
          </a:xfrm>
        </p:spPr>
      </p:pic>
    </p:spTree>
    <p:extLst>
      <p:ext uri="{BB962C8B-B14F-4D97-AF65-F5344CB8AC3E}">
        <p14:creationId xmlns:p14="http://schemas.microsoft.com/office/powerpoint/2010/main" val="426011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rPr lang="en-US"/>
              <a:t>Final Model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517" y="2160589"/>
            <a:ext cx="2201035" cy="3880773"/>
          </a:xfrm>
        </p:spPr>
        <p:txBody>
          <a:bodyPr>
            <a:normAutofit/>
          </a:bodyPr>
          <a:lstStyle/>
          <a:p>
            <a:r>
              <a:rPr lang="en-US" dirty="0"/>
              <a:t>Random Forest tuning improved to MAE $31,580, R² 0.827</a:t>
            </a:r>
          </a:p>
          <a:p>
            <a:r>
              <a:rPr lang="en-US" dirty="0"/>
              <a:t>Top predictors: </a:t>
            </a:r>
            <a:r>
              <a:rPr lang="en-US" dirty="0" err="1"/>
              <a:t>median_income</a:t>
            </a:r>
            <a:r>
              <a:rPr lang="en-US" dirty="0"/>
              <a:t> (log), </a:t>
            </a:r>
            <a:r>
              <a:rPr lang="en-US" dirty="0" err="1"/>
              <a:t>rooms_per_household</a:t>
            </a:r>
            <a:r>
              <a:rPr lang="en-US" dirty="0"/>
              <a:t> (log), longitude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CB262-44A8-3B68-5E8D-C4718DA9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6" r="17250"/>
          <a:stretch/>
        </p:blipFill>
        <p:spPr>
          <a:xfrm>
            <a:off x="309489" y="1716258"/>
            <a:ext cx="4921028" cy="43254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Conclusion &amp; Next Steps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3EB207-F17A-3D69-3C12-AA5BF74AF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506522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Dataset: California Housing Prices (Kaggle)</a:t>
            </a:r>
            <a:endParaRPr lang="en-US" dirty="0"/>
          </a:p>
          <a:p>
            <a:pPr lvl="1"/>
            <a:r>
              <a:rPr lang="en-US" dirty="0"/>
              <a:t>Link: </a:t>
            </a:r>
            <a:r>
              <a:rPr lang="en-US" dirty="0">
                <a:effectLst/>
                <a:hlinkClick r:id="rId2"/>
              </a:rPr>
              <a:t>https://www.kaggle.com/datasets/camnugent/california-housing-prices/data</a:t>
            </a:r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dirty="0"/>
              <a:t>Goal: Predict median house value</a:t>
            </a:r>
          </a:p>
          <a:p>
            <a:r>
              <a:rPr dirty="0"/>
              <a:t>Method: Full supervised learning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8B849-3B63-E319-580F-218AAF71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64764"/>
          <a:stretch/>
        </p:blipFill>
        <p:spPr>
          <a:xfrm>
            <a:off x="930527" y="3482695"/>
            <a:ext cx="5705856" cy="1236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20,640 observations, 10 features</a:t>
            </a:r>
          </a:p>
          <a:p>
            <a:r>
              <a:t>Key features: Median income, rooms, population, ocean proximity</a:t>
            </a:r>
          </a:p>
          <a:p>
            <a:r>
              <a:t>Target: Median house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51DA8-1C30-A297-9684-155A0DC2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3" y="3804234"/>
            <a:ext cx="3134162" cy="2467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Cleaning &amp; </a:t>
            </a:r>
            <a:r>
              <a:rPr lang="en-US" dirty="0"/>
              <a:t>Preprocessing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Imputed missing values (median)</a:t>
            </a:r>
          </a:p>
          <a:p>
            <a:r>
              <a:t>Created ratios: rooms/household, bedrooms/room, population/household</a:t>
            </a:r>
          </a:p>
          <a:p>
            <a:r>
              <a:t>Log transforms to reduce skew</a:t>
            </a:r>
          </a:p>
          <a:p>
            <a:r>
              <a:t>Stratified split on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F8536-7A76-DC0F-F7CE-98BABD39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74" y="4100976"/>
            <a:ext cx="2434226" cy="22851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551D4-9965-1A38-AD47-E9447B7C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754" y="4100975"/>
            <a:ext cx="2261118" cy="2285173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D443514-5A49-8B86-EFEC-E133051C5E5C}"/>
              </a:ext>
            </a:extLst>
          </p:cNvPr>
          <p:cNvSpPr/>
          <p:nvPr/>
        </p:nvSpPr>
        <p:spPr>
          <a:xfrm rot="16200000">
            <a:off x="3600952" y="4431258"/>
            <a:ext cx="2026502" cy="17443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298" y="609600"/>
            <a:ext cx="2197889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520" y="2160589"/>
            <a:ext cx="2197888" cy="3880773"/>
          </a:xfrm>
        </p:spPr>
        <p:txBody>
          <a:bodyPr>
            <a:normAutofit/>
          </a:bodyPr>
          <a:lstStyle/>
          <a:p>
            <a:r>
              <a:t>Strong correlation: income and house value</a:t>
            </a:r>
          </a:p>
          <a:p>
            <a:r>
              <a:t>Coastal locations have higher prices</a:t>
            </a:r>
          </a:p>
          <a:p>
            <a:r>
              <a:t>Log transformations normalized skewed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A256E3-8453-59DC-069C-740FDCE12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752" y="838100"/>
            <a:ext cx="4065872" cy="2144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2D595-520F-90E3-210A-4E3CB1CF1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753" y="3652570"/>
            <a:ext cx="4065872" cy="21752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516C-A8D5-8045-5D23-3A924DBC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83D06-4DA4-641A-CF0C-56922FDC9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543" y="1301358"/>
            <a:ext cx="5870914" cy="5200865"/>
          </a:xfrm>
        </p:spPr>
      </p:pic>
    </p:spTree>
    <p:extLst>
      <p:ext uri="{BB962C8B-B14F-4D97-AF65-F5344CB8AC3E}">
        <p14:creationId xmlns:p14="http://schemas.microsoft.com/office/powerpoint/2010/main" val="339491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3206-37D8-CD9B-4112-0EEB943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by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BE021F-7EDB-488E-E84E-9EEBFD37E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209" y="1390389"/>
            <a:ext cx="6476347" cy="5052470"/>
          </a:xfrm>
        </p:spPr>
      </p:pic>
    </p:spTree>
    <p:extLst>
      <p:ext uri="{BB962C8B-B14F-4D97-AF65-F5344CB8AC3E}">
        <p14:creationId xmlns:p14="http://schemas.microsoft.com/office/powerpoint/2010/main" val="3077498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85318F3-7DA8-5401-0C3E-0EE8C829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US" sz="3300"/>
              <a:t>Feature Engineering &amp; Data Preparation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2827FA5-9E60-4C84-146E-944DAF9045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51691" y="675962"/>
            <a:ext cx="4260577" cy="5781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New Features Created: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Rooms per Household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Bedrooms per Room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Population per Household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 Ratios?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Normalize raw totals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Capture housing density &amp; living conditions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Improve model interpretability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Transformations: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log transformations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skewed features (e.g., median income, room ratios)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Result: More symmetrical distributions and better model fit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Stratified Sampling: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Binned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median income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five categories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Ensured balanced 80/20 train-test split across income levels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84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Dummy Regressor: Predicts mean</a:t>
            </a:r>
          </a:p>
          <a:p>
            <a:r>
              <a:t>Linear Regression: Straight-line fit</a:t>
            </a:r>
          </a:p>
          <a:p>
            <a:r>
              <a:t>Random Forest: Ensemble trees for non-linear patterns</a:t>
            </a:r>
          </a:p>
          <a:p>
            <a:r>
              <a:t>Gradient Boosting: Sequential error 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357</Words>
  <Application>Microsoft Office PowerPoint</Application>
  <PresentationFormat>On-screen Show (4:3)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California Housing Price Prediction</vt:lpstr>
      <vt:lpstr>Introduction</vt:lpstr>
      <vt:lpstr>Data Overview</vt:lpstr>
      <vt:lpstr>Data Cleaning &amp; Preprocessing</vt:lpstr>
      <vt:lpstr>Exploratory Data Analysis</vt:lpstr>
      <vt:lpstr>Correlation matrix </vt:lpstr>
      <vt:lpstr>Price by Location</vt:lpstr>
      <vt:lpstr>Feature Engineering &amp; Data Preparation</vt:lpstr>
      <vt:lpstr>Modeling Approach</vt:lpstr>
      <vt:lpstr>Model Performance</vt:lpstr>
      <vt:lpstr>Linear Regression Diagnostics</vt:lpstr>
      <vt:lpstr>PowerPoint Presentation</vt:lpstr>
      <vt:lpstr>PowerPoint Presentation</vt:lpstr>
      <vt:lpstr>PowerPoint Presentation</vt:lpstr>
      <vt:lpstr>Final Model Tuning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Adib Sobhanian</cp:lastModifiedBy>
  <cp:revision>5</cp:revision>
  <dcterms:created xsi:type="dcterms:W3CDTF">2013-01-27T09:14:16Z</dcterms:created>
  <dcterms:modified xsi:type="dcterms:W3CDTF">2025-04-29T18:54:20Z</dcterms:modified>
  <cp:category/>
</cp:coreProperties>
</file>