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056" autoAdjust="0"/>
  </p:normalViewPr>
  <p:slideViewPr>
    <p:cSldViewPr snapToGrid="0">
      <p:cViewPr varScale="1">
        <p:scale>
          <a:sx n="89" d="100"/>
          <a:sy n="89" d="100"/>
        </p:scale>
        <p:origin x="10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C7057-7FFF-40F5-8541-8170DE152BBC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3E752-0AE6-4C8E-9752-F5316CB7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until a significant amount of blood loss has occurred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E752-0AE6-4C8E-9752-F5316CB7DD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0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9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02C7-6996-4AF1-9EE1-72A8FACEF516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5F6A-8D00-4D2D-BB41-6ED1F2F2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 Novel Index to Monitor Physiological Systems from the Arterial Blood Pressure Waveform during </a:t>
            </a:r>
            <a:r>
              <a:rPr lang="en-US" sz="3200" b="1" dirty="0" smtClean="0"/>
              <a:t>Hemorrhage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5124"/>
            <a:ext cx="9144000" cy="645222"/>
          </a:xfrm>
        </p:spPr>
        <p:txBody>
          <a:bodyPr>
            <a:normAutofit/>
          </a:bodyPr>
          <a:lstStyle/>
          <a:p>
            <a:r>
              <a:rPr lang="en-US" sz="2000" dirty="0"/>
              <a:t>Mohammad Adibuzzaman</a:t>
            </a:r>
            <a:r>
              <a:rPr lang="en-US" sz="2000" baseline="30000" dirty="0"/>
              <a:t>1,2</a:t>
            </a:r>
            <a:r>
              <a:rPr lang="en-US" sz="2000" dirty="0"/>
              <a:t>, George Kramer</a:t>
            </a:r>
            <a:r>
              <a:rPr lang="en-US" sz="2000" baseline="30000" dirty="0"/>
              <a:t>3</a:t>
            </a:r>
            <a:r>
              <a:rPr lang="en-US" sz="2000" dirty="0"/>
              <a:t>, Loriano Galeotti</a:t>
            </a:r>
            <a:r>
              <a:rPr lang="en-US" sz="2000" baseline="30000" dirty="0"/>
              <a:t>2</a:t>
            </a:r>
            <a:r>
              <a:rPr lang="en-US" sz="2000" dirty="0"/>
              <a:t>,  Stephen J. Merrill</a:t>
            </a:r>
            <a:r>
              <a:rPr lang="en-US" sz="2000" baseline="30000" dirty="0"/>
              <a:t>1,2</a:t>
            </a:r>
            <a:r>
              <a:rPr lang="en-US" sz="2000" dirty="0"/>
              <a:t>, David G. Strauss</a:t>
            </a:r>
            <a:r>
              <a:rPr lang="en-US" sz="2000" baseline="30000" dirty="0"/>
              <a:t>2</a:t>
            </a:r>
            <a:r>
              <a:rPr lang="en-US" sz="2000" dirty="0"/>
              <a:t> and Christopher G. </a:t>
            </a:r>
            <a:r>
              <a:rPr lang="en-US" sz="2000" dirty="0" smtClean="0"/>
              <a:t>Scully</a:t>
            </a:r>
            <a:r>
              <a:rPr lang="en-US" sz="2000" baseline="30000" dirty="0" smtClean="0"/>
              <a:t>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38704" y="4221622"/>
            <a:ext cx="8552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 Department of Mathematics, Statistics, and Computer Science, Marquette University, Milwaukee, WI</a:t>
            </a:r>
          </a:p>
          <a:p>
            <a:pPr algn="ctr"/>
            <a:r>
              <a:rPr lang="en-US" sz="1400" dirty="0"/>
              <a:t>2. Food and Drug Administration, CDRH/OSEL/ Division of Physics</a:t>
            </a:r>
          </a:p>
          <a:p>
            <a:pPr algn="ctr"/>
            <a:r>
              <a:rPr lang="en-US" sz="1400" dirty="0"/>
              <a:t>3. The University of Texas Medical Branch, Department of Anesthesiology, Galveston, TX</a:t>
            </a:r>
          </a:p>
          <a:p>
            <a:pPr algn="ctr"/>
            <a:r>
              <a:rPr lang="en-US" sz="1400" dirty="0"/>
              <a:t> 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05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8587"/>
            <a:ext cx="10515600" cy="4351338"/>
          </a:xfrm>
        </p:spPr>
        <p:txBody>
          <a:bodyPr/>
          <a:lstStyle/>
          <a:p>
            <a:r>
              <a:rPr lang="en-US" dirty="0" smtClean="0"/>
              <a:t>During </a:t>
            </a:r>
            <a:r>
              <a:rPr lang="en-US" dirty="0"/>
              <a:t>hemorrhage, hemodynamic compensation mechanisms stabilize traditional vital </a:t>
            </a:r>
            <a:r>
              <a:rPr lang="en-US" dirty="0" smtClean="0"/>
              <a:t>signs.</a:t>
            </a:r>
            <a:endParaRPr lang="en-US" dirty="0"/>
          </a:p>
          <a:p>
            <a:r>
              <a:rPr lang="en-US" dirty="0" smtClean="0"/>
              <a:t>Algorithms </a:t>
            </a:r>
            <a:r>
              <a:rPr lang="en-US" dirty="0"/>
              <a:t>can be applied to recorded physiological signals (e.g. </a:t>
            </a:r>
            <a:r>
              <a:rPr lang="en-US" dirty="0" smtClean="0"/>
              <a:t>blood </a:t>
            </a:r>
            <a:r>
              <a:rPr lang="en-US" dirty="0"/>
              <a:t>pressure, electrocardiogram) to monitor the hemodynamic </a:t>
            </a:r>
            <a:r>
              <a:rPr lang="en-US" dirty="0" smtClean="0"/>
              <a:t>stability.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information could better inform caregivers of a patient’s physiology leading to earlier interventions and improved patient </a:t>
            </a:r>
            <a:r>
              <a:rPr lang="en-US" dirty="0" smtClean="0"/>
              <a:t>outcomes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542"/>
            <a:ext cx="10515600" cy="4351338"/>
          </a:xfrm>
        </p:spPr>
        <p:txBody>
          <a:bodyPr/>
          <a:lstStyle/>
          <a:p>
            <a:r>
              <a:rPr lang="en-US" dirty="0"/>
              <a:t>A Markov chain is defined as a system with different states where the transition probability from one state to the next depends only on the current </a:t>
            </a:r>
            <a:r>
              <a:rPr lang="en-US" dirty="0" smtClean="0"/>
              <a:t>state.</a:t>
            </a:r>
          </a:p>
          <a:p>
            <a:r>
              <a:rPr lang="en-US" dirty="0"/>
              <a:t>Eigenvalues of Markov chains capture information about changes in system </a:t>
            </a:r>
            <a:r>
              <a:rPr lang="en-US" dirty="0" smtClean="0"/>
              <a:t>dynamics.</a:t>
            </a:r>
          </a:p>
          <a:p>
            <a:r>
              <a:rPr lang="en-US" dirty="0" smtClean="0"/>
              <a:t>The second largest eigenvalue or the mixing rate describes how fast the system is approaching towards the steady state. </a:t>
            </a:r>
          </a:p>
          <a:p>
            <a:r>
              <a:rPr lang="en-US" dirty="0" smtClean="0"/>
              <a:t>Shock index is used in clinical settings to determine stability of a patient and is defined by the ratio of heart rate to systolic blood pressure.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7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63871" y="1624661"/>
            <a:ext cx="4466764" cy="4314198"/>
            <a:chOff x="1663871" y="1624661"/>
            <a:chExt cx="4466764" cy="4314198"/>
          </a:xfrm>
        </p:grpSpPr>
        <p:pic>
          <p:nvPicPr>
            <p:cNvPr id="6" name="Picture 5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33"/>
            <a:stretch/>
          </p:blipFill>
          <p:spPr bwMode="auto">
            <a:xfrm>
              <a:off x="1663871" y="1624661"/>
              <a:ext cx="4466764" cy="371626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992581" y="5569527"/>
              <a:ext cx="2639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Arterial Blood Pressure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31872" y="2379518"/>
            <a:ext cx="1814945" cy="3555876"/>
            <a:chOff x="5631872" y="2379518"/>
            <a:chExt cx="1814945" cy="3555876"/>
          </a:xfrm>
        </p:grpSpPr>
        <p:grpSp>
          <p:nvGrpSpPr>
            <p:cNvPr id="3" name="Group 2"/>
            <p:cNvGrpSpPr/>
            <p:nvPr/>
          </p:nvGrpSpPr>
          <p:grpSpPr>
            <a:xfrm>
              <a:off x="6355777" y="2379518"/>
              <a:ext cx="502920" cy="1383992"/>
              <a:chOff x="6355777" y="2379518"/>
              <a:chExt cx="502920" cy="138399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55777" y="2379518"/>
                <a:ext cx="50292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55777" y="2833252"/>
                <a:ext cx="50292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355777" y="3301845"/>
                <a:ext cx="50292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794666" y="5566062"/>
              <a:ext cx="165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States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0" idx="3"/>
            </p:cNvCxnSpPr>
            <p:nvPr/>
          </p:nvCxnSpPr>
          <p:spPr>
            <a:xfrm>
              <a:off x="5631872" y="5754193"/>
              <a:ext cx="498763" cy="23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6817" y="2124533"/>
            <a:ext cx="2795154" cy="3821253"/>
            <a:chOff x="7446817" y="2124533"/>
            <a:chExt cx="2795154" cy="382125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8631" y="2124533"/>
              <a:ext cx="2349986" cy="221887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602680" y="5576454"/>
              <a:ext cx="2639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Markov Chain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1" idx="3"/>
            </p:cNvCxnSpPr>
            <p:nvPr/>
          </p:nvCxnSpPr>
          <p:spPr>
            <a:xfrm>
              <a:off x="7446817" y="5750728"/>
              <a:ext cx="595747" cy="346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374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345" y="1471397"/>
            <a:ext cx="9120276" cy="46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51938" y="1714983"/>
            <a:ext cx="305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HR = Heart Rate</a:t>
            </a:r>
          </a:p>
          <a:p>
            <a:r>
              <a:rPr lang="en-US" sz="1400" dirty="0" smtClean="0"/>
              <a:t>SBP = Systolic Blood Pressure</a:t>
            </a:r>
          </a:p>
          <a:p>
            <a:r>
              <a:rPr lang="en-US" sz="1400" dirty="0" smtClean="0"/>
              <a:t>PP = Pulse Pressure</a:t>
            </a:r>
          </a:p>
          <a:p>
            <a:r>
              <a:rPr lang="en-US" sz="1400" dirty="0" smtClean="0"/>
              <a:t>SI = </a:t>
            </a:r>
            <a:r>
              <a:rPr lang="en-US" sz="1400" dirty="0" smtClean="0"/>
              <a:t>Shock </a:t>
            </a:r>
            <a:r>
              <a:rPr lang="en-US" sz="1400" dirty="0" smtClean="0"/>
              <a:t>Index</a:t>
            </a: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960" y="1535170"/>
            <a:ext cx="78207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mixing rate was inversely correlated with shock index which is defined as the ratio between heart rate and systolic blood pressure for all 7 animals (median correlation coefficient of -0.95). </a:t>
            </a:r>
          </a:p>
          <a:p>
            <a:r>
              <a:rPr lang="en-US" dirty="0" smtClean="0"/>
              <a:t>A </a:t>
            </a:r>
            <a:r>
              <a:rPr lang="en-US" dirty="0"/>
              <a:t>change in the mixing rate from baseline estimates was identified during hemorrhage for each animal (median time of 13 min, ~10% estimated blood volume, range of 2 to 33 min). </a:t>
            </a:r>
            <a:endParaRPr lang="en-US" dirty="0" smtClean="0"/>
          </a:p>
          <a:p>
            <a:r>
              <a:rPr lang="en-US" dirty="0" smtClean="0"/>
              <a:t>Future work should investigate the morphological change in arterial blood pressure waveform that causes the change in the mixing rate due to hemorrhage.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317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Novel Index to Monitor Physiological Systems from the Arterial Blood Pressure Waveform during Hemorrhage</vt:lpstr>
      <vt:lpstr>Motivation</vt:lpstr>
      <vt:lpstr>Background</vt:lpstr>
      <vt:lpstr>Methods</vt:lpstr>
      <vt:lpstr>Results</vt:lpstr>
      <vt:lpstr>Results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Index to Monitor Physiological Systems from the Arterial Blood Pressure Waveform during Hemorrhage</dc:title>
  <dc:creator>Adib</dc:creator>
  <cp:lastModifiedBy>Adib</cp:lastModifiedBy>
  <cp:revision>19</cp:revision>
  <dcterms:created xsi:type="dcterms:W3CDTF">2014-08-26T16:19:26Z</dcterms:created>
  <dcterms:modified xsi:type="dcterms:W3CDTF">2014-08-27T03:08:24Z</dcterms:modified>
</cp:coreProperties>
</file>