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5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8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9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5A34-E73E-4F93-8A47-2FA23287216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C0F6-D2E4-4610-949F-6CE70598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jpeg"/><Relationship Id="rId7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5475767"/>
            <a:ext cx="12192001" cy="1382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4"/>
          <a:stretch/>
        </p:blipFill>
        <p:spPr>
          <a:xfrm>
            <a:off x="-1" y="-21264"/>
            <a:ext cx="12192001" cy="56246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302" y="175458"/>
            <a:ext cx="2032549" cy="388071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9524" y="3234904"/>
            <a:ext cx="12182476" cy="770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Platform for Longitudinal Analysis of Time-Course Data from Patient Generated Health Data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9524" y="4123204"/>
            <a:ext cx="12182476" cy="56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Mohammad Adibuzzaman, Pavlos Vlachos, Aniket Kate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2" y="5263118"/>
            <a:ext cx="11927027" cy="18022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37"/>
          <a:stretch/>
        </p:blipFill>
        <p:spPr>
          <a:xfrm>
            <a:off x="133442" y="122293"/>
            <a:ext cx="2205484" cy="5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6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196180"/>
            <a:ext cx="2143123" cy="566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43125" cy="11961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28" y="1196180"/>
            <a:ext cx="2286973" cy="24324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" y="6384871"/>
            <a:ext cx="2032549" cy="3880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55" y="6316393"/>
            <a:ext cx="1980300" cy="456549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8B07476-EF47-49DC-8C3C-E632B3CE3C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65" y="1449354"/>
            <a:ext cx="4626873" cy="46543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210888-3F41-4061-8A3D-0669CE74BADA}"/>
              </a:ext>
            </a:extLst>
          </p:cNvPr>
          <p:cNvGrpSpPr/>
          <p:nvPr/>
        </p:nvGrpSpPr>
        <p:grpSpPr>
          <a:xfrm>
            <a:off x="6404068" y="4911081"/>
            <a:ext cx="1076512" cy="1376968"/>
            <a:chOff x="400019" y="3103801"/>
            <a:chExt cx="2298397" cy="179007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E395F6-5C27-475F-B193-22708E39831D}"/>
                </a:ext>
              </a:extLst>
            </p:cNvPr>
            <p:cNvGrpSpPr/>
            <p:nvPr/>
          </p:nvGrpSpPr>
          <p:grpSpPr>
            <a:xfrm>
              <a:off x="400019" y="3103801"/>
              <a:ext cx="2298397" cy="1790071"/>
              <a:chOff x="308579" y="2911777"/>
              <a:chExt cx="2298397" cy="1790071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300E71A-CCEC-45F7-924E-2A9C6CD99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257" y="4014216"/>
                <a:ext cx="1701719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C899373-C3C3-44F5-9B6E-7A6B3F9F0D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257" y="2911777"/>
                <a:ext cx="0" cy="110244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D27CA32-CC14-4F70-822E-F527014F73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579" y="4014216"/>
                <a:ext cx="596678" cy="68763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658F78-B4EA-4B7E-8F19-429C027BF3D5}"/>
                </a:ext>
              </a:extLst>
            </p:cNvPr>
            <p:cNvSpPr txBox="1"/>
            <p:nvPr/>
          </p:nvSpPr>
          <p:spPr>
            <a:xfrm rot="16200000">
              <a:off x="369200" y="3393030"/>
              <a:ext cx="914401" cy="45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B0411A-6C65-44FB-AC8D-264CC9C15853}"/>
                </a:ext>
              </a:extLst>
            </p:cNvPr>
            <p:cNvSpPr txBox="1"/>
            <p:nvPr/>
          </p:nvSpPr>
          <p:spPr>
            <a:xfrm rot="17806805">
              <a:off x="313181" y="4161464"/>
              <a:ext cx="701883" cy="45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855FBE-981E-4713-99BE-4F04C5FEF4AB}"/>
                </a:ext>
              </a:extLst>
            </p:cNvPr>
            <p:cNvSpPr txBox="1"/>
            <p:nvPr/>
          </p:nvSpPr>
          <p:spPr>
            <a:xfrm>
              <a:off x="1197501" y="3875018"/>
              <a:ext cx="1500914" cy="280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Dimensions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423D558-8F64-4612-AEC6-2093F59F8B74}"/>
              </a:ext>
            </a:extLst>
          </p:cNvPr>
          <p:cNvSpPr txBox="1"/>
          <p:nvPr/>
        </p:nvSpPr>
        <p:spPr>
          <a:xfrm>
            <a:off x="3303333" y="928465"/>
            <a:ext cx="289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Dimensions of Life Sciences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9565B6A-B1D3-42C2-A799-939AF271CA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30" y="1529607"/>
            <a:ext cx="4381894" cy="47178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E7A6E7-F690-41A5-BBBB-7D4A6C1BE4A6}"/>
              </a:ext>
            </a:extLst>
          </p:cNvPr>
          <p:cNvSpPr txBox="1"/>
          <p:nvPr/>
        </p:nvSpPr>
        <p:spPr>
          <a:xfrm>
            <a:off x="8065557" y="928465"/>
            <a:ext cx="340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Dimensions of Computer Science</a:t>
            </a:r>
          </a:p>
        </p:txBody>
      </p:sp>
      <p:sp>
        <p:nvSpPr>
          <p:cNvPr id="26" name="Title 7">
            <a:extLst>
              <a:ext uri="{FF2B5EF4-FFF2-40B4-BE49-F238E27FC236}">
                <a16:creationId xmlns:a16="http://schemas.microsoft.com/office/drawing/2014/main" id="{8C0A7386-15F4-4959-A89B-0F2267BA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524" y="-152832"/>
            <a:ext cx="8991600" cy="13255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Life Sciences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09953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196180"/>
            <a:ext cx="2143123" cy="566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43125" cy="11961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55" y="6316393"/>
            <a:ext cx="1980300" cy="456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28" y="1196180"/>
            <a:ext cx="2286973" cy="24324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" y="6384871"/>
            <a:ext cx="2032549" cy="388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75252-FC5C-4666-8CC7-31A9C710F2F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08" y="569468"/>
            <a:ext cx="8167415" cy="5661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2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196180"/>
            <a:ext cx="2143123" cy="566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43125" cy="11961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55" y="6316393"/>
            <a:ext cx="1980300" cy="456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28" y="1196180"/>
            <a:ext cx="2286973" cy="24324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" y="6384871"/>
            <a:ext cx="2032549" cy="3880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937C87-7729-445A-B94E-FF7127115A48}"/>
              </a:ext>
            </a:extLst>
          </p:cNvPr>
          <p:cNvSpPr/>
          <p:nvPr/>
        </p:nvSpPr>
        <p:spPr>
          <a:xfrm>
            <a:off x="2894198" y="1635115"/>
            <a:ext cx="85725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Heterogeneity of sensor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Missing data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Disparate drug regimens and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and flexible cyberinfrastructure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Integrating complex real time and offline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Optimizing loss of information and strong privacy and security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Reproducibility and generalizability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F19401E8-DACB-44FB-ACB0-70033961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524" y="-152832"/>
            <a:ext cx="8991600" cy="13255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79035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196180"/>
            <a:ext cx="2143123" cy="566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43125" cy="11961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55" y="6316393"/>
            <a:ext cx="1980300" cy="456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28" y="1196180"/>
            <a:ext cx="2286973" cy="24324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" y="6384871"/>
            <a:ext cx="2032549" cy="3880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6ACB4-985A-42C7-A6F1-EC2899192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7739" y="864861"/>
            <a:ext cx="4342052" cy="5527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793AD0-611C-4589-9D56-094F485A5C47}"/>
              </a:ext>
            </a:extLst>
          </p:cNvPr>
          <p:cNvSpPr txBox="1"/>
          <p:nvPr/>
        </p:nvSpPr>
        <p:spPr>
          <a:xfrm>
            <a:off x="7368185" y="1406372"/>
            <a:ext cx="4084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300TB data storage and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supports SQL, images,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A67B7-060A-4B34-AC21-87C9A64169C3}"/>
              </a:ext>
            </a:extLst>
          </p:cNvPr>
          <p:cNvSpPr txBox="1"/>
          <p:nvPr/>
        </p:nvSpPr>
        <p:spPr>
          <a:xfrm>
            <a:off x="6899982" y="3484356"/>
            <a:ext cx="4729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mpact" panose="020B0806030902050204" pitchFamily="34" charset="0"/>
                <a:cs typeface="Arial" panose="020B0604020202020204" pitchFamily="34" charset="0"/>
              </a:rPr>
              <a:t>MULTIPLE DATA SOURCES</a:t>
            </a:r>
          </a:p>
          <a:p>
            <a:pPr marL="214313" indent="-214313" algn="ctr">
              <a:buClr>
                <a:srgbClr val="85602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yriad Pro" panose="020B0503030403020204" pitchFamily="34" charset="0"/>
                <a:cs typeface="Arial" panose="020B0604020202020204" pitchFamily="34" charset="0"/>
              </a:rPr>
              <a:t>MIMIC III (Beth Israel Hospital EHR)</a:t>
            </a:r>
          </a:p>
          <a:p>
            <a:pPr marL="214313" indent="-214313" algn="ctr">
              <a:buClr>
                <a:srgbClr val="85602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yriad Pro" panose="020B0503030403020204" pitchFamily="34" charset="0"/>
                <a:cs typeface="Arial" panose="020B0604020202020204" pitchFamily="34" charset="0"/>
              </a:rPr>
              <a:t>Cerner Health Facts (60M patients over 18 years)</a:t>
            </a:r>
          </a:p>
          <a:p>
            <a:pPr marL="214313" indent="-214313" algn="ctr">
              <a:buClr>
                <a:srgbClr val="85602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yriad Pro" panose="020B0503030403020204" pitchFamily="34" charset="0"/>
                <a:cs typeface="Arial" panose="020B0604020202020204" pitchFamily="34" charset="0"/>
              </a:rPr>
              <a:t>Claims data</a:t>
            </a:r>
          </a:p>
          <a:p>
            <a:pPr marL="557213" lvl="1" indent="-214313" algn="ctr">
              <a:buClr>
                <a:srgbClr val="85602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yriad Pro" panose="020B0503030403020204" pitchFamily="34" charset="0"/>
                <a:cs typeface="Arial" panose="020B0604020202020204" pitchFamily="34" charset="0"/>
              </a:rPr>
              <a:t>Indiana Medicaid (2012 to present)</a:t>
            </a:r>
          </a:p>
          <a:p>
            <a:pPr marL="557213" lvl="1" indent="-214313" algn="ctr">
              <a:buClr>
                <a:srgbClr val="85602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Myriad Pro" panose="020B0503030403020204" pitchFamily="34" charset="0"/>
                <a:cs typeface="Arial" panose="020B0604020202020204" pitchFamily="34" charset="0"/>
              </a:rPr>
              <a:t>Purdue Community (staff and families)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1100D2-D4F4-4170-9124-519C6F40E4BB}"/>
              </a:ext>
            </a:extLst>
          </p:cNvPr>
          <p:cNvGrpSpPr/>
          <p:nvPr/>
        </p:nvGrpSpPr>
        <p:grpSpPr>
          <a:xfrm>
            <a:off x="7283620" y="5415355"/>
            <a:ext cx="3325694" cy="638504"/>
            <a:chOff x="3456551" y="3158667"/>
            <a:chExt cx="4434259" cy="851339"/>
          </a:xfrm>
        </p:grpSpPr>
        <p:pic>
          <p:nvPicPr>
            <p:cNvPr id="20" name="Picture 2" descr="See the source image">
              <a:extLst>
                <a:ext uri="{FF2B5EF4-FFF2-40B4-BE49-F238E27FC236}">
                  <a16:creationId xmlns:a16="http://schemas.microsoft.com/office/drawing/2014/main" id="{C923773E-92C8-4989-8712-CA3C0A2B27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36" t="23974" r="15821" b="29143"/>
            <a:stretch/>
          </p:blipFill>
          <p:spPr bwMode="auto">
            <a:xfrm>
              <a:off x="5208723" y="3247869"/>
              <a:ext cx="1728683" cy="698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See the source image">
              <a:extLst>
                <a:ext uri="{FF2B5EF4-FFF2-40B4-BE49-F238E27FC236}">
                  <a16:creationId xmlns:a16="http://schemas.microsoft.com/office/drawing/2014/main" id="{0828FFFB-D64E-493F-AD19-84A777C41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9471" y="3158667"/>
              <a:ext cx="851339" cy="85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See the source image">
              <a:extLst>
                <a:ext uri="{FF2B5EF4-FFF2-40B4-BE49-F238E27FC236}">
                  <a16:creationId xmlns:a16="http://schemas.microsoft.com/office/drawing/2014/main" id="{6FCA5EA2-E2E7-49BF-AE62-D9304069B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551" y="3161989"/>
              <a:ext cx="1571530" cy="84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itle 7">
            <a:extLst>
              <a:ext uri="{FF2B5EF4-FFF2-40B4-BE49-F238E27FC236}">
                <a16:creationId xmlns:a16="http://schemas.microsoft.com/office/drawing/2014/main" id="{5451A1A2-F1CA-467B-82EA-FD66EF1F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524" y="-152832"/>
            <a:ext cx="8991600" cy="13255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Prototype System</a:t>
            </a:r>
          </a:p>
        </p:txBody>
      </p:sp>
    </p:spTree>
    <p:extLst>
      <p:ext uri="{BB962C8B-B14F-4D97-AF65-F5344CB8AC3E}">
        <p14:creationId xmlns:p14="http://schemas.microsoft.com/office/powerpoint/2010/main" val="337375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196180"/>
            <a:ext cx="2143123" cy="566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43125" cy="11961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55" y="6316393"/>
            <a:ext cx="1980300" cy="456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28" y="1196180"/>
            <a:ext cx="2286973" cy="24324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" y="6384871"/>
            <a:ext cx="2032549" cy="388071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B6845846-A9ED-41DD-8D7D-D5CB9C5E5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828793" y="1269332"/>
            <a:ext cx="8173664" cy="4182593"/>
          </a:xfrm>
          <a:prstGeom prst="rect">
            <a:avLst/>
          </a:prstGeom>
        </p:spPr>
      </p:pic>
      <p:sp>
        <p:nvSpPr>
          <p:cNvPr id="15" name="Title 7">
            <a:extLst>
              <a:ext uri="{FF2B5EF4-FFF2-40B4-BE49-F238E27FC236}">
                <a16:creationId xmlns:a16="http://schemas.microsoft.com/office/drawing/2014/main" id="{DEFA2743-7C0B-4DC3-91B3-185F08B8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524" y="-152832"/>
            <a:ext cx="8991600" cy="13255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Use Case: Hemorrhage Detection</a:t>
            </a:r>
          </a:p>
        </p:txBody>
      </p:sp>
    </p:spTree>
    <p:extLst>
      <p:ext uri="{BB962C8B-B14F-4D97-AF65-F5344CB8AC3E}">
        <p14:creationId xmlns:p14="http://schemas.microsoft.com/office/powerpoint/2010/main" val="338514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196180"/>
            <a:ext cx="2143123" cy="5661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15045" y="9461"/>
            <a:ext cx="9927336" cy="13255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Use Case: Atrial Fibrillation Classification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143125" cy="11961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55" y="6316393"/>
            <a:ext cx="1980300" cy="456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28" y="1196180"/>
            <a:ext cx="2286973" cy="24324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" y="6384871"/>
            <a:ext cx="2032549" cy="388071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E1AE6F8-1D12-4F8A-B3D6-EDCCC3E4F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72" y="1329609"/>
            <a:ext cx="539496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1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Impact</vt:lpstr>
      <vt:lpstr>Myriad Pro</vt:lpstr>
      <vt:lpstr>Office Theme</vt:lpstr>
      <vt:lpstr>PowerPoint Presentation</vt:lpstr>
      <vt:lpstr>Life Sciences and Data Science</vt:lpstr>
      <vt:lpstr>PowerPoint Presentation</vt:lpstr>
      <vt:lpstr>Challenges</vt:lpstr>
      <vt:lpstr>Prototype System</vt:lpstr>
      <vt:lpstr>Use Case: Hemorrhage Detection</vt:lpstr>
      <vt:lpstr>Use Case: Atrial Fibrillation Classification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Harwood, Elizabeth A</dc:creator>
  <cp:lastModifiedBy>Mohammad Adibuzzaman</cp:lastModifiedBy>
  <cp:revision>20</cp:revision>
  <dcterms:created xsi:type="dcterms:W3CDTF">2019-01-04T19:51:13Z</dcterms:created>
  <dcterms:modified xsi:type="dcterms:W3CDTF">2019-08-27T14:53:33Z</dcterms:modified>
</cp:coreProperties>
</file>