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90" r:id="rId4"/>
    <p:sldId id="270" r:id="rId5"/>
    <p:sldId id="286" r:id="rId6"/>
    <p:sldId id="295" r:id="rId7"/>
    <p:sldId id="292" r:id="rId8"/>
    <p:sldId id="273" r:id="rId9"/>
    <p:sldId id="272" r:id="rId10"/>
    <p:sldId id="271" r:id="rId11"/>
    <p:sldId id="287" r:id="rId12"/>
    <p:sldId id="288" r:id="rId13"/>
    <p:sldId id="289" r:id="rId14"/>
    <p:sldId id="262" r:id="rId15"/>
    <p:sldId id="280" r:id="rId16"/>
    <p:sldId id="296" r:id="rId17"/>
    <p:sldId id="283" r:id="rId18"/>
    <p:sldId id="293" r:id="rId19"/>
    <p:sldId id="294" r:id="rId20"/>
    <p:sldId id="279" r:id="rId21"/>
    <p:sldId id="297" r:id="rId22"/>
    <p:sldId id="29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297"/>
    <a:srgbClr val="CC9C3C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0" d="100"/>
          <a:sy n="110" d="100"/>
        </p:scale>
        <p:origin x="60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12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63CEC6-BC00-4336-A687-BAE7D2F5B40A}" type="doc">
      <dgm:prSet loTypeId="urn:microsoft.com/office/officeart/2005/8/layout/venn1" loCatId="relationship" qsTypeId="urn:microsoft.com/office/officeart/2005/8/quickstyle/simple1" qsCatId="simple" csTypeId="urn:microsoft.com/office/officeart/2005/8/colors/colorful1#1" csCatId="colorful" phldr="1"/>
      <dgm:spPr/>
    </dgm:pt>
    <dgm:pt modelId="{779760AE-B640-4824-B9CA-7AA77990BC54}">
      <dgm:prSet phldrT="[Text]" custT="1"/>
      <dgm:spPr>
        <a:solidFill>
          <a:schemeClr val="accent1">
            <a:lumMod val="75000"/>
            <a:alpha val="50000"/>
          </a:schemeClr>
        </a:solidFill>
      </dgm:spPr>
      <dgm:t>
        <a:bodyPr/>
        <a:lstStyle/>
        <a:p>
          <a:pPr algn="l"/>
          <a:endParaRPr lang="en-US" sz="2000" dirty="0"/>
        </a:p>
      </dgm:t>
    </dgm:pt>
    <dgm:pt modelId="{F1D71CD4-016E-4708-85C5-1FB0929E30B7}" type="parTrans" cxnId="{1B09FA3B-2685-40BF-8C0E-7B78B8D5627B}">
      <dgm:prSet/>
      <dgm:spPr/>
      <dgm:t>
        <a:bodyPr/>
        <a:lstStyle/>
        <a:p>
          <a:endParaRPr lang="en-US"/>
        </a:p>
      </dgm:t>
    </dgm:pt>
    <dgm:pt modelId="{D5E0E7D1-F035-4445-9D67-3F67871E65F7}" type="sibTrans" cxnId="{1B09FA3B-2685-40BF-8C0E-7B78B8D5627B}">
      <dgm:prSet/>
      <dgm:spPr/>
      <dgm:t>
        <a:bodyPr/>
        <a:lstStyle/>
        <a:p>
          <a:endParaRPr lang="en-US"/>
        </a:p>
      </dgm:t>
    </dgm:pt>
    <dgm:pt modelId="{AA08634A-BFC2-430B-AEAD-7740FD7AC267}">
      <dgm:prSet phldrT="[Text]" custT="1"/>
      <dgm:spPr>
        <a:solidFill>
          <a:srgbClr val="92D050">
            <a:alpha val="50000"/>
          </a:srgbClr>
        </a:solidFill>
      </dgm:spPr>
      <dgm:t>
        <a:bodyPr/>
        <a:lstStyle/>
        <a:p>
          <a:endParaRPr lang="en-US" sz="2000" dirty="0"/>
        </a:p>
      </dgm:t>
    </dgm:pt>
    <dgm:pt modelId="{315DBC3E-CB0D-48CE-AD56-C3A29DC5B539}" type="parTrans" cxnId="{AB28DFC5-DC2F-43F3-B3F7-3B6D2B2A7B62}">
      <dgm:prSet/>
      <dgm:spPr/>
      <dgm:t>
        <a:bodyPr/>
        <a:lstStyle/>
        <a:p>
          <a:endParaRPr lang="en-US"/>
        </a:p>
      </dgm:t>
    </dgm:pt>
    <dgm:pt modelId="{D97556D9-464E-4E95-8859-F4AF59A0F8CA}" type="sibTrans" cxnId="{AB28DFC5-DC2F-43F3-B3F7-3B6D2B2A7B62}">
      <dgm:prSet/>
      <dgm:spPr/>
      <dgm:t>
        <a:bodyPr/>
        <a:lstStyle/>
        <a:p>
          <a:endParaRPr lang="en-US"/>
        </a:p>
      </dgm:t>
    </dgm:pt>
    <dgm:pt modelId="{B2C2A346-A1B3-4A43-839E-D2DDFE71D598}" type="pres">
      <dgm:prSet presAssocID="{5163CEC6-BC00-4336-A687-BAE7D2F5B40A}" presName="compositeShape" presStyleCnt="0">
        <dgm:presLayoutVars>
          <dgm:chMax val="7"/>
          <dgm:dir/>
          <dgm:resizeHandles val="exact"/>
        </dgm:presLayoutVars>
      </dgm:prSet>
      <dgm:spPr/>
    </dgm:pt>
    <dgm:pt modelId="{20705B90-15C4-4C3F-8836-61C7DBBBC855}" type="pres">
      <dgm:prSet presAssocID="{779760AE-B640-4824-B9CA-7AA77990BC54}" presName="circ1" presStyleLbl="vennNode1" presStyleIdx="0" presStyleCnt="2"/>
      <dgm:spPr/>
      <dgm:t>
        <a:bodyPr/>
        <a:lstStyle/>
        <a:p>
          <a:endParaRPr lang="en-US"/>
        </a:p>
      </dgm:t>
    </dgm:pt>
    <dgm:pt modelId="{E37F14CE-CEB5-4324-81CA-7BE8BA3D0253}" type="pres">
      <dgm:prSet presAssocID="{779760AE-B640-4824-B9CA-7AA77990BC5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99DF5-5F7D-456E-B1B6-F3259DE2F1DF}" type="pres">
      <dgm:prSet presAssocID="{AA08634A-BFC2-430B-AEAD-7740FD7AC267}" presName="circ2" presStyleLbl="vennNode1" presStyleIdx="1" presStyleCnt="2" custLinFactNeighborX="-9693"/>
      <dgm:spPr/>
      <dgm:t>
        <a:bodyPr/>
        <a:lstStyle/>
        <a:p>
          <a:endParaRPr lang="en-US"/>
        </a:p>
      </dgm:t>
    </dgm:pt>
    <dgm:pt modelId="{CF747B43-8335-4ABA-9EC1-5BCDA5230ABB}" type="pres">
      <dgm:prSet presAssocID="{AA08634A-BFC2-430B-AEAD-7740FD7AC26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467199-39F0-445D-B94E-B67ED705289A}" type="presOf" srcId="{5163CEC6-BC00-4336-A687-BAE7D2F5B40A}" destId="{B2C2A346-A1B3-4A43-839E-D2DDFE71D598}" srcOrd="0" destOrd="0" presId="urn:microsoft.com/office/officeart/2005/8/layout/venn1"/>
    <dgm:cxn modelId="{DC76412F-27A4-42D9-9A34-8DB5FC21021B}" type="presOf" srcId="{AA08634A-BFC2-430B-AEAD-7740FD7AC267}" destId="{CF747B43-8335-4ABA-9EC1-5BCDA5230ABB}" srcOrd="1" destOrd="0" presId="urn:microsoft.com/office/officeart/2005/8/layout/venn1"/>
    <dgm:cxn modelId="{D56EEEAB-6204-4CDD-8C40-8D85F44571EB}" type="presOf" srcId="{AA08634A-BFC2-430B-AEAD-7740FD7AC267}" destId="{E2B99DF5-5F7D-456E-B1B6-F3259DE2F1DF}" srcOrd="0" destOrd="0" presId="urn:microsoft.com/office/officeart/2005/8/layout/venn1"/>
    <dgm:cxn modelId="{AB28DFC5-DC2F-43F3-B3F7-3B6D2B2A7B62}" srcId="{5163CEC6-BC00-4336-A687-BAE7D2F5B40A}" destId="{AA08634A-BFC2-430B-AEAD-7740FD7AC267}" srcOrd="1" destOrd="0" parTransId="{315DBC3E-CB0D-48CE-AD56-C3A29DC5B539}" sibTransId="{D97556D9-464E-4E95-8859-F4AF59A0F8CA}"/>
    <dgm:cxn modelId="{2CBE1F47-B961-49E3-961C-8DADCA5222A3}" type="presOf" srcId="{779760AE-B640-4824-B9CA-7AA77990BC54}" destId="{20705B90-15C4-4C3F-8836-61C7DBBBC855}" srcOrd="0" destOrd="0" presId="urn:microsoft.com/office/officeart/2005/8/layout/venn1"/>
    <dgm:cxn modelId="{5599BF8F-F6F4-44EB-A968-0EB68256D66B}" type="presOf" srcId="{779760AE-B640-4824-B9CA-7AA77990BC54}" destId="{E37F14CE-CEB5-4324-81CA-7BE8BA3D0253}" srcOrd="1" destOrd="0" presId="urn:microsoft.com/office/officeart/2005/8/layout/venn1"/>
    <dgm:cxn modelId="{1B09FA3B-2685-40BF-8C0E-7B78B8D5627B}" srcId="{5163CEC6-BC00-4336-A687-BAE7D2F5B40A}" destId="{779760AE-B640-4824-B9CA-7AA77990BC54}" srcOrd="0" destOrd="0" parTransId="{F1D71CD4-016E-4708-85C5-1FB0929E30B7}" sibTransId="{D5E0E7D1-F035-4445-9D67-3F67871E65F7}"/>
    <dgm:cxn modelId="{ED504B19-C6C1-4A62-BBAC-C367F2C9D4D4}" type="presParOf" srcId="{B2C2A346-A1B3-4A43-839E-D2DDFE71D598}" destId="{20705B90-15C4-4C3F-8836-61C7DBBBC855}" srcOrd="0" destOrd="0" presId="urn:microsoft.com/office/officeart/2005/8/layout/venn1"/>
    <dgm:cxn modelId="{6163CC09-8533-4F2B-A8CE-16E6FF700B7F}" type="presParOf" srcId="{B2C2A346-A1B3-4A43-839E-D2DDFE71D598}" destId="{E37F14CE-CEB5-4324-81CA-7BE8BA3D0253}" srcOrd="1" destOrd="0" presId="urn:microsoft.com/office/officeart/2005/8/layout/venn1"/>
    <dgm:cxn modelId="{DEF8E3D4-7D9F-45C3-A344-8908E69F0A85}" type="presParOf" srcId="{B2C2A346-A1B3-4A43-839E-D2DDFE71D598}" destId="{E2B99DF5-5F7D-456E-B1B6-F3259DE2F1DF}" srcOrd="2" destOrd="0" presId="urn:microsoft.com/office/officeart/2005/8/layout/venn1"/>
    <dgm:cxn modelId="{106B8B89-B39E-402D-94C8-20B2E64382F9}" type="presParOf" srcId="{B2C2A346-A1B3-4A43-839E-D2DDFE71D598}" destId="{CF747B43-8335-4ABA-9EC1-5BCDA5230AB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05B90-15C4-4C3F-8836-61C7DBBBC855}">
      <dsp:nvSpPr>
        <dsp:cNvPr id="0" name=""/>
        <dsp:cNvSpPr/>
      </dsp:nvSpPr>
      <dsp:spPr>
        <a:xfrm>
          <a:off x="196131" y="209943"/>
          <a:ext cx="4837913" cy="4837913"/>
        </a:xfrm>
        <a:prstGeom prst="ellipse">
          <a:avLst/>
        </a:prstGeom>
        <a:solidFill>
          <a:schemeClr val="accent1">
            <a:lumMod val="75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871696" y="780437"/>
        <a:ext cx="2789427" cy="3696925"/>
      </dsp:txXfrm>
    </dsp:sp>
    <dsp:sp modelId="{E2B99DF5-5F7D-456E-B1B6-F3259DE2F1DF}">
      <dsp:nvSpPr>
        <dsp:cNvPr id="0" name=""/>
        <dsp:cNvSpPr/>
      </dsp:nvSpPr>
      <dsp:spPr>
        <a:xfrm>
          <a:off x="3213977" y="209943"/>
          <a:ext cx="4837913" cy="4837913"/>
        </a:xfrm>
        <a:prstGeom prst="ellipse">
          <a:avLst/>
        </a:prstGeom>
        <a:solidFill>
          <a:srgbClr val="92D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4586898" y="780437"/>
        <a:ext cx="2789427" cy="3696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233B2-A6C2-4F01-A7EA-0887F70BA99D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8BDCE-2D18-4FDF-B324-F690B0D8C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1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ABBF43-5677-4E7A-A22D-38A4D1BB0821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6324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BDCE-2D18-4FDF-B324-F690B0D8C6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1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BDCE-2D18-4FDF-B324-F690B0D8C6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19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:\Users\LXG4\Desktop\template\cdrh_logo_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9525"/>
            <a:ext cx="865188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C:\Users\LXG4\Desktop\template\FDAlogo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3188"/>
            <a:ext cx="11969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0B2A0-BA22-40C5-A2C9-8AD3F3197E9E}" type="datetime1">
              <a:rPr lang="en-US" smtClean="0">
                <a:solidFill>
                  <a:srgbClr val="000000"/>
                </a:solidFill>
              </a:rPr>
              <a:t>8/12/2014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76EC4-883B-4627-A29D-23047454DFF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6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3FBE4-9E66-4795-8A68-62EF405F778B}" type="datetime1">
              <a:rPr lang="en-US" smtClean="0">
                <a:solidFill>
                  <a:srgbClr val="000000"/>
                </a:solidFill>
              </a:rPr>
              <a:t>8/12/2014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10437-603C-4FB4-9EB8-B3EA2CAF2EB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2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BE17D-B5D1-4767-B055-CEE2DF8A25D7}" type="datetime1">
              <a:rPr lang="en-US" smtClean="0">
                <a:solidFill>
                  <a:srgbClr val="000000"/>
                </a:solidFill>
              </a:rPr>
              <a:t>8/12/2014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9CC57-4D5E-400E-835F-A4D50D18C57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9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3D506-4FDB-4DAC-9FA5-27E77A5FD1E2}" type="datetime1">
              <a:rPr lang="en-US" smtClean="0">
                <a:solidFill>
                  <a:srgbClr val="000000"/>
                </a:solidFill>
              </a:rPr>
              <a:t>8/12/2014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4195-CE7F-4ADC-BB55-D13170F456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94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 cap="all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91276-D726-4E2C-A04E-4AF033AF19C7}" type="datetime1">
              <a:rPr lang="en-US" smtClean="0">
                <a:solidFill>
                  <a:srgbClr val="000000"/>
                </a:solidFill>
              </a:rPr>
              <a:t>8/12/2014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76BC4-3559-4F53-9AAA-C712451E80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3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52683-904D-4092-9E03-E36120A42CDE}" type="datetime1">
              <a:rPr lang="en-US" smtClean="0">
                <a:solidFill>
                  <a:srgbClr val="000000"/>
                </a:solidFill>
              </a:rPr>
              <a:t>8/12/2014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FC58B-6C86-4F25-A558-E7BDA4BD66D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7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1749C-953C-4418-86EA-01F497916DAD}" type="datetime1">
              <a:rPr lang="en-US" smtClean="0">
                <a:solidFill>
                  <a:srgbClr val="000000"/>
                </a:solidFill>
              </a:rPr>
              <a:t>8/12/2014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3639D-0606-42CB-86AE-91311620C5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31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E8FBB-D811-4F69-A094-D5BDC1F51F3F}" type="datetime1">
              <a:rPr lang="en-US" smtClean="0">
                <a:solidFill>
                  <a:srgbClr val="000000"/>
                </a:solidFill>
              </a:rPr>
              <a:t>8/12/2014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B2428-7717-4C71-921B-41491FF124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93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36134-C0CE-4A2E-9E04-B66EE6623140}" type="datetime1">
              <a:rPr lang="en-US" smtClean="0">
                <a:solidFill>
                  <a:srgbClr val="000000"/>
                </a:solidFill>
              </a:rPr>
              <a:t>8/12/2014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29D79-A19D-435A-B53D-3E82449191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27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3437C-1091-4194-BD58-A54B0D131007}" type="datetime1">
              <a:rPr lang="en-US" smtClean="0">
                <a:solidFill>
                  <a:srgbClr val="000000"/>
                </a:solidFill>
              </a:rPr>
              <a:t>8/12/2014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FC12B-4C9C-4BA3-A813-1723954517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6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3623C-9EC9-488F-AA76-CED42445ACB1}" type="datetime1">
              <a:rPr lang="en-US" smtClean="0">
                <a:solidFill>
                  <a:srgbClr val="000000"/>
                </a:solidFill>
              </a:rPr>
              <a:t>8/12/2014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1DBE7-4034-493C-BE27-77C807B52F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6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waveheader_shortwav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4A455A-22A1-466D-BF5C-E13960B6ADB0}" type="datetime1">
              <a:rPr lang="en-US" smtClean="0">
                <a:solidFill>
                  <a:srgbClr val="000000"/>
                </a:solidFill>
              </a:rPr>
              <a:t>8/12/2014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DAEB93-3D46-47BF-9F9E-FF67AD01A282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908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Evaluation of Machine Learning Algorithms for Multi-parameter Patient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Mohammad Adibuzzaman</a:t>
            </a:r>
          </a:p>
          <a:p>
            <a:r>
              <a:rPr lang="en-US" dirty="0"/>
              <a:t>ORISE Fellow, FDA</a:t>
            </a:r>
          </a:p>
          <a:p>
            <a:r>
              <a:rPr lang="en-US" dirty="0" smtClean="0"/>
              <a:t>PhD Candidate, Marquette University</a:t>
            </a:r>
          </a:p>
        </p:txBody>
      </p:sp>
    </p:spTree>
    <p:extLst>
      <p:ext uri="{BB962C8B-B14F-4D97-AF65-F5344CB8AC3E}">
        <p14:creationId xmlns:p14="http://schemas.microsoft.com/office/powerpoint/2010/main" val="1689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2800" dirty="0" smtClean="0"/>
              <a:t>Medical emergency team activation (MET) criteria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</a:pPr>
            <a:r>
              <a:rPr lang="en-US" altLang="en-US" sz="2000" dirty="0" smtClean="0">
                <a:latin typeface="Arial" charset="0"/>
              </a:rPr>
              <a:t>Medical emergency team (MET) activation criteria is used in hospital settings as ‘clinically critical events</a:t>
            </a:r>
            <a:r>
              <a:rPr lang="en-US" altLang="en-US" sz="2000" dirty="0" smtClean="0">
                <a:latin typeface="Arial" charset="0"/>
              </a:rPr>
              <a:t>’.</a:t>
            </a:r>
            <a:endParaRPr lang="en-US" altLang="en-US" sz="2000" dirty="0" smtClean="0">
              <a:latin typeface="Arial" charset="0"/>
            </a:endParaRPr>
          </a:p>
          <a:p>
            <a:pPr algn="just">
              <a:spcBef>
                <a:spcPct val="0"/>
              </a:spcBef>
            </a:pPr>
            <a:endParaRPr lang="en-US" altLang="en-US" sz="2000" dirty="0" smtClean="0">
              <a:latin typeface="Arial" charset="0"/>
            </a:endParaRPr>
          </a:p>
          <a:p>
            <a:pPr algn="just">
              <a:spcBef>
                <a:spcPct val="0"/>
              </a:spcBef>
            </a:pPr>
            <a:r>
              <a:rPr lang="en-US" altLang="en-US" sz="2000" dirty="0" smtClean="0">
                <a:latin typeface="Arial" charset="0"/>
              </a:rPr>
              <a:t>MET activation </a:t>
            </a:r>
            <a:r>
              <a:rPr lang="en-US" altLang="en-US" sz="2000" dirty="0">
                <a:latin typeface="Arial" charset="0"/>
              </a:rPr>
              <a:t>criteria was set as the event to </a:t>
            </a:r>
            <a:r>
              <a:rPr lang="en-US" altLang="en-US" sz="2000" dirty="0" smtClean="0">
                <a:latin typeface="Arial" charset="0"/>
              </a:rPr>
              <a:t>predict.</a:t>
            </a:r>
            <a:endParaRPr lang="en-US" altLang="en-US" sz="2000" dirty="0" smtClean="0">
              <a:latin typeface="Arial" charset="0"/>
            </a:endParaRPr>
          </a:p>
          <a:p>
            <a:pPr algn="just">
              <a:spcBef>
                <a:spcPct val="0"/>
              </a:spcBef>
            </a:pPr>
            <a:endParaRPr lang="en-US" altLang="en-US" sz="2000" dirty="0" smtClean="0">
              <a:latin typeface="Arial" charset="0"/>
            </a:endParaRPr>
          </a:p>
          <a:p>
            <a:pPr algn="just">
              <a:spcBef>
                <a:spcPct val="0"/>
              </a:spcBef>
            </a:pPr>
            <a:r>
              <a:rPr lang="en-US" altLang="en-US" sz="2000" dirty="0" smtClean="0">
                <a:latin typeface="Arial" charset="0"/>
              </a:rPr>
              <a:t>MET activation criteria</a:t>
            </a:r>
          </a:p>
          <a:p>
            <a:pPr lvl="1" algn="just">
              <a:spcBef>
                <a:spcPct val="0"/>
              </a:spcBef>
            </a:pPr>
            <a:r>
              <a:rPr lang="en-US" altLang="en-US" sz="2000" dirty="0" smtClean="0">
                <a:latin typeface="Arial" charset="0"/>
              </a:rPr>
              <a:t>Heart rate (&lt;40 or &gt;160 bpm)</a:t>
            </a:r>
          </a:p>
          <a:p>
            <a:pPr lvl="1" algn="just">
              <a:spcBef>
                <a:spcPct val="0"/>
              </a:spcBef>
            </a:pPr>
            <a:r>
              <a:rPr lang="en-US" altLang="en-US" sz="2000" dirty="0" smtClean="0">
                <a:latin typeface="Arial" charset="0"/>
              </a:rPr>
              <a:t>Systolic blood pressure(&lt;60 or &gt;200 mmHg) or </a:t>
            </a:r>
          </a:p>
          <a:p>
            <a:pPr lvl="1" algn="just">
              <a:spcBef>
                <a:spcPct val="0"/>
              </a:spcBef>
            </a:pPr>
            <a:r>
              <a:rPr lang="en-US" altLang="en-US" sz="2000" dirty="0">
                <a:latin typeface="Arial" charset="0"/>
              </a:rPr>
              <a:t>O</a:t>
            </a:r>
            <a:r>
              <a:rPr lang="en-US" altLang="en-US" sz="2000" dirty="0" smtClean="0">
                <a:latin typeface="Arial" charset="0"/>
              </a:rPr>
              <a:t>xygen saturation (&lt;85%)</a:t>
            </a:r>
          </a:p>
          <a:p>
            <a:pPr lvl="1" algn="just">
              <a:spcBef>
                <a:spcPct val="0"/>
              </a:spcBef>
            </a:pPr>
            <a:endParaRPr lang="en-US" altLang="en-US" sz="2000" dirty="0">
              <a:latin typeface="Arial" charset="0"/>
            </a:endParaRPr>
          </a:p>
          <a:p>
            <a:pPr algn="just">
              <a:spcBef>
                <a:spcPct val="0"/>
              </a:spcBef>
            </a:pPr>
            <a:r>
              <a:rPr lang="en-US" altLang="en-US" sz="2000" dirty="0">
                <a:latin typeface="Arial" charset="0"/>
              </a:rPr>
              <a:t>The goal is to predict if MET activation will occur 60 minutes in advance (in the target window).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60F5-7CDB-4DD6-A3C4-947AE94384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120294"/>
            <a:ext cx="8229600" cy="1371600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</a:pPr>
            <a:r>
              <a:rPr lang="en-US" altLang="en-US" sz="2000" dirty="0">
                <a:latin typeface="Arial" charset="0"/>
              </a:rPr>
              <a:t>Two machine learning approaches (decision tree and support vector machine SVM) were applied to develop the MET prediction algorithm </a:t>
            </a:r>
            <a:r>
              <a:rPr lang="en-US" altLang="en-US" sz="2000" dirty="0" smtClean="0">
                <a:latin typeface="Arial" charset="0"/>
              </a:rPr>
              <a:t>using three vital signs (heart rate, systolic blood pressure and oxygen saturation).</a:t>
            </a:r>
            <a:endParaRPr lang="en-US" altLang="en-US" sz="2000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60F5-7CDB-4DD6-A3C4-947AE94384ED}" type="slidenum">
              <a:rPr lang="en-US" smtClean="0"/>
              <a:t>11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906905" y="2750683"/>
            <a:ext cx="3046095" cy="2354717"/>
            <a:chOff x="1932028" y="1692336"/>
            <a:chExt cx="3046095" cy="2843233"/>
          </a:xfrm>
        </p:grpSpPr>
        <p:sp>
          <p:nvSpPr>
            <p:cNvPr id="8" name="Flowchart: Alternate Process 7"/>
            <p:cNvSpPr/>
            <p:nvPr/>
          </p:nvSpPr>
          <p:spPr bwMode="auto">
            <a:xfrm>
              <a:off x="2333403" y="1692336"/>
              <a:ext cx="2644720" cy="2843233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tx1"/>
                  </a:solidFill>
                </a:rPr>
                <a:t>Features</a:t>
              </a:r>
              <a:br>
                <a:rPr lang="en-US" sz="1600" b="1" dirty="0" smtClean="0">
                  <a:solidFill>
                    <a:schemeClr val="tx1"/>
                  </a:solidFill>
                </a:rPr>
              </a:br>
              <a:r>
                <a:rPr lang="en-US" sz="1600" b="1" dirty="0" smtClean="0">
                  <a:solidFill>
                    <a:schemeClr val="tx1"/>
                  </a:solidFill>
                </a:rPr>
                <a:t>(</a:t>
              </a:r>
              <a:r>
                <a:rPr lang="en-US" altLang="en-US" sz="1600" dirty="0" smtClean="0">
                  <a:solidFill>
                    <a:schemeClr val="tx1"/>
                  </a:solidFill>
                  <a:latin typeface="Arial" charset="0"/>
                </a:rPr>
                <a:t>Mean</a:t>
              </a:r>
              <a:r>
                <a:rPr lang="en-US" altLang="en-US" sz="1600" dirty="0">
                  <a:solidFill>
                    <a:schemeClr val="tx1"/>
                  </a:solidFill>
                  <a:latin typeface="Arial" charset="0"/>
                </a:rPr>
                <a:t>, </a:t>
              </a:r>
              <a:r>
                <a:rPr lang="en-US" altLang="en-US" sz="1600" dirty="0" smtClean="0">
                  <a:solidFill>
                    <a:schemeClr val="tx1"/>
                  </a:solidFill>
                  <a:latin typeface="Arial" charset="0"/>
                </a:rPr>
                <a:t>median, variance</a:t>
              </a:r>
              <a:r>
                <a:rPr lang="en-US" altLang="en-US" sz="1600" dirty="0">
                  <a:solidFill>
                    <a:schemeClr val="tx1"/>
                  </a:solidFill>
                  <a:latin typeface="Arial" charset="0"/>
                </a:rPr>
                <a:t>, kurtosis, skewness, cross correlation and early warning </a:t>
              </a:r>
              <a:r>
                <a:rPr lang="en-US" altLang="en-US" sz="1600" dirty="0" smtClean="0">
                  <a:solidFill>
                    <a:schemeClr val="tx1"/>
                  </a:solidFill>
                  <a:latin typeface="Arial" charset="0"/>
                </a:rPr>
                <a:t>score)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0" idx="3"/>
              <a:endCxn id="8" idx="1"/>
            </p:cNvCxnSpPr>
            <p:nvPr/>
          </p:nvCxnSpPr>
          <p:spPr>
            <a:xfrm>
              <a:off x="1955789" y="2070576"/>
              <a:ext cx="377614" cy="104337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3"/>
              <a:endCxn id="8" idx="1"/>
            </p:cNvCxnSpPr>
            <p:nvPr/>
          </p:nvCxnSpPr>
          <p:spPr>
            <a:xfrm>
              <a:off x="1932028" y="3099517"/>
              <a:ext cx="401375" cy="1443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8" idx="1"/>
            </p:cNvCxnSpPr>
            <p:nvPr/>
          </p:nvCxnSpPr>
          <p:spPr>
            <a:xfrm flipV="1">
              <a:off x="1932028" y="3113953"/>
              <a:ext cx="401375" cy="107898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-76200" y="2701299"/>
            <a:ext cx="2514600" cy="3928101"/>
            <a:chOff x="-76200" y="1676401"/>
            <a:chExt cx="2514600" cy="3928101"/>
          </a:xfrm>
        </p:grpSpPr>
        <p:sp>
          <p:nvSpPr>
            <p:cNvPr id="10" name="Rectangle 9"/>
            <p:cNvSpPr/>
            <p:nvPr/>
          </p:nvSpPr>
          <p:spPr bwMode="auto">
            <a:xfrm>
              <a:off x="156523" y="1676401"/>
              <a:ext cx="1774143" cy="7252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Heart Rate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67963" y="3387261"/>
              <a:ext cx="1738942" cy="8189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Oxygen Saturation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-76200" y="4588839"/>
              <a:ext cx="25146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latin typeface="+mj-lt"/>
                </a:rPr>
                <a:t>Observation window containing </a:t>
              </a:r>
              <a:r>
                <a:rPr lang="en-US" sz="2000" dirty="0">
                  <a:latin typeface="+mj-lt"/>
                </a:rPr>
                <a:t>v</a:t>
              </a:r>
              <a:r>
                <a:rPr lang="en-US" sz="2000" dirty="0" smtClean="0">
                  <a:latin typeface="+mj-lt"/>
                </a:rPr>
                <a:t>ital signs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67963" y="2492977"/>
              <a:ext cx="1738942" cy="7964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Systolic Blood Pressure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ight Brace 16"/>
            <p:cNvSpPr/>
            <p:nvPr/>
          </p:nvSpPr>
          <p:spPr>
            <a:xfrm rot="5400000">
              <a:off x="891603" y="3552041"/>
              <a:ext cx="301719" cy="177187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13261" y="3273217"/>
            <a:ext cx="2307373" cy="3356183"/>
            <a:chOff x="6813261" y="2305325"/>
            <a:chExt cx="2307373" cy="3356183"/>
          </a:xfrm>
        </p:grpSpPr>
        <p:sp>
          <p:nvSpPr>
            <p:cNvPr id="9" name="Right Arrow 8"/>
            <p:cNvSpPr/>
            <p:nvPr/>
          </p:nvSpPr>
          <p:spPr bwMode="auto">
            <a:xfrm>
              <a:off x="6813261" y="2822220"/>
              <a:ext cx="342161" cy="206735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7176904" y="2305325"/>
              <a:ext cx="1711987" cy="12910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Predict MET activation 60 minutes in advance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6902434" y="4618542"/>
              <a:ext cx="2218200" cy="10429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latin typeface="+mj-lt"/>
                </a:rPr>
                <a:t>MET activation prediction in the target window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20" name="Right Brace 19"/>
            <p:cNvSpPr/>
            <p:nvPr/>
          </p:nvSpPr>
          <p:spPr>
            <a:xfrm rot="5400000">
              <a:off x="7889075" y="3716318"/>
              <a:ext cx="242689" cy="150235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65910" y="3343810"/>
            <a:ext cx="1847351" cy="1104057"/>
            <a:chOff x="4965910" y="2375918"/>
            <a:chExt cx="1847351" cy="1104057"/>
          </a:xfrm>
        </p:grpSpPr>
        <p:sp>
          <p:nvSpPr>
            <p:cNvPr id="6" name="Flowchart: Alternate Process 5"/>
            <p:cNvSpPr/>
            <p:nvPr/>
          </p:nvSpPr>
          <p:spPr bwMode="auto">
            <a:xfrm>
              <a:off x="5320286" y="2375918"/>
              <a:ext cx="1492975" cy="1104057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700" b="1" dirty="0" smtClean="0">
                  <a:solidFill>
                    <a:schemeClr val="tx1"/>
                  </a:solidFill>
                </a:rPr>
                <a:t>Machine Learning Algorithms</a:t>
              </a:r>
              <a:endParaRPr lang="en-US" sz="17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4965910" y="2821789"/>
              <a:ext cx="342161" cy="206735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591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" t="4083" r="8294" b="5778"/>
          <a:stretch/>
        </p:blipFill>
        <p:spPr>
          <a:xfrm>
            <a:off x="2133600" y="1066014"/>
            <a:ext cx="4191000" cy="4877586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848600" cy="838200"/>
          </a:xfrm>
        </p:spPr>
        <p:txBody>
          <a:bodyPr>
            <a:noAutofit/>
          </a:bodyPr>
          <a:lstStyle/>
          <a:p>
            <a:r>
              <a:rPr lang="en-US" sz="2500" dirty="0" smtClean="0"/>
              <a:t>True Positive Event: Medical Emergency </a:t>
            </a:r>
            <a:r>
              <a:rPr lang="en-US" sz="2500" dirty="0"/>
              <a:t>T</a:t>
            </a:r>
            <a:r>
              <a:rPr lang="en-US" sz="2500" dirty="0" smtClean="0"/>
              <a:t>eam Activation (MET) Criteria Satisfied</a:t>
            </a:r>
            <a:endParaRPr lang="en-US" sz="25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60F5-7CDB-4DD6-A3C4-947AE94384ED}" type="slidenum">
              <a:rPr lang="en-US" smtClean="0"/>
              <a:t>12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29400" y="3207603"/>
            <a:ext cx="2133600" cy="10772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Oxygen Saturation drops below 85% </a:t>
            </a:r>
          </a:p>
          <a:p>
            <a:pPr algn="ctr"/>
            <a:r>
              <a:rPr lang="en-US" sz="1600" b="1" dirty="0" smtClean="0"/>
              <a:t>(MET activation criteria)</a:t>
            </a:r>
            <a:endParaRPr lang="en-US" sz="1600" b="1" dirty="0"/>
          </a:p>
        </p:txBody>
      </p: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>
            <a:off x="6229350" y="3746212"/>
            <a:ext cx="400050" cy="9212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 rot="5400000">
            <a:off x="4960623" y="5216207"/>
            <a:ext cx="365760" cy="1698625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5400000">
            <a:off x="3297715" y="5251924"/>
            <a:ext cx="365760" cy="1627189"/>
          </a:xfrm>
          <a:prstGeom prst="rightBrac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5400000">
            <a:off x="5958523" y="5943916"/>
            <a:ext cx="351157" cy="228600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2209800" y="6226314"/>
            <a:ext cx="2514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/>
              <a:t>Observation </a:t>
            </a:r>
          </a:p>
          <a:p>
            <a:pPr algn="ctr"/>
            <a:r>
              <a:rPr lang="en-US" altLang="en-US" sz="2000" dirty="0"/>
              <a:t>window</a:t>
            </a:r>
          </a:p>
        </p:txBody>
      </p:sp>
      <p:sp>
        <p:nvSpPr>
          <p:cNvPr id="28" name="TextBox 49"/>
          <p:cNvSpPr txBox="1">
            <a:spLocks noChangeArrowheads="1"/>
          </p:cNvSpPr>
          <p:nvPr/>
        </p:nvSpPr>
        <p:spPr bwMode="auto">
          <a:xfrm>
            <a:off x="4343400" y="6226314"/>
            <a:ext cx="15875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dirty="0"/>
              <a:t>Gap </a:t>
            </a:r>
          </a:p>
          <a:p>
            <a:pPr algn="ctr"/>
            <a:r>
              <a:rPr lang="en-US" altLang="en-US" sz="2000" dirty="0"/>
              <a:t>window</a:t>
            </a:r>
          </a:p>
        </p:txBody>
      </p:sp>
      <p:sp>
        <p:nvSpPr>
          <p:cNvPr id="34" name="TextBox 50"/>
          <p:cNvSpPr txBox="1">
            <a:spLocks noChangeArrowheads="1"/>
          </p:cNvSpPr>
          <p:nvPr/>
        </p:nvSpPr>
        <p:spPr bwMode="auto">
          <a:xfrm>
            <a:off x="5410200" y="6226314"/>
            <a:ext cx="14859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dirty="0"/>
              <a:t>Target window</a:t>
            </a:r>
          </a:p>
        </p:txBody>
      </p:sp>
    </p:spTree>
    <p:extLst>
      <p:ext uri="{BB962C8B-B14F-4D97-AF65-F5344CB8AC3E}">
        <p14:creationId xmlns:p14="http://schemas.microsoft.com/office/powerpoint/2010/main" val="341445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009175" y="1163348"/>
            <a:ext cx="4857643" cy="5770852"/>
            <a:chOff x="24315738" y="7240764"/>
            <a:chExt cx="10247015" cy="12786715"/>
          </a:xfrm>
        </p:grpSpPr>
        <p:pic>
          <p:nvPicPr>
            <p:cNvPr id="5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25" r="6136" b="4977"/>
            <a:stretch>
              <a:fillRect/>
            </a:stretch>
          </p:blipFill>
          <p:spPr bwMode="auto">
            <a:xfrm>
              <a:off x="24315738" y="7240764"/>
              <a:ext cx="9669461" cy="10591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ight Brace 5"/>
            <p:cNvSpPr/>
            <p:nvPr/>
          </p:nvSpPr>
          <p:spPr>
            <a:xfrm rot="5400000">
              <a:off x="30827265" y="16347730"/>
              <a:ext cx="609599" cy="3590132"/>
            </a:xfrm>
            <a:prstGeom prst="righ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 rot="5400000">
              <a:off x="27110530" y="16330666"/>
              <a:ext cx="669925" cy="3684587"/>
            </a:xfrm>
            <a:prstGeom prst="rightBrac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ight Brace 7"/>
            <p:cNvSpPr/>
            <p:nvPr/>
          </p:nvSpPr>
          <p:spPr>
            <a:xfrm rot="5400000">
              <a:off x="33040637" y="17791961"/>
              <a:ext cx="517524" cy="609599"/>
            </a:xfrm>
            <a:prstGeom prst="righ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TextBox 54"/>
            <p:cNvSpPr txBox="1">
              <a:spLocks noChangeArrowheads="1"/>
            </p:cNvSpPr>
            <p:nvPr/>
          </p:nvSpPr>
          <p:spPr bwMode="auto">
            <a:xfrm>
              <a:off x="25527000" y="18364201"/>
              <a:ext cx="3803650" cy="1384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 dirty="0"/>
                <a:t>Observation </a:t>
              </a:r>
            </a:p>
            <a:p>
              <a:pPr algn="ctr"/>
              <a:r>
                <a:rPr lang="en-US" altLang="en-US" sz="2000" dirty="0"/>
                <a:t>window</a:t>
              </a:r>
            </a:p>
          </p:txBody>
        </p:sp>
        <p:sp>
          <p:nvSpPr>
            <p:cNvPr id="10" name="TextBox 55"/>
            <p:cNvSpPr txBox="1">
              <a:spLocks noChangeArrowheads="1"/>
            </p:cNvSpPr>
            <p:nvPr/>
          </p:nvSpPr>
          <p:spPr bwMode="auto">
            <a:xfrm>
              <a:off x="29960475" y="18364201"/>
              <a:ext cx="2331621" cy="1663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000" dirty="0"/>
                <a:t>Gap </a:t>
              </a:r>
            </a:p>
            <a:p>
              <a:pPr algn="ctr"/>
              <a:r>
                <a:rPr lang="en-US" altLang="en-US" sz="2000" dirty="0"/>
                <a:t>window</a:t>
              </a:r>
            </a:p>
          </p:txBody>
        </p:sp>
        <p:sp>
          <p:nvSpPr>
            <p:cNvPr id="11" name="TextBox 56"/>
            <p:cNvSpPr txBox="1">
              <a:spLocks noChangeArrowheads="1"/>
            </p:cNvSpPr>
            <p:nvPr/>
          </p:nvSpPr>
          <p:spPr bwMode="auto">
            <a:xfrm>
              <a:off x="32083096" y="18364201"/>
              <a:ext cx="2479657" cy="1663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000" dirty="0"/>
                <a:t>Target window</a:t>
              </a: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848600" cy="838200"/>
          </a:xfrm>
        </p:spPr>
        <p:txBody>
          <a:bodyPr>
            <a:noAutofit/>
          </a:bodyPr>
          <a:lstStyle/>
          <a:p>
            <a:r>
              <a:rPr lang="en-US" sz="2500" dirty="0" smtClean="0"/>
              <a:t>True Negative Event: Medical Emergency Team Activation (MET) Criteria not Satisfied</a:t>
            </a:r>
            <a:endParaRPr lang="en-US" sz="25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60F5-7CDB-4DD6-A3C4-947AE94384ED}" type="slidenum">
              <a:rPr lang="en-US" smtClean="0"/>
              <a:t>13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279073" y="2286002"/>
            <a:ext cx="2788727" cy="2285998"/>
            <a:chOff x="6279073" y="2286002"/>
            <a:chExt cx="2788727" cy="2285998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6279073" y="3898612"/>
              <a:ext cx="718628" cy="6733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997701" y="3360003"/>
              <a:ext cx="2070099" cy="10772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Target window does not satisfy MET activation criteria</a:t>
              </a:r>
              <a:endParaRPr lang="en-US" sz="1600" b="1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6412413" y="3295860"/>
              <a:ext cx="585288" cy="6027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1"/>
            </p:cNvCxnSpPr>
            <p:nvPr/>
          </p:nvCxnSpPr>
          <p:spPr>
            <a:xfrm flipH="1" flipV="1">
              <a:off x="6412413" y="2286002"/>
              <a:ext cx="585288" cy="16126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77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dirty="0"/>
              <a:t>Decision tree (Machine learning algorithm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Support vector machine (Machine learning algorithm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National early warning score </a:t>
            </a:r>
            <a:r>
              <a:rPr lang="en-US" dirty="0" smtClean="0"/>
              <a:t>(NEWS) (</a:t>
            </a:r>
            <a:r>
              <a:rPr lang="en-US" dirty="0"/>
              <a:t>Reference method)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60F5-7CDB-4DD6-A3C4-947AE94384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1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1295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Mean(Heart rate) &gt;80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3810000" y="1664732"/>
            <a:ext cx="838200" cy="6974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4648200" y="1664732"/>
            <a:ext cx="838200" cy="6974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57600" y="1752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05400" y="1752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60F5-7CDB-4DD6-A3C4-947AE94384ED}" type="slidenum">
              <a:rPr lang="en-US" smtClean="0"/>
              <a:t>15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90600" y="2362200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Mean(Systolic blood </a:t>
            </a:r>
            <a:r>
              <a:rPr lang="en-US" dirty="0"/>
              <a:t>p</a:t>
            </a:r>
            <a:r>
              <a:rPr lang="en-US" dirty="0" smtClean="0"/>
              <a:t>ressure) &gt;200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3000" y="235334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Mean(Oxygen saturation) &lt;85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105400" y="2819400"/>
            <a:ext cx="838200" cy="6974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2819400"/>
            <a:ext cx="838200" cy="6974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86200" y="34290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Variance</a:t>
            </a:r>
          </a:p>
          <a:p>
            <a:pPr algn="ctr"/>
            <a:r>
              <a:rPr lang="en-US" dirty="0" smtClean="0"/>
              <a:t>(Oxygen saturation) </a:t>
            </a:r>
          </a:p>
          <a:p>
            <a:pPr algn="ctr"/>
            <a:r>
              <a:rPr lang="en-US" dirty="0" smtClean="0"/>
              <a:t>&lt;0.4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96000" y="34290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Variance</a:t>
            </a:r>
          </a:p>
          <a:p>
            <a:pPr algn="ctr"/>
            <a:r>
              <a:rPr lang="en-US" dirty="0" smtClean="0"/>
              <a:t>(Systolic blood </a:t>
            </a:r>
            <a:r>
              <a:rPr lang="en-US" dirty="0"/>
              <a:t>p</a:t>
            </a:r>
            <a:r>
              <a:rPr lang="en-US" dirty="0" smtClean="0"/>
              <a:t>ressure)</a:t>
            </a:r>
          </a:p>
          <a:p>
            <a:pPr algn="ctr"/>
            <a:r>
              <a:rPr lang="en-US" dirty="0" smtClean="0"/>
              <a:t> &gt; 0.8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905000" y="2743200"/>
            <a:ext cx="838200" cy="6974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0" y="2743200"/>
            <a:ext cx="838200" cy="6974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0600" y="3429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</a:t>
            </a:r>
          </a:p>
          <a:p>
            <a:pPr algn="ctr"/>
            <a:r>
              <a:rPr lang="en-US" dirty="0" smtClean="0"/>
              <a:t>activation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3429000"/>
            <a:ext cx="11056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No </a:t>
            </a:r>
          </a:p>
          <a:p>
            <a:pPr algn="ctr"/>
            <a:r>
              <a:rPr lang="en-US" dirty="0" smtClean="0"/>
              <a:t>MET </a:t>
            </a:r>
          </a:p>
          <a:p>
            <a:pPr algn="ctr"/>
            <a:r>
              <a:rPr lang="en-US" dirty="0" smtClean="0"/>
              <a:t>activation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114800" y="4410670"/>
            <a:ext cx="838200" cy="6974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953000" y="4410670"/>
            <a:ext cx="838200" cy="6974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76600" y="509647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</a:t>
            </a:r>
          </a:p>
          <a:p>
            <a:pPr algn="ctr"/>
            <a:r>
              <a:rPr lang="en-US" dirty="0" smtClean="0"/>
              <a:t>activation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295113" y="5096470"/>
            <a:ext cx="11056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No </a:t>
            </a:r>
          </a:p>
          <a:p>
            <a:pPr algn="ctr"/>
            <a:r>
              <a:rPr lang="en-US" dirty="0" smtClean="0"/>
              <a:t>MET </a:t>
            </a:r>
          </a:p>
          <a:p>
            <a:pPr algn="ctr"/>
            <a:r>
              <a:rPr lang="en-US" dirty="0" smtClean="0"/>
              <a:t>activation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6781800" y="4410670"/>
            <a:ext cx="838200" cy="6974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620000" y="4410670"/>
            <a:ext cx="838200" cy="6974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67400" y="509647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</a:t>
            </a:r>
          </a:p>
          <a:p>
            <a:pPr algn="ctr"/>
            <a:r>
              <a:rPr lang="en-US" dirty="0" smtClean="0"/>
              <a:t>activation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962113" y="5096470"/>
            <a:ext cx="11056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No </a:t>
            </a:r>
          </a:p>
          <a:p>
            <a:pPr algn="ctr"/>
            <a:r>
              <a:rPr lang="en-US" dirty="0" smtClean="0"/>
              <a:t>MET </a:t>
            </a:r>
          </a:p>
          <a:p>
            <a:pPr algn="ctr"/>
            <a:r>
              <a:rPr lang="en-US" dirty="0" smtClean="0"/>
              <a:t>activation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953000" y="2907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00800" y="2907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962400" y="4507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410200" y="4507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29400" y="4419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077200" y="4419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52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004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8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  <p:bldP spid="25" grpId="0"/>
      <p:bldP spid="27" grpId="0"/>
      <p:bldP spid="26" grpId="0"/>
      <p:bldP spid="28" grpId="0"/>
      <p:bldP spid="39" grpId="0"/>
      <p:bldP spid="40" grpId="0"/>
      <p:bldP spid="44" grpId="0"/>
      <p:bldP spid="45" grpId="0"/>
      <p:bldP spid="31" grpId="0"/>
      <p:bldP spid="32" grpId="0"/>
      <p:bldP spid="33" grpId="0"/>
      <p:bldP spid="34" grpId="0"/>
      <p:bldP spid="35" grpId="0"/>
      <p:bldP spid="36" grpId="0"/>
      <p:bldP spid="41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60F5-7CDB-4DD6-A3C4-947AE94384ED}" type="slidenum">
              <a:rPr lang="en-US" smtClean="0"/>
              <a:t>16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029200" y="4888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09800" y="1981200"/>
            <a:ext cx="5257800" cy="3853416"/>
            <a:chOff x="2209800" y="1981200"/>
            <a:chExt cx="5257800" cy="3853416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2209800" y="1981200"/>
              <a:ext cx="4343400" cy="23622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3124200" y="3472416"/>
              <a:ext cx="4343400" cy="23622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172200" y="2232837"/>
              <a:ext cx="914400" cy="14247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3407530">
              <a:off x="6190847" y="2575632"/>
              <a:ext cx="1274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Margin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667000" y="2743200"/>
            <a:ext cx="4343400" cy="2362200"/>
            <a:chOff x="2667000" y="2743200"/>
            <a:chExt cx="4343400" cy="236220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667000" y="2743200"/>
              <a:ext cx="4343400" cy="2362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19855480">
              <a:off x="3750363" y="3497502"/>
              <a:ext cx="2370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Separating Hyperplane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71600" y="1447800"/>
            <a:ext cx="5779533" cy="5246132"/>
            <a:chOff x="1383267" y="1447800"/>
            <a:chExt cx="5779533" cy="5246132"/>
          </a:xfrm>
        </p:grpSpPr>
        <p:sp>
          <p:nvSpPr>
            <p:cNvPr id="9" name="TextBox 8"/>
            <p:cNvSpPr txBox="1"/>
            <p:nvPr/>
          </p:nvSpPr>
          <p:spPr>
            <a:xfrm>
              <a:off x="4495800" y="25262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43500" y="206057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1400" y="29834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62200" y="318341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4800" y="2048171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8600" y="2514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24400" y="22976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29000" y="32120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29200" y="51932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4495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15000" y="51170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91200" y="43434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24600" y="39624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19800" y="48122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71900" y="316178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57500" y="3657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52900" y="486513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383267" y="1447800"/>
              <a:ext cx="5779533" cy="5246132"/>
              <a:chOff x="1383267" y="1447800"/>
              <a:chExt cx="5779533" cy="5246132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752600" y="1447800"/>
                <a:ext cx="5410200" cy="4876800"/>
                <a:chOff x="762000" y="1447800"/>
                <a:chExt cx="5410200" cy="4876800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762000" y="1447800"/>
                  <a:ext cx="0" cy="487680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62000" y="6324600"/>
                  <a:ext cx="5410200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/>
              <p:cNvSpPr txBox="1"/>
              <p:nvPr/>
            </p:nvSpPr>
            <p:spPr>
              <a:xfrm>
                <a:off x="2983467" y="6324600"/>
                <a:ext cx="339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Mean Heart Rate (Feature 1)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rot="16200000">
                <a:off x="-374649" y="3586716"/>
                <a:ext cx="3885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Mean Blood Pressure (Feature 2)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234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Early Warning Scores: Reference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60F5-7CDB-4DD6-A3C4-947AE94384ED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61665"/>
              </p:ext>
            </p:extLst>
          </p:nvPr>
        </p:nvGraphicFramePr>
        <p:xfrm>
          <a:off x="685800" y="2209800"/>
          <a:ext cx="8137524" cy="2014094"/>
        </p:xfrm>
        <a:graphic>
          <a:graphicData uri="http://schemas.openxmlformats.org/drawingml/2006/table">
            <a:tbl>
              <a:tblPr/>
              <a:tblGrid>
                <a:gridCol w="2099629"/>
                <a:gridCol w="909647"/>
                <a:gridCol w="854708"/>
                <a:gridCol w="854708"/>
                <a:gridCol w="854708"/>
                <a:gridCol w="854708"/>
                <a:gridCol w="854708"/>
                <a:gridCol w="854708"/>
              </a:tblGrid>
              <a:tr h="649796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PHYSIOLOGICAL PARAMETER</a:t>
                      </a:r>
                      <a:endParaRPr lang="en-US" sz="1600" kern="14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 sz="1600" kern="140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600" kern="14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US" sz="1600" kern="140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US" sz="1600" kern="140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US" sz="1600" kern="140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600" kern="140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 sz="1600" kern="140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>
                      <a:noFill/>
                    </a:lnL>
                    <a:lnR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454766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Oxygen Saturation</a:t>
                      </a:r>
                      <a:endParaRPr lang="en-US" sz="1600" kern="14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≤91</a:t>
                      </a:r>
                      <a:endParaRPr lang="en-US" sz="1600" kern="140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92-93</a:t>
                      </a:r>
                      <a:endParaRPr lang="en-US" sz="1600" kern="140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94-95</a:t>
                      </a:r>
                      <a:endParaRPr lang="en-US" sz="1600" kern="140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191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≥96</a:t>
                      </a:r>
                      <a:endParaRPr lang="en-US" sz="1600" kern="14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2AA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en-US" sz="1600" kern="140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191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en-US" sz="1600" kern="14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en-US" sz="1600" kern="140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>
                      <a:noFill/>
                    </a:lnL>
                    <a:lnR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  <a:tr h="454766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Systolic BP</a:t>
                      </a:r>
                      <a:endParaRPr lang="en-US" sz="1600" kern="14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≤90</a:t>
                      </a:r>
                      <a:endParaRPr lang="en-US" sz="1600" kern="140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91-100</a:t>
                      </a:r>
                      <a:endParaRPr lang="en-US" sz="1600" kern="14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101-110</a:t>
                      </a:r>
                      <a:endParaRPr lang="en-US" sz="1600" kern="14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191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111-219</a:t>
                      </a:r>
                      <a:endParaRPr lang="en-US" sz="1600" kern="140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2AA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en-US" sz="1600" kern="140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191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en-US" sz="1600" kern="14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≥220</a:t>
                      </a:r>
                      <a:endParaRPr lang="en-US" sz="1600" kern="140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>
                      <a:noFill/>
                    </a:lnL>
                    <a:lnR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  <a:tr h="454766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Heart Rate</a:t>
                      </a:r>
                      <a:endParaRPr lang="en-US" sz="1600" kern="14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≤40</a:t>
                      </a:r>
                      <a:endParaRPr lang="en-US" sz="1600" kern="14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en-US" sz="1600" kern="14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41-50</a:t>
                      </a:r>
                      <a:endParaRPr lang="en-US" sz="1600" kern="14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BE191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51-90</a:t>
                      </a:r>
                      <a:endParaRPr lang="en-US" sz="1600" kern="14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3B2AA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91-110</a:t>
                      </a:r>
                      <a:endParaRPr lang="en-US" sz="1600" kern="14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BE191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111-130</a:t>
                      </a:r>
                      <a:endParaRPr lang="en-US" sz="1600" kern="14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≥131</a:t>
                      </a:r>
                      <a:endParaRPr lang="en-US" sz="1600" kern="14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4572" marR="34572" marT="34589" marB="34589" anchor="ctr">
                    <a:lnL>
                      <a:noFill/>
                    </a:lnL>
                    <a:lnR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61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9694"/>
                    </a:solidFill>
                  </a:tcPr>
                </a:tc>
              </a:tr>
            </a:tbl>
          </a:graphicData>
        </a:graphic>
      </p:graphicFrame>
      <p:sp>
        <p:nvSpPr>
          <p:cNvPr id="55346" name="Control 5"/>
          <p:cNvSpPr>
            <a:spLocks noChangeArrowheads="1" noChangeShapeType="1"/>
          </p:cNvSpPr>
          <p:nvPr/>
        </p:nvSpPr>
        <p:spPr bwMode="auto">
          <a:xfrm>
            <a:off x="24418925" y="16625888"/>
            <a:ext cx="8705850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65729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National Early Warning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(NEWS) in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876800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positive event (prediction for MET activation) using NEWS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any of the vital signs reaches the threshold of 3 for 10 minutes.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cumulative score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reaches 5 for 10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minutes.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1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686800" cy="1143000"/>
          </a:xfrm>
        </p:spPr>
        <p:txBody>
          <a:bodyPr>
            <a:noAutofit/>
          </a:bodyPr>
          <a:lstStyle/>
          <a:p>
            <a:r>
              <a:rPr lang="en-US" sz="2500" dirty="0" smtClean="0"/>
              <a:t>Results: Sensitivity to Detect MET Activation an Hour Before It Occurs</a:t>
            </a:r>
            <a:endParaRPr lang="en-US" sz="2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60F5-7CDB-4DD6-A3C4-947AE94384ED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2667" r="6867" b="6334"/>
          <a:stretch/>
        </p:blipFill>
        <p:spPr>
          <a:xfrm>
            <a:off x="152400" y="1354487"/>
            <a:ext cx="4453402" cy="451291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62000" y="3729918"/>
            <a:ext cx="1447800" cy="1383879"/>
            <a:chOff x="762000" y="3729918"/>
            <a:chExt cx="1447800" cy="1383879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1066800" y="3729918"/>
              <a:ext cx="304798" cy="7030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62000" y="4467466"/>
              <a:ext cx="1447800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National Early Warning Score (NEWS)</a:t>
              </a:r>
              <a:endParaRPr lang="en-US" sz="1200" b="1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01" r="7401" b="7400"/>
          <a:stretch/>
        </p:blipFill>
        <p:spPr>
          <a:xfrm>
            <a:off x="4648200" y="1366679"/>
            <a:ext cx="4398616" cy="4437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794" y="5943600"/>
            <a:ext cx="4171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/>
              <a:t>Each box plot represent the results for the 10 fold cross validation for the independent validation set.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419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686800" cy="1143000"/>
          </a:xfrm>
        </p:spPr>
        <p:txBody>
          <a:bodyPr>
            <a:noAutofit/>
          </a:bodyPr>
          <a:lstStyle/>
          <a:p>
            <a:r>
              <a:rPr lang="en-US" sz="2500" dirty="0" smtClean="0"/>
              <a:t>Results: </a:t>
            </a:r>
            <a:r>
              <a:rPr lang="en-US" sz="2500" dirty="0"/>
              <a:t>Specificity </a:t>
            </a:r>
            <a:r>
              <a:rPr lang="en-US" sz="2500" dirty="0" smtClean="0"/>
              <a:t>to Detect </a:t>
            </a:r>
            <a:r>
              <a:rPr lang="en-US" sz="2500" dirty="0"/>
              <a:t>MET </a:t>
            </a:r>
            <a:r>
              <a:rPr lang="en-US" sz="2500" dirty="0" smtClean="0"/>
              <a:t>Activation an Hour Before It Occurs</a:t>
            </a:r>
            <a:endParaRPr lang="en-US" sz="25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60F5-7CDB-4DD6-A3C4-947AE94384ED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7" t="2734" r="8133" b="7667"/>
          <a:stretch/>
        </p:blipFill>
        <p:spPr>
          <a:xfrm>
            <a:off x="118872" y="1388800"/>
            <a:ext cx="4453128" cy="455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" t="2734" r="7601" b="7667"/>
          <a:stretch/>
        </p:blipFill>
        <p:spPr>
          <a:xfrm>
            <a:off x="4572001" y="1388800"/>
            <a:ext cx="4512164" cy="453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9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41020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Study design and dataset</a:t>
            </a:r>
          </a:p>
          <a:p>
            <a:r>
              <a:rPr lang="en-US" dirty="0" smtClean="0"/>
              <a:t>Approaches (decision </a:t>
            </a:r>
            <a:r>
              <a:rPr lang="en-US" dirty="0"/>
              <a:t>t</a:t>
            </a:r>
            <a:r>
              <a:rPr lang="en-US" dirty="0" smtClean="0"/>
              <a:t>ree and support vector machine, early warning score)</a:t>
            </a:r>
          </a:p>
          <a:p>
            <a:r>
              <a:rPr lang="en-US" dirty="0" smtClean="0"/>
              <a:t>Results (sensitivity and specificity)</a:t>
            </a:r>
          </a:p>
          <a:p>
            <a:r>
              <a:rPr lang="en-US" dirty="0" smtClean="0"/>
              <a:t>Summary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60F5-7CDB-4DD6-A3C4-947AE94384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</a:pPr>
            <a:r>
              <a:rPr lang="en-US" altLang="en-US" sz="2000" dirty="0" smtClean="0">
                <a:latin typeface="Arial" charset="0"/>
              </a:rPr>
              <a:t>With a fixed training set, there is much variability in the performance of the algorithms depending on the random split for training and testing. </a:t>
            </a:r>
          </a:p>
          <a:p>
            <a:pPr algn="just">
              <a:spcBef>
                <a:spcPct val="0"/>
              </a:spcBef>
            </a:pPr>
            <a:endParaRPr lang="en-US" altLang="en-US" sz="2000" dirty="0" smtClean="0">
              <a:latin typeface="Arial" charset="0"/>
            </a:endParaRPr>
          </a:p>
          <a:p>
            <a:pPr algn="just">
              <a:spcBef>
                <a:spcPct val="0"/>
              </a:spcBef>
            </a:pPr>
            <a:r>
              <a:rPr lang="en-US" altLang="en-US" sz="2000" dirty="0" smtClean="0">
                <a:latin typeface="Arial" charset="0"/>
              </a:rPr>
              <a:t>Increasing </a:t>
            </a:r>
            <a:r>
              <a:rPr lang="en-US" altLang="en-US" sz="2000" dirty="0" smtClean="0">
                <a:latin typeface="Arial" charset="0"/>
              </a:rPr>
              <a:t>the number of records in the training set did not necessarily increase algorithm sensitivity.</a:t>
            </a:r>
          </a:p>
          <a:p>
            <a:pPr algn="just">
              <a:spcBef>
                <a:spcPct val="0"/>
              </a:spcBef>
            </a:pPr>
            <a:endParaRPr lang="en-US" altLang="en-US" sz="2000" dirty="0" smtClean="0">
              <a:latin typeface="Arial" charset="0"/>
            </a:endParaRPr>
          </a:p>
          <a:p>
            <a:pPr algn="just">
              <a:spcBef>
                <a:spcPct val="0"/>
              </a:spcBef>
            </a:pPr>
            <a:r>
              <a:rPr lang="en-US" altLang="en-US" sz="2000" dirty="0" smtClean="0">
                <a:latin typeface="Arial" charset="0"/>
              </a:rPr>
              <a:t>The ‘best’ algorithm using the test sets is not necessarily the best algorithm for an ‘independent validation set’. 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000" dirty="0">
              <a:latin typeface="Arial" charset="0"/>
            </a:endParaRPr>
          </a:p>
          <a:p>
            <a:pPr algn="just">
              <a:spcBef>
                <a:spcPct val="0"/>
              </a:spcBef>
            </a:pPr>
            <a:r>
              <a:rPr lang="en-US" altLang="en-US" sz="2000" dirty="0">
                <a:latin typeface="Arial" charset="0"/>
              </a:rPr>
              <a:t>Future work to improve early warning patient monitoring algorithms should </a:t>
            </a:r>
            <a:r>
              <a:rPr lang="en-US" altLang="en-US" sz="2000" dirty="0" smtClean="0">
                <a:latin typeface="Arial" charset="0"/>
              </a:rPr>
              <a:t>investigate:</a:t>
            </a:r>
          </a:p>
          <a:p>
            <a:pPr marL="457200" lvl="1" indent="0" algn="just">
              <a:spcBef>
                <a:spcPct val="0"/>
              </a:spcBef>
              <a:buNone/>
            </a:pPr>
            <a:r>
              <a:rPr lang="en-US" altLang="en-US" sz="2000" dirty="0" smtClean="0">
                <a:latin typeface="Arial" charset="0"/>
              </a:rPr>
              <a:t>-   Key </a:t>
            </a:r>
            <a:r>
              <a:rPr lang="en-US" altLang="en-US" sz="2000" dirty="0">
                <a:latin typeface="Arial" charset="0"/>
              </a:rPr>
              <a:t>signal features to include in the algorithms.</a:t>
            </a:r>
          </a:p>
          <a:p>
            <a:pPr lvl="1" algn="just">
              <a:spcBef>
                <a:spcPct val="0"/>
              </a:spcBef>
              <a:buFontTx/>
              <a:buChar char="-"/>
            </a:pPr>
            <a:r>
              <a:rPr lang="en-US" altLang="en-US" sz="2000" dirty="0" smtClean="0">
                <a:latin typeface="Arial" charset="0"/>
              </a:rPr>
              <a:t>Alternative </a:t>
            </a:r>
            <a:r>
              <a:rPr lang="en-US" altLang="en-US" sz="2000" dirty="0">
                <a:latin typeface="Arial" charset="0"/>
              </a:rPr>
              <a:t>techniques to combine information from multiple sources.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60F5-7CDB-4DD6-A3C4-947AE94384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Extra Slide: Sensitivity Using the Test Set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A4195-CE7F-4ADC-BB55-D13170F4566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" t="1927" r="7448" b="7425"/>
          <a:stretch/>
        </p:blipFill>
        <p:spPr>
          <a:xfrm>
            <a:off x="1" y="1066801"/>
            <a:ext cx="4571999" cy="4651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" t="1667" r="8572" b="7684"/>
          <a:stretch/>
        </p:blipFill>
        <p:spPr>
          <a:xfrm>
            <a:off x="4648200" y="1066800"/>
            <a:ext cx="4425373" cy="465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2143" r="7923" b="6666"/>
          <a:stretch/>
        </p:blipFill>
        <p:spPr>
          <a:xfrm>
            <a:off x="9896" y="1143000"/>
            <a:ext cx="4528141" cy="466204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A4195-CE7F-4ADC-BB55-D13170F4566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" t="2316" r="7705" b="7035"/>
          <a:stretch/>
        </p:blipFill>
        <p:spPr>
          <a:xfrm>
            <a:off x="4574403" y="1143000"/>
            <a:ext cx="4493397" cy="4572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z="3600" dirty="0" smtClean="0"/>
              <a:t>Extra Slide: Specificity Using the Test Set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133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60F5-7CDB-4DD6-A3C4-947AE94384ED}" type="slidenum">
              <a:rPr lang="en-US" smtClean="0"/>
              <a:t>3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533400" y="1066800"/>
            <a:ext cx="7996237" cy="1143000"/>
            <a:chOff x="533400" y="838200"/>
            <a:chExt cx="7996237" cy="1143000"/>
          </a:xfrm>
        </p:grpSpPr>
        <p:sp>
          <p:nvSpPr>
            <p:cNvPr id="34" name="Oval Callout 33"/>
            <p:cNvSpPr/>
            <p:nvPr/>
          </p:nvSpPr>
          <p:spPr>
            <a:xfrm>
              <a:off x="6248400" y="838200"/>
              <a:ext cx="2281237" cy="1143000"/>
            </a:xfrm>
            <a:prstGeom prst="wedgeEllipse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0000"/>
                  </a:solidFill>
                </a:rPr>
                <a:t>Poor interpretation of patient state</a:t>
              </a:r>
            </a:p>
          </p:txBody>
        </p:sp>
        <p:sp>
          <p:nvSpPr>
            <p:cNvPr id="35" name="Oval Callout 34"/>
            <p:cNvSpPr/>
            <p:nvPr/>
          </p:nvSpPr>
          <p:spPr>
            <a:xfrm>
              <a:off x="533400" y="838200"/>
              <a:ext cx="2281237" cy="1143000"/>
            </a:xfrm>
            <a:prstGeom prst="wedgeEllipseCallout">
              <a:avLst>
                <a:gd name="adj1" fmla="val 23843"/>
                <a:gd name="adj2" fmla="val 6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rgbClr val="FF0000"/>
                  </a:solidFill>
                </a:rPr>
                <a:t>Alarm fatigue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8" name="Picture 38" descr="C:\Users\Christopher.Scully\AppData\Local\Microsoft\Windows\Temporary Internet Files\Content.IE5\PMMR5K9K\MC90036099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962029"/>
            <a:ext cx="2337582" cy="183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990977" y="4309814"/>
            <a:ext cx="2563324" cy="2395786"/>
            <a:chOff x="3990977" y="4309814"/>
            <a:chExt cx="2563324" cy="2395786"/>
          </a:xfrm>
        </p:grpSpPr>
        <p:grpSp>
          <p:nvGrpSpPr>
            <p:cNvPr id="14" name="Group 1"/>
            <p:cNvGrpSpPr>
              <a:grpSpLocks/>
            </p:cNvGrpSpPr>
            <p:nvPr/>
          </p:nvGrpSpPr>
          <p:grpSpPr bwMode="auto">
            <a:xfrm>
              <a:off x="3990977" y="5081580"/>
              <a:ext cx="1220787" cy="1624020"/>
              <a:chOff x="4478589" y="4209322"/>
              <a:chExt cx="1220838" cy="1623899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4478589" y="4209322"/>
                <a:ext cx="1179562" cy="382560"/>
              </a:xfrm>
              <a:custGeom>
                <a:avLst/>
                <a:gdLst>
                  <a:gd name="connsiteX0" fmla="*/ 0 w 1179092"/>
                  <a:gd name="connsiteY0" fmla="*/ 127738 h 766410"/>
                  <a:gd name="connsiteX1" fmla="*/ 127738 w 1179092"/>
                  <a:gd name="connsiteY1" fmla="*/ 0 h 766410"/>
                  <a:gd name="connsiteX2" fmla="*/ 1051354 w 1179092"/>
                  <a:gd name="connsiteY2" fmla="*/ 0 h 766410"/>
                  <a:gd name="connsiteX3" fmla="*/ 1179092 w 1179092"/>
                  <a:gd name="connsiteY3" fmla="*/ 127738 h 766410"/>
                  <a:gd name="connsiteX4" fmla="*/ 1179092 w 1179092"/>
                  <a:gd name="connsiteY4" fmla="*/ 638672 h 766410"/>
                  <a:gd name="connsiteX5" fmla="*/ 1051354 w 1179092"/>
                  <a:gd name="connsiteY5" fmla="*/ 766410 h 766410"/>
                  <a:gd name="connsiteX6" fmla="*/ 127738 w 1179092"/>
                  <a:gd name="connsiteY6" fmla="*/ 766410 h 766410"/>
                  <a:gd name="connsiteX7" fmla="*/ 0 w 1179092"/>
                  <a:gd name="connsiteY7" fmla="*/ 638672 h 766410"/>
                  <a:gd name="connsiteX8" fmla="*/ 0 w 1179092"/>
                  <a:gd name="connsiteY8" fmla="*/ 127738 h 766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9092" h="766410">
                    <a:moveTo>
                      <a:pt x="0" y="127738"/>
                    </a:moveTo>
                    <a:cubicBezTo>
                      <a:pt x="0" y="57190"/>
                      <a:pt x="57190" y="0"/>
                      <a:pt x="127738" y="0"/>
                    </a:cubicBezTo>
                    <a:lnTo>
                      <a:pt x="1051354" y="0"/>
                    </a:lnTo>
                    <a:cubicBezTo>
                      <a:pt x="1121902" y="0"/>
                      <a:pt x="1179092" y="57190"/>
                      <a:pt x="1179092" y="127738"/>
                    </a:cubicBezTo>
                    <a:lnTo>
                      <a:pt x="1179092" y="638672"/>
                    </a:lnTo>
                    <a:cubicBezTo>
                      <a:pt x="1179092" y="709220"/>
                      <a:pt x="1121902" y="766410"/>
                      <a:pt x="1051354" y="766410"/>
                    </a:cubicBezTo>
                    <a:lnTo>
                      <a:pt x="127738" y="766410"/>
                    </a:lnTo>
                    <a:cubicBezTo>
                      <a:pt x="57190" y="766410"/>
                      <a:pt x="0" y="709220"/>
                      <a:pt x="0" y="638672"/>
                    </a:cubicBezTo>
                    <a:lnTo>
                      <a:pt x="0" y="127738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0753" tIns="90753" rIns="90753" bIns="90753" spcCol="1270" anchor="ctr"/>
              <a:lstStyle/>
              <a:p>
                <a:pPr algn="ctr" defTabSz="6223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400" dirty="0" smtClean="0"/>
                  <a:t>Heart Rate</a:t>
                </a:r>
                <a:endParaRPr lang="en-US" sz="1400" dirty="0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478589" y="4668076"/>
                <a:ext cx="1220838" cy="534947"/>
              </a:xfrm>
              <a:custGeom>
                <a:avLst/>
                <a:gdLst>
                  <a:gd name="connsiteX0" fmla="*/ 0 w 1179092"/>
                  <a:gd name="connsiteY0" fmla="*/ 127738 h 766410"/>
                  <a:gd name="connsiteX1" fmla="*/ 127738 w 1179092"/>
                  <a:gd name="connsiteY1" fmla="*/ 0 h 766410"/>
                  <a:gd name="connsiteX2" fmla="*/ 1051354 w 1179092"/>
                  <a:gd name="connsiteY2" fmla="*/ 0 h 766410"/>
                  <a:gd name="connsiteX3" fmla="*/ 1179092 w 1179092"/>
                  <a:gd name="connsiteY3" fmla="*/ 127738 h 766410"/>
                  <a:gd name="connsiteX4" fmla="*/ 1179092 w 1179092"/>
                  <a:gd name="connsiteY4" fmla="*/ 638672 h 766410"/>
                  <a:gd name="connsiteX5" fmla="*/ 1051354 w 1179092"/>
                  <a:gd name="connsiteY5" fmla="*/ 766410 h 766410"/>
                  <a:gd name="connsiteX6" fmla="*/ 127738 w 1179092"/>
                  <a:gd name="connsiteY6" fmla="*/ 766410 h 766410"/>
                  <a:gd name="connsiteX7" fmla="*/ 0 w 1179092"/>
                  <a:gd name="connsiteY7" fmla="*/ 638672 h 766410"/>
                  <a:gd name="connsiteX8" fmla="*/ 0 w 1179092"/>
                  <a:gd name="connsiteY8" fmla="*/ 127738 h 766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9092" h="766410">
                    <a:moveTo>
                      <a:pt x="0" y="127738"/>
                    </a:moveTo>
                    <a:cubicBezTo>
                      <a:pt x="0" y="57190"/>
                      <a:pt x="57190" y="0"/>
                      <a:pt x="127738" y="0"/>
                    </a:cubicBezTo>
                    <a:lnTo>
                      <a:pt x="1051354" y="0"/>
                    </a:lnTo>
                    <a:cubicBezTo>
                      <a:pt x="1121902" y="0"/>
                      <a:pt x="1179092" y="57190"/>
                      <a:pt x="1179092" y="127738"/>
                    </a:cubicBezTo>
                    <a:lnTo>
                      <a:pt x="1179092" y="638672"/>
                    </a:lnTo>
                    <a:cubicBezTo>
                      <a:pt x="1179092" y="709220"/>
                      <a:pt x="1121902" y="766410"/>
                      <a:pt x="1051354" y="766410"/>
                    </a:cubicBezTo>
                    <a:lnTo>
                      <a:pt x="127738" y="766410"/>
                    </a:lnTo>
                    <a:cubicBezTo>
                      <a:pt x="57190" y="766410"/>
                      <a:pt x="0" y="709220"/>
                      <a:pt x="0" y="638672"/>
                    </a:cubicBezTo>
                    <a:lnTo>
                      <a:pt x="0" y="127738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0753" tIns="90753" rIns="90753" bIns="90753" spcCol="1270" anchor="ctr"/>
              <a:lstStyle/>
              <a:p>
                <a:pPr algn="ctr" defTabSz="6223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400" dirty="0"/>
                  <a:t>Blood Pressure</a:t>
                </a: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4478589" y="5298273"/>
                <a:ext cx="1220838" cy="534948"/>
              </a:xfrm>
              <a:custGeom>
                <a:avLst/>
                <a:gdLst>
                  <a:gd name="connsiteX0" fmla="*/ 0 w 1179092"/>
                  <a:gd name="connsiteY0" fmla="*/ 127738 h 766410"/>
                  <a:gd name="connsiteX1" fmla="*/ 127738 w 1179092"/>
                  <a:gd name="connsiteY1" fmla="*/ 0 h 766410"/>
                  <a:gd name="connsiteX2" fmla="*/ 1051354 w 1179092"/>
                  <a:gd name="connsiteY2" fmla="*/ 0 h 766410"/>
                  <a:gd name="connsiteX3" fmla="*/ 1179092 w 1179092"/>
                  <a:gd name="connsiteY3" fmla="*/ 127738 h 766410"/>
                  <a:gd name="connsiteX4" fmla="*/ 1179092 w 1179092"/>
                  <a:gd name="connsiteY4" fmla="*/ 638672 h 766410"/>
                  <a:gd name="connsiteX5" fmla="*/ 1051354 w 1179092"/>
                  <a:gd name="connsiteY5" fmla="*/ 766410 h 766410"/>
                  <a:gd name="connsiteX6" fmla="*/ 127738 w 1179092"/>
                  <a:gd name="connsiteY6" fmla="*/ 766410 h 766410"/>
                  <a:gd name="connsiteX7" fmla="*/ 0 w 1179092"/>
                  <a:gd name="connsiteY7" fmla="*/ 638672 h 766410"/>
                  <a:gd name="connsiteX8" fmla="*/ 0 w 1179092"/>
                  <a:gd name="connsiteY8" fmla="*/ 127738 h 766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9092" h="766410">
                    <a:moveTo>
                      <a:pt x="0" y="127738"/>
                    </a:moveTo>
                    <a:cubicBezTo>
                      <a:pt x="0" y="57190"/>
                      <a:pt x="57190" y="0"/>
                      <a:pt x="127738" y="0"/>
                    </a:cubicBezTo>
                    <a:lnTo>
                      <a:pt x="1051354" y="0"/>
                    </a:lnTo>
                    <a:cubicBezTo>
                      <a:pt x="1121902" y="0"/>
                      <a:pt x="1179092" y="57190"/>
                      <a:pt x="1179092" y="127738"/>
                    </a:cubicBezTo>
                    <a:lnTo>
                      <a:pt x="1179092" y="638672"/>
                    </a:lnTo>
                    <a:cubicBezTo>
                      <a:pt x="1179092" y="709220"/>
                      <a:pt x="1121902" y="766410"/>
                      <a:pt x="1051354" y="766410"/>
                    </a:cubicBezTo>
                    <a:lnTo>
                      <a:pt x="127738" y="766410"/>
                    </a:lnTo>
                    <a:cubicBezTo>
                      <a:pt x="57190" y="766410"/>
                      <a:pt x="0" y="709220"/>
                      <a:pt x="0" y="638672"/>
                    </a:cubicBezTo>
                    <a:lnTo>
                      <a:pt x="0" y="127738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0753" tIns="90753" rIns="90753" bIns="90753" spcCol="1270" anchor="ctr"/>
              <a:lstStyle/>
              <a:p>
                <a:pPr algn="ctr" defTabSz="6223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400" dirty="0"/>
                  <a:t>Oxygen Saturation</a:t>
                </a:r>
              </a:p>
            </p:txBody>
          </p:sp>
        </p:grpSp>
        <p:sp>
          <p:nvSpPr>
            <p:cNvPr id="48" name="Arc 47"/>
            <p:cNvSpPr/>
            <p:nvPr/>
          </p:nvSpPr>
          <p:spPr>
            <a:xfrm rot="6873811">
              <a:off x="5255071" y="4675056"/>
              <a:ext cx="1664471" cy="933988"/>
            </a:xfrm>
            <a:prstGeom prst="arc">
              <a:avLst>
                <a:gd name="adj1" fmla="val 14809216"/>
                <a:gd name="adj2" fmla="val 20676531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28800" y="4572000"/>
            <a:ext cx="2349345" cy="2132007"/>
            <a:chOff x="1828800" y="4572000"/>
            <a:chExt cx="2349345" cy="2132007"/>
          </a:xfrm>
        </p:grpSpPr>
        <p:sp>
          <p:nvSpPr>
            <p:cNvPr id="15" name="Right Brace 14"/>
            <p:cNvSpPr/>
            <p:nvPr/>
          </p:nvSpPr>
          <p:spPr bwMode="auto">
            <a:xfrm rot="10800000">
              <a:off x="3614738" y="5081580"/>
              <a:ext cx="300038" cy="1622427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828800" y="4572000"/>
              <a:ext cx="2349345" cy="1505577"/>
              <a:chOff x="1828800" y="4343400"/>
              <a:chExt cx="2349345" cy="1505577"/>
            </a:xfrm>
          </p:grpSpPr>
          <p:sp>
            <p:nvSpPr>
              <p:cNvPr id="24" name="Freeform 23"/>
              <p:cNvSpPr/>
              <p:nvPr/>
            </p:nvSpPr>
            <p:spPr bwMode="auto">
              <a:xfrm>
                <a:off x="1828800" y="4343400"/>
                <a:ext cx="1166813" cy="785813"/>
              </a:xfrm>
              <a:custGeom>
                <a:avLst/>
                <a:gdLst>
                  <a:gd name="connsiteX0" fmla="*/ 0 w 1091001"/>
                  <a:gd name="connsiteY0" fmla="*/ 118194 h 709151"/>
                  <a:gd name="connsiteX1" fmla="*/ 118194 w 1091001"/>
                  <a:gd name="connsiteY1" fmla="*/ 0 h 709151"/>
                  <a:gd name="connsiteX2" fmla="*/ 972807 w 1091001"/>
                  <a:gd name="connsiteY2" fmla="*/ 0 h 709151"/>
                  <a:gd name="connsiteX3" fmla="*/ 1091001 w 1091001"/>
                  <a:gd name="connsiteY3" fmla="*/ 118194 h 709151"/>
                  <a:gd name="connsiteX4" fmla="*/ 1091001 w 1091001"/>
                  <a:gd name="connsiteY4" fmla="*/ 590957 h 709151"/>
                  <a:gd name="connsiteX5" fmla="*/ 972807 w 1091001"/>
                  <a:gd name="connsiteY5" fmla="*/ 709151 h 709151"/>
                  <a:gd name="connsiteX6" fmla="*/ 118194 w 1091001"/>
                  <a:gd name="connsiteY6" fmla="*/ 709151 h 709151"/>
                  <a:gd name="connsiteX7" fmla="*/ 0 w 1091001"/>
                  <a:gd name="connsiteY7" fmla="*/ 590957 h 709151"/>
                  <a:gd name="connsiteX8" fmla="*/ 0 w 1091001"/>
                  <a:gd name="connsiteY8" fmla="*/ 118194 h 70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1001" h="709151">
                    <a:moveTo>
                      <a:pt x="0" y="118194"/>
                    </a:moveTo>
                    <a:cubicBezTo>
                      <a:pt x="0" y="52917"/>
                      <a:pt x="52917" y="0"/>
                      <a:pt x="118194" y="0"/>
                    </a:cubicBezTo>
                    <a:lnTo>
                      <a:pt x="972807" y="0"/>
                    </a:lnTo>
                    <a:cubicBezTo>
                      <a:pt x="1038084" y="0"/>
                      <a:pt x="1091001" y="52917"/>
                      <a:pt x="1091001" y="118194"/>
                    </a:cubicBezTo>
                    <a:lnTo>
                      <a:pt x="1091001" y="590957"/>
                    </a:lnTo>
                    <a:cubicBezTo>
                      <a:pt x="1091001" y="656234"/>
                      <a:pt x="1038084" y="709151"/>
                      <a:pt x="972807" y="709151"/>
                    </a:cubicBezTo>
                    <a:lnTo>
                      <a:pt x="118194" y="709151"/>
                    </a:lnTo>
                    <a:cubicBezTo>
                      <a:pt x="52917" y="709151"/>
                      <a:pt x="0" y="656234"/>
                      <a:pt x="0" y="590957"/>
                    </a:cubicBezTo>
                    <a:lnTo>
                      <a:pt x="0" y="118194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87958" tIns="87958" rIns="87958" bIns="87958" spcCol="1270" anchor="ctr"/>
              <a:lstStyle/>
              <a:p>
                <a:pPr algn="ctr" defTabSz="6223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400" dirty="0" smtClean="0"/>
                  <a:t>Data Fusion Algorithms</a:t>
                </a:r>
                <a:endParaRPr lang="en-US" sz="1400" dirty="0"/>
              </a:p>
            </p:txBody>
          </p:sp>
          <p:sp>
            <p:nvSpPr>
              <p:cNvPr id="49" name="Arc 48"/>
              <p:cNvSpPr/>
              <p:nvPr/>
            </p:nvSpPr>
            <p:spPr>
              <a:xfrm rot="12946527">
                <a:off x="2513674" y="4925631"/>
                <a:ext cx="1664471" cy="923346"/>
              </a:xfrm>
              <a:prstGeom prst="arc">
                <a:avLst>
                  <a:gd name="adj1" fmla="val 16158542"/>
                  <a:gd name="adj2" fmla="val 19012447"/>
                </a:avLst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828800" y="3048000"/>
            <a:ext cx="1381545" cy="1847531"/>
            <a:chOff x="1828800" y="2819400"/>
            <a:chExt cx="1381545" cy="1847531"/>
          </a:xfrm>
        </p:grpSpPr>
        <p:sp>
          <p:nvSpPr>
            <p:cNvPr id="26" name="Freeform 25"/>
            <p:cNvSpPr/>
            <p:nvPr/>
          </p:nvSpPr>
          <p:spPr bwMode="auto">
            <a:xfrm>
              <a:off x="1828800" y="2819400"/>
              <a:ext cx="1090613" cy="708025"/>
            </a:xfrm>
            <a:custGeom>
              <a:avLst/>
              <a:gdLst>
                <a:gd name="connsiteX0" fmla="*/ 0 w 1091001"/>
                <a:gd name="connsiteY0" fmla="*/ 118194 h 709151"/>
                <a:gd name="connsiteX1" fmla="*/ 118194 w 1091001"/>
                <a:gd name="connsiteY1" fmla="*/ 0 h 709151"/>
                <a:gd name="connsiteX2" fmla="*/ 972807 w 1091001"/>
                <a:gd name="connsiteY2" fmla="*/ 0 h 709151"/>
                <a:gd name="connsiteX3" fmla="*/ 1091001 w 1091001"/>
                <a:gd name="connsiteY3" fmla="*/ 118194 h 709151"/>
                <a:gd name="connsiteX4" fmla="*/ 1091001 w 1091001"/>
                <a:gd name="connsiteY4" fmla="*/ 590957 h 709151"/>
                <a:gd name="connsiteX5" fmla="*/ 972807 w 1091001"/>
                <a:gd name="connsiteY5" fmla="*/ 709151 h 709151"/>
                <a:gd name="connsiteX6" fmla="*/ 118194 w 1091001"/>
                <a:gd name="connsiteY6" fmla="*/ 709151 h 709151"/>
                <a:gd name="connsiteX7" fmla="*/ 0 w 1091001"/>
                <a:gd name="connsiteY7" fmla="*/ 590957 h 709151"/>
                <a:gd name="connsiteX8" fmla="*/ 0 w 1091001"/>
                <a:gd name="connsiteY8" fmla="*/ 118194 h 70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1001" h="709151">
                  <a:moveTo>
                    <a:pt x="0" y="118194"/>
                  </a:moveTo>
                  <a:cubicBezTo>
                    <a:pt x="0" y="52917"/>
                    <a:pt x="52917" y="0"/>
                    <a:pt x="118194" y="0"/>
                  </a:cubicBezTo>
                  <a:lnTo>
                    <a:pt x="972807" y="0"/>
                  </a:lnTo>
                  <a:cubicBezTo>
                    <a:pt x="1038084" y="0"/>
                    <a:pt x="1091001" y="52917"/>
                    <a:pt x="1091001" y="118194"/>
                  </a:cubicBezTo>
                  <a:lnTo>
                    <a:pt x="1091001" y="590957"/>
                  </a:lnTo>
                  <a:cubicBezTo>
                    <a:pt x="1091001" y="656234"/>
                    <a:pt x="1038084" y="709151"/>
                    <a:pt x="972807" y="709151"/>
                  </a:cubicBezTo>
                  <a:lnTo>
                    <a:pt x="118194" y="709151"/>
                  </a:lnTo>
                  <a:cubicBezTo>
                    <a:pt x="52917" y="709151"/>
                    <a:pt x="0" y="656234"/>
                    <a:pt x="0" y="590957"/>
                  </a:cubicBezTo>
                  <a:lnTo>
                    <a:pt x="0" y="11819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87958" tIns="87958" rIns="87958" bIns="87958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dirty="0" smtClean="0"/>
                <a:t>Automatic Warnings</a:t>
              </a:r>
              <a:endParaRPr lang="en-US" sz="1400" dirty="0"/>
            </a:p>
          </p:txBody>
        </p:sp>
        <p:sp>
          <p:nvSpPr>
            <p:cNvPr id="50" name="Arc 49"/>
            <p:cNvSpPr/>
            <p:nvPr/>
          </p:nvSpPr>
          <p:spPr>
            <a:xfrm rot="16200000">
              <a:off x="1916436" y="3373023"/>
              <a:ext cx="1664471" cy="923346"/>
            </a:xfrm>
            <a:prstGeom prst="arc">
              <a:avLst>
                <a:gd name="adj1" fmla="val 14663160"/>
                <a:gd name="adj2" fmla="val 17349433"/>
              </a:avLst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296409" y="1676400"/>
            <a:ext cx="4462891" cy="1476803"/>
            <a:chOff x="2296409" y="1447800"/>
            <a:chExt cx="4462891" cy="1476803"/>
          </a:xfrm>
        </p:grpSpPr>
        <p:sp>
          <p:nvSpPr>
            <p:cNvPr id="31" name="Freeform 30"/>
            <p:cNvSpPr/>
            <p:nvPr/>
          </p:nvSpPr>
          <p:spPr bwMode="auto">
            <a:xfrm>
              <a:off x="3421858" y="1447800"/>
              <a:ext cx="2088355" cy="1131889"/>
            </a:xfrm>
            <a:custGeom>
              <a:avLst/>
              <a:gdLst>
                <a:gd name="connsiteX0" fmla="*/ 0 w 1091001"/>
                <a:gd name="connsiteY0" fmla="*/ 118194 h 709151"/>
                <a:gd name="connsiteX1" fmla="*/ 118194 w 1091001"/>
                <a:gd name="connsiteY1" fmla="*/ 0 h 709151"/>
                <a:gd name="connsiteX2" fmla="*/ 972807 w 1091001"/>
                <a:gd name="connsiteY2" fmla="*/ 0 h 709151"/>
                <a:gd name="connsiteX3" fmla="*/ 1091001 w 1091001"/>
                <a:gd name="connsiteY3" fmla="*/ 118194 h 709151"/>
                <a:gd name="connsiteX4" fmla="*/ 1091001 w 1091001"/>
                <a:gd name="connsiteY4" fmla="*/ 590957 h 709151"/>
                <a:gd name="connsiteX5" fmla="*/ 972807 w 1091001"/>
                <a:gd name="connsiteY5" fmla="*/ 709151 h 709151"/>
                <a:gd name="connsiteX6" fmla="*/ 118194 w 1091001"/>
                <a:gd name="connsiteY6" fmla="*/ 709151 h 709151"/>
                <a:gd name="connsiteX7" fmla="*/ 0 w 1091001"/>
                <a:gd name="connsiteY7" fmla="*/ 590957 h 709151"/>
                <a:gd name="connsiteX8" fmla="*/ 0 w 1091001"/>
                <a:gd name="connsiteY8" fmla="*/ 118194 h 70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1001" h="709151">
                  <a:moveTo>
                    <a:pt x="0" y="118194"/>
                  </a:moveTo>
                  <a:cubicBezTo>
                    <a:pt x="0" y="52917"/>
                    <a:pt x="52917" y="0"/>
                    <a:pt x="118194" y="0"/>
                  </a:cubicBezTo>
                  <a:lnTo>
                    <a:pt x="972807" y="0"/>
                  </a:lnTo>
                  <a:cubicBezTo>
                    <a:pt x="1038084" y="0"/>
                    <a:pt x="1091001" y="52917"/>
                    <a:pt x="1091001" y="118194"/>
                  </a:cubicBezTo>
                  <a:lnTo>
                    <a:pt x="1091001" y="590957"/>
                  </a:lnTo>
                  <a:cubicBezTo>
                    <a:pt x="1091001" y="656234"/>
                    <a:pt x="1038084" y="709151"/>
                    <a:pt x="972807" y="709151"/>
                  </a:cubicBezTo>
                  <a:lnTo>
                    <a:pt x="118194" y="709151"/>
                  </a:lnTo>
                  <a:cubicBezTo>
                    <a:pt x="52917" y="709151"/>
                    <a:pt x="0" y="656234"/>
                    <a:pt x="0" y="590957"/>
                  </a:cubicBezTo>
                  <a:lnTo>
                    <a:pt x="0" y="11819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87958" tIns="87958" rIns="87958" bIns="87958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dirty="0"/>
                <a:t>Timely Clinical </a:t>
              </a:r>
              <a:r>
                <a:rPr lang="en-US" sz="1400" dirty="0" smtClean="0"/>
                <a:t>Response (e.g.  medical emergency team (MET) activation)</a:t>
              </a:r>
              <a:endParaRPr lang="en-US" sz="1400" dirty="0"/>
            </a:p>
          </p:txBody>
        </p:sp>
        <p:sp>
          <p:nvSpPr>
            <p:cNvPr id="51" name="Arc 50"/>
            <p:cNvSpPr/>
            <p:nvPr/>
          </p:nvSpPr>
          <p:spPr>
            <a:xfrm rot="19180269">
              <a:off x="2296409" y="2119310"/>
              <a:ext cx="1664471" cy="805293"/>
            </a:xfrm>
            <a:prstGeom prst="arc">
              <a:avLst>
                <a:gd name="adj1" fmla="val 14656132"/>
                <a:gd name="adj2" fmla="val 18270223"/>
              </a:avLst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 rot="1671558">
              <a:off x="5094829" y="2106095"/>
              <a:ext cx="1664471" cy="611041"/>
            </a:xfrm>
            <a:prstGeom prst="arc">
              <a:avLst>
                <a:gd name="adj1" fmla="val 14663160"/>
                <a:gd name="adj2" fmla="val 19915879"/>
              </a:avLst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295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defRPr/>
            </a:pPr>
            <a:r>
              <a:rPr lang="en-US" altLang="en-US" sz="2000" dirty="0">
                <a:solidFill>
                  <a:srgbClr val="FF0000"/>
                </a:solidFill>
                <a:latin typeface="Arial" charset="0"/>
              </a:rPr>
              <a:t>Early warning systems </a:t>
            </a:r>
            <a:r>
              <a:rPr lang="en-US" altLang="en-US" sz="2000" dirty="0">
                <a:latin typeface="Arial" charset="0"/>
              </a:rPr>
              <a:t>include algorithms that use multiple vital signs to monitor patients and recognize early </a:t>
            </a:r>
            <a:r>
              <a:rPr lang="en-US" altLang="en-US" sz="2000" dirty="0" smtClean="0">
                <a:latin typeface="Arial" charset="0"/>
              </a:rPr>
              <a:t>deterioration.</a:t>
            </a:r>
          </a:p>
          <a:p>
            <a:pPr marL="0" indent="0" algn="just">
              <a:spcBef>
                <a:spcPct val="0"/>
              </a:spcBef>
              <a:buNone/>
              <a:defRPr/>
            </a:pPr>
            <a:endParaRPr lang="en-US" altLang="en-US" sz="2000" dirty="0">
              <a:latin typeface="Arial" charset="0"/>
            </a:endParaRPr>
          </a:p>
          <a:p>
            <a:pPr algn="just">
              <a:spcBef>
                <a:spcPct val="0"/>
              </a:spcBef>
              <a:defRPr/>
            </a:pPr>
            <a:r>
              <a:rPr lang="en-US" altLang="en-US" sz="2000" dirty="0">
                <a:solidFill>
                  <a:srgbClr val="FF0000"/>
                </a:solidFill>
                <a:latin typeface="Arial" charset="0"/>
              </a:rPr>
              <a:t>Performance evaluation </a:t>
            </a:r>
            <a:r>
              <a:rPr lang="en-US" altLang="en-US" sz="2000" dirty="0">
                <a:latin typeface="Arial" charset="0"/>
              </a:rPr>
              <a:t>of these algorithms are critical to provide warnings with high sensitivity and reduced numbers of false </a:t>
            </a:r>
            <a:r>
              <a:rPr lang="en-US" altLang="en-US" sz="2000" dirty="0" smtClean="0">
                <a:latin typeface="Arial" charset="0"/>
              </a:rPr>
              <a:t>alarms to address alarm fatigue.</a:t>
            </a:r>
          </a:p>
          <a:p>
            <a:pPr marL="0" indent="0" algn="just">
              <a:spcBef>
                <a:spcPct val="0"/>
              </a:spcBef>
              <a:buNone/>
              <a:defRPr/>
            </a:pPr>
            <a:endParaRPr lang="en-US" altLang="en-US" sz="2000" strike="sngStrike" dirty="0">
              <a:latin typeface="Arial" charset="0"/>
            </a:endParaRPr>
          </a:p>
          <a:p>
            <a:pPr algn="just">
              <a:spcBef>
                <a:spcPct val="0"/>
              </a:spcBef>
              <a:defRPr/>
            </a:pPr>
            <a:r>
              <a:rPr lang="en-US" altLang="en-US" sz="2000" dirty="0">
                <a:latin typeface="Arial" charset="0"/>
              </a:rPr>
              <a:t>The aim of this research is to investigate 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</a:rPr>
              <a:t>how algorithm development </a:t>
            </a:r>
            <a:r>
              <a:rPr lang="en-US" altLang="en-US" sz="2000" dirty="0" smtClean="0">
                <a:solidFill>
                  <a:srgbClr val="FF0000"/>
                </a:solidFill>
                <a:latin typeface="Arial" charset="0"/>
              </a:rPr>
              <a:t>techniques (selection of training, testing and validation dataset) </a:t>
            </a:r>
            <a:r>
              <a:rPr lang="en-US" altLang="en-US" sz="2000" dirty="0" smtClean="0">
                <a:latin typeface="Arial" charset="0"/>
              </a:rPr>
              <a:t> </a:t>
            </a:r>
            <a:r>
              <a:rPr lang="en-US" altLang="en-US" sz="2000" dirty="0">
                <a:latin typeface="Arial" charset="0"/>
              </a:rPr>
              <a:t>can affect performance using a publicly available dataset. </a:t>
            </a:r>
          </a:p>
          <a:p>
            <a:pPr>
              <a:spcBef>
                <a:spcPct val="0"/>
              </a:spcBef>
              <a:defRPr/>
            </a:pPr>
            <a:endParaRPr lang="en-US" altLang="en-US" sz="2000" dirty="0">
              <a:latin typeface="Arial" charset="0"/>
            </a:endParaRPr>
          </a:p>
          <a:p>
            <a:pPr>
              <a:spcBef>
                <a:spcPct val="0"/>
              </a:spcBef>
              <a:defRPr/>
            </a:pPr>
            <a:endParaRPr lang="en-US" altLang="en-US" sz="2000" dirty="0">
              <a:latin typeface="Arial" charset="0"/>
            </a:endParaRPr>
          </a:p>
          <a:p>
            <a:pPr>
              <a:spcBef>
                <a:spcPct val="0"/>
              </a:spcBef>
              <a:defRPr/>
            </a:pPr>
            <a:endParaRPr lang="en-US" altLang="en-US" sz="2000" dirty="0">
              <a:latin typeface="Arial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60F5-7CDB-4DD6-A3C4-947AE94384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4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Regulatory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Multiple submissions have come in using these approaches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Visensia (FDA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cleared data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fusion device 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monitoring of patient deterioration)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evaluate the machine learning algorithms?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data set should be used for training, testing and validation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the machine learning algorithms ‘better’ than existing reference early warning scoring systems?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A4195-CE7F-4ADC-BB55-D13170F4566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6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We hypothesize that the performance of machine learning algorithms to predict critical hospital events improves when the algorithm is trained on larger data sets.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A4195-CE7F-4ADC-BB55-D13170F4566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95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Data: </a:t>
            </a:r>
            <a:r>
              <a:rPr lang="en-US" altLang="en-US" sz="2400" dirty="0" smtClean="0">
                <a:latin typeface="Arial" charset="0"/>
              </a:rPr>
              <a:t>Multi-parameter Intelligent Monitoring in Intensive Care (MIMIC II)</a:t>
            </a:r>
            <a:endParaRPr lang="en-US" altLang="en-US" sz="2400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0F14B46-23EC-4032-A1BD-1FD651521BF8}" type="slidenum">
              <a:rPr lang="en-US" altLang="en-US" sz="8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80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61488522"/>
              </p:ext>
            </p:extLst>
          </p:nvPr>
        </p:nvGraphicFramePr>
        <p:xfrm>
          <a:off x="239713" y="1076325"/>
          <a:ext cx="8716962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485" name="TextBox 8"/>
          <p:cNvSpPr txBox="1">
            <a:spLocks noChangeArrowheads="1"/>
          </p:cNvSpPr>
          <p:nvPr/>
        </p:nvSpPr>
        <p:spPr bwMode="auto">
          <a:xfrm>
            <a:off x="1830388" y="1446213"/>
            <a:ext cx="2097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alibri" pitchFamily="34" charset="0"/>
              </a:rPr>
              <a:t>Clinical Database</a:t>
            </a:r>
          </a:p>
        </p:txBody>
      </p:sp>
      <p:sp>
        <p:nvSpPr>
          <p:cNvPr id="20486" name="TextBox 9"/>
          <p:cNvSpPr txBox="1">
            <a:spLocks noChangeArrowheads="1"/>
          </p:cNvSpPr>
          <p:nvPr/>
        </p:nvSpPr>
        <p:spPr bwMode="auto">
          <a:xfrm>
            <a:off x="4705350" y="1446213"/>
            <a:ext cx="2382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alibri" pitchFamily="34" charset="0"/>
              </a:rPr>
              <a:t>Waveform Database</a:t>
            </a:r>
          </a:p>
        </p:txBody>
      </p:sp>
      <p:sp>
        <p:nvSpPr>
          <p:cNvPr id="20489" name="TextBox 10"/>
          <p:cNvSpPr txBox="1">
            <a:spLocks noChangeArrowheads="1"/>
          </p:cNvSpPr>
          <p:nvPr/>
        </p:nvSpPr>
        <p:spPr bwMode="auto">
          <a:xfrm>
            <a:off x="3454400" y="3200400"/>
            <a:ext cx="1978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alibri" pitchFamily="34" charset="0"/>
              </a:rPr>
              <a:t>Matched Subset</a:t>
            </a:r>
          </a:p>
        </p:txBody>
      </p:sp>
      <p:sp>
        <p:nvSpPr>
          <p:cNvPr id="20490" name="TextBox 11"/>
          <p:cNvSpPr txBox="1">
            <a:spLocks noChangeArrowheads="1"/>
          </p:cNvSpPr>
          <p:nvPr/>
        </p:nvSpPr>
        <p:spPr bwMode="auto">
          <a:xfrm>
            <a:off x="3603625" y="35687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itchFamily="34" charset="0"/>
              </a:rPr>
              <a:t>~6,000 records</a:t>
            </a:r>
          </a:p>
        </p:txBody>
      </p:sp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1870075" y="1684338"/>
            <a:ext cx="2039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itchFamily="34" charset="0"/>
              </a:rPr>
              <a:t>~28,000 </a:t>
            </a:r>
            <a:r>
              <a:rPr lang="en-US" altLang="en-US" sz="1800" dirty="0" smtClean="0">
                <a:latin typeface="Calibri" pitchFamily="34" charset="0"/>
              </a:rPr>
              <a:t>records</a:t>
            </a:r>
            <a:endParaRPr lang="en-US" altLang="en-US" sz="1800" dirty="0">
              <a:latin typeface="Calibri" pitchFamily="34" charset="0"/>
            </a:endParaRPr>
          </a:p>
        </p:txBody>
      </p:sp>
      <p:sp>
        <p:nvSpPr>
          <p:cNvPr id="3" name="TextBox 13"/>
          <p:cNvSpPr txBox="1">
            <a:spLocks noChangeArrowheads="1"/>
          </p:cNvSpPr>
          <p:nvPr/>
        </p:nvSpPr>
        <p:spPr bwMode="auto">
          <a:xfrm>
            <a:off x="4906963" y="1684338"/>
            <a:ext cx="2039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itchFamily="34" charset="0"/>
              </a:rPr>
              <a:t>~24,000 </a:t>
            </a:r>
            <a:r>
              <a:rPr lang="en-US" altLang="en-US" sz="1800" dirty="0" smtClean="0">
                <a:latin typeface="Calibri" pitchFamily="34" charset="0"/>
              </a:rPr>
              <a:t>records</a:t>
            </a:r>
            <a:endParaRPr lang="en-US" altLang="en-US" sz="1800" dirty="0">
              <a:latin typeface="Calibri" pitchFamily="34" charset="0"/>
            </a:endParaRPr>
          </a:p>
        </p:txBody>
      </p:sp>
      <p:sp>
        <p:nvSpPr>
          <p:cNvPr id="20493" name="TextBox 14"/>
          <p:cNvSpPr txBox="1">
            <a:spLocks noChangeArrowheads="1"/>
          </p:cNvSpPr>
          <p:nvPr/>
        </p:nvSpPr>
        <p:spPr bwMode="auto">
          <a:xfrm>
            <a:off x="4906963" y="2052638"/>
            <a:ext cx="31892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alibri" pitchFamily="34" charset="0"/>
              </a:rPr>
              <a:t>Intellivue</a:t>
            </a:r>
            <a:r>
              <a:rPr lang="en-US" altLang="en-US" sz="1800" dirty="0">
                <a:latin typeface="Calibri" pitchFamily="34" charset="0"/>
              </a:rPr>
              <a:t> MP-70 (Philips Healthcare)</a:t>
            </a:r>
          </a:p>
        </p:txBody>
      </p:sp>
      <p:sp>
        <p:nvSpPr>
          <p:cNvPr id="20494" name="TextBox 15"/>
          <p:cNvSpPr txBox="1">
            <a:spLocks noChangeArrowheads="1"/>
          </p:cNvSpPr>
          <p:nvPr/>
        </p:nvSpPr>
        <p:spPr bwMode="auto">
          <a:xfrm>
            <a:off x="5354638" y="2646363"/>
            <a:ext cx="30607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488" indent="-182563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547688" indent="-182563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Calibri" pitchFamily="34" charset="0"/>
              </a:rPr>
              <a:t>Waveforms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1800">
                <a:latin typeface="Calibri" pitchFamily="34" charset="0"/>
              </a:rPr>
              <a:t>ECG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1800">
                <a:latin typeface="Calibri" pitchFamily="34" charset="0"/>
              </a:rPr>
              <a:t>Blood pressure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1800">
                <a:latin typeface="Calibri" pitchFamily="34" charset="0"/>
              </a:rPr>
              <a:t>Plethysmography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Calibri" pitchFamily="34" charset="0"/>
              </a:rPr>
              <a:t>Vital Signs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1800">
                <a:latin typeface="Calibri" pitchFamily="34" charset="0"/>
              </a:rPr>
              <a:t>Heart rate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1800">
                <a:latin typeface="Calibri" pitchFamily="34" charset="0"/>
              </a:rPr>
              <a:t>Blood pressure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1800">
                <a:latin typeface="Calibri" pitchFamily="34" charset="0"/>
              </a:rPr>
              <a:t>Oxygen saturation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1800">
                <a:latin typeface="Calibri" pitchFamily="34" charset="0"/>
              </a:rPr>
              <a:t>Cardiac output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823913" y="2700338"/>
            <a:ext cx="28829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1440" indent="-182880">
              <a:buFont typeface="Arial" panose="020B0604020202020204" pitchFamily="34" charset="0"/>
              <a:buChar char="•"/>
              <a:defRPr/>
            </a:pPr>
            <a:r>
              <a:rPr lang="en-US" dirty="0"/>
              <a:t>Nurse entered physiological data</a:t>
            </a:r>
          </a:p>
          <a:p>
            <a:pPr marL="91440" indent="-182880">
              <a:buFont typeface="Arial" panose="020B0604020202020204" pitchFamily="34" charset="0"/>
              <a:buChar char="•"/>
              <a:defRPr/>
            </a:pPr>
            <a:r>
              <a:rPr lang="en-US" dirty="0"/>
              <a:t>Medications</a:t>
            </a:r>
          </a:p>
          <a:p>
            <a:pPr marL="91440" indent="-182880">
              <a:buFont typeface="Arial" panose="020B0604020202020204" pitchFamily="34" charset="0"/>
              <a:buChar char="•"/>
              <a:defRPr/>
            </a:pPr>
            <a:r>
              <a:rPr lang="en-US" dirty="0"/>
              <a:t>Laboratory data</a:t>
            </a:r>
          </a:p>
          <a:p>
            <a:pPr marL="91440" indent="-182880">
              <a:buFont typeface="Arial" panose="020B0604020202020204" pitchFamily="34" charset="0"/>
              <a:buChar char="•"/>
              <a:defRPr/>
            </a:pPr>
            <a:r>
              <a:rPr lang="en-US" dirty="0"/>
              <a:t>Nursing notes</a:t>
            </a:r>
          </a:p>
          <a:p>
            <a:pPr marL="91440" indent="-182880">
              <a:buFont typeface="Arial" panose="020B0604020202020204" pitchFamily="34" charset="0"/>
              <a:buChar char="•"/>
              <a:defRPr/>
            </a:pPr>
            <a:r>
              <a:rPr lang="en-US" dirty="0"/>
              <a:t>Discharge notes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20496" name="TextBox 17"/>
          <p:cNvSpPr txBox="1">
            <a:spLocks noChangeArrowheads="1"/>
          </p:cNvSpPr>
          <p:nvPr/>
        </p:nvSpPr>
        <p:spPr bwMode="auto">
          <a:xfrm>
            <a:off x="949325" y="2052638"/>
            <a:ext cx="3060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alibri" pitchFamily="34" charset="0"/>
              </a:rPr>
              <a:t>CareVue</a:t>
            </a:r>
            <a:r>
              <a:rPr lang="en-US" altLang="en-US" sz="1800" dirty="0">
                <a:latin typeface="Calibri" pitchFamily="34" charset="0"/>
              </a:rPr>
              <a:t> Clinical Information System (Philips Healthcare)</a:t>
            </a:r>
          </a:p>
        </p:txBody>
      </p:sp>
      <p:sp>
        <p:nvSpPr>
          <p:cNvPr id="20495" name="TextBox 19"/>
          <p:cNvSpPr txBox="1">
            <a:spLocks noChangeArrowheads="1"/>
          </p:cNvSpPr>
          <p:nvPr/>
        </p:nvSpPr>
        <p:spPr bwMode="auto">
          <a:xfrm>
            <a:off x="63500" y="6181725"/>
            <a:ext cx="8775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latin typeface="Calibri" pitchFamily="34" charset="0"/>
              </a:rPr>
              <a:t>Saeed</a:t>
            </a:r>
            <a:r>
              <a:rPr lang="en-US" altLang="en-US" sz="1400" dirty="0">
                <a:latin typeface="Calibri" pitchFamily="34" charset="0"/>
              </a:rPr>
              <a:t> et al. Multiparameter Intelligent Monitoring in Intensive Care II: a public-access intensive care unit database. </a:t>
            </a:r>
            <a:r>
              <a:rPr lang="en-US" altLang="en-US" sz="1400" dirty="0" err="1">
                <a:latin typeface="Calibri" pitchFamily="34" charset="0"/>
              </a:rPr>
              <a:t>Crit</a:t>
            </a:r>
            <a:r>
              <a:rPr lang="en-US" altLang="en-US" sz="1400" dirty="0">
                <a:latin typeface="Calibri" pitchFamily="34" charset="0"/>
              </a:rPr>
              <a:t> Care Med. 39:5. 2011.</a:t>
            </a:r>
          </a:p>
        </p:txBody>
      </p:sp>
    </p:spTree>
    <p:extLst>
      <p:ext uri="{BB962C8B-B14F-4D97-AF65-F5344CB8AC3E}">
        <p14:creationId xmlns:p14="http://schemas.microsoft.com/office/powerpoint/2010/main" val="7630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Data for Training, Testing and Validation</a:t>
            </a:r>
            <a:endParaRPr lang="en-US" sz="3000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990600"/>
          </a:xfrm>
        </p:spPr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</a:pPr>
            <a:r>
              <a:rPr lang="en-US" altLang="en-US" sz="2000" dirty="0">
                <a:latin typeface="Arial" charset="0"/>
              </a:rPr>
              <a:t>2400 records from the matched subset of Multi-parameter Intelligent Monitoring in Intensive Care (MIMIC2</a:t>
            </a:r>
            <a:r>
              <a:rPr lang="en-US" altLang="en-US" sz="2000" dirty="0" smtClean="0">
                <a:latin typeface="Arial" charset="0"/>
              </a:rPr>
              <a:t>)</a:t>
            </a:r>
            <a:r>
              <a:rPr lang="en-US" altLang="en-US" sz="2000" baseline="30000" dirty="0" smtClean="0">
                <a:latin typeface="Arial" charset="0"/>
              </a:rPr>
              <a:t> </a:t>
            </a:r>
            <a:r>
              <a:rPr lang="en-US" altLang="en-US" sz="2000" dirty="0">
                <a:latin typeface="Arial" charset="0"/>
              </a:rPr>
              <a:t>with 5 hours of continuous trend </a:t>
            </a:r>
            <a:r>
              <a:rPr lang="en-US" altLang="en-US" sz="2000" dirty="0" smtClean="0">
                <a:latin typeface="Arial" charset="0"/>
              </a:rPr>
              <a:t>data.</a:t>
            </a:r>
            <a:endParaRPr lang="en-US" altLang="en-US" sz="2000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60F5-7CDB-4DD6-A3C4-947AE94384E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45878" y="2502336"/>
            <a:ext cx="1139131" cy="1240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2400 records with 5 hours of trend data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1999" y="3743072"/>
            <a:ext cx="714401" cy="1461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5336"/>
            <a:ext cx="2667001" cy="1634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1280236" y="3121554"/>
            <a:ext cx="883511" cy="624779"/>
            <a:chOff x="2590800" y="22168247"/>
            <a:chExt cx="1104324" cy="767953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2590800" y="22168247"/>
              <a:ext cx="0" cy="7679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590800" y="22174200"/>
              <a:ext cx="11043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8" name="Group 2047"/>
          <p:cNvGrpSpPr/>
          <p:nvPr/>
        </p:nvGrpSpPr>
        <p:grpSpPr>
          <a:xfrm>
            <a:off x="4495800" y="3494334"/>
            <a:ext cx="2146882" cy="2525466"/>
            <a:chOff x="4495800" y="2363598"/>
            <a:chExt cx="2146882" cy="2525466"/>
          </a:xfrm>
        </p:grpSpPr>
        <p:sp>
          <p:nvSpPr>
            <p:cNvPr id="20" name="Rectangle 19"/>
            <p:cNvSpPr/>
            <p:nvPr/>
          </p:nvSpPr>
          <p:spPr>
            <a:xfrm>
              <a:off x="5935659" y="2363598"/>
              <a:ext cx="648301" cy="3523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500-1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35659" y="2715936"/>
              <a:ext cx="648301" cy="3523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500-2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35659" y="3772949"/>
              <a:ext cx="648301" cy="3523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5659" y="3068274"/>
              <a:ext cx="648301" cy="3523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500-3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935659" y="3420611"/>
              <a:ext cx="648301" cy="3523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500-4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30984" y="2363598"/>
              <a:ext cx="645952" cy="7046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1000-1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30984" y="3772949"/>
              <a:ext cx="645952" cy="3523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30984" y="3068274"/>
              <a:ext cx="645952" cy="7046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1000-2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26309" y="2363598"/>
              <a:ext cx="645952" cy="14093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1500-1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26309" y="3772949"/>
              <a:ext cx="645952" cy="3523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935659" y="4242733"/>
              <a:ext cx="7070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4 sets of 500 records</a:t>
              </a:r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05400" y="4242733"/>
              <a:ext cx="852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 sets of 1000 records</a:t>
              </a:r>
              <a:endParaRPr 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95800" y="4242733"/>
              <a:ext cx="702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</a:t>
              </a:r>
              <a:r>
                <a:rPr lang="en-US" sz="1200" dirty="0" smtClean="0"/>
                <a:t> set of 1500 records</a:t>
              </a:r>
              <a:endParaRPr lang="en-US" sz="1200" dirty="0"/>
            </a:p>
          </p:txBody>
        </p:sp>
      </p:grpSp>
      <p:grpSp>
        <p:nvGrpSpPr>
          <p:cNvPr id="2052" name="Group 2051"/>
          <p:cNvGrpSpPr/>
          <p:nvPr/>
        </p:nvGrpSpPr>
        <p:grpSpPr>
          <a:xfrm>
            <a:off x="2354509" y="3118293"/>
            <a:ext cx="2115426" cy="2901507"/>
            <a:chOff x="2354509" y="1987557"/>
            <a:chExt cx="2115426" cy="2901507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4139357" y="1992400"/>
              <a:ext cx="0" cy="307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354509" y="3746064"/>
              <a:ext cx="1226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Validation</a:t>
              </a:r>
              <a:endParaRPr lang="en-US" sz="1600" b="1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85009" y="1987557"/>
              <a:ext cx="854348" cy="4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3821634" y="2363598"/>
              <a:ext cx="645952" cy="14093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2000-1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21634" y="3772949"/>
              <a:ext cx="645952" cy="3523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ight Brace 42"/>
            <p:cNvSpPr/>
            <p:nvPr/>
          </p:nvSpPr>
          <p:spPr>
            <a:xfrm rot="10800000">
              <a:off x="3471645" y="2363598"/>
              <a:ext cx="264253" cy="140935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ight Brace 43"/>
            <p:cNvSpPr/>
            <p:nvPr/>
          </p:nvSpPr>
          <p:spPr>
            <a:xfrm rot="10800000">
              <a:off x="3471645" y="3772949"/>
              <a:ext cx="264253" cy="35233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84416" y="2709054"/>
              <a:ext cx="7046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Train and Test</a:t>
              </a:r>
              <a:endParaRPr lang="en-US" sz="1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35898" y="4242733"/>
              <a:ext cx="7340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 set of 2000 records</a:t>
              </a:r>
              <a:endParaRPr lang="en-US" sz="1200" dirty="0"/>
            </a:p>
          </p:txBody>
        </p:sp>
      </p:grpSp>
      <p:grpSp>
        <p:nvGrpSpPr>
          <p:cNvPr id="2049" name="Group 2048"/>
          <p:cNvGrpSpPr/>
          <p:nvPr/>
        </p:nvGrpSpPr>
        <p:grpSpPr>
          <a:xfrm>
            <a:off x="6642683" y="1828800"/>
            <a:ext cx="2348917" cy="2781270"/>
            <a:chOff x="6642683" y="698064"/>
            <a:chExt cx="2348917" cy="2781270"/>
          </a:xfrm>
        </p:grpSpPr>
        <p:sp>
          <p:nvSpPr>
            <p:cNvPr id="32" name="Rectangle 31"/>
            <p:cNvSpPr/>
            <p:nvPr/>
          </p:nvSpPr>
          <p:spPr>
            <a:xfrm>
              <a:off x="6995020" y="1658923"/>
              <a:ext cx="528506" cy="1233182"/>
            </a:xfrm>
            <a:prstGeom prst="rect">
              <a:avLst/>
            </a:prstGeom>
            <a:solidFill>
              <a:srgbClr val="EDC2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Train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995020" y="2892105"/>
              <a:ext cx="528506" cy="52850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Test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523527" y="2011261"/>
              <a:ext cx="528506" cy="1057013"/>
            </a:xfrm>
            <a:prstGeom prst="rect">
              <a:avLst/>
            </a:prstGeom>
            <a:solidFill>
              <a:srgbClr val="EDC2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Train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23527" y="3068274"/>
              <a:ext cx="528506" cy="35233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Test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523527" y="1658923"/>
              <a:ext cx="528506" cy="35233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Test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404371" y="2187429"/>
              <a:ext cx="528506" cy="1233182"/>
            </a:xfrm>
            <a:prstGeom prst="rect">
              <a:avLst/>
            </a:prstGeom>
            <a:solidFill>
              <a:srgbClr val="EDC2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Train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404371" y="1658923"/>
              <a:ext cx="528506" cy="52850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Test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9" name="Right Brace 38"/>
            <p:cNvSpPr/>
            <p:nvPr/>
          </p:nvSpPr>
          <p:spPr>
            <a:xfrm rot="16200000" flipV="1">
              <a:off x="7831822" y="318463"/>
              <a:ext cx="264253" cy="1937857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8052033" y="2481044"/>
              <a:ext cx="35233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6936298" y="1600200"/>
              <a:ext cx="2055302" cy="18791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Brace 41"/>
            <p:cNvSpPr/>
            <p:nvPr/>
          </p:nvSpPr>
          <p:spPr>
            <a:xfrm rot="10800000">
              <a:off x="6642683" y="1600200"/>
              <a:ext cx="264253" cy="1879134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06936" y="698064"/>
              <a:ext cx="2084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10 fold cross validation for each set</a:t>
              </a:r>
              <a:endParaRPr lang="en-US" sz="14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34200" y="1307664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500</a:t>
              </a:r>
              <a:endParaRPr lang="en-US" sz="14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543800" y="1307664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500</a:t>
              </a:r>
              <a:endParaRPr lang="en-US" sz="1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458200" y="1307664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500</a:t>
              </a:r>
              <a:endParaRPr lang="en-US" sz="14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858000" y="4688747"/>
            <a:ext cx="2148980" cy="1171450"/>
            <a:chOff x="6858000" y="4688747"/>
            <a:chExt cx="2148980" cy="1171450"/>
          </a:xfrm>
        </p:grpSpPr>
        <p:sp>
          <p:nvSpPr>
            <p:cNvPr id="4" name="TextBox 3"/>
            <p:cNvSpPr txBox="1"/>
            <p:nvPr/>
          </p:nvSpPr>
          <p:spPr>
            <a:xfrm>
              <a:off x="6858000" y="5029200"/>
              <a:ext cx="214898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Select the best performance algorithm, and test that with the </a:t>
              </a:r>
              <a:r>
                <a:rPr lang="en-US" sz="12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independent validation set</a:t>
              </a:r>
              <a:endPara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6" name="Right Brace 55"/>
            <p:cNvSpPr/>
            <p:nvPr/>
          </p:nvSpPr>
          <p:spPr>
            <a:xfrm rot="5400000">
              <a:off x="7814345" y="3851945"/>
              <a:ext cx="264253" cy="1937857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770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Designing an Algorithm to Predict Clinical Events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60F5-7CDB-4DD6-A3C4-947AE94384ED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34" b="19848"/>
          <a:stretch/>
        </p:blipFill>
        <p:spPr>
          <a:xfrm>
            <a:off x="840641" y="1948543"/>
            <a:ext cx="7767518" cy="19954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2959" y="1371600"/>
            <a:ext cx="3812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Observation Window</a:t>
            </a:r>
          </a:p>
          <a:p>
            <a:pPr algn="ctr"/>
            <a:r>
              <a:rPr lang="en-US" sz="2000" dirty="0" smtClean="0"/>
              <a:t>(60 Min)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371600"/>
            <a:ext cx="1829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Gap Window</a:t>
            </a:r>
          </a:p>
          <a:p>
            <a:pPr algn="ctr"/>
            <a:r>
              <a:rPr lang="en-US" sz="2000" dirty="0" smtClean="0"/>
              <a:t>(60 Min)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184666" y="1371600"/>
            <a:ext cx="2349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Target Window</a:t>
            </a:r>
          </a:p>
          <a:p>
            <a:pPr algn="ctr"/>
            <a:r>
              <a:rPr lang="en-US" sz="2000" dirty="0" smtClean="0"/>
              <a:t>(10 Min)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19799" y="3657600"/>
            <a:ext cx="2362201" cy="2590800"/>
            <a:chOff x="3047998" y="3657600"/>
            <a:chExt cx="4724400" cy="2590800"/>
          </a:xfrm>
        </p:grpSpPr>
        <p:sp>
          <p:nvSpPr>
            <p:cNvPr id="4" name="Rounded Rectangle 3"/>
            <p:cNvSpPr/>
            <p:nvPr/>
          </p:nvSpPr>
          <p:spPr>
            <a:xfrm>
              <a:off x="3047998" y="4572000"/>
              <a:ext cx="4724400" cy="1676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Critical </a:t>
              </a:r>
              <a:r>
                <a:rPr lang="en-US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hospital </a:t>
              </a:r>
              <a:r>
                <a:rPr lang="en-US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events e.g.  Medical Emergency Team (MET) Activation </a:t>
              </a:r>
              <a:r>
                <a:rPr lang="en-US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Criteria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5486397" y="3657600"/>
              <a:ext cx="0" cy="914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968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cdrh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10575</TotalTime>
  <Words>1086</Words>
  <Application>Microsoft Office PowerPoint</Application>
  <PresentationFormat>On-screen Show (4:3)</PresentationFormat>
  <Paragraphs>281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cdrh</vt:lpstr>
      <vt:lpstr>Evaluation of Machine Learning Algorithms for Multi-parameter Patient Monitoring</vt:lpstr>
      <vt:lpstr>Outline</vt:lpstr>
      <vt:lpstr>Introduction</vt:lpstr>
      <vt:lpstr>Introduction</vt:lpstr>
      <vt:lpstr>Regulatory Impact</vt:lpstr>
      <vt:lpstr>Hypothesis</vt:lpstr>
      <vt:lpstr>Data: Multi-parameter Intelligent Monitoring in Intensive Care (MIMIC II)</vt:lpstr>
      <vt:lpstr>Data for Training, Testing and Validation</vt:lpstr>
      <vt:lpstr>Designing an Algorithm to Predict Clinical Events</vt:lpstr>
      <vt:lpstr>Medical emergency team activation (MET) criteria</vt:lpstr>
      <vt:lpstr>Algorithm</vt:lpstr>
      <vt:lpstr>True Positive Event: Medical Emergency Team Activation (MET) Criteria Satisfied</vt:lpstr>
      <vt:lpstr>True Negative Event: Medical Emergency Team Activation (MET) Criteria not Satisfied</vt:lpstr>
      <vt:lpstr>Comparison Approaches</vt:lpstr>
      <vt:lpstr>Decision Tree</vt:lpstr>
      <vt:lpstr>Support Vector Machine</vt:lpstr>
      <vt:lpstr>Early Warning Scores: Reference System</vt:lpstr>
      <vt:lpstr>Results: Sensitivity to Detect MET Activation an Hour Before It Occurs</vt:lpstr>
      <vt:lpstr>Results: Specificity to Detect MET Activation an Hour Before It Occurs</vt:lpstr>
      <vt:lpstr>Summary</vt:lpstr>
      <vt:lpstr>Extra Slide: Sensitivity Using the Test Set</vt:lpstr>
      <vt:lpstr>Extra Slide: Specificity Using the Test Set</vt:lpstr>
    </vt:vector>
  </TitlesOfParts>
  <Company>FDA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 of Machine Learning Algorithms for Multi-parameter Patient Monitoring</dc:title>
  <dc:creator>Galeotti</dc:creator>
  <cp:lastModifiedBy>Adib</cp:lastModifiedBy>
  <cp:revision>121</cp:revision>
  <dcterms:created xsi:type="dcterms:W3CDTF">2014-07-18T17:46:56Z</dcterms:created>
  <dcterms:modified xsi:type="dcterms:W3CDTF">2014-08-13T03:45:20Z</dcterms:modified>
</cp:coreProperties>
</file>