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6"/>
  </p:notesMasterIdLst>
  <p:sldIdLst>
    <p:sldId id="257" r:id="rId2"/>
    <p:sldId id="293" r:id="rId3"/>
    <p:sldId id="294" r:id="rId4"/>
    <p:sldId id="295" r:id="rId5"/>
    <p:sldId id="296" r:id="rId6"/>
    <p:sldId id="309" r:id="rId7"/>
    <p:sldId id="331" r:id="rId8"/>
    <p:sldId id="429" r:id="rId9"/>
    <p:sldId id="417" r:id="rId10"/>
    <p:sldId id="418" r:id="rId11"/>
    <p:sldId id="419" r:id="rId12"/>
    <p:sldId id="427" r:id="rId13"/>
    <p:sldId id="373" r:id="rId14"/>
    <p:sldId id="407" r:id="rId15"/>
    <p:sldId id="408" r:id="rId16"/>
    <p:sldId id="428" r:id="rId17"/>
    <p:sldId id="421" r:id="rId18"/>
    <p:sldId id="422" r:id="rId19"/>
    <p:sldId id="424" r:id="rId20"/>
    <p:sldId id="425" r:id="rId21"/>
    <p:sldId id="426" r:id="rId22"/>
    <p:sldId id="370" r:id="rId23"/>
    <p:sldId id="430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que, MD Munirul" initials="HMM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9A"/>
    <a:srgbClr val="FF4550"/>
    <a:srgbClr val="E4A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66" autoAdjust="0"/>
    <p:restoredTop sz="77335" autoAdjust="0"/>
  </p:normalViewPr>
  <p:slideViewPr>
    <p:cSldViewPr snapToGrid="0">
      <p:cViewPr varScale="1">
        <p:scale>
          <a:sx n="109" d="100"/>
          <a:sy n="109" d="100"/>
        </p:scale>
        <p:origin x="1452" y="9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34AC6-614E-4C06-B70D-D523E9DF58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F4D85D3-8B4D-4474-B4C7-93735E66A9D4}" type="pres">
      <dgm:prSet presAssocID="{B6434AC6-614E-4C06-B70D-D523E9DF58FB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E8E4496C-5439-A445-AEFA-736581BFF579}" type="presOf" srcId="{B6434AC6-614E-4C06-B70D-D523E9DF58FB}" destId="{FF4D85D3-8B4D-4474-B4C7-93735E66A9D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34AC6-614E-4C06-B70D-D523E9DF58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83FFDD8-0302-45F2-995C-CB7E20F7EF4A}">
      <dgm:prSet phldrT="[Text]"/>
      <dgm:spPr/>
      <dgm:t>
        <a:bodyPr/>
        <a:lstStyle/>
        <a:p>
          <a:endParaRPr lang="en-US" dirty="0"/>
        </a:p>
      </dgm:t>
    </dgm:pt>
    <dgm:pt modelId="{F99134A4-42D0-4B3D-8AD0-31BEEB33D0CB}" type="parTrans" cxnId="{BFD3044F-5E32-4E87-8715-14D21BC8BB29}">
      <dgm:prSet/>
      <dgm:spPr/>
      <dgm:t>
        <a:bodyPr/>
        <a:lstStyle/>
        <a:p>
          <a:endParaRPr lang="en-US"/>
        </a:p>
      </dgm:t>
    </dgm:pt>
    <dgm:pt modelId="{D45EE76B-4BD8-4899-AA7A-4529B2C37522}" type="sibTrans" cxnId="{BFD3044F-5E32-4E87-8715-14D21BC8BB29}">
      <dgm:prSet/>
      <dgm:spPr/>
      <dgm:t>
        <a:bodyPr/>
        <a:lstStyle/>
        <a:p>
          <a:endParaRPr lang="en-US"/>
        </a:p>
      </dgm:t>
    </dgm:pt>
    <dgm:pt modelId="{3E59A24C-17EA-40DF-8F32-79E86C9D7FAF}">
      <dgm:prSet phldrT="[Text]"/>
      <dgm:spPr/>
      <dgm:t>
        <a:bodyPr/>
        <a:lstStyle/>
        <a:p>
          <a:endParaRPr lang="en-US" dirty="0"/>
        </a:p>
      </dgm:t>
    </dgm:pt>
    <dgm:pt modelId="{B6006B48-103A-4411-B3B6-7DB2B2207822}" type="parTrans" cxnId="{C9B57B91-E843-47FB-B880-9F373730B7C4}">
      <dgm:prSet/>
      <dgm:spPr/>
      <dgm:t>
        <a:bodyPr/>
        <a:lstStyle/>
        <a:p>
          <a:endParaRPr lang="en-US"/>
        </a:p>
      </dgm:t>
    </dgm:pt>
    <dgm:pt modelId="{E747700B-7319-417D-960A-DCC3E0B9C17A}" type="sibTrans" cxnId="{C9B57B91-E843-47FB-B880-9F373730B7C4}">
      <dgm:prSet/>
      <dgm:spPr/>
      <dgm:t>
        <a:bodyPr/>
        <a:lstStyle/>
        <a:p>
          <a:endParaRPr lang="en-US"/>
        </a:p>
      </dgm:t>
    </dgm:pt>
    <dgm:pt modelId="{FF4D85D3-8B4D-4474-B4C7-93735E66A9D4}" type="pres">
      <dgm:prSet presAssocID="{B6434AC6-614E-4C06-B70D-D523E9DF58FB}" presName="compositeShape" presStyleCnt="0">
        <dgm:presLayoutVars>
          <dgm:chMax val="7"/>
          <dgm:dir/>
          <dgm:resizeHandles val="exact"/>
        </dgm:presLayoutVars>
      </dgm:prSet>
      <dgm:spPr/>
    </dgm:pt>
    <dgm:pt modelId="{A1DF4820-7A2E-4FC1-A315-95A8269C79C4}" type="pres">
      <dgm:prSet presAssocID="{F83FFDD8-0302-45F2-995C-CB7E20F7EF4A}" presName="circ1" presStyleLbl="vennNode1" presStyleIdx="0" presStyleCnt="2"/>
      <dgm:spPr/>
    </dgm:pt>
    <dgm:pt modelId="{52044423-5AD2-48D7-87DB-3410136C24F7}" type="pres">
      <dgm:prSet presAssocID="{F83FFDD8-0302-45F2-995C-CB7E20F7EF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515108-609E-4998-89A6-C478FB62634B}" type="pres">
      <dgm:prSet presAssocID="{3E59A24C-17EA-40DF-8F32-79E86C9D7FAF}" presName="circ2" presStyleLbl="vennNode1" presStyleIdx="1" presStyleCnt="2"/>
      <dgm:spPr/>
    </dgm:pt>
    <dgm:pt modelId="{7F74D8B5-699D-4403-AA90-3D22B808940D}" type="pres">
      <dgm:prSet presAssocID="{3E59A24C-17EA-40DF-8F32-79E86C9D7F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91D0B15-3221-F14E-826C-5D79B06766D4}" type="presOf" srcId="{3E59A24C-17EA-40DF-8F32-79E86C9D7FAF}" destId="{DF515108-609E-4998-89A6-C478FB62634B}" srcOrd="0" destOrd="0" presId="urn:microsoft.com/office/officeart/2005/8/layout/venn1"/>
    <dgm:cxn modelId="{B8FAE442-229D-1343-ADBB-CFA54C326310}" type="presOf" srcId="{F83FFDD8-0302-45F2-995C-CB7E20F7EF4A}" destId="{A1DF4820-7A2E-4FC1-A315-95A8269C79C4}" srcOrd="0" destOrd="0" presId="urn:microsoft.com/office/officeart/2005/8/layout/venn1"/>
    <dgm:cxn modelId="{BFD3044F-5E32-4E87-8715-14D21BC8BB29}" srcId="{B6434AC6-614E-4C06-B70D-D523E9DF58FB}" destId="{F83FFDD8-0302-45F2-995C-CB7E20F7EF4A}" srcOrd="0" destOrd="0" parTransId="{F99134A4-42D0-4B3D-8AD0-31BEEB33D0CB}" sibTransId="{D45EE76B-4BD8-4899-AA7A-4529B2C37522}"/>
    <dgm:cxn modelId="{9BDA7C58-1A11-F148-90C9-C7F6871E6C11}" type="presOf" srcId="{B6434AC6-614E-4C06-B70D-D523E9DF58FB}" destId="{FF4D85D3-8B4D-4474-B4C7-93735E66A9D4}" srcOrd="0" destOrd="0" presId="urn:microsoft.com/office/officeart/2005/8/layout/venn1"/>
    <dgm:cxn modelId="{C9B57B91-E843-47FB-B880-9F373730B7C4}" srcId="{B6434AC6-614E-4C06-B70D-D523E9DF58FB}" destId="{3E59A24C-17EA-40DF-8F32-79E86C9D7FAF}" srcOrd="1" destOrd="0" parTransId="{B6006B48-103A-4411-B3B6-7DB2B2207822}" sibTransId="{E747700B-7319-417D-960A-DCC3E0B9C17A}"/>
    <dgm:cxn modelId="{182427D2-9476-A745-9285-AA39A3583EB6}" type="presOf" srcId="{F83FFDD8-0302-45F2-995C-CB7E20F7EF4A}" destId="{52044423-5AD2-48D7-87DB-3410136C24F7}" srcOrd="1" destOrd="0" presId="urn:microsoft.com/office/officeart/2005/8/layout/venn1"/>
    <dgm:cxn modelId="{491EA6D7-1BC3-5F47-91F5-5F345EB8EA60}" type="presOf" srcId="{3E59A24C-17EA-40DF-8F32-79E86C9D7FAF}" destId="{7F74D8B5-699D-4403-AA90-3D22B808940D}" srcOrd="1" destOrd="0" presId="urn:microsoft.com/office/officeart/2005/8/layout/venn1"/>
    <dgm:cxn modelId="{403D4686-6649-1C4B-8C44-CB295DBC72C1}" type="presParOf" srcId="{FF4D85D3-8B4D-4474-B4C7-93735E66A9D4}" destId="{A1DF4820-7A2E-4FC1-A315-95A8269C79C4}" srcOrd="0" destOrd="0" presId="urn:microsoft.com/office/officeart/2005/8/layout/venn1"/>
    <dgm:cxn modelId="{3508F114-DF56-4F45-BD88-79BA6F31B841}" type="presParOf" srcId="{FF4D85D3-8B4D-4474-B4C7-93735E66A9D4}" destId="{52044423-5AD2-48D7-87DB-3410136C24F7}" srcOrd="1" destOrd="0" presId="urn:microsoft.com/office/officeart/2005/8/layout/venn1"/>
    <dgm:cxn modelId="{787028D3-1BC8-DD48-9E5F-A6E8275ACDF1}" type="presParOf" srcId="{FF4D85D3-8B4D-4474-B4C7-93735E66A9D4}" destId="{DF515108-609E-4998-89A6-C478FB62634B}" srcOrd="2" destOrd="0" presId="urn:microsoft.com/office/officeart/2005/8/layout/venn1"/>
    <dgm:cxn modelId="{1D3CC367-BFF8-C947-9E20-AE3C4C97E14F}" type="presParOf" srcId="{FF4D85D3-8B4D-4474-B4C7-93735E66A9D4}" destId="{7F74D8B5-699D-4403-AA90-3D22B808940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F4820-7A2E-4FC1-A315-95A8269C79C4}">
      <dsp:nvSpPr>
        <dsp:cNvPr id="0" name=""/>
        <dsp:cNvSpPr/>
      </dsp:nvSpPr>
      <dsp:spPr>
        <a:xfrm>
          <a:off x="135167" y="436958"/>
          <a:ext cx="3334129" cy="33341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00744" y="830124"/>
        <a:ext cx="1922381" cy="2547798"/>
      </dsp:txXfrm>
    </dsp:sp>
    <dsp:sp modelId="{DF515108-609E-4998-89A6-C478FB62634B}">
      <dsp:nvSpPr>
        <dsp:cNvPr id="0" name=""/>
        <dsp:cNvSpPr/>
      </dsp:nvSpPr>
      <dsp:spPr>
        <a:xfrm>
          <a:off x="2538143" y="436958"/>
          <a:ext cx="3334129" cy="33341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484315" y="830124"/>
        <a:ext cx="1922381" cy="2547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8924-839F-4BBE-8E60-B7FABDA9240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7803-3B30-4700-A5DF-7954D853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3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“adaptation</a:t>
            </a:r>
            <a:r>
              <a:rPr lang="en-US" baseline="0" dirty="0"/>
              <a:t>” instead of enforced.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A4BF6-7840-1D48-85E1-D733BC6F5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Lines_blk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/>
        </p:blipFill>
        <p:spPr>
          <a:xfrm>
            <a:off x="873680" y="1582260"/>
            <a:ext cx="8270323" cy="1960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8" y="1399032"/>
            <a:ext cx="7373112" cy="795528"/>
          </a:xfrm>
          <a:prstGeom prst="rect">
            <a:avLst/>
          </a:prstGeom>
        </p:spPr>
        <p:txBody>
          <a:bodyPr/>
          <a:lstStyle>
            <a:lvl1pPr>
              <a:defRPr sz="2925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3896" y="3694176"/>
            <a:ext cx="6077712" cy="4846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7" name="Picture 26" descr="Lines_7404.pd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/>
        </p:blipFill>
        <p:spPr>
          <a:xfrm>
            <a:off x="3" y="1582260"/>
            <a:ext cx="774095" cy="196037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5238753" y="6163056"/>
            <a:ext cx="3639101" cy="694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238753" y="6781800"/>
            <a:ext cx="3639101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5" name="Picture 14" descr="PU_signature.eps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4250" y="6215678"/>
            <a:ext cx="1463040" cy="489932"/>
          </a:xfrm>
          <a:prstGeom prst="rect">
            <a:avLst/>
          </a:prstGeom>
        </p:spPr>
      </p:pic>
      <p:pic>
        <p:nvPicPr>
          <p:cNvPr id="16" name="Picture 15" descr="RCHE_K.jp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1826" y="6272835"/>
            <a:ext cx="1828800" cy="35356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8684" y="4800664"/>
            <a:ext cx="4708652" cy="347408"/>
          </a:xfrm>
        </p:spPr>
        <p:txBody>
          <a:bodyPr>
            <a:normAutofit/>
          </a:bodyPr>
          <a:lstStyle>
            <a:lvl1pPr>
              <a:buNone/>
              <a:defRPr sz="1013" b="1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407481" y="5157281"/>
            <a:ext cx="4727575" cy="310832"/>
          </a:xfrm>
        </p:spPr>
        <p:txBody>
          <a:bodyPr>
            <a:normAutofit/>
          </a:bodyPr>
          <a:lstStyle>
            <a:lvl1pPr>
              <a:buNone/>
              <a:defRPr sz="73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16622" y="5797423"/>
            <a:ext cx="2250122" cy="393700"/>
          </a:xfrm>
        </p:spPr>
        <p:txBody>
          <a:bodyPr>
            <a:normAutofit/>
          </a:bodyPr>
          <a:lstStyle>
            <a:lvl1pPr>
              <a:buNone/>
              <a:defRPr sz="788" b="1" baseline="0">
                <a:solidFill>
                  <a:srgbClr val="D19B23"/>
                </a:solidFill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390651" y="2121917"/>
            <a:ext cx="7359650" cy="804164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1390144" y="2835091"/>
            <a:ext cx="7378700" cy="1133475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04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072"/>
            <a:ext cx="8305800" cy="4471416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24" name="Picture 23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228600" y="9906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1575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1013">
                <a:latin typeface="Impact" pitchFamily="34" charset="0"/>
              </a:defRPr>
            </a:lvl2pPr>
            <a:lvl3pPr>
              <a:buNone/>
              <a:defRPr sz="1013">
                <a:latin typeface="Impact" pitchFamily="34" charset="0"/>
              </a:defRPr>
            </a:lvl3pPr>
            <a:lvl4pPr>
              <a:buNone/>
              <a:defRPr sz="1013">
                <a:latin typeface="Impact" pitchFamily="34" charset="0"/>
              </a:defRPr>
            </a:lvl4pPr>
            <a:lvl5pPr>
              <a:buNone/>
              <a:defRPr sz="1013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4" name="Picture 13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5" name="Picture 14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>
            <a:noAutofit/>
          </a:bodyPr>
          <a:lstStyle>
            <a:lvl1pPr>
              <a:buNone/>
              <a:defRPr sz="2475" cap="all" baseline="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35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1" name="Picture 10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02317"/>
            <a:ext cx="9144000" cy="729752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153601"/>
            <a:ext cx="8193088" cy="685800"/>
          </a:xfrm>
        </p:spPr>
        <p:txBody>
          <a:bodyPr>
            <a:noAutofit/>
          </a:bodyPr>
          <a:lstStyle>
            <a:lvl1pPr>
              <a:buNone/>
              <a:defRPr sz="2475" cap="all" baseline="0">
                <a:ln>
                  <a:noFill/>
                </a:ln>
                <a:solidFill>
                  <a:sysClr val="windowText" lastClr="000000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3" name="Picture 12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4" name="Picture 13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190500" y="10287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2100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1013">
                <a:latin typeface="Impact" pitchFamily="34" charset="0"/>
              </a:defRPr>
            </a:lvl2pPr>
            <a:lvl3pPr>
              <a:buNone/>
              <a:defRPr sz="1013">
                <a:latin typeface="Impact" pitchFamily="34" charset="0"/>
              </a:defRPr>
            </a:lvl3pPr>
            <a:lvl4pPr>
              <a:buNone/>
              <a:defRPr sz="1013">
                <a:latin typeface="Impact" pitchFamily="34" charset="0"/>
              </a:defRPr>
            </a:lvl4pPr>
            <a:lvl5pPr>
              <a:buNone/>
              <a:defRPr sz="1013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81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60DC-254E-A04A-8607-DFBF9FD9CC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9" name="Rectangle 8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pic>
        <p:nvPicPr>
          <p:cNvPr id="11" name="Picture 10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02317"/>
            <a:ext cx="9144000" cy="729752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153601"/>
            <a:ext cx="8193088" cy="685800"/>
          </a:xfrm>
        </p:spPr>
        <p:txBody>
          <a:bodyPr>
            <a:noAutofit/>
          </a:bodyPr>
          <a:lstStyle>
            <a:lvl1pPr>
              <a:buNone/>
              <a:defRPr sz="2800" cap="all" baseline="0">
                <a:ln>
                  <a:noFill/>
                </a:ln>
                <a:solidFill>
                  <a:sysClr val="windowText" lastClr="000000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3" name="Picture 12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4" name="Picture 13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190500" y="10287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2000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760">
                <a:latin typeface="Impact" pitchFamily="34" charset="0"/>
              </a:defRPr>
            </a:lvl2pPr>
            <a:lvl3pPr>
              <a:buNone/>
              <a:defRPr sz="760">
                <a:latin typeface="Impact" pitchFamily="34" charset="0"/>
              </a:defRPr>
            </a:lvl3pPr>
            <a:lvl4pPr>
              <a:buNone/>
              <a:defRPr sz="760">
                <a:latin typeface="Impact" pitchFamily="34" charset="0"/>
              </a:defRPr>
            </a:lvl4pPr>
            <a:lvl5pPr>
              <a:buNone/>
              <a:defRPr sz="760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7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60DC-254E-A04A-8607-DFBF9FD9CC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9" name="Rectangle 8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pic>
        <p:nvPicPr>
          <p:cNvPr id="11" name="Picture 10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02317"/>
            <a:ext cx="9144000" cy="729752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153601"/>
            <a:ext cx="8193088" cy="685800"/>
          </a:xfrm>
        </p:spPr>
        <p:txBody>
          <a:bodyPr>
            <a:noAutofit/>
          </a:bodyPr>
          <a:lstStyle>
            <a:lvl1pPr>
              <a:buNone/>
              <a:defRPr sz="2800" cap="all" baseline="0">
                <a:ln>
                  <a:noFill/>
                </a:ln>
                <a:solidFill>
                  <a:sysClr val="windowText" lastClr="000000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3" name="Picture 12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4" name="Picture 13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190500" y="10287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2000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760">
                <a:latin typeface="Impact" pitchFamily="34" charset="0"/>
              </a:defRPr>
            </a:lvl2pPr>
            <a:lvl3pPr>
              <a:buNone/>
              <a:defRPr sz="760">
                <a:latin typeface="Impact" pitchFamily="34" charset="0"/>
              </a:defRPr>
            </a:lvl3pPr>
            <a:lvl4pPr>
              <a:buNone/>
              <a:defRPr sz="760">
                <a:latin typeface="Impact" pitchFamily="34" charset="0"/>
              </a:defRPr>
            </a:lvl4pPr>
            <a:lvl5pPr>
              <a:buNone/>
              <a:defRPr sz="760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7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0086-4DE5-41E5-92FA-03DC3D59B4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9" r:id="rId14"/>
    <p:sldLayoutId id="2147483680" r:id="rId15"/>
    <p:sldLayoutId id="214748368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67249" y="577576"/>
            <a:ext cx="6048632" cy="447485"/>
          </a:xfrm>
        </p:spPr>
        <p:txBody>
          <a:bodyPr>
            <a:noAutofit/>
          </a:bodyPr>
          <a:lstStyle/>
          <a:p>
            <a:r>
              <a:rPr lang="en-US" sz="2400" b="1" dirty="0"/>
              <a:t>Structural causal model for leveraging observational data (EHR, Device data) complementary to randomized controlled trial(RCT)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7251" y="1495515"/>
            <a:ext cx="7576751" cy="283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Yonghan Jung</a:t>
            </a:r>
            <a:r>
              <a:rPr lang="en-US" baseline="30000" dirty="0"/>
              <a:t>1,3</a:t>
            </a:r>
          </a:p>
          <a:p>
            <a:r>
              <a:rPr lang="en-US" dirty="0"/>
              <a:t>Mohammad Adibuzzaman</a:t>
            </a:r>
            <a:r>
              <a:rPr lang="en-US" baseline="30000" dirty="0"/>
              <a:t>3</a:t>
            </a:r>
          </a:p>
          <a:p>
            <a:r>
              <a:rPr lang="en-US" dirty="0"/>
              <a:t>Yuehwern Yih</a:t>
            </a:r>
            <a:r>
              <a:rPr lang="en-US" baseline="30000" dirty="0"/>
              <a:t>1,3</a:t>
            </a:r>
            <a:endParaRPr lang="en-US" dirty="0"/>
          </a:p>
          <a:p>
            <a:r>
              <a:rPr lang="en-US" dirty="0"/>
              <a:t>Elias Bareinboim</a:t>
            </a:r>
            <a:r>
              <a:rPr lang="en-US" baseline="30000" dirty="0"/>
              <a:t>4</a:t>
            </a:r>
          </a:p>
          <a:p>
            <a:r>
              <a:rPr lang="en-US" dirty="0"/>
              <a:t>Marvi Bikak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  <a:p>
            <a:r>
              <a:rPr lang="en-GB" sz="1400" baseline="30000" dirty="0"/>
              <a:t>1</a:t>
            </a:r>
            <a:r>
              <a:rPr lang="en-GB" sz="1400" dirty="0"/>
              <a:t>School of Industrial Engineering, Purdue University, West Lafayette, USA</a:t>
            </a:r>
          </a:p>
          <a:p>
            <a:r>
              <a:rPr lang="en-GB" sz="1400" baseline="30000" dirty="0"/>
              <a:t>2</a:t>
            </a:r>
            <a:r>
              <a:rPr lang="en-GB" sz="1400" dirty="0"/>
              <a:t>Indiana University School of Medicine, Indianapolis, USA</a:t>
            </a:r>
            <a:br>
              <a:rPr lang="en-GB" sz="1400" dirty="0"/>
            </a:br>
            <a:r>
              <a:rPr lang="en-GB" sz="1400" baseline="30000" dirty="0"/>
              <a:t>3</a:t>
            </a:r>
            <a:r>
              <a:rPr lang="en-GB" sz="1400" dirty="0"/>
              <a:t>Regenstreif Center for Healthcare Engineering, Purdue University, West Lafayette, USA</a:t>
            </a:r>
          </a:p>
          <a:p>
            <a:r>
              <a:rPr lang="en-GB" sz="1400" baseline="30000" dirty="0"/>
              <a:t>4</a:t>
            </a:r>
            <a:r>
              <a:rPr lang="en-GB" sz="1400" dirty="0"/>
              <a:t>Department of Computer Science, Purdue University, West Lafayette, USA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006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RCT2:ALVEOLI trial (ARDS network 2004)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58" y="2577653"/>
                <a:ext cx="8187397" cy="445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,</m:t>
                      </m:r>
                      <m:r>
                        <a:rPr lang="en-US" sz="20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,</m:t>
                      </m:r>
                      <m:r>
                        <a:rPr lang="en-US" sz="20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8" y="2577653"/>
                <a:ext cx="8187397" cy="445891"/>
              </a:xfrm>
              <a:prstGeom prst="rect">
                <a:avLst/>
              </a:prstGeom>
              <a:blipFill rotWithShape="0">
                <a:blip r:embed="rId3"/>
                <a:stretch>
                  <a:fillRect t="-83562" b="-10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9491" y="1083212"/>
            <a:ext cx="8201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Causal question</a:t>
            </a:r>
            <a:r>
              <a:rPr lang="en-US" sz="2000" dirty="0"/>
              <a:t>: </a:t>
            </a:r>
          </a:p>
          <a:p>
            <a:r>
              <a:rPr lang="en-US" sz="2000" dirty="0"/>
              <a:t>Can high Positive End Expiratory Pressure (PEEP) value improve survival rate?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9490" y="1780457"/>
                <a:ext cx="82014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Other mechanical ventilation setting values fixed same for both group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𝑃𝐸𝐸𝑃</m:t>
                    </m:r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𝐹𝑖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is a realization of random variable FiO2 and Weight.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0" y="1780457"/>
                <a:ext cx="8201465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52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491" y="3868617"/>
                <a:ext cx="8201465" cy="135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Result</a:t>
                </a:r>
                <a:r>
                  <a:rPr lang="en-US" sz="2000" dirty="0"/>
                  <a:t>: 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𝑅𝐶𝑇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𝑌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𝑉𝑇</m:t>
                        </m:r>
                        <m:r>
                          <a:rPr lang="en-US" sz="1600" i="1">
                            <a:latin typeface="Cambria Math" charset="0"/>
                          </a:rPr>
                          <m:t>=6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𝑃𝐸𝐸𝑃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𝑙𝑜𝑤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𝑓𝑖𝑜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𝐷𝑃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𝑑𝑝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𝑤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𝑝</m:t>
                        </m:r>
                        <m:r>
                          <a:rPr lang="en-US" sz="1600" i="1">
                            <a:latin typeface="Cambria Math" charset="0"/>
                          </a:rPr>
                          <m:t>,6)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)=</m:t>
                    </m:r>
                    <m:r>
                      <a:rPr lang="en-US" sz="1600" b="1" i="1">
                        <a:latin typeface="Cambria Math" charset="0"/>
                      </a:rPr>
                      <m:t>𝟎</m:t>
                    </m:r>
                    <m:r>
                      <a:rPr lang="en-US" sz="1600" b="1" i="1">
                        <a:latin typeface="Cambria Math" charset="0"/>
                      </a:rPr>
                      <m:t>.</m:t>
                    </m:r>
                    <m:r>
                      <a:rPr lang="en-US" sz="1600" b="1" i="1" smtClean="0">
                        <a:latin typeface="Cambria Math" charset="0"/>
                      </a:rPr>
                      <m:t>𝟕𝟐𝟓</m:t>
                    </m:r>
                  </m:oMath>
                </a14:m>
                <a:endParaRPr lang="en-US" sz="1600" b="1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𝑅𝐶𝑇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𝑌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𝑉𝑇</m:t>
                        </m:r>
                        <m:r>
                          <a:rPr lang="en-US" sz="1600" i="1">
                            <a:latin typeface="Cambria Math" charset="0"/>
                          </a:rPr>
                          <m:t>=6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𝑃𝐸𝐸𝑃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h𝑖𝑔h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𝑓𝑖𝑜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𝐷𝑃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𝑑𝑝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𝑤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𝑝</m:t>
                        </m:r>
                        <m:r>
                          <a:rPr lang="en-US" sz="1600" i="1">
                            <a:latin typeface="Cambria Math" charset="0"/>
                          </a:rPr>
                          <m:t>,6)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)=</m:t>
                    </m:r>
                    <m:r>
                      <a:rPr lang="en-US" sz="1600" b="1" i="1">
                        <a:latin typeface="Cambria Math" charset="0"/>
                      </a:rPr>
                      <m:t>𝟎</m:t>
                    </m:r>
                    <m:r>
                      <a:rPr lang="en-US" sz="1600" b="1" i="1">
                        <a:latin typeface="Cambria Math" charset="0"/>
                      </a:rPr>
                      <m:t>.</m:t>
                    </m:r>
                    <m:r>
                      <a:rPr lang="en-US" sz="1600" b="1" i="1">
                        <a:latin typeface="Cambria Math" charset="0"/>
                      </a:rPr>
                      <m:t>𝟕𝟒𝟗</m:t>
                    </m:r>
                  </m:oMath>
                </a14:m>
                <a:endParaRPr lang="en-US" sz="1600" b="1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/>
                  <a:t>Insignificant, but more oxygenation and fast weaning rate to the patients.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1" y="3868617"/>
                <a:ext cx="8201465" cy="1359218"/>
              </a:xfrm>
              <a:prstGeom prst="rect">
                <a:avLst/>
              </a:prstGeom>
              <a:blipFill rotWithShape="0">
                <a:blip r:embed="rId5"/>
                <a:stretch>
                  <a:fillRect l="-818" t="-2691" b="-7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RCT3: ACURASYS trial (</a:t>
            </a:r>
            <a:r>
              <a:rPr lang="en-US" dirty="0" err="1"/>
              <a:t>Papazian</a:t>
            </a:r>
            <a:r>
              <a:rPr lang="en-US" dirty="0"/>
              <a:t> 2010)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58" y="2890170"/>
                <a:ext cx="8187397" cy="375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𝑑𝑜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𝑁𝑀𝐵𝐴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=150))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8" y="2890170"/>
                <a:ext cx="8187397" cy="375167"/>
              </a:xfrm>
              <a:prstGeom prst="rect">
                <a:avLst/>
              </a:prstGeom>
              <a:blipFill rotWithShape="0">
                <a:blip r:embed="rId3"/>
                <a:stretch>
                  <a:fillRect t="-72581" b="-96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9491" y="1083212"/>
            <a:ext cx="820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Causal question</a:t>
            </a:r>
            <a:r>
              <a:rPr lang="en-US" sz="2000" dirty="0"/>
              <a:t>: </a:t>
            </a:r>
          </a:p>
          <a:p>
            <a:r>
              <a:rPr lang="en-US" sz="2000" dirty="0"/>
              <a:t>Can treatment of NMBA (cisatracurium) treatment improve survival rate to more severe patients?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9490" y="2092972"/>
                <a:ext cx="820146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Other mechanical ventilation setting values fixed same for both group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𝑃𝐸𝐸𝑃</m:t>
                    </m:r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𝐹𝑖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is a realization of random variable FiO2 and Weight.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0" y="2092972"/>
                <a:ext cx="8201465" cy="658514"/>
              </a:xfrm>
              <a:prstGeom prst="rect">
                <a:avLst/>
              </a:prstGeom>
              <a:blipFill rotWithShape="0">
                <a:blip r:embed="rId4"/>
                <a:stretch>
                  <a:fillRect l="-520" t="-463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489" y="3868615"/>
                <a:ext cx="8623496" cy="183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Result</a:t>
                </a:r>
                <a:r>
                  <a:rPr lang="en-US" sz="20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r>
                        <a:rPr lang="en-US" sz="1600" i="1">
                          <a:latin typeface="Cambria Math" charset="0"/>
                        </a:rPr>
                        <m:t>(</m:t>
                      </m:r>
                      <m:r>
                        <a:rPr lang="en-US" sz="1600" i="1">
                          <a:latin typeface="Cambria Math" charset="0"/>
                        </a:rPr>
                        <m:t>𝑁𝑀𝐵𝐴</m:t>
                      </m:r>
                      <m:r>
                        <a:rPr lang="en-US" sz="1600" i="1">
                          <a:latin typeface="Cambria Math" charset="0"/>
                        </a:rPr>
                        <m:t>=150))=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𝟔𝟕𝟖</m:t>
                      </m:r>
                    </m:oMath>
                  </m:oMathPara>
                </a14:m>
                <a:endParaRPr lang="en-US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r>
                        <a:rPr lang="en-US" sz="1600" i="1">
                          <a:latin typeface="Cambria Math" charset="0"/>
                        </a:rPr>
                        <m:t>(</m:t>
                      </m:r>
                      <m:r>
                        <a:rPr lang="en-US" sz="1600" i="1">
                          <a:latin typeface="Cambria Math" charset="0"/>
                        </a:rPr>
                        <m:t>𝑁𝑀𝐵𝐴</m:t>
                      </m:r>
                      <m:r>
                        <a:rPr lang="en-US" sz="1600" i="1">
                          <a:latin typeface="Cambria Math" charset="0"/>
                        </a:rPr>
                        <m:t>=150))=</m:t>
                      </m:r>
                      <m:r>
                        <a:rPr lang="en-US" sz="1600" b="1" i="1">
                          <a:latin typeface="Cambria Math" charset="0"/>
                        </a:rPr>
                        <m:t>𝟎</m:t>
                      </m:r>
                      <m:r>
                        <a:rPr lang="en-US" sz="1600" b="1" i="1">
                          <a:latin typeface="Cambria Math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𝟓𝟖𝟔</m:t>
                      </m:r>
                    </m:oMath>
                  </m:oMathPara>
                </a14:m>
                <a:endParaRPr lang="en-US" sz="1600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/>
                  <a:t>Significant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9" y="3868615"/>
                <a:ext cx="8623496" cy="1832105"/>
              </a:xfrm>
              <a:prstGeom prst="rect">
                <a:avLst/>
              </a:prstGeom>
              <a:blipFill rotWithShape="0">
                <a:blip r:embed="rId5"/>
                <a:stretch>
                  <a:fillRect l="-778" t="-2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599" y="990600"/>
            <a:ext cx="8515351" cy="470299"/>
          </a:xfrm>
        </p:spPr>
        <p:txBody>
          <a:bodyPr/>
          <a:lstStyle/>
          <a:p>
            <a:r>
              <a:rPr lang="en-US" sz="2400" dirty="0"/>
              <a:t>MIMIC3 </a:t>
            </a:r>
            <a:r>
              <a:rPr lang="mr-IN" sz="2400" dirty="0"/>
              <a:t>–</a:t>
            </a:r>
            <a:r>
              <a:rPr lang="en-US" sz="2400" dirty="0"/>
              <a:t> open ICU Electronic Healthcare record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 design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852266" y="1784815"/>
          <a:ext cx="5616146" cy="359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65126" y="1965482"/>
            <a:ext cx="7642065" cy="4208047"/>
            <a:chOff x="1607976" y="1298732"/>
            <a:chExt cx="7642065" cy="4208047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1607976" y="1298732"/>
            <a:ext cx="6007441" cy="42080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518056" y="1958458"/>
              <a:ext cx="1279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Clinical Database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4876" y="1950489"/>
              <a:ext cx="1594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Waveform Database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27785" y="2618776"/>
              <a:ext cx="206326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58,000 Hospital Admission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2001-2012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Nurse entered physiology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Medications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Laboratory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Nursing notes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Discharge notes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Format: CSV, 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~40GB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8796" y="2679480"/>
              <a:ext cx="376124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23,180 Records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2001-2012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Waveforms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ECG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Blood pressure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Plethysmography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Format: Text, Matlab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~3TB Compressed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34944" y="2440080"/>
              <a:ext cx="1927318" cy="1990084"/>
              <a:chOff x="4102160" y="58681"/>
              <a:chExt cx="1160499" cy="136238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306744" y="472917"/>
                <a:ext cx="684431" cy="94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4,897 Waveform and 5,266 Numeric records matched with 2,809 clinical records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02160" y="58681"/>
                <a:ext cx="1160499" cy="44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Matched </a:t>
                </a:r>
              </a:p>
              <a:p>
                <a:pPr algn="ctr"/>
                <a:r>
                  <a:rPr lang="en-US" dirty="0"/>
                  <a:t>Subset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78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Inclusion criteria</a:t>
            </a:r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 design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cohort selection </a:t>
            </a:r>
          </a:p>
        </p:txBody>
      </p:sp>
      <p:sp>
        <p:nvSpPr>
          <p:cNvPr id="7" name="Decision 6"/>
          <p:cNvSpPr/>
          <p:nvPr/>
        </p:nvSpPr>
        <p:spPr>
          <a:xfrm>
            <a:off x="3262852" y="1472184"/>
            <a:ext cx="1926916" cy="5571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ARDS patients</a:t>
            </a:r>
          </a:p>
        </p:txBody>
      </p:sp>
      <p:cxnSp>
        <p:nvCxnSpPr>
          <p:cNvPr id="9" name="Straight Arrow Connector 8"/>
          <p:cNvCxnSpPr>
            <a:endCxn id="30" idx="0"/>
          </p:cNvCxnSpPr>
          <p:nvPr/>
        </p:nvCxnSpPr>
        <p:spPr>
          <a:xfrm>
            <a:off x="4224108" y="3302708"/>
            <a:ext cx="0" cy="1906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7567" y="1417492"/>
            <a:ext cx="3755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Mechanical ventilated (MV).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i="1" dirty="0"/>
              <a:t>(PaO2: FiO2)</a:t>
            </a:r>
            <a:r>
              <a:rPr lang="en-US" sz="1600" dirty="0"/>
              <a:t> &lt;= 300 (Berlin score) at any time Within 48 hours of ICU admission (closest measurement)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0953" y="2258641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>
            <a:stCxn id="17" idx="2"/>
          </p:cNvCxnSpPr>
          <p:nvPr/>
        </p:nvCxnSpPr>
        <p:spPr>
          <a:xfrm>
            <a:off x="4224108" y="2481339"/>
            <a:ext cx="0" cy="2642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ecision 12"/>
          <p:cNvSpPr/>
          <p:nvPr/>
        </p:nvSpPr>
        <p:spPr>
          <a:xfrm>
            <a:off x="3104235" y="2745556"/>
            <a:ext cx="2239745" cy="5571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Inclusion criteria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7567" y="2437420"/>
            <a:ext cx="419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Include patients Age &gt;= 18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Exclude patients with congestive heart failure by ICD-9 code.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Include If CB is administered </a:t>
            </a:r>
            <a:r>
              <a:rPr lang="en-US" sz="1600" dirty="0">
                <a:solidFill>
                  <a:srgbClr val="FF0000"/>
                </a:solidFill>
              </a:rPr>
              <a:t>after</a:t>
            </a:r>
            <a:r>
              <a:rPr lang="en-US" sz="1600" dirty="0"/>
              <a:t> Berlin score is measured or CB is not administered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20953" y="3493336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1436" y="3716034"/>
            <a:ext cx="0" cy="2642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ecision 16"/>
          <p:cNvSpPr/>
          <p:nvPr/>
        </p:nvSpPr>
        <p:spPr>
          <a:xfrm>
            <a:off x="3141564" y="3981090"/>
            <a:ext cx="2239745" cy="5571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2"/>
            <a:endCxn id="17" idx="0"/>
          </p:cNvCxnSpPr>
          <p:nvPr/>
        </p:nvCxnSpPr>
        <p:spPr>
          <a:xfrm flipH="1">
            <a:off x="4224108" y="2029335"/>
            <a:ext cx="2203" cy="2293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81309" y="4273859"/>
            <a:ext cx="951838" cy="8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10652" y="4148316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5127" y="3799652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9356" y="3794913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3147" y="4147510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13807" y="4371014"/>
            <a:ext cx="0" cy="4136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ecision 25"/>
          <p:cNvSpPr/>
          <p:nvPr/>
        </p:nvSpPr>
        <p:spPr>
          <a:xfrm>
            <a:off x="536713" y="4784618"/>
            <a:ext cx="2354186" cy="8032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Death in 90 days after the last day of CB taken</a:t>
            </a:r>
          </a:p>
        </p:txBody>
      </p:sp>
      <p:sp>
        <p:nvSpPr>
          <p:cNvPr id="27" name="Decision 26"/>
          <p:cNvSpPr/>
          <p:nvPr/>
        </p:nvSpPr>
        <p:spPr>
          <a:xfrm>
            <a:off x="5627628" y="4902148"/>
            <a:ext cx="2239745" cy="785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Death within 90 days of the last use of MV?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36302" y="4370208"/>
            <a:ext cx="11198" cy="5319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55128" y="5075058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0899" y="5186231"/>
            <a:ext cx="564228" cy="1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13807" y="5587844"/>
            <a:ext cx="0" cy="4171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10652" y="6004984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67373" y="5295092"/>
            <a:ext cx="35545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222830" y="5183742"/>
            <a:ext cx="543700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47500" y="5688035"/>
            <a:ext cx="0" cy="3310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44346" y="6019076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47031" y="4855190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5511" y="5585593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76386" y="4126373"/>
            <a:ext cx="2095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Cisatracurium Besylate (CB)</a:t>
            </a:r>
          </a:p>
        </p:txBody>
      </p:sp>
      <p:cxnSp>
        <p:nvCxnSpPr>
          <p:cNvPr id="288" name="Straight Arrow Connector 287"/>
          <p:cNvCxnSpPr>
            <a:stCxn id="17" idx="1"/>
            <a:endCxn id="21" idx="3"/>
          </p:cNvCxnSpPr>
          <p:nvPr/>
        </p:nvCxnSpPr>
        <p:spPr>
          <a:xfrm flipH="1" flipV="1">
            <a:off x="2116961" y="4259665"/>
            <a:ext cx="1024603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7167946" y="5957228"/>
            <a:ext cx="7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4050</a:t>
            </a:r>
          </a:p>
        </p:txBody>
      </p:sp>
    </p:spTree>
    <p:extLst>
      <p:ext uri="{BB962C8B-B14F-4D97-AF65-F5344CB8AC3E}">
        <p14:creationId xmlns:p14="http://schemas.microsoft.com/office/powerpoint/2010/main" val="84595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structure (causal diagram)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075" y="1122415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PC algorithm</a:t>
            </a:r>
            <a:r>
              <a:rPr lang="en-US" sz="2100" dirty="0"/>
              <a:t> </a:t>
            </a:r>
            <a:endParaRPr lang="en-US" sz="2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075" y="4159697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FCI algorithm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5" y="2732888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GES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9075" y="1537913"/>
                <a:ext cx="8534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Estimating conditional independencies using hypothesis test.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⊥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 | </m:t>
                    </m:r>
                    <m:r>
                      <a:rPr lang="en-US" b="0" i="1" smtClean="0">
                        <a:latin typeface="Cambria Math" charset="0"/>
                      </a:rPr>
                      <m:t>𝑍</m:t>
                    </m:r>
                  </m:oMath>
                </a14:m>
                <a:r>
                  <a:rPr lang="en-US" dirty="0"/>
                  <a:t> implies no edges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A direction of arrowhead is determined by the orientation rules.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Assuming no hidden confounders.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1537913"/>
                <a:ext cx="85344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500" t="-2944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9075" y="3091179"/>
                <a:ext cx="853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Score (maximum likelihood) based algorithm for finding 1) best fitting causal diagram, 2) minimal diagram. (score: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). 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Assuming no hidden confounders.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3091179"/>
                <a:ext cx="85344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500" t="-9211" b="-1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9075" y="4575195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modification of the PC algorithm that drops ’no hidden confounders’ assumption.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075" y="5441318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Edges voted by majority of algorithms, without conflicting medical knowledge, were chosen.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Verification by medical experts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075" y="5025820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Edge selection rule </a:t>
            </a:r>
          </a:p>
        </p:txBody>
      </p:sp>
    </p:spTree>
    <p:extLst>
      <p:ext uri="{BB962C8B-B14F-4D97-AF65-F5344CB8AC3E}">
        <p14:creationId xmlns:p14="http://schemas.microsoft.com/office/powerpoint/2010/main" val="2582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39754"/>
            <a:ext cx="8193088" cy="685800"/>
          </a:xfrm>
        </p:spPr>
        <p:txBody>
          <a:bodyPr/>
          <a:lstStyle/>
          <a:p>
            <a:r>
              <a:rPr lang="en-US" dirty="0"/>
              <a:t>Causal diagram generation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Specification of intervention  (ARDS network protocol)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075" y="1122415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Ventilator setup and adjustment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075" y="1537913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Compute predicted body weight (PBW) / Mode: volume control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Starting from VT=8ml/PBW </a:t>
            </a:r>
            <a:r>
              <a:rPr lang="en-US" dirty="0">
                <a:sym typeface="Wingdings"/>
              </a:rPr>
              <a:t> 6ml/PBW.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ym typeface="Wingdings"/>
              </a:rPr>
              <a:t>Adjust to achieve PaO2: 55-80 / SpO2 88-95%, PP &lt;= 30.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ym typeface="Wingdings"/>
              </a:rPr>
              <a:t>Use Minimum PEEP 5.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PIP?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6" y="3429000"/>
            <a:ext cx="5980200" cy="30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Comparison with RCT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569"/>
            <a:ext cx="9144000" cy="26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Comparison with RCT - 2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489200"/>
            <a:ext cx="812800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3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Heterogeneity in baseline characteristics - ARMA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45" y="984375"/>
            <a:ext cx="6119183" cy="54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181356"/>
            <a:ext cx="8193088" cy="6858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Randomized controlled trial: gold standard for evidence based medicine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912" y="1296308"/>
            <a:ext cx="8660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1962 Drug Amendments Law for FDA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“All drugs should be approved on the basis of well-controlled experimental study”.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12" y="2615055"/>
            <a:ext cx="6433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RCT became a </a:t>
            </a:r>
            <a:r>
              <a:rPr lang="en-US" sz="2400" i="1" dirty="0"/>
              <a:t>gold standard </a:t>
            </a:r>
            <a:r>
              <a:rPr lang="en-US" sz="2400" dirty="0"/>
              <a:t>for clinical trial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912" y="3354936"/>
            <a:ext cx="8955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Why?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Causal inference by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Removing confounding bias and selection bias. </a:t>
            </a:r>
          </a:p>
        </p:txBody>
      </p:sp>
    </p:spTree>
    <p:extLst>
      <p:ext uri="{BB962C8B-B14F-4D97-AF65-F5344CB8AC3E}">
        <p14:creationId xmlns:p14="http://schemas.microsoft.com/office/powerpoint/2010/main" val="10101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Heterogeneity in baseline characteristics - ALVEOLI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21" y="839401"/>
            <a:ext cx="6799087" cy="55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9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Heterogeneity in </a:t>
            </a:r>
            <a:r>
              <a:rPr lang="en-US" dirty="0" err="1"/>
              <a:t>baselin</a:t>
            </a:r>
            <a:r>
              <a:rPr lang="en-US" dirty="0"/>
              <a:t> characteristics - ACURASYS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68400"/>
            <a:ext cx="77978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Summary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1472184"/>
            <a:ext cx="818356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100" b="1" dirty="0"/>
              <a:t>Our goal</a:t>
            </a:r>
            <a:r>
              <a:rPr lang="en-US" sz="2100" dirty="0"/>
              <a:t>: Develop and demonstrate a systemic procedure to conduct virtual experiment. </a:t>
            </a:r>
          </a:p>
          <a:p>
            <a:pPr marL="457200" indent="-457200">
              <a:buAutoNum type="arabicPeriod"/>
            </a:pPr>
            <a:r>
              <a:rPr lang="en-US" sz="2100" b="1" i="1" dirty="0"/>
              <a:t>Contribution</a:t>
            </a:r>
            <a:r>
              <a:rPr lang="en-US" sz="2100" dirty="0"/>
              <a:t>: Introduce SCM to the medical domain, which SCM is not broadly used even if its advantage in explicitly incorporating clinical knowledge and providing broader chance to analyze data. </a:t>
            </a:r>
          </a:p>
        </p:txBody>
      </p:sp>
    </p:spTree>
    <p:extLst>
      <p:ext uri="{BB962C8B-B14F-4D97-AF65-F5344CB8AC3E}">
        <p14:creationId xmlns:p14="http://schemas.microsoft.com/office/powerpoint/2010/main" val="422541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/>
              <a:t>Research direction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1" y="1672892"/>
            <a:ext cx="81835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1. Personalized ventilation strategy.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1" y="2267140"/>
            <a:ext cx="81835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2. Treatment </a:t>
            </a:r>
            <a:r>
              <a:rPr lang="mr-IN" sz="2100" dirty="0"/>
              <a:t>–</a:t>
            </a:r>
            <a:r>
              <a:rPr lang="en-US" sz="2100" dirty="0"/>
              <a:t> Treatment interaction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2899318"/>
            <a:ext cx="81835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Sequential treatment allocation</a:t>
            </a:r>
          </a:p>
        </p:txBody>
      </p:sp>
    </p:spTree>
    <p:extLst>
      <p:ext uri="{BB962C8B-B14F-4D97-AF65-F5344CB8AC3E}">
        <p14:creationId xmlns:p14="http://schemas.microsoft.com/office/powerpoint/2010/main" val="1566057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Causal assumption from other literatures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835" y="1783832"/>
            <a:ext cx="79382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Papazian et al., (2010) “Neuromuscular Blockers in Early Acute Respiratory Distress Syndrome,” </a:t>
            </a:r>
            <a:r>
              <a:rPr lang="en-US" i="1" dirty="0"/>
              <a:t>New England Journal of Medicine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Brower, Roy G., et al. "Higher versus lower positive end-expiratory pressures in patients with the acute respiratory distress syndrome." </a:t>
            </a:r>
            <a:r>
              <a:rPr lang="en-US" i="1" dirty="0"/>
              <a:t>The New England journal of medicine</a:t>
            </a:r>
            <a:r>
              <a:rPr lang="en-US" dirty="0"/>
              <a:t> 351.4 (2004): 327.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Amato, M. B. P., et al. "Ventilation with lower tidal volumes as compared with traditional tidal volumes for acute lung injury." </a:t>
            </a:r>
            <a:r>
              <a:rPr lang="en-US" i="1" dirty="0"/>
              <a:t>N. Engl. J. Med</a:t>
            </a:r>
            <a:r>
              <a:rPr lang="en-US" dirty="0"/>
              <a:t> 343.2000 (2000): 812-814.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Shpitser</a:t>
            </a:r>
            <a:r>
              <a:rPr lang="en-US" dirty="0"/>
              <a:t>, I., &amp; Pearl, J. (2006). Identification of joint interventional distributions in recursive semi-Markovian causal models. In </a:t>
            </a:r>
            <a:r>
              <a:rPr lang="en-US" i="1" dirty="0"/>
              <a:t>Proceedings of the National Conference on Artificial Intelligence</a:t>
            </a:r>
            <a:r>
              <a:rPr lang="en-US" dirty="0"/>
              <a:t> (Vol. 21, No. 2, p. 1219). Menlo Park, CA; Cambridge, MA; London; AAAI Press; MIT Press; 1999.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8912" y="963483"/>
            <a:ext cx="8153400" cy="481584"/>
          </a:xfrm>
        </p:spPr>
        <p:txBody>
          <a:bodyPr/>
          <a:lstStyle/>
          <a:p>
            <a:r>
              <a:rPr lang="en-US" sz="2000" b="1" dirty="0"/>
              <a:t>effect of treatment /drug on outcome?” 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181356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randomized control trial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23925" y="3641833"/>
                <a:ext cx="1820119" cy="5913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Experiment</a:t>
                </a:r>
              </a:p>
              <a:p>
                <a:pPr algn="ctr"/>
                <a:r>
                  <a:rPr lang="en-US" dirty="0"/>
                  <a:t>(Treated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3641833"/>
                <a:ext cx="1820119" cy="591358"/>
              </a:xfrm>
              <a:prstGeom prst="rect">
                <a:avLst/>
              </a:prstGeom>
              <a:blipFill rotWithShape="0">
                <a:blip r:embed="rId2"/>
                <a:stretch>
                  <a:fillRect t="-8081" b="-191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022483" y="3648556"/>
            <a:ext cx="2088174" cy="591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(Non-treated)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09417" y="1489092"/>
            <a:ext cx="6273437" cy="1754326"/>
            <a:chOff x="3157165" y="1401394"/>
            <a:chExt cx="6273437" cy="1754326"/>
          </a:xfrm>
        </p:grpSpPr>
        <p:sp>
          <p:nvSpPr>
            <p:cNvPr id="24" name="Rectangle 23"/>
            <p:cNvSpPr/>
            <p:nvPr/>
          </p:nvSpPr>
          <p:spPr>
            <a:xfrm>
              <a:off x="3157165" y="1679934"/>
              <a:ext cx="2625069" cy="7406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Randomizing patients (coin tossing!)</a:t>
              </a:r>
              <a:endParaRPr lang="en-US" sz="2000" dirty="0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5757024" y="1505567"/>
              <a:ext cx="290585" cy="12431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2043" y="1401394"/>
              <a:ext cx="339855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remove confounding bias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Demographic (age / sex / race)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Physiological (heart rate, etc.)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Sociological (income)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Etc. </a:t>
              </a:r>
            </a:p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25925" y="9275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83474" y="4258844"/>
                <a:ext cx="26795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𝑑𝑜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intervention on treatment X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474" y="4258844"/>
                <a:ext cx="2679564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24" idx="2"/>
            <a:endCxn id="7" idx="0"/>
          </p:cNvCxnSpPr>
          <p:nvPr/>
        </p:nvCxnSpPr>
        <p:spPr>
          <a:xfrm rot="5400000">
            <a:off x="2511174" y="1831054"/>
            <a:ext cx="1133591" cy="24879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2"/>
            <a:endCxn id="8" idx="0"/>
          </p:cNvCxnSpPr>
          <p:nvPr/>
        </p:nvCxnSpPr>
        <p:spPr>
          <a:xfrm rot="16200000" flipH="1">
            <a:off x="5124104" y="1706090"/>
            <a:ext cx="1140314" cy="27446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88912" y="5139679"/>
                <a:ext cx="3299296" cy="12039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</a:t>
                </a:r>
              </a:p>
              <a:p>
                <a:pPr algn="ctr"/>
                <a:r>
                  <a:rPr lang="en-US" dirty="0"/>
                  <a:t>Intervention effect of treatment to the outcome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 | </m:t>
                    </m:r>
                    <m:r>
                      <a:rPr lang="en-US" i="1">
                        <a:latin typeface="Cambria Math" charset="0"/>
                      </a:rPr>
                      <m:t>𝑑𝑜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=1)) (</a:t>
                </a:r>
                <a:r>
                  <a:rPr lang="en-US" b="1" dirty="0"/>
                  <a:t>causal query</a:t>
                </a:r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2" y="5139679"/>
                <a:ext cx="3299296" cy="1203971"/>
              </a:xfrm>
              <a:prstGeom prst="rect">
                <a:avLst/>
              </a:prstGeom>
              <a:blipFill rotWithShape="0">
                <a:blip r:embed="rId4"/>
                <a:stretch>
                  <a:fillRect t="-1500" r="-552" b="-13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7" idx="2"/>
            <a:endCxn id="21" idx="0"/>
          </p:cNvCxnSpPr>
          <p:nvPr/>
        </p:nvCxnSpPr>
        <p:spPr>
          <a:xfrm>
            <a:off x="1833985" y="4233191"/>
            <a:ext cx="4575" cy="906488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416922" y="5139679"/>
                <a:ext cx="3299296" cy="12039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</a:t>
                </a:r>
              </a:p>
              <a:p>
                <a:pPr algn="ctr"/>
                <a:r>
                  <a:rPr lang="en-US" dirty="0"/>
                  <a:t>Intervention effect of treatment to the outcome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 | </m:t>
                    </m:r>
                    <m:r>
                      <a:rPr lang="en-US" i="1">
                        <a:latin typeface="Cambria Math" charset="0"/>
                      </a:rPr>
                      <m:t>𝑑𝑜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=0)) (</a:t>
                </a:r>
                <a:r>
                  <a:rPr lang="en-US" b="1" dirty="0"/>
                  <a:t>causal query</a:t>
                </a:r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922" y="5139679"/>
                <a:ext cx="3299296" cy="1203971"/>
              </a:xfrm>
              <a:prstGeom prst="rect">
                <a:avLst/>
              </a:prstGeom>
              <a:blipFill rotWithShape="0">
                <a:blip r:embed="rId5"/>
                <a:stretch>
                  <a:fillRect t="-1500" r="-368" b="-13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7061995" y="4233191"/>
            <a:ext cx="4575" cy="906488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1"/>
          </p:cNvCxnSpPr>
          <p:nvPr/>
        </p:nvCxnSpPr>
        <p:spPr>
          <a:xfrm flipH="1">
            <a:off x="3166515" y="4582010"/>
            <a:ext cx="616959" cy="1229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37813" y="4751809"/>
            <a:ext cx="1564737" cy="10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4" grpId="0"/>
      <p:bldP spid="21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 of randomized controlled trial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076" y="1351457"/>
            <a:ext cx="84044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Ethical/safety issues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Target patients are pregnant woman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Smoking / Non-smoking? 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Limited samples</a:t>
            </a:r>
            <a:endParaRPr lang="en-US" sz="2400" dirty="0"/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Limited number of patients. 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Sampling selection bias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Cost</a:t>
            </a:r>
            <a:endParaRPr lang="en-US" sz="2400" dirty="0"/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Time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Money 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9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181356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Alternative to </a:t>
            </a:r>
            <a:r>
              <a:rPr lang="en-US" dirty="0" err="1">
                <a:solidFill>
                  <a:schemeClr val="tx1"/>
                </a:solidFill>
              </a:rPr>
              <a:t>rct</a:t>
            </a:r>
            <a:r>
              <a:rPr lang="en-US" dirty="0">
                <a:solidFill>
                  <a:schemeClr val="tx1"/>
                </a:solidFill>
              </a:rPr>
              <a:t>: observational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9582" y="2099468"/>
                <a:ext cx="23631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 Causal question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0" y="2099468"/>
                <a:ext cx="236314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577" t="-4717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93345" y="2570073"/>
            <a:ext cx="3064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How to derive structure (model) from observational data?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8912" y="1085765"/>
            <a:ext cx="81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Is it possible to conduct virtual experimental study by </a:t>
            </a:r>
            <a:r>
              <a:rPr lang="en-US" sz="2400"/>
              <a:t>using 1) clinical </a:t>
            </a:r>
            <a:r>
              <a:rPr lang="en-US" sz="2400" dirty="0"/>
              <a:t>knowledge </a:t>
            </a:r>
            <a:r>
              <a:rPr lang="en-US" sz="2400"/>
              <a:t>and 2) observational </a:t>
            </a:r>
            <a:r>
              <a:rPr lang="en-US" sz="2400" dirty="0"/>
              <a:t>data?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7271" y="2099470"/>
            <a:ext cx="248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93345" y="3600360"/>
            <a:ext cx="30644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 How to answer causal question given structure from observational data without confounding bias?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84477" y="2724706"/>
            <a:ext cx="1789383" cy="2908265"/>
            <a:chOff x="2684475" y="2724704"/>
            <a:chExt cx="1789383" cy="290826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027732" y="3089121"/>
              <a:ext cx="427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27732" y="5601441"/>
              <a:ext cx="427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55435" y="3084580"/>
              <a:ext cx="0" cy="2548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10800000">
              <a:off x="2684475" y="2724704"/>
              <a:ext cx="1789383" cy="1672294"/>
            </a:xfrm>
            <a:prstGeom prst="curvedConnector3">
              <a:avLst>
                <a:gd name="adj1" fmla="val -41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0053" y="3557085"/>
            <a:ext cx="3646328" cy="1278350"/>
            <a:chOff x="30053" y="3557085"/>
            <a:chExt cx="3646328" cy="1278350"/>
          </a:xfrm>
        </p:grpSpPr>
        <p:cxnSp>
          <p:nvCxnSpPr>
            <p:cNvPr id="7" name="Straight Arrow Connector 6"/>
            <p:cNvCxnSpPr>
              <a:stCxn id="12" idx="3"/>
            </p:cNvCxnSpPr>
            <p:nvPr/>
          </p:nvCxnSpPr>
          <p:spPr>
            <a:xfrm flipH="1">
              <a:off x="1300656" y="3904281"/>
              <a:ext cx="422003" cy="583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1671155" y="3612732"/>
              <a:ext cx="351692" cy="34157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97471" y="4488055"/>
              <a:ext cx="351692" cy="32043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124810" y="4488055"/>
              <a:ext cx="351692" cy="32043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" name="Straight Arrow Connector 10"/>
            <p:cNvCxnSpPr>
              <a:stCxn id="12" idx="5"/>
            </p:cNvCxnSpPr>
            <p:nvPr/>
          </p:nvCxnSpPr>
          <p:spPr>
            <a:xfrm>
              <a:off x="1971343" y="3904281"/>
              <a:ext cx="401974" cy="583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476502" y="4648270"/>
              <a:ext cx="720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0053" y="4439153"/>
              <a:ext cx="118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4710" y="4466103"/>
              <a:ext cx="117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82312" y="3557085"/>
              <a:ext cx="157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Confounders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9580" y="2884525"/>
            <a:ext cx="353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Model based on clinical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89580" y="5142183"/>
                <a:ext cx="3536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3. Observational data with Joint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𝑃</m:t>
                    </m:r>
                    <m:r>
                      <a:rPr lang="en-US" sz="2000" i="1">
                        <a:latin typeface="Cambria Math" charset="0"/>
                      </a:rPr>
                      <m:t>(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,ß</m:t>
                    </m:r>
                    <m:r>
                      <a:rPr lang="en-US" sz="2000" i="1">
                        <a:latin typeface="Cambria Math" charset="0"/>
                      </a:rPr>
                      <m:t>𝑦</m:t>
                    </m:r>
                    <m:r>
                      <a:rPr lang="en-US" sz="2000" i="1">
                        <a:latin typeface="Cambria Math" charset="0"/>
                      </a:rPr>
                      <m:t>,</m:t>
                    </m:r>
                    <m:r>
                      <a:rPr lang="en-US" sz="2000" i="1">
                        <a:latin typeface="Cambria Math" charset="0"/>
                      </a:rPr>
                      <m:t>𝑧</m:t>
                    </m:r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0" y="5142183"/>
                <a:ext cx="3536728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724" t="-5172" r="-120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38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explore SCM to answer the causal question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222" y="2497604"/>
            <a:ext cx="6354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Why?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Graphical encoding of clinical knowledge (transparency and flexibility)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Algorithmically derivation of formula (Causal diagram in, Formula out)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222" y="1328813"/>
            <a:ext cx="823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Explore </a:t>
            </a:r>
            <a:r>
              <a:rPr lang="en-US" sz="2400" b="1" dirty="0"/>
              <a:t>Structural Causal Model (SCM)</a:t>
            </a:r>
            <a:r>
              <a:rPr lang="en-US" sz="2400" dirty="0"/>
              <a:t> to answer the causal question with attenuating the challenges. </a:t>
            </a:r>
          </a:p>
        </p:txBody>
      </p:sp>
    </p:spTree>
    <p:extLst>
      <p:ext uri="{BB962C8B-B14F-4D97-AF65-F5344CB8AC3E}">
        <p14:creationId xmlns:p14="http://schemas.microsoft.com/office/powerpoint/2010/main" val="6487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Definition of SCM : &lt;G, F, V, U&gt;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8725" y="1132145"/>
            <a:ext cx="4162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Structural equations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 model about the relationship.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38" y="1128515"/>
            <a:ext cx="4230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Causal diagram (Structures)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Specifying relationship between variables.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9074" y="5226659"/>
                <a:ext cx="8924925" cy="96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charset="0"/>
                            </a:rPr>
                            <m:t>𝑌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1600" i="1" dirty="0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600" i="1" dirty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dirty="0">
                              <a:latin typeface="Cambria Math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1600" i="1" dirty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1600" i="1" dirty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𝑍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)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𝐸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𝑍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)]</m:t>
                          </m:r>
                        </m:e>
                      </m:nary>
                      <m:r>
                        <a:rPr lang="en-US" sz="1600" b="0" i="1" dirty="0" smtClean="0">
                          <a:latin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dirty="0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𝑍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r>
                  <a:rPr lang="en-US" sz="1600" b="1" dirty="0"/>
                  <a:t>“Adjustment formula (G-formula)”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4" y="5226659"/>
                <a:ext cx="8924925" cy="966803"/>
              </a:xfrm>
              <a:prstGeom prst="rect">
                <a:avLst/>
              </a:prstGeom>
              <a:blipFill rotWithShape="0"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20514" y="2353757"/>
            <a:ext cx="3966128" cy="1841500"/>
            <a:chOff x="880947" y="2313438"/>
            <a:chExt cx="3966128" cy="18415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947" y="2313438"/>
              <a:ext cx="2692400" cy="1841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766567" y="2388798"/>
                  <a:ext cx="2080508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charset="0"/>
                        </a:rPr>
                        <m:t>𝑋</m:t>
                      </m:r>
                    </m:oMath>
                  </a14:m>
                  <a:r>
                    <a:rPr lang="en-US" sz="1600" dirty="0"/>
                    <a:t>: Treatment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𝑌</m:t>
                      </m:r>
                    </m:oMath>
                  </a14:m>
                  <a:r>
                    <a:rPr lang="en-US" sz="1600" dirty="0"/>
                    <a:t>: Clinical outcome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𝑍</m:t>
                      </m:r>
                    </m:oMath>
                  </a14:m>
                  <a:r>
                    <a:rPr lang="en-US" sz="1600" dirty="0"/>
                    <a:t>: Confounders</a:t>
                  </a: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567" y="2388798"/>
                  <a:ext cx="2080508" cy="86177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13" b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19075" y="4039572"/>
            <a:ext cx="3916826" cy="1006852"/>
            <a:chOff x="343829" y="3831460"/>
            <a:chExt cx="2475489" cy="1006852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720909" y="3831460"/>
              <a:ext cx="0" cy="637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3829" y="4468980"/>
                  <a:ext cx="2475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>
                          <a:latin typeface="Cambria Math" charset="0"/>
                        </a:rPr>
                        <m:t>𝑑𝑜</m:t>
                      </m:r>
                      <m:r>
                        <a:rPr lang="en-US" i="1" dirty="0">
                          <a:latin typeface="Cambria Math" charset="0"/>
                        </a:rPr>
                        <m:t>(</m:t>
                      </m:r>
                      <m:r>
                        <a:rPr lang="en-US" i="1" dirty="0">
                          <a:latin typeface="Cambria Math" charset="0"/>
                        </a:rPr>
                        <m:t>𝑋</m:t>
                      </m:r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i="1" dirty="0">
                          <a:latin typeface="Cambria Math" charset="0"/>
                        </a:rPr>
                        <m:t>𝑥</m:t>
                      </m:r>
                      <m:r>
                        <a:rPr lang="en-US" i="1" dirty="0">
                          <a:latin typeface="Cambria Math" charset="0"/>
                        </a:rPr>
                        <m:t>)</m:t>
                      </m:r>
                    </m:oMath>
                  </a14:m>
                  <a:r>
                    <a:rPr lang="en-US" dirty="0"/>
                    <a:t>  (intervention on treatment)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29" y="4468980"/>
                  <a:ext cx="24754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8197" r="-109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668725" y="2355477"/>
            <a:ext cx="4144201" cy="2345815"/>
            <a:chOff x="4668723" y="2355477"/>
            <a:chExt cx="4144201" cy="2345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63509" y="2355477"/>
                  <a:ext cx="257249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  <m:r>
                          <a:rPr lang="en-US" sz="2400" i="1">
                            <a:latin typeface="Cambria Math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  <m:r>
                          <a:rPr lang="en-US" sz="2400" i="1">
                            <a:latin typeface="Cambria Math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charset="0"/>
                          </a:rPr>
                          <m:t>𝑍</m:t>
                        </m:r>
                        <m:r>
                          <a:rPr lang="en-US" sz="2400" i="1">
                            <a:latin typeface="Cambria Math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509" y="2355477"/>
                  <a:ext cx="2572493" cy="12003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74" b="-6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68723" y="3624074"/>
                  <a:ext cx="414420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𝑈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={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𝑍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}</m:t>
                      </m:r>
                    </m:oMath>
                  </a14:m>
                  <a:r>
                    <a:rPr lang="en-US" sz="1600" dirty="0"/>
                    <a:t>: Unmeasured (and uncertain variable) affecting to variable observed variable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V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sz="1600" b="0" i="1" smtClean="0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𝑋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𝑌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𝑍</m:t>
                      </m:r>
                      <m:r>
                        <a:rPr lang="en-US" sz="1600" b="0" i="0" smtClean="0">
                          <a:latin typeface="Cambria Math" charset="0"/>
                        </a:rPr>
                        <m:t>}</m:t>
                      </m:r>
                    </m:oMath>
                  </a14:m>
                  <a:r>
                    <a:rPr lang="en-US" sz="1600" dirty="0"/>
                    <a:t>.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𝑍</m:t>
                          </m:r>
                        </m:sub>
                      </m:sSub>
                    </m:oMath>
                  </a14:m>
                  <a:r>
                    <a:rPr lang="en-US" sz="1600" dirty="0"/>
                    <a:t>: Functions assigning variable to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𝑋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𝑌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𝑍</m:t>
                      </m:r>
                      <m:r>
                        <a:rPr lang="en-US" sz="1600">
                          <a:latin typeface="Cambria Math" charset="0"/>
                        </a:rPr>
                        <m:t>.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723" y="3624074"/>
                  <a:ext cx="4144201" cy="107721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82" t="-1705" r="-58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580" y="2506701"/>
            <a:ext cx="4241468" cy="25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 of our clinical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Summary of our clinical topic and notion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80565"/>
            <a:ext cx="4343400" cy="2182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8770" y="1608881"/>
            <a:ext cx="42131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Disease</a:t>
            </a:r>
            <a:r>
              <a:rPr lang="en-US" dirty="0"/>
              <a:t>: Acute Respiratory Distress Disease (Lung cell out-of-order, so one cannot breathe by him/herself).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Treatment</a:t>
            </a:r>
            <a:r>
              <a:rPr lang="en-US" dirty="0"/>
              <a:t>: Mechanical ventilator (a machine for helping one to breathe) setting.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/>
              <a:t>Tidal volume (VT)</a:t>
            </a:r>
            <a:r>
              <a:rPr lang="en-US" sz="1600" dirty="0"/>
              <a:t>: amount of the air capacity of lung (control CO2 in blood)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/>
              <a:t>Positive End Expiratory Pressure (PEEP)</a:t>
            </a:r>
            <a:r>
              <a:rPr lang="en-US" sz="1600" dirty="0"/>
              <a:t> : Default air pressure after exhaling (control O2 in blood)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/>
              <a:t>Plateau pressure (PP)</a:t>
            </a:r>
            <a:r>
              <a:rPr lang="en-US" sz="1600" dirty="0"/>
              <a:t>: Air pressure when inhaled and holding a breathe.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/>
              <a:t>FiO2</a:t>
            </a:r>
            <a:r>
              <a:rPr lang="en-US" sz="1600" dirty="0"/>
              <a:t>: % of oxygen in the air.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Outcome</a:t>
            </a:r>
            <a:r>
              <a:rPr lang="en-US" dirty="0"/>
              <a:t>: Mortality rate (28 / 60 / 90 days after the onset). </a:t>
            </a:r>
          </a:p>
        </p:txBody>
      </p:sp>
    </p:spTree>
    <p:extLst>
      <p:ext uri="{BB962C8B-B14F-4D97-AF65-F5344CB8AC3E}">
        <p14:creationId xmlns:p14="http://schemas.microsoft.com/office/powerpoint/2010/main" val="18556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RCT 1: ARMA trial (ARDS Network 2000)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59" y="2837539"/>
                <a:ext cx="8187397" cy="445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9" y="2837539"/>
                <a:ext cx="8187397" cy="445891"/>
              </a:xfrm>
              <a:prstGeom prst="rect">
                <a:avLst/>
              </a:prstGeom>
              <a:blipFill rotWithShape="0">
                <a:blip r:embed="rId3"/>
                <a:stretch>
                  <a:fillRect t="-82432" b="-10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9491" y="1083214"/>
                <a:ext cx="82014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Causal question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Can low tidal volume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6</m:t>
                    </m:r>
                    <m:r>
                      <a:rPr lang="en-US" sz="2000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000" dirty="0"/>
                  <a:t>(with low PEEP value setting) improve survival rate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𝑌</m:t>
                    </m:r>
                    <m:r>
                      <a:rPr lang="en-US" sz="2000" i="1"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sz="2000" dirty="0"/>
                  <a:t>?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1" y="1083214"/>
                <a:ext cx="8201465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818" t="-9639" r="-372" b="-18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9491" y="2061622"/>
                <a:ext cx="82014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Other mechanical ventilation setting values fixed same for both group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𝑃𝐸𝐸𝑃</m:t>
                    </m:r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𝐹𝑖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is a realization of random variable FiO2 and Weight.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1" y="2061622"/>
                <a:ext cx="8201465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2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491" y="3868617"/>
                <a:ext cx="8201465" cy="129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Result</a:t>
                </a:r>
                <a:r>
                  <a:rPr lang="en-US" sz="2000" dirty="0"/>
                  <a:t>: 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𝑅𝐶𝑇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𝑌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𝑉𝑇</m:t>
                        </m:r>
                        <m:r>
                          <a:rPr lang="en-US" sz="1600" i="1">
                            <a:latin typeface="Cambria Math" charset="0"/>
                          </a:rPr>
                          <m:t>=6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𝑃𝐸𝐸𝑃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𝑙𝑜𝑤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𝑓𝑖𝑜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𝐷𝑃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𝑑𝑝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𝑤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𝑝</m:t>
                        </m:r>
                        <m:r>
                          <a:rPr lang="en-US" sz="1600" i="1">
                            <a:latin typeface="Cambria Math" charset="0"/>
                          </a:rPr>
                          <m:t>,6)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)=</m:t>
                    </m:r>
                    <m:r>
                      <a:rPr lang="en-US" sz="1600" b="1" i="1">
                        <a:latin typeface="Cambria Math" charset="0"/>
                      </a:rPr>
                      <m:t>𝟎</m:t>
                    </m:r>
                    <m:r>
                      <a:rPr lang="en-US" sz="1600" b="1" i="1">
                        <a:latin typeface="Cambria Math" charset="0"/>
                      </a:rPr>
                      <m:t>.</m:t>
                    </m:r>
                    <m:r>
                      <a:rPr lang="en-US" sz="1600" b="1" i="1">
                        <a:latin typeface="Cambria Math" charset="0"/>
                      </a:rPr>
                      <m:t>𝟔𝟗</m:t>
                    </m:r>
                  </m:oMath>
                </a14:m>
                <a:endParaRPr lang="en-US" sz="1600" b="1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𝑅𝐶𝑇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𝑌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𝑉𝑇</m:t>
                        </m:r>
                        <m:r>
                          <a:rPr lang="en-US" sz="1600" i="1">
                            <a:latin typeface="Cambria Math" charset="0"/>
                          </a:rPr>
                          <m:t>=12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𝑃𝐸𝐸𝑃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𝑙𝑜𝑤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𝑓𝑖𝑜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𝐷𝑃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𝑑𝑝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𝑤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𝑝</m:t>
                        </m:r>
                        <m:r>
                          <a:rPr lang="en-US" sz="1600" i="1">
                            <a:latin typeface="Cambria Math" charset="0"/>
                          </a:rPr>
                          <m:t>,12)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)=</m:t>
                    </m:r>
                    <m:r>
                      <a:rPr lang="en-US" sz="1600" b="1" i="1">
                        <a:latin typeface="Cambria Math" charset="0"/>
                      </a:rPr>
                      <m:t>𝟎</m:t>
                    </m:r>
                    <m:r>
                      <a:rPr lang="en-US" sz="1600" b="1" i="1">
                        <a:latin typeface="Cambria Math" charset="0"/>
                      </a:rPr>
                      <m:t>.</m:t>
                    </m:r>
                    <m:r>
                      <a:rPr lang="en-US" sz="1600" b="1" i="1" smtClean="0">
                        <a:latin typeface="Cambria Math" charset="0"/>
                      </a:rPr>
                      <m:t>𝟔𝟎</m:t>
                    </m:r>
                  </m:oMath>
                </a14:m>
                <a:endParaRPr lang="en-US" sz="1600" b="1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/>
                  <a:t>Low tidal volume setting is beneficial.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1" y="3868617"/>
                <a:ext cx="8201465" cy="1298497"/>
              </a:xfrm>
              <a:prstGeom prst="rect">
                <a:avLst/>
              </a:prstGeom>
              <a:blipFill rotWithShape="0">
                <a:blip r:embed="rId6"/>
                <a:stretch>
                  <a:fillRect l="-818" t="-2817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0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w="lg" len="lg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52466</TotalTime>
  <Words>1491</Words>
  <Application>Microsoft Office PowerPoint</Application>
  <PresentationFormat>On-screen Show (4:3)</PresentationFormat>
  <Paragraphs>223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Impact</vt:lpstr>
      <vt:lpstr>Mangal</vt:lpstr>
      <vt:lpstr>Wingdings</vt:lpstr>
      <vt:lpstr>Office Theme</vt:lpstr>
      <vt:lpstr>Structural causal model for leveraging observational data (EHR, Device data) complementary to randomized controlled trial(RCT)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data loop: A Software Tool for Quick and Easy Access of the Physionet Database</dc:title>
  <dc:creator>Adibuzzaman, Mohammad</dc:creator>
  <cp:lastModifiedBy>Mohammad Adibuzzaman</cp:lastModifiedBy>
  <cp:revision>1039</cp:revision>
  <cp:lastPrinted>2017-07-20T14:55:26Z</cp:lastPrinted>
  <dcterms:created xsi:type="dcterms:W3CDTF">2016-03-28T14:28:46Z</dcterms:created>
  <dcterms:modified xsi:type="dcterms:W3CDTF">2017-12-06T19:23:16Z</dcterms:modified>
</cp:coreProperties>
</file>