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5"/>
  </p:notesMasterIdLst>
  <p:sldIdLst>
    <p:sldId id="337" r:id="rId2"/>
    <p:sldId id="338" r:id="rId3"/>
    <p:sldId id="339" r:id="rId4"/>
    <p:sldId id="369" r:id="rId5"/>
    <p:sldId id="294" r:id="rId6"/>
    <p:sldId id="366" r:id="rId7"/>
    <p:sldId id="368" r:id="rId8"/>
    <p:sldId id="340" r:id="rId9"/>
    <p:sldId id="349" r:id="rId10"/>
    <p:sldId id="348" r:id="rId11"/>
    <p:sldId id="350" r:id="rId12"/>
    <p:sldId id="351" r:id="rId13"/>
    <p:sldId id="342" r:id="rId14"/>
    <p:sldId id="341" r:id="rId15"/>
    <p:sldId id="331" r:id="rId16"/>
    <p:sldId id="343" r:id="rId17"/>
    <p:sldId id="332" r:id="rId18"/>
    <p:sldId id="345" r:id="rId19"/>
    <p:sldId id="346" r:id="rId20"/>
    <p:sldId id="336" r:id="rId21"/>
    <p:sldId id="295" r:id="rId22"/>
    <p:sldId id="367" r:id="rId23"/>
    <p:sldId id="356" r:id="rId24"/>
    <p:sldId id="355" r:id="rId25"/>
    <p:sldId id="353" r:id="rId26"/>
    <p:sldId id="363" r:id="rId27"/>
    <p:sldId id="364" r:id="rId28"/>
    <p:sldId id="365" r:id="rId29"/>
    <p:sldId id="352" r:id="rId30"/>
    <p:sldId id="354" r:id="rId31"/>
    <p:sldId id="359" r:id="rId32"/>
    <p:sldId id="360" r:id="rId33"/>
    <p:sldId id="361" r:id="rId34"/>
    <p:sldId id="362" r:id="rId35"/>
    <p:sldId id="347" r:id="rId36"/>
    <p:sldId id="333" r:id="rId37"/>
    <p:sldId id="370" r:id="rId38"/>
    <p:sldId id="371" r:id="rId39"/>
    <p:sldId id="372" r:id="rId40"/>
    <p:sldId id="373" r:id="rId41"/>
    <p:sldId id="378" r:id="rId42"/>
    <p:sldId id="375" r:id="rId43"/>
    <p:sldId id="33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que, MD Munirul" initials="HMM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1398" y="96"/>
      </p:cViewPr>
      <p:guideLst>
        <p:guide orient="horz" pos="218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8924-839F-4BBE-8E60-B7FABDA92404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7803-3B30-4700-A5DF-7954D85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regulatory mechanisms fail, shock happens: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Blood pressure remains unchanged for a long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Heart rate increases (to compensate for low circulation and keep BP unchanged)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Eventually, blood pressure “craters”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many patients have reactions that do not follow this pattern, making shock diagnosis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Eigenvalues</a:t>
            </a:r>
            <a:r>
              <a:rPr lang="en-US" baseline="0" dirty="0" smtClean="0"/>
              <a:t> are calculated from the transpose of the transition probability matrix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Second largest eigenvalue is defined as the mixing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SLEMs </a:t>
            </a:r>
            <a:r>
              <a:rPr lang="en-US" baseline="0" dirty="0"/>
              <a:t>from successive windows (</a:t>
            </a:r>
            <a:r>
              <a:rPr lang="en-US" baseline="0" dirty="0" smtClean="0"/>
              <a:t>2000 </a:t>
            </a:r>
            <a:r>
              <a:rPr lang="en-US" baseline="0" dirty="0"/>
              <a:t>samples) are plotted to make a single graph of mixing 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Significant changes in mixing rate can be calculated</a:t>
            </a:r>
            <a:r>
              <a:rPr lang="en-US" baseline="0" dirty="0"/>
              <a:t> from this </a:t>
            </a:r>
            <a:r>
              <a:rPr lang="en-US" baseline="0" dirty="0" smtClean="0"/>
              <a:t>graph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Table shows the median time that a </a:t>
            </a:r>
            <a:r>
              <a:rPr lang="en-US" b="1" baseline="0" dirty="0" smtClean="0"/>
              <a:t>significant change</a:t>
            </a:r>
            <a:r>
              <a:rPr lang="en-US" b="0" baseline="0" dirty="0" smtClean="0"/>
              <a:t> is detected using the mixing rate metric in swine compared to the change in shock index since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table displays</a:t>
            </a:r>
            <a:r>
              <a:rPr lang="en-US" baseline="0" dirty="0" smtClean="0"/>
              <a:t> the correlation coefficients between mixing rate and HR, SBP, PP, and SI</a:t>
            </a:r>
          </a:p>
          <a:p>
            <a:r>
              <a:rPr lang="en-US" baseline="0" dirty="0" smtClean="0"/>
              <a:t>- Shock index had an inverse correlation greater than 0.5 for all 7 swine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In our research, we only considered patients in groups H1 and H2, as they were the only ones with identifiable hypotensive </a:t>
            </a:r>
            <a:r>
              <a:rPr lang="en-US" baseline="0" dirty="0" smtClean="0"/>
              <a:t>episodes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CINC Challenge Data came from the MIMIC II Waveform Database Matched Subset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Clinical </a:t>
            </a:r>
            <a:r>
              <a:rPr lang="en-US" baseline="0" dirty="0"/>
              <a:t>records (1 per minute</a:t>
            </a:r>
            <a:r>
              <a:rPr lang="en-US" baseline="0" dirty="0" smtClean="0"/>
              <a:t>) </a:t>
            </a:r>
            <a:r>
              <a:rPr lang="en-US" baseline="0" dirty="0" smtClean="0">
                <a:sym typeface="Wingdings" panose="05000000000000000000" pitchFamily="2" charset="2"/>
              </a:rPr>
              <a:t> Used to calculate shock index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Waveform </a:t>
            </a:r>
            <a:r>
              <a:rPr lang="en-US" baseline="0" dirty="0"/>
              <a:t>records (125 per second</a:t>
            </a:r>
            <a:r>
              <a:rPr lang="en-US" baseline="0" dirty="0" smtClean="0"/>
              <a:t>) </a:t>
            </a:r>
            <a:r>
              <a:rPr lang="en-US" baseline="0" dirty="0" smtClean="0">
                <a:sym typeface="Wingdings" panose="05000000000000000000" pitchFamily="2" charset="2"/>
              </a:rPr>
              <a:t> Used to calculate mixing rate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Use </a:t>
            </a:r>
            <a:r>
              <a:rPr lang="en-US" baseline="0" dirty="0" err="1"/>
              <a:t>Matlab</a:t>
            </a:r>
            <a:r>
              <a:rPr lang="en-US" baseline="0" dirty="0"/>
              <a:t> for waveform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What do we do with this database?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Find location of T</a:t>
            </a:r>
            <a:r>
              <a:rPr lang="en-US" baseline="-25000" dirty="0"/>
              <a:t>0</a:t>
            </a:r>
            <a:r>
              <a:rPr lang="en-US" baseline="0" dirty="0"/>
              <a:t> in dataset (given)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Collect </a:t>
            </a:r>
            <a:r>
              <a:rPr lang="en-US" baseline="0" dirty="0" smtClean="0"/>
              <a:t>10 </a:t>
            </a:r>
            <a:r>
              <a:rPr lang="en-US" baseline="0" dirty="0"/>
              <a:t>minutes of data prior to T</a:t>
            </a:r>
            <a:r>
              <a:rPr lang="en-US" baseline="-25000" dirty="0"/>
              <a:t>0</a:t>
            </a:r>
            <a:r>
              <a:rPr lang="en-US" baseline="0" dirty="0"/>
              <a:t> to establish baseline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Collect 60 minutes of data after T</a:t>
            </a:r>
            <a:r>
              <a:rPr lang="en-US" baseline="-25000" dirty="0"/>
              <a:t>0</a:t>
            </a:r>
            <a:r>
              <a:rPr lang="en-US" baseline="0" dirty="0"/>
              <a:t>, find first instance of significant change to mixing rate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Approximately 30 minutes into forecast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7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Background:</a:t>
            </a:r>
            <a:r>
              <a:rPr lang="en-US" baseline="0" dirty="0"/>
              <a:t> 11 patient MR waveforms that fit criteria and do not contain excessive noise around AHE</a:t>
            </a:r>
          </a:p>
          <a:p>
            <a:r>
              <a:rPr lang="en-US" baseline="0" dirty="0"/>
              <a:t>Blue line: Average of all 11 patient waveforms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6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Shock</a:t>
            </a:r>
            <a:r>
              <a:rPr lang="en-US" baseline="0" dirty="0" smtClean="0"/>
              <a:t> index currently u</a:t>
            </a:r>
            <a:r>
              <a:rPr lang="en-US" dirty="0" smtClean="0"/>
              <a:t>sed</a:t>
            </a:r>
            <a:r>
              <a:rPr lang="en-US" baseline="0" dirty="0" smtClean="0"/>
              <a:t> to identify risk of patient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 = HR / SBP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2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 = HR / SBP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Figure shows the causes of death at various phases of a patient’s stay in</a:t>
            </a:r>
            <a:r>
              <a:rPr lang="en-US" sz="1200" b="1" baseline="0" dirty="0" smtClean="0"/>
              <a:t> the hospital</a:t>
            </a:r>
          </a:p>
          <a:p>
            <a:r>
              <a:rPr lang="en-US" sz="1200" b="1" baseline="0" dirty="0" smtClean="0"/>
              <a:t> - Prehospital ranges from before EMS arrive to before arriving at the hospital</a:t>
            </a:r>
          </a:p>
          <a:p>
            <a:r>
              <a:rPr lang="en-US" sz="1200" b="1" baseline="0" dirty="0" smtClean="0"/>
              <a:t> - Other** deaths include combinations of hemorrhage/CNS injury</a:t>
            </a:r>
            <a:endParaRPr lang="en-US" sz="1200" b="1" dirty="0" smtClean="0"/>
          </a:p>
          <a:p>
            <a:r>
              <a:rPr lang="en-US" sz="1200" dirty="0" smtClean="0"/>
              <a:t>Problem </a:t>
            </a:r>
            <a:r>
              <a:rPr lang="en-US" sz="1200" dirty="0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What is hemorrhage? Bleeding – blood escaping from the circulatory system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Causes: Different</a:t>
            </a:r>
            <a:r>
              <a:rPr lang="en-US" sz="1200" baseline="0" dirty="0"/>
              <a:t> types of trauma (blunt, penetrating), medical procedures, coagulation disorders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Hemorrhage can lead to a host of complications,</a:t>
            </a:r>
            <a:r>
              <a:rPr lang="en-US" sz="1200" baseline="0" dirty="0"/>
              <a:t> and eventually death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Why is it important to treat?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Hospital emergency departments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Triage</a:t>
            </a:r>
            <a:r>
              <a:rPr lang="en-US" sz="1200" baseline="0" dirty="0"/>
              <a:t> situations</a:t>
            </a:r>
          </a:p>
          <a:p>
            <a:pPr marL="628650" lvl="1" indent="-171450">
              <a:buFontTx/>
              <a:buChar char="-"/>
            </a:pPr>
            <a:r>
              <a:rPr lang="en-US" sz="1200" baseline="0" dirty="0"/>
              <a:t>Battlefield treatment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0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AHEs</a:t>
            </a:r>
            <a:r>
              <a:rPr lang="en-US" baseline="0" dirty="0"/>
              <a:t> were defined as the point from T0 to the end of the record that had the highest calculated shock index (SI = HR/SBP)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SBP, SI, and HR all obtained from numeric records on the MIMIC II Matched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Sorted according</a:t>
            </a:r>
            <a:r>
              <a:rPr lang="en-US" b="0" baseline="0" dirty="0"/>
              <a:t> to % change in mixing rate</a:t>
            </a:r>
            <a:endParaRPr lang="en-US" b="0" dirty="0"/>
          </a:p>
          <a:p>
            <a:r>
              <a:rPr lang="en-US" b="1" dirty="0"/>
              <a:t>Bold</a:t>
            </a:r>
            <a:r>
              <a:rPr lang="en-US" b="1" baseline="0" dirty="0"/>
              <a:t> rows signify the 15 patients that were visually identified as fitting the criteria for decreased MR</a:t>
            </a:r>
          </a:p>
          <a:p>
            <a:r>
              <a:rPr lang="en-US" b="1" baseline="0" dirty="0"/>
              <a:t>	</a:t>
            </a:r>
            <a:r>
              <a:rPr lang="en-US" b="1" baseline="0" dirty="0">
                <a:solidFill>
                  <a:srgbClr val="FF0000"/>
                </a:solidFill>
              </a:rPr>
              <a:t>Red text signifies 4 patient samples that had too much noise to be considered useful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Animal model showed positive correlations</a:t>
            </a:r>
            <a:r>
              <a:rPr lang="en-US" baseline="0" dirty="0"/>
              <a:t> to SBP, negative correlations to SI, and negative correlations to HR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4 </a:t>
            </a:r>
            <a:r>
              <a:rPr lang="en-US" baseline="0" dirty="0"/>
              <a:t>Patients showed similarly high correlations in all three </a:t>
            </a:r>
            <a:r>
              <a:rPr lang="en-US" baseline="0" dirty="0" smtClean="0"/>
              <a:t>categories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Why do some patients follow the results of the swine study so closely, but not others?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Selected Cohort</a:t>
            </a:r>
          </a:p>
          <a:p>
            <a:r>
              <a:rPr lang="en-US" dirty="0" smtClean="0"/>
              <a:t>CVA </a:t>
            </a:r>
            <a:r>
              <a:rPr lang="en-US" dirty="0"/>
              <a:t>= Cerebrovascular</a:t>
            </a:r>
            <a:r>
              <a:rPr lang="en-US" baseline="0" dirty="0"/>
              <a:t> </a:t>
            </a:r>
            <a:r>
              <a:rPr lang="en-US" baseline="0" dirty="0" smtClean="0"/>
              <a:t>Accident</a:t>
            </a:r>
            <a:endParaRPr lang="en-US" baseline="0" dirty="0"/>
          </a:p>
          <a:p>
            <a:r>
              <a:rPr lang="en-US" dirty="0"/>
              <a:t>Demographic Similarities: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8 of the top 11 “criteria-fitting” patients suffered from myocardial infarctions or heart disease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16</a:t>
            </a:r>
            <a:r>
              <a:rPr lang="en-US" sz="1200" baseline="0" dirty="0"/>
              <a:t> of all 23 patients suffered from MIs or heart disease</a:t>
            </a: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5 of the top 7 “criteria-fitting” patients received</a:t>
            </a:r>
            <a:r>
              <a:rPr lang="en-US" sz="1200" baseline="0" dirty="0"/>
              <a:t> pressors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4 of the bottom</a:t>
            </a:r>
            <a:r>
              <a:rPr lang="en-US" sz="1200" baseline="0" dirty="0"/>
              <a:t> 6 “criteria-fitting” patients did not receive pressors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1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</a:t>
            </a:r>
            <a:r>
              <a:rPr lang="en-US" baseline="0" dirty="0"/>
              <a:t> explanation for the drug administration is that patients needing pressors were experiencing anesthesia-like effects (similar to swine from previous study, which were anesthetized) </a:t>
            </a:r>
            <a:r>
              <a:rPr lang="en-US" baseline="0" dirty="0">
                <a:sym typeface="Wingdings" panose="05000000000000000000" pitchFamily="2" charset="2"/>
              </a:rPr>
              <a:t> Leading to largest changes in mixing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7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Δ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SBP</a:t>
            </a:r>
            <a:r>
              <a:rPr lang="en-US" sz="1200" b="0" i="0" u="none" strike="noStrike" baseline="0" dirty="0">
                <a:solidFill>
                  <a:srgbClr val="000000"/>
                </a:solidFill>
                <a:effectLst/>
                <a:latin typeface="+mn-lt"/>
              </a:rPr>
              <a:t> == Change from baseline before T0</a:t>
            </a:r>
            <a:endParaRPr lang="en-US" dirty="0"/>
          </a:p>
          <a:p>
            <a:r>
              <a:rPr lang="en-US" dirty="0"/>
              <a:t>If -147.3455 mmHg outlier</a:t>
            </a:r>
            <a:r>
              <a:rPr lang="en-US" baseline="0" dirty="0"/>
              <a:t> is removed, minimum SBP becomes -51.8 </a:t>
            </a:r>
            <a:r>
              <a:rPr lang="en-US" baseline="0" dirty="0">
                <a:sym typeface="Wingdings" panose="05000000000000000000" pitchFamily="2" charset="2"/>
              </a:rPr>
              <a:t> Much closer to the -38 mmHg from the swine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2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patients out</a:t>
            </a:r>
            <a:r>
              <a:rPr lang="en-US" baseline="0" dirty="0" smtClean="0"/>
              <a:t> of 23 had high correlations 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26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2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ICD9 Code 578.9 considered most relevant to hemorrhagic bleeding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6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AHE</a:t>
            </a:r>
            <a:r>
              <a:rPr lang="en-US" baseline="0" dirty="0" smtClean="0"/>
              <a:t> episodes were identified according to minute-by-minute patient data of hospital records, then downloading high-frequency blood </a:t>
            </a:r>
            <a:r>
              <a:rPr lang="en-US" baseline="0" smtClean="0"/>
              <a:t>pressure waveforms for MR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5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Lower body negative</a:t>
            </a:r>
            <a:r>
              <a:rPr lang="en-US" sz="1200" baseline="0" dirty="0" smtClean="0"/>
              <a:t> pressure </a:t>
            </a:r>
            <a:r>
              <a:rPr lang="en-US" sz="1200" dirty="0" smtClean="0"/>
              <a:t>causes increased retention of blood in lower body, resulting in reduction of central blood volume</a:t>
            </a:r>
          </a:p>
          <a:p>
            <a:r>
              <a:rPr lang="en-US" sz="1200" baseline="0" dirty="0" smtClean="0"/>
              <a:t> - Meant to imitate a hypotensive episode in the patient’s upper body</a:t>
            </a:r>
            <a:endParaRPr lang="en-US" sz="1200" dirty="0" smtClean="0"/>
          </a:p>
          <a:p>
            <a:r>
              <a:rPr lang="en-US" sz="1200" dirty="0" smtClean="0"/>
              <a:t>Goals</a:t>
            </a:r>
            <a:r>
              <a:rPr lang="en-US" sz="1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Prospectively identify ongoing loss of blood volume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Estimate the point at which individuals would experience hemodynamic decompensation well in advance compared to traditional vital signs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1. ~30 heartbeats of </a:t>
            </a:r>
            <a:r>
              <a:rPr lang="en-US" sz="2400" dirty="0" smtClean="0">
                <a:solidFill>
                  <a:srgbClr val="FF0000"/>
                </a:solidFill>
              </a:rPr>
              <a:t>baseline</a:t>
            </a:r>
            <a:r>
              <a:rPr lang="en-US" sz="2400" dirty="0" smtClean="0"/>
              <a:t> patient data </a:t>
            </a:r>
          </a:p>
          <a:p>
            <a:r>
              <a:rPr lang="en-US" sz="2400" dirty="0" smtClean="0"/>
              <a:t>2. Compares individual waveforms to a large library of </a:t>
            </a:r>
            <a:r>
              <a:rPr lang="en-US" sz="2400" dirty="0" smtClean="0">
                <a:solidFill>
                  <a:srgbClr val="FF0000"/>
                </a:solidFill>
              </a:rPr>
              <a:t>reference waveforms of</a:t>
            </a:r>
            <a:r>
              <a:rPr lang="en-US" sz="2400" baseline="0" dirty="0" smtClean="0">
                <a:solidFill>
                  <a:srgbClr val="FF0000"/>
                </a:solidFill>
              </a:rPr>
              <a:t> different physiological reserves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3. Identify the most similar waveform</a:t>
            </a:r>
          </a:p>
          <a:p>
            <a:endParaRPr lang="en-US" sz="2400" dirty="0" smtClean="0"/>
          </a:p>
          <a:p>
            <a:r>
              <a:rPr lang="en-US" sz="2400" dirty="0" smtClean="0"/>
              <a:t>CRI </a:t>
            </a:r>
            <a:r>
              <a:rPr lang="en-US" sz="2400" dirty="0"/>
              <a:t>normalized on a scale of 1 to 0</a:t>
            </a:r>
          </a:p>
          <a:p>
            <a:pPr lvl="1"/>
            <a:r>
              <a:rPr lang="en-US" sz="2400" dirty="0"/>
              <a:t>1 reflects maximum capacity of physiological mechanisms to compensate for reduced central blood volume</a:t>
            </a:r>
          </a:p>
          <a:p>
            <a:pPr lvl="1"/>
            <a:r>
              <a:rPr lang="en-US" sz="2400" dirty="0"/>
              <a:t>0 represents imminent cardiovascular instability and decompensation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process satisfies the </a:t>
            </a:r>
            <a:r>
              <a:rPr lang="en-US" sz="1200" b="0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 </a:t>
            </a:r>
            <a:r>
              <a:rPr 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predictions for the future of the process can be based solely on its present state, </a:t>
            </a:r>
            <a:r>
              <a:rPr lang="en-US" sz="1200" b="1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independently from</a:t>
            </a:r>
            <a:r>
              <a:rPr lang="en-US" sz="1200" b="1" i="0" strike="sng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Theory of a Markov chain is that the next value of a sequence depends solely on the current state</a:t>
            </a:r>
          </a:p>
          <a:p>
            <a:pPr lvl="1"/>
            <a:r>
              <a:rPr lang="en-US" sz="2400" b="1" dirty="0" smtClean="0"/>
              <a:t>Future states can be predicted by creating a transition probability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Eigenvalues and left eigenvectors are determined from the transpose of the transition probability matrix [4]</a:t>
            </a:r>
          </a:p>
          <a:p>
            <a:pPr lvl="1"/>
            <a:r>
              <a:rPr lang="en-US" sz="2288" dirty="0" smtClean="0"/>
              <a:t>The transition matrix P, if N x N, has N eigenvalues, all eigenvalues are on or inside the unit circle in the complex plane [5]</a:t>
            </a:r>
          </a:p>
          <a:p>
            <a:pPr lvl="1"/>
            <a:r>
              <a:rPr lang="en-US" sz="2288" dirty="0" smtClean="0"/>
              <a:t>|</a:t>
            </a:r>
            <a:r>
              <a:rPr lang="en-US" sz="2288" baseline="0" dirty="0" smtClean="0"/>
              <a:t> A – </a:t>
            </a:r>
            <a:r>
              <a:rPr lang="el-GR" sz="2288" baseline="0" dirty="0" smtClean="0"/>
              <a:t>λ</a:t>
            </a:r>
            <a:r>
              <a:rPr lang="en-US" sz="2288" baseline="0" dirty="0" smtClean="0"/>
              <a:t>I | </a:t>
            </a:r>
            <a:r>
              <a:rPr lang="en-US" sz="2288" baseline="0" dirty="0" smtClean="0">
                <a:sym typeface="Wingdings" panose="05000000000000000000" pitchFamily="2" charset="2"/>
              </a:rPr>
              <a:t> Solving for eigenvalues</a:t>
            </a:r>
            <a:endParaRPr lang="en-US" sz="2288" baseline="0" dirty="0" smtClean="0"/>
          </a:p>
          <a:p>
            <a:pPr lvl="1"/>
            <a:r>
              <a:rPr lang="en-US" sz="2288" baseline="0" dirty="0" smtClean="0"/>
              <a:t>Eigenvalue == </a:t>
            </a:r>
            <a:r>
              <a:rPr lang="el-GR" sz="2288" baseline="0" dirty="0" smtClean="0"/>
              <a:t>λ</a:t>
            </a:r>
            <a:endParaRPr lang="en-US" sz="2288" baseline="0" dirty="0" smtClean="0"/>
          </a:p>
          <a:p>
            <a:pPr lvl="1"/>
            <a:r>
              <a:rPr lang="en-US" sz="2288" baseline="0" dirty="0" smtClean="0"/>
              <a:t>Eigenvector == v</a:t>
            </a:r>
            <a:endParaRPr lang="en-US" sz="2288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SLEM = Second Largest Eigenvalue of the Markov Chain</a:t>
            </a:r>
          </a:p>
          <a:p>
            <a:pPr lvl="1"/>
            <a:r>
              <a:rPr lang="en-US" sz="2288" dirty="0" smtClean="0"/>
              <a:t>The eigenvalue with the second largest magnitude is defined as the </a:t>
            </a:r>
            <a:r>
              <a:rPr lang="en-US" sz="2288" i="1" dirty="0" smtClean="0"/>
              <a:t>mixing rate</a:t>
            </a:r>
            <a:endParaRPr lang="en-US" sz="2288" i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Represents 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rate of convergence of the Markov chain to the uniform equilibrium</a:t>
            </a:r>
            <a:r>
              <a:rPr lang="en-US" sz="1200" baseline="0" dirty="0" smtClean="0"/>
              <a:t> </a:t>
            </a:r>
            <a:r>
              <a:rPr lang="en-US" sz="1200" dirty="0" smtClean="0"/>
              <a:t>distribution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Stationary distribution == limiting distribution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Stationary</a:t>
            </a:r>
            <a:r>
              <a:rPr lang="en-US" sz="1200" b="1" baseline="0" dirty="0" smtClean="0"/>
              <a:t> distribution </a:t>
            </a:r>
            <a:r>
              <a:rPr lang="en-US" sz="1200" b="1" baseline="0" dirty="0" smtClean="0">
                <a:sym typeface="Wingdings" panose="05000000000000000000" pitchFamily="2" charset="2"/>
              </a:rPr>
              <a:t> As the number of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steps goes to infinity, the distribution over states converges 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 (the eigenvector for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eigenvalue is 1)</a:t>
            </a: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to identify high-risk septic patients</a:t>
            </a:r>
          </a:p>
          <a:p>
            <a:r>
              <a:rPr lang="en-US" baseline="0" dirty="0" smtClean="0"/>
              <a:t>SI increases because heart rate increases to compensate, and BP eventually decreases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waveform dataset, a Markov chain transition probability</a:t>
            </a:r>
            <a:r>
              <a:rPr lang="en-US" baseline="0" dirty="0"/>
              <a:t> matrix is </a:t>
            </a:r>
            <a:r>
              <a:rPr lang="en-US" baseline="0" dirty="0" smtClean="0"/>
              <a:t>created</a:t>
            </a:r>
          </a:p>
          <a:p>
            <a:r>
              <a:rPr lang="en-US" sz="1200" dirty="0" smtClean="0"/>
              <a:t>Create a matrix of </a:t>
            </a:r>
            <a:r>
              <a:rPr lang="en-US" sz="1200" dirty="0" err="1" smtClean="0"/>
              <a:t>m×m</a:t>
            </a:r>
            <a:r>
              <a:rPr lang="en-US" sz="1200" dirty="0" smtClean="0"/>
              <a:t> states, where the entry at the </a:t>
            </a:r>
            <a:r>
              <a:rPr lang="en-US" sz="1200" dirty="0" err="1" smtClean="0"/>
              <a:t>i</a:t>
            </a:r>
            <a:r>
              <a:rPr lang="en-US" sz="1200" baseline="30000" dirty="0" err="1" smtClean="0"/>
              <a:t>th</a:t>
            </a:r>
            <a:r>
              <a:rPr lang="en-US" sz="1200" dirty="0" smtClean="0"/>
              <a:t> row and </a:t>
            </a:r>
            <a:r>
              <a:rPr lang="en-US" sz="1200" dirty="0" err="1" smtClean="0"/>
              <a:t>j</a:t>
            </a:r>
            <a:r>
              <a:rPr lang="en-US" sz="1200" baseline="30000" dirty="0" err="1" smtClean="0"/>
              <a:t>th</a:t>
            </a:r>
            <a:r>
              <a:rPr lang="en-US" sz="1200" dirty="0" smtClean="0"/>
              <a:t> column represents the probability for which blood pressure changes from the </a:t>
            </a:r>
            <a:r>
              <a:rPr lang="en-US" sz="1200" dirty="0" err="1" smtClean="0"/>
              <a:t>i</a:t>
            </a:r>
            <a:r>
              <a:rPr lang="en-US" sz="1200" baseline="30000" dirty="0" err="1" smtClean="0"/>
              <a:t>th</a:t>
            </a:r>
            <a:r>
              <a:rPr lang="en-US" sz="1200" dirty="0" smtClean="0"/>
              <a:t> to the </a:t>
            </a:r>
            <a:r>
              <a:rPr lang="en-US" sz="1200" dirty="0" err="1" smtClean="0"/>
              <a:t>j</a:t>
            </a:r>
            <a:r>
              <a:rPr lang="en-US" sz="1200" baseline="30000" dirty="0" err="1" smtClean="0"/>
              <a:t>th</a:t>
            </a:r>
            <a:r>
              <a:rPr lang="en-US" sz="1200" dirty="0" smtClean="0"/>
              <a:t>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447141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4" name="Picture 23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228600" y="9906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1575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4" name="Picture 13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5" name="Picture 14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5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Lines_blk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9" y="1582260"/>
            <a:ext cx="8270323" cy="196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1399032"/>
            <a:ext cx="7373112" cy="795528"/>
          </a:xfrm>
          <a:prstGeom prst="rect">
            <a:avLst/>
          </a:prstGeom>
        </p:spPr>
        <p:txBody>
          <a:bodyPr/>
          <a:lstStyle>
            <a:lvl1pPr>
              <a:defRPr sz="29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6" y="3694176"/>
            <a:ext cx="6077712" cy="4846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26" descr="Lines_7404.pd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2" y="1582260"/>
            <a:ext cx="774095" cy="19603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238752" y="6163056"/>
            <a:ext cx="3639101" cy="694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238752" y="6781800"/>
            <a:ext cx="3639101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5" name="Picture 14" descr="PU_signature.eps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0" y="6215678"/>
            <a:ext cx="1463040" cy="489932"/>
          </a:xfrm>
          <a:prstGeom prst="rect">
            <a:avLst/>
          </a:prstGeom>
        </p:spPr>
      </p:pic>
      <p:pic>
        <p:nvPicPr>
          <p:cNvPr id="16" name="Picture 15" descr="RCHE_K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826" y="6272833"/>
            <a:ext cx="1828800" cy="35356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8684" y="4800664"/>
            <a:ext cx="4708652" cy="347408"/>
          </a:xfrm>
        </p:spPr>
        <p:txBody>
          <a:bodyPr>
            <a:normAutofit/>
          </a:bodyPr>
          <a:lstStyle>
            <a:lvl1pPr>
              <a:buNone/>
              <a:defRPr sz="1013" b="1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07480" y="5157281"/>
            <a:ext cx="4727575" cy="310832"/>
          </a:xfrm>
        </p:spPr>
        <p:txBody>
          <a:bodyPr>
            <a:normAutofit/>
          </a:bodyPr>
          <a:lstStyle>
            <a:lvl1pPr>
              <a:buNone/>
              <a:defRPr sz="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16622" y="5797423"/>
            <a:ext cx="2250122" cy="393700"/>
          </a:xfrm>
        </p:spPr>
        <p:txBody>
          <a:bodyPr>
            <a:normAutofit/>
          </a:bodyPr>
          <a:lstStyle>
            <a:lvl1pPr>
              <a:buNone/>
              <a:defRPr sz="788" b="1" baseline="0">
                <a:solidFill>
                  <a:srgbClr val="D19B23"/>
                </a:solidFill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390651" y="2121917"/>
            <a:ext cx="7359650" cy="804164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390144" y="2835089"/>
            <a:ext cx="7378700" cy="1133475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92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0086-4DE5-41E5-92FA-03DC3D59B44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67249" y="577574"/>
            <a:ext cx="6048632" cy="447485"/>
          </a:xfrm>
        </p:spPr>
        <p:txBody>
          <a:bodyPr>
            <a:noAutofit/>
          </a:bodyPr>
          <a:lstStyle/>
          <a:p>
            <a:r>
              <a:rPr lang="en-US" sz="2400" b="1" dirty="0"/>
              <a:t>Mixing rate as a measure of hemorrhagic vulnerability in intensive care unit (ICU) patients experiencing acute hypotensive episodes (AHE)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67249" y="1495515"/>
            <a:ext cx="757675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Brett Collar</a:t>
            </a:r>
            <a:r>
              <a:rPr lang="en-US" baseline="30000" dirty="0"/>
              <a:t>1,2</a:t>
            </a:r>
          </a:p>
          <a:p>
            <a:r>
              <a:rPr lang="en-US" dirty="0"/>
              <a:t>Mohammad Adibuzzaman</a:t>
            </a:r>
            <a:r>
              <a:rPr lang="en-US" baseline="30000" dirty="0"/>
              <a:t>1</a:t>
            </a:r>
          </a:p>
          <a:p>
            <a:r>
              <a:rPr lang="en-US" dirty="0"/>
              <a:t>Paul Griffin</a:t>
            </a:r>
            <a:r>
              <a:rPr lang="en-US" baseline="30000" dirty="0"/>
              <a:t>1,3</a:t>
            </a:r>
          </a:p>
          <a:p>
            <a:endParaRPr lang="en-US" dirty="0"/>
          </a:p>
          <a:p>
            <a:r>
              <a:rPr lang="en-GB" sz="1400" dirty="0"/>
              <a:t/>
            </a:r>
            <a:br>
              <a:rPr lang="en-GB" sz="1400" dirty="0"/>
            </a:br>
            <a:r>
              <a:rPr lang="en-GB" sz="1400" baseline="30000" dirty="0"/>
              <a:t>1</a:t>
            </a:r>
            <a:r>
              <a:rPr lang="en-GB" sz="1400" dirty="0"/>
              <a:t>Regenstrief Center for Healthcare Engineering, Purdue University, West Lafayette, USA</a:t>
            </a:r>
          </a:p>
          <a:p>
            <a:r>
              <a:rPr lang="en-GB" sz="1400" baseline="30000" dirty="0"/>
              <a:t>2</a:t>
            </a:r>
            <a:r>
              <a:rPr lang="en-GB" sz="1400" dirty="0"/>
              <a:t>School of Biomedical Engineering, Purdue University, West Lafayette, USA</a:t>
            </a:r>
            <a:endParaRPr lang="en-US" sz="1400" dirty="0"/>
          </a:p>
          <a:p>
            <a:r>
              <a:rPr lang="en-GB" sz="1400" baseline="30000" dirty="0"/>
              <a:t>3</a:t>
            </a:r>
            <a:r>
              <a:rPr lang="en-GB" sz="1400" dirty="0"/>
              <a:t>School of Industrial Engineering, Purdue University, West Lafayette, USA</a:t>
            </a:r>
          </a:p>
        </p:txBody>
      </p:sp>
    </p:spTree>
    <p:extLst>
      <p:ext uri="{BB962C8B-B14F-4D97-AF65-F5344CB8AC3E}">
        <p14:creationId xmlns:p14="http://schemas.microsoft.com/office/powerpoint/2010/main" val="1009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06F2D6E-49BF-4874-88CD-155463E81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8"/>
          <a:stretch/>
        </p:blipFill>
        <p:spPr>
          <a:xfrm>
            <a:off x="523876" y="1355517"/>
            <a:ext cx="8141282" cy="456903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27730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Mixing Rate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AA0B786-9613-4985-8D69-23567AFBD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" r="6189"/>
          <a:stretch/>
        </p:blipFill>
        <p:spPr>
          <a:xfrm>
            <a:off x="361949" y="1287480"/>
            <a:ext cx="8257443" cy="47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Defined as heart rate divided by systolic blood pressure [5</a:t>
                </a:r>
                <a:r>
                  <a:rPr lang="en-US" sz="2400" dirty="0" smtClean="0"/>
                  <a:t>]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𝐻𝑅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𝑆𝐵𝑃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Normal range of 0.5 to 0.7 in healthy adults</a:t>
                </a:r>
              </a:p>
              <a:p>
                <a:r>
                  <a:rPr lang="en-US" sz="2400" dirty="0"/>
                  <a:t>Increasing SI values are associated with poor outcomes in patients with acute circulatory failure [5]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28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Shock Index (SI)</a:t>
            </a:r>
          </a:p>
        </p:txBody>
      </p:sp>
    </p:spTree>
    <p:extLst>
      <p:ext uri="{BB962C8B-B14F-4D97-AF65-F5344CB8AC3E}">
        <p14:creationId xmlns:p14="http://schemas.microsoft.com/office/powerpoint/2010/main" val="10049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Animal Study (Previous Work)</a:t>
            </a:r>
          </a:p>
        </p:txBody>
      </p:sp>
    </p:spTree>
    <p:extLst>
      <p:ext uri="{BB962C8B-B14F-4D97-AF65-F5344CB8AC3E}">
        <p14:creationId xmlns:p14="http://schemas.microsoft.com/office/powerpoint/2010/main" val="17446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146" y="1663004"/>
            <a:ext cx="8305800" cy="2637323"/>
          </a:xfrm>
        </p:spPr>
        <p:txBody>
          <a:bodyPr>
            <a:noAutofit/>
          </a:bodyPr>
          <a:lstStyle/>
          <a:p>
            <a:r>
              <a:rPr lang="en-US" sz="2000" dirty="0"/>
              <a:t>Immature swine (N=7)</a:t>
            </a:r>
          </a:p>
          <a:p>
            <a:endParaRPr lang="en-US" sz="2000" dirty="0"/>
          </a:p>
          <a:p>
            <a:r>
              <a:rPr lang="en-US" sz="2000" dirty="0"/>
              <a:t>Underwent continuous hemorrhage of 10 ml/kg over 30 minutes as SBP was recorded [4]</a:t>
            </a:r>
          </a:p>
          <a:p>
            <a:endParaRPr lang="en-US" sz="2000" dirty="0"/>
          </a:p>
          <a:p>
            <a:r>
              <a:rPr lang="en-US" sz="2000" dirty="0"/>
              <a:t>Eigenvalues were calculated for each window of 2000 samples (20 seconds)</a:t>
            </a:r>
          </a:p>
          <a:p>
            <a:endParaRPr lang="en-US" sz="2000" dirty="0"/>
          </a:p>
          <a:p>
            <a:r>
              <a:rPr lang="en-US" sz="2000" dirty="0"/>
              <a:t>Correlation coefficients determined between mixing rate and each vital sign (HR, SBP, PP, shock index)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Animal study: data</a:t>
            </a:r>
          </a:p>
        </p:txBody>
      </p:sp>
    </p:spTree>
    <p:extLst>
      <p:ext uri="{BB962C8B-B14F-4D97-AF65-F5344CB8AC3E}">
        <p14:creationId xmlns:p14="http://schemas.microsoft.com/office/powerpoint/2010/main" val="5653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8675" y="253402"/>
            <a:ext cx="8193088" cy="685800"/>
          </a:xfrm>
        </p:spPr>
        <p:txBody>
          <a:bodyPr/>
          <a:lstStyle/>
          <a:p>
            <a:r>
              <a:rPr lang="en-US" sz="2480" dirty="0">
                <a:solidFill>
                  <a:schemeClr val="tx1"/>
                </a:solidFill>
              </a:rPr>
              <a:t>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924" r="9009" b="3728"/>
          <a:stretch/>
        </p:blipFill>
        <p:spPr>
          <a:xfrm>
            <a:off x="393178" y="1877347"/>
            <a:ext cx="2540977" cy="258764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079707-BD5B-4141-9BBA-50C3A18867D3}"/>
              </a:ext>
            </a:extLst>
          </p:cNvPr>
          <p:cNvSpPr/>
          <p:nvPr/>
        </p:nvSpPr>
        <p:spPr>
          <a:xfrm>
            <a:off x="4144682" y="1877347"/>
            <a:ext cx="1042410" cy="1042410"/>
          </a:xfrm>
          <a:custGeom>
            <a:avLst/>
            <a:gdLst>
              <a:gd name="connsiteX0" fmla="*/ 0 w 1042410"/>
              <a:gd name="connsiteY0" fmla="*/ 521205 h 1042410"/>
              <a:gd name="connsiteX1" fmla="*/ 521205 w 1042410"/>
              <a:gd name="connsiteY1" fmla="*/ 0 h 1042410"/>
              <a:gd name="connsiteX2" fmla="*/ 1042410 w 1042410"/>
              <a:gd name="connsiteY2" fmla="*/ 521205 h 1042410"/>
              <a:gd name="connsiteX3" fmla="*/ 521205 w 1042410"/>
              <a:gd name="connsiteY3" fmla="*/ 1042410 h 1042410"/>
              <a:gd name="connsiteX4" fmla="*/ 0 w 1042410"/>
              <a:gd name="connsiteY4" fmla="*/ 521205 h 104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410" h="1042410">
                <a:moveTo>
                  <a:pt x="0" y="521205"/>
                </a:moveTo>
                <a:cubicBezTo>
                  <a:pt x="0" y="233351"/>
                  <a:pt x="233351" y="0"/>
                  <a:pt x="521205" y="0"/>
                </a:cubicBezTo>
                <a:cubicBezTo>
                  <a:pt x="809059" y="0"/>
                  <a:pt x="1042410" y="233351"/>
                  <a:pt x="1042410" y="521205"/>
                </a:cubicBezTo>
                <a:cubicBezTo>
                  <a:pt x="1042410" y="809059"/>
                  <a:pt x="809059" y="1042410"/>
                  <a:pt x="521205" y="1042410"/>
                </a:cubicBezTo>
                <a:cubicBezTo>
                  <a:pt x="233351" y="1042410"/>
                  <a:pt x="0" y="809059"/>
                  <a:pt x="0" y="52120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97" tIns="167897" rIns="167897" bIns="16789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State 2 (75-80 mmHg)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51C8E96-2997-4759-A7A8-9737BBFDDEF4}"/>
              </a:ext>
            </a:extLst>
          </p:cNvPr>
          <p:cNvSpPr/>
          <p:nvPr/>
        </p:nvSpPr>
        <p:spPr>
          <a:xfrm rot="3600000">
            <a:off x="4923849" y="2885312"/>
            <a:ext cx="277601" cy="351813"/>
          </a:xfrm>
          <a:custGeom>
            <a:avLst/>
            <a:gdLst>
              <a:gd name="connsiteX0" fmla="*/ 0 w 277601"/>
              <a:gd name="connsiteY0" fmla="*/ 70363 h 351813"/>
              <a:gd name="connsiteX1" fmla="*/ 138801 w 277601"/>
              <a:gd name="connsiteY1" fmla="*/ 70363 h 351813"/>
              <a:gd name="connsiteX2" fmla="*/ 138801 w 277601"/>
              <a:gd name="connsiteY2" fmla="*/ 0 h 351813"/>
              <a:gd name="connsiteX3" fmla="*/ 277601 w 277601"/>
              <a:gd name="connsiteY3" fmla="*/ 175907 h 351813"/>
              <a:gd name="connsiteX4" fmla="*/ 138801 w 277601"/>
              <a:gd name="connsiteY4" fmla="*/ 351813 h 351813"/>
              <a:gd name="connsiteX5" fmla="*/ 138801 w 277601"/>
              <a:gd name="connsiteY5" fmla="*/ 281450 h 351813"/>
              <a:gd name="connsiteX6" fmla="*/ 0 w 277601"/>
              <a:gd name="connsiteY6" fmla="*/ 281450 h 351813"/>
              <a:gd name="connsiteX7" fmla="*/ 0 w 277601"/>
              <a:gd name="connsiteY7" fmla="*/ 70363 h 3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601" h="351813">
                <a:moveTo>
                  <a:pt x="0" y="70363"/>
                </a:moveTo>
                <a:lnTo>
                  <a:pt x="138801" y="70363"/>
                </a:lnTo>
                <a:lnTo>
                  <a:pt x="138801" y="0"/>
                </a:lnTo>
                <a:lnTo>
                  <a:pt x="277601" y="175907"/>
                </a:lnTo>
                <a:lnTo>
                  <a:pt x="138801" y="351813"/>
                </a:lnTo>
                <a:lnTo>
                  <a:pt x="138801" y="281450"/>
                </a:lnTo>
                <a:lnTo>
                  <a:pt x="0" y="281450"/>
                </a:lnTo>
                <a:lnTo>
                  <a:pt x="0" y="7036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362" rIns="83279" bIns="70363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b="1" kern="120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EC39F6B-3FBE-4A40-A845-3A9D86A1E4DD}"/>
              </a:ext>
            </a:extLst>
          </p:cNvPr>
          <p:cNvSpPr/>
          <p:nvPr/>
        </p:nvSpPr>
        <p:spPr>
          <a:xfrm>
            <a:off x="4936920" y="3224997"/>
            <a:ext cx="1042410" cy="1042410"/>
          </a:xfrm>
          <a:custGeom>
            <a:avLst/>
            <a:gdLst>
              <a:gd name="connsiteX0" fmla="*/ 0 w 1042410"/>
              <a:gd name="connsiteY0" fmla="*/ 521205 h 1042410"/>
              <a:gd name="connsiteX1" fmla="*/ 521205 w 1042410"/>
              <a:gd name="connsiteY1" fmla="*/ 0 h 1042410"/>
              <a:gd name="connsiteX2" fmla="*/ 1042410 w 1042410"/>
              <a:gd name="connsiteY2" fmla="*/ 521205 h 1042410"/>
              <a:gd name="connsiteX3" fmla="*/ 521205 w 1042410"/>
              <a:gd name="connsiteY3" fmla="*/ 1042410 h 1042410"/>
              <a:gd name="connsiteX4" fmla="*/ 0 w 1042410"/>
              <a:gd name="connsiteY4" fmla="*/ 521205 h 104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410" h="1042410">
                <a:moveTo>
                  <a:pt x="0" y="521205"/>
                </a:moveTo>
                <a:cubicBezTo>
                  <a:pt x="0" y="233351"/>
                  <a:pt x="233351" y="0"/>
                  <a:pt x="521205" y="0"/>
                </a:cubicBezTo>
                <a:cubicBezTo>
                  <a:pt x="809059" y="0"/>
                  <a:pt x="1042410" y="233351"/>
                  <a:pt x="1042410" y="521205"/>
                </a:cubicBezTo>
                <a:cubicBezTo>
                  <a:pt x="1042410" y="809059"/>
                  <a:pt x="809059" y="1042410"/>
                  <a:pt x="521205" y="1042410"/>
                </a:cubicBezTo>
                <a:cubicBezTo>
                  <a:pt x="233351" y="1042410"/>
                  <a:pt x="0" y="809059"/>
                  <a:pt x="0" y="52120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97" tIns="167897" rIns="167897" bIns="16789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State 3 (80-85 mmHg)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C65C776-73C1-4670-A667-9F4E8F912ABF}"/>
              </a:ext>
            </a:extLst>
          </p:cNvPr>
          <p:cNvSpPr/>
          <p:nvPr/>
        </p:nvSpPr>
        <p:spPr>
          <a:xfrm>
            <a:off x="4544087" y="3570295"/>
            <a:ext cx="277602" cy="351813"/>
          </a:xfrm>
          <a:custGeom>
            <a:avLst/>
            <a:gdLst>
              <a:gd name="connsiteX0" fmla="*/ 0 w 277601"/>
              <a:gd name="connsiteY0" fmla="*/ 70363 h 351813"/>
              <a:gd name="connsiteX1" fmla="*/ 138801 w 277601"/>
              <a:gd name="connsiteY1" fmla="*/ 70363 h 351813"/>
              <a:gd name="connsiteX2" fmla="*/ 138801 w 277601"/>
              <a:gd name="connsiteY2" fmla="*/ 0 h 351813"/>
              <a:gd name="connsiteX3" fmla="*/ 277601 w 277601"/>
              <a:gd name="connsiteY3" fmla="*/ 175907 h 351813"/>
              <a:gd name="connsiteX4" fmla="*/ 138801 w 277601"/>
              <a:gd name="connsiteY4" fmla="*/ 351813 h 351813"/>
              <a:gd name="connsiteX5" fmla="*/ 138801 w 277601"/>
              <a:gd name="connsiteY5" fmla="*/ 281450 h 351813"/>
              <a:gd name="connsiteX6" fmla="*/ 0 w 277601"/>
              <a:gd name="connsiteY6" fmla="*/ 281450 h 351813"/>
              <a:gd name="connsiteX7" fmla="*/ 0 w 277601"/>
              <a:gd name="connsiteY7" fmla="*/ 70363 h 3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601" h="351813">
                <a:moveTo>
                  <a:pt x="277601" y="281450"/>
                </a:moveTo>
                <a:lnTo>
                  <a:pt x="138800" y="281450"/>
                </a:lnTo>
                <a:lnTo>
                  <a:pt x="138800" y="351813"/>
                </a:lnTo>
                <a:lnTo>
                  <a:pt x="0" y="175906"/>
                </a:lnTo>
                <a:lnTo>
                  <a:pt x="138800" y="0"/>
                </a:lnTo>
                <a:lnTo>
                  <a:pt x="138800" y="70363"/>
                </a:lnTo>
                <a:lnTo>
                  <a:pt x="277601" y="70363"/>
                </a:lnTo>
                <a:lnTo>
                  <a:pt x="277601" y="28145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80" tIns="70363" rIns="1" bIns="70363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b="1" kern="120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D7C1039-5F8B-48E8-AE9C-C75878BB076C}"/>
              </a:ext>
            </a:extLst>
          </p:cNvPr>
          <p:cNvSpPr/>
          <p:nvPr/>
        </p:nvSpPr>
        <p:spPr>
          <a:xfrm>
            <a:off x="3370732" y="3224997"/>
            <a:ext cx="1042410" cy="1042410"/>
          </a:xfrm>
          <a:custGeom>
            <a:avLst/>
            <a:gdLst>
              <a:gd name="connsiteX0" fmla="*/ 0 w 1042410"/>
              <a:gd name="connsiteY0" fmla="*/ 521205 h 1042410"/>
              <a:gd name="connsiteX1" fmla="*/ 521205 w 1042410"/>
              <a:gd name="connsiteY1" fmla="*/ 0 h 1042410"/>
              <a:gd name="connsiteX2" fmla="*/ 1042410 w 1042410"/>
              <a:gd name="connsiteY2" fmla="*/ 521205 h 1042410"/>
              <a:gd name="connsiteX3" fmla="*/ 521205 w 1042410"/>
              <a:gd name="connsiteY3" fmla="*/ 1042410 h 1042410"/>
              <a:gd name="connsiteX4" fmla="*/ 0 w 1042410"/>
              <a:gd name="connsiteY4" fmla="*/ 521205 h 104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410" h="1042410">
                <a:moveTo>
                  <a:pt x="0" y="521205"/>
                </a:moveTo>
                <a:cubicBezTo>
                  <a:pt x="0" y="233351"/>
                  <a:pt x="233351" y="0"/>
                  <a:pt x="521205" y="0"/>
                </a:cubicBezTo>
                <a:cubicBezTo>
                  <a:pt x="809059" y="0"/>
                  <a:pt x="1042410" y="233351"/>
                  <a:pt x="1042410" y="521205"/>
                </a:cubicBezTo>
                <a:cubicBezTo>
                  <a:pt x="1042410" y="809059"/>
                  <a:pt x="809059" y="1042410"/>
                  <a:pt x="521205" y="1042410"/>
                </a:cubicBezTo>
                <a:cubicBezTo>
                  <a:pt x="233351" y="1042410"/>
                  <a:pt x="0" y="809059"/>
                  <a:pt x="0" y="52120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897" tIns="167897" rIns="167897" bIns="16789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State 1 (70-75 mmHg)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D09F382A-A685-4CEF-B7E0-AD3E4B687370}"/>
              </a:ext>
            </a:extLst>
          </p:cNvPr>
          <p:cNvSpPr/>
          <p:nvPr/>
        </p:nvSpPr>
        <p:spPr>
          <a:xfrm rot="18000000">
            <a:off x="4140755" y="2898920"/>
            <a:ext cx="277601" cy="351813"/>
          </a:xfrm>
          <a:custGeom>
            <a:avLst/>
            <a:gdLst>
              <a:gd name="connsiteX0" fmla="*/ 0 w 277601"/>
              <a:gd name="connsiteY0" fmla="*/ 70363 h 351813"/>
              <a:gd name="connsiteX1" fmla="*/ 138801 w 277601"/>
              <a:gd name="connsiteY1" fmla="*/ 70363 h 351813"/>
              <a:gd name="connsiteX2" fmla="*/ 138801 w 277601"/>
              <a:gd name="connsiteY2" fmla="*/ 0 h 351813"/>
              <a:gd name="connsiteX3" fmla="*/ 277601 w 277601"/>
              <a:gd name="connsiteY3" fmla="*/ 175907 h 351813"/>
              <a:gd name="connsiteX4" fmla="*/ 138801 w 277601"/>
              <a:gd name="connsiteY4" fmla="*/ 351813 h 351813"/>
              <a:gd name="connsiteX5" fmla="*/ 138801 w 277601"/>
              <a:gd name="connsiteY5" fmla="*/ 281450 h 351813"/>
              <a:gd name="connsiteX6" fmla="*/ 0 w 277601"/>
              <a:gd name="connsiteY6" fmla="*/ 281450 h 351813"/>
              <a:gd name="connsiteX7" fmla="*/ 0 w 277601"/>
              <a:gd name="connsiteY7" fmla="*/ 70363 h 35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601" h="351813">
                <a:moveTo>
                  <a:pt x="0" y="70363"/>
                </a:moveTo>
                <a:lnTo>
                  <a:pt x="138801" y="70363"/>
                </a:lnTo>
                <a:lnTo>
                  <a:pt x="138801" y="0"/>
                </a:lnTo>
                <a:lnTo>
                  <a:pt x="277601" y="175907"/>
                </a:lnTo>
                <a:lnTo>
                  <a:pt x="138801" y="351813"/>
                </a:lnTo>
                <a:lnTo>
                  <a:pt x="138801" y="281450"/>
                </a:lnTo>
                <a:lnTo>
                  <a:pt x="0" y="281450"/>
                </a:lnTo>
                <a:lnTo>
                  <a:pt x="0" y="7036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363" rIns="83280" bIns="70362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b="1" kern="120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38928" y="2725311"/>
            <a:ext cx="591344" cy="37147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16624" y="2725310"/>
            <a:ext cx="591344" cy="37147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0202" y="2500381"/>
                <a:ext cx="2100629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.82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0.18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0.93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0.89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02" y="2500381"/>
                <a:ext cx="2100629" cy="732573"/>
              </a:xfrm>
              <a:prstGeom prst="rect">
                <a:avLst/>
              </a:prstGeom>
              <a:blipFill>
                <a:blip r:embed="rId4"/>
                <a:stretch>
                  <a:fillRect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178390" y="413589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781CA8F-E3AA-4A1C-AEA0-DA0D14EA80F7}"/>
              </a:ext>
            </a:extLst>
          </p:cNvPr>
          <p:cNvSpPr txBox="1"/>
          <p:nvPr/>
        </p:nvSpPr>
        <p:spPr>
          <a:xfrm>
            <a:off x="496954" y="4770233"/>
            <a:ext cx="29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Arterial Blood Pressure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AB65872-B210-45FD-92DB-39CC24950208}"/>
              </a:ext>
            </a:extLst>
          </p:cNvPr>
          <p:cNvSpPr txBox="1"/>
          <p:nvPr/>
        </p:nvSpPr>
        <p:spPr>
          <a:xfrm>
            <a:off x="3165721" y="4770233"/>
            <a:ext cx="29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Markov Chain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5F64012-2C1B-40DE-B1A8-F8392BA8B075}"/>
              </a:ext>
            </a:extLst>
          </p:cNvPr>
          <p:cNvSpPr txBox="1"/>
          <p:nvPr/>
        </p:nvSpPr>
        <p:spPr>
          <a:xfrm>
            <a:off x="5812296" y="4733810"/>
            <a:ext cx="29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 Probability Matrix</a:t>
            </a:r>
          </a:p>
        </p:txBody>
      </p:sp>
    </p:spTree>
    <p:extLst>
      <p:ext uri="{BB962C8B-B14F-4D97-AF65-F5344CB8AC3E}">
        <p14:creationId xmlns:p14="http://schemas.microsoft.com/office/powerpoint/2010/main" val="15555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  <p:bldP spid="8" grpId="0" animBg="1"/>
      <p:bldP spid="9" grpId="0"/>
      <p:bldP spid="10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127" y="2094458"/>
            <a:ext cx="8305800" cy="2785551"/>
          </a:xfrm>
        </p:spPr>
        <p:txBody>
          <a:bodyPr/>
          <a:lstStyle/>
          <a:p>
            <a:r>
              <a:rPr lang="en-US" sz="2400" dirty="0"/>
              <a:t>Second largest eigenvalue, or the mixing rate of the transition probability matrix was </a:t>
            </a:r>
            <a:r>
              <a:rPr lang="en-US" sz="2400" dirty="0" smtClean="0"/>
              <a:t>computed</a:t>
            </a:r>
            <a:endParaRPr lang="en-US" sz="2288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1973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938" y="1143001"/>
            <a:ext cx="8387862" cy="5021111"/>
          </a:xfrm>
        </p:spPr>
        <p:txBody>
          <a:bodyPr>
            <a:normAutofit/>
          </a:bodyPr>
          <a:lstStyle/>
          <a:p>
            <a:r>
              <a:rPr lang="en-US" sz="2400" dirty="0"/>
              <a:t>Mixing rates from each successive transition probability matrix are compiled into a single graph [4]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8975" y="26381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Animal study: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94" t="3567" r="9063" b="2292"/>
          <a:stretch/>
        </p:blipFill>
        <p:spPr>
          <a:xfrm>
            <a:off x="298938" y="3197606"/>
            <a:ext cx="3697870" cy="2168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48" t="1965" r="2748"/>
          <a:stretch/>
        </p:blipFill>
        <p:spPr>
          <a:xfrm>
            <a:off x="3996807" y="3197606"/>
            <a:ext cx="657581" cy="128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6807" y="447796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[4]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912" y="2752197"/>
            <a:ext cx="3986740" cy="24993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95359" y="4939439"/>
            <a:ext cx="4620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9" name="Frame 8"/>
          <p:cNvSpPr/>
          <p:nvPr/>
        </p:nvSpPr>
        <p:spPr>
          <a:xfrm>
            <a:off x="5409398" y="4709159"/>
            <a:ext cx="827773" cy="631983"/>
          </a:xfrm>
          <a:prstGeom prst="frame">
            <a:avLst>
              <a:gd name="adj1" fmla="val 61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8017843" y="4709158"/>
            <a:ext cx="640184" cy="627957"/>
          </a:xfrm>
          <a:prstGeom prst="frame">
            <a:avLst>
              <a:gd name="adj1" fmla="val 76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8" grpId="1" animBg="1"/>
      <p:bldP spid="9" grpId="1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Animal study: 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74" y="1454918"/>
            <a:ext cx="6512042" cy="4218420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6352674" y="4475747"/>
            <a:ext cx="885524" cy="1216841"/>
          </a:xfrm>
          <a:prstGeom prst="donut">
            <a:avLst>
              <a:gd name="adj" fmla="val 64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57963" y="5304006"/>
            <a:ext cx="4620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153400" cy="481584"/>
          </a:xfrm>
        </p:spPr>
        <p:txBody>
          <a:bodyPr/>
          <a:lstStyle/>
          <a:p>
            <a:r>
              <a:rPr lang="en-US" dirty="0"/>
              <a:t>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062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39"/>
            <a:ext cx="8305800" cy="10119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Translational Study (Current Work)</a:t>
            </a:r>
          </a:p>
          <a:p>
            <a:pPr marL="0" indent="0" algn="ctr">
              <a:buNone/>
            </a:pPr>
            <a:r>
              <a:rPr lang="en-US" sz="2800" dirty="0"/>
              <a:t>Does the algorithm work with </a:t>
            </a:r>
            <a:r>
              <a:rPr lang="en-US" sz="2800" i="1" dirty="0">
                <a:solidFill>
                  <a:srgbClr val="FF0000"/>
                </a:solidFill>
              </a:rPr>
              <a:t>Humans?</a:t>
            </a:r>
          </a:p>
        </p:txBody>
      </p:sp>
    </p:spTree>
    <p:extLst>
      <p:ext uri="{BB962C8B-B14F-4D97-AF65-F5344CB8AC3E}">
        <p14:creationId xmlns:p14="http://schemas.microsoft.com/office/powerpoint/2010/main" val="33390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50658"/>
            <a:ext cx="8305800" cy="5498267"/>
          </a:xfrm>
        </p:spPr>
        <p:txBody>
          <a:bodyPr>
            <a:normAutofit/>
          </a:bodyPr>
          <a:lstStyle/>
          <a:p>
            <a:r>
              <a:rPr lang="en-US" sz="2400" dirty="0"/>
              <a:t>Problem Description</a:t>
            </a:r>
          </a:p>
          <a:p>
            <a:r>
              <a:rPr lang="en-US" sz="2400" dirty="0"/>
              <a:t>Background</a:t>
            </a:r>
          </a:p>
          <a:p>
            <a:pPr lvl="1"/>
            <a:r>
              <a:rPr lang="en-US" sz="2288" dirty="0"/>
              <a:t>Mathematical Concepts</a:t>
            </a:r>
          </a:p>
          <a:p>
            <a:pPr lvl="1"/>
            <a:r>
              <a:rPr lang="en-US" sz="2288" dirty="0"/>
              <a:t>Shock Index (SI)</a:t>
            </a:r>
          </a:p>
          <a:p>
            <a:r>
              <a:rPr lang="en-US" sz="2400" dirty="0"/>
              <a:t>Animal Study (Previous Work)</a:t>
            </a:r>
          </a:p>
          <a:p>
            <a:pPr lvl="1"/>
            <a:r>
              <a:rPr lang="en-US" sz="2288" dirty="0"/>
              <a:t>Data</a:t>
            </a:r>
          </a:p>
          <a:p>
            <a:pPr lvl="1"/>
            <a:r>
              <a:rPr lang="en-US" sz="2288" dirty="0"/>
              <a:t>Algorithm</a:t>
            </a:r>
          </a:p>
          <a:p>
            <a:pPr lvl="1"/>
            <a:r>
              <a:rPr lang="en-US" sz="2288" dirty="0"/>
              <a:t>Results</a:t>
            </a:r>
          </a:p>
          <a:p>
            <a:r>
              <a:rPr lang="en-US" sz="2400" dirty="0"/>
              <a:t>Translational Study (Current Work)</a:t>
            </a:r>
          </a:p>
          <a:p>
            <a:pPr lvl="1"/>
            <a:r>
              <a:rPr lang="en-US" sz="2288" dirty="0"/>
              <a:t>Data</a:t>
            </a:r>
          </a:p>
          <a:p>
            <a:pPr lvl="1"/>
            <a:r>
              <a:rPr lang="en-US" sz="2288" dirty="0"/>
              <a:t>Approach</a:t>
            </a:r>
          </a:p>
          <a:p>
            <a:r>
              <a:rPr lang="en-US" sz="2400" dirty="0"/>
              <a:t>Results/Conclusion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048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Translational study: </a:t>
            </a:r>
            <a:r>
              <a:rPr lang="en-US" dirty="0" smtClean="0">
                <a:solidFill>
                  <a:schemeClr val="tx1"/>
                </a:solidFill>
              </a:rPr>
              <a:t>Challenge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828" y="1419826"/>
            <a:ext cx="84637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Minute by minute </a:t>
            </a:r>
            <a:r>
              <a:rPr lang="en-US" sz="2200" dirty="0"/>
              <a:t>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Acute hypotensive episode (AHE) is defined a period </a:t>
            </a:r>
            <a:r>
              <a:rPr lang="en-US" sz="2200" dirty="0">
                <a:solidFill>
                  <a:srgbClr val="FF0000"/>
                </a:solidFill>
              </a:rPr>
              <a:t>of 30 minutes or more </a:t>
            </a:r>
            <a:r>
              <a:rPr lang="en-US" sz="2200" dirty="0"/>
              <a:t>during which</a:t>
            </a:r>
            <a:r>
              <a:rPr lang="en-US" sz="2200" dirty="0">
                <a:solidFill>
                  <a:srgbClr val="FF0000"/>
                </a:solidFill>
              </a:rPr>
              <a:t> at least 90% </a:t>
            </a:r>
            <a:r>
              <a:rPr lang="en-US" sz="2200" dirty="0"/>
              <a:t>of the mean arterial pressure (MAP) measurements were </a:t>
            </a:r>
            <a:r>
              <a:rPr lang="en-US" sz="2200" dirty="0">
                <a:solidFill>
                  <a:srgbClr val="FF0000"/>
                </a:solidFill>
              </a:rPr>
              <a:t>at or below 60 </a:t>
            </a:r>
            <a:r>
              <a:rPr lang="en-US" sz="2200" dirty="0"/>
              <a:t>mmHg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Four groups, </a:t>
            </a:r>
            <a:r>
              <a:rPr lang="en-US" sz="2200" dirty="0">
                <a:solidFill>
                  <a:srgbClr val="FF0000"/>
                </a:solidFill>
              </a:rPr>
              <a:t>15 records</a:t>
            </a:r>
            <a:r>
              <a:rPr lang="en-US" sz="2200" dirty="0"/>
              <a:t> for each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cap="small" dirty="0"/>
              <a:t>Group H1 (acute hypotensive episode in forecast window, treated with pressors)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cap="small" dirty="0"/>
              <a:t>Group H2 (AHE in forecast window, not treated with pressors)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cap="small" dirty="0"/>
              <a:t>Group C1 (records not containing acute hypotensive episodes)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cap="small" dirty="0"/>
              <a:t>Group C2 (AHE, but not in forecast window)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77828" y="947832"/>
            <a:ext cx="3928412" cy="45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CINC Challenge Data 2009</a:t>
            </a:r>
          </a:p>
        </p:txBody>
      </p:sp>
    </p:spTree>
    <p:extLst>
      <p:ext uri="{BB962C8B-B14F-4D97-AF65-F5344CB8AC3E}">
        <p14:creationId xmlns:p14="http://schemas.microsoft.com/office/powerpoint/2010/main" val="11924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4" y="255329"/>
            <a:ext cx="8610601" cy="687641"/>
          </a:xfrm>
        </p:spPr>
        <p:txBody>
          <a:bodyPr/>
          <a:lstStyle/>
          <a:p>
            <a:r>
              <a:rPr lang="en-US" sz="2480" dirty="0">
                <a:solidFill>
                  <a:schemeClr val="tx1"/>
                </a:solidFill>
              </a:rPr>
              <a:t>Translational study: mimic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963" y="1374320"/>
            <a:ext cx="41011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MIMIC II Waveform Database Matched Subset </a:t>
            </a:r>
            <a:r>
              <a:rPr lang="en-US" sz="2200" dirty="0"/>
              <a:t>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Challenge data in Matched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Clinical records (SBP, DBP, MAP, HR) – </a:t>
            </a:r>
            <a:r>
              <a:rPr lang="en-US" sz="2200" dirty="0">
                <a:solidFill>
                  <a:srgbClr val="FF0000"/>
                </a:solidFill>
              </a:rPr>
              <a:t>1 reading per minute</a:t>
            </a:r>
            <a:r>
              <a:rPr lang="en-US" sz="2200" dirty="0"/>
              <a:t> [7]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Waveform records (ECGs, continuous blood pressure waveforms) – </a:t>
            </a:r>
            <a:r>
              <a:rPr lang="en-US" sz="2200" dirty="0">
                <a:solidFill>
                  <a:srgbClr val="FF0000"/>
                </a:solidFill>
              </a:rPr>
              <a:t>125 samples </a:t>
            </a:r>
            <a:r>
              <a:rPr lang="en-US" sz="2200" dirty="0"/>
              <a:t>per </a:t>
            </a:r>
            <a:r>
              <a:rPr lang="en-US" sz="2200" i="1" dirty="0"/>
              <a:t>second</a:t>
            </a:r>
            <a:r>
              <a:rPr lang="en-US" sz="2200" dirty="0"/>
              <a:t> [7]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66" t="9503" r="6702" b="2677"/>
          <a:stretch/>
        </p:blipFill>
        <p:spPr>
          <a:xfrm>
            <a:off x="4257675" y="2322365"/>
            <a:ext cx="4818343" cy="28390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6925" y="584209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[6]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074" y="975806"/>
            <a:ext cx="3928412" cy="45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MIMIC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6F9F0CD-B62B-4B01-8988-712FB1EB6712}"/>
              </a:ext>
            </a:extLst>
          </p:cNvPr>
          <p:cNvSpPr/>
          <p:nvPr/>
        </p:nvSpPr>
        <p:spPr>
          <a:xfrm>
            <a:off x="6296026" y="2562225"/>
            <a:ext cx="838200" cy="236881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031" y="4425117"/>
            <a:ext cx="8305800" cy="1933652"/>
          </a:xfrm>
        </p:spPr>
        <p:txBody>
          <a:bodyPr>
            <a:normAutofit/>
          </a:bodyPr>
          <a:lstStyle/>
          <a:p>
            <a:r>
              <a:rPr lang="en-US" sz="2300" dirty="0"/>
              <a:t>10 minutes prior to onset of forecast window to establish baseline</a:t>
            </a:r>
          </a:p>
          <a:p>
            <a:r>
              <a:rPr lang="en-US" sz="2300" dirty="0"/>
              <a:t>60 minutes of data in forecast window (AHE ~30 minutes into forecast window)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Translational study: </a:t>
            </a:r>
            <a:r>
              <a:rPr lang="en-US" dirty="0" smtClean="0">
                <a:solidFill>
                  <a:schemeClr val="tx1"/>
                </a:solidFill>
              </a:rPr>
              <a:t>Patient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1" y="2495644"/>
            <a:ext cx="8364554" cy="478082"/>
          </a:xfrm>
          <a:prstGeom prst="rect">
            <a:avLst/>
          </a:prstGeom>
        </p:spPr>
      </p:pic>
      <p:sp>
        <p:nvSpPr>
          <p:cNvPr id="11" name="Minus 10"/>
          <p:cNvSpPr/>
          <p:nvPr/>
        </p:nvSpPr>
        <p:spPr>
          <a:xfrm rot="5400000">
            <a:off x="1880374" y="2536809"/>
            <a:ext cx="1090248" cy="395751"/>
          </a:xfrm>
          <a:prstGeom prst="mathMinus">
            <a:avLst>
              <a:gd name="adj1" fmla="val 9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1222131" y="2428602"/>
            <a:ext cx="1020555" cy="615461"/>
          </a:xfrm>
          <a:prstGeom prst="frame">
            <a:avLst>
              <a:gd name="adj1" fmla="val 65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585058" y="2428602"/>
            <a:ext cx="5225443" cy="615461"/>
          </a:xfrm>
          <a:prstGeom prst="frame">
            <a:avLst>
              <a:gd name="adj1" fmla="val 65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031" y="3611493"/>
            <a:ext cx="220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Observation Window</a:t>
            </a:r>
          </a:p>
          <a:p>
            <a:pPr algn="r"/>
            <a:r>
              <a:rPr lang="en-US" sz="1600" dirty="0"/>
              <a:t>(noncritical, 10 minutes)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50215" y="3653087"/>
            <a:ext cx="1857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Forecast Window</a:t>
            </a:r>
          </a:p>
          <a:p>
            <a:r>
              <a:rPr lang="en-US" sz="1600" dirty="0"/>
              <a:t>(60 minutes)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9164" y="1663978"/>
            <a:ext cx="249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en-US" sz="1600" baseline="-25000" dirty="0"/>
              <a:t>0</a:t>
            </a:r>
            <a:endParaRPr lang="en-US" sz="1600" dirty="0"/>
          </a:p>
          <a:p>
            <a:pPr algn="ctr"/>
            <a:r>
              <a:rPr lang="en-US" sz="1600" dirty="0"/>
              <a:t>(onset of forecast window)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828" y="1240578"/>
            <a:ext cx="846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Patient BP Waveform Data (125 Hz, </a:t>
            </a:r>
            <a:r>
              <a:rPr lang="en-US" sz="2000" dirty="0" smtClean="0"/>
              <a:t>~72 </a:t>
            </a:r>
            <a:r>
              <a:rPr lang="en-US" sz="2000" dirty="0"/>
              <a:t>hours total data, T</a:t>
            </a:r>
            <a:r>
              <a:rPr lang="en-US" sz="2000" baseline="-25000" dirty="0"/>
              <a:t>0</a:t>
            </a:r>
            <a:r>
              <a:rPr lang="en-US" sz="2000" dirty="0"/>
              <a:t> known):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1528767" y="2824875"/>
            <a:ext cx="422031" cy="1005806"/>
          </a:xfrm>
          <a:prstGeom prst="rightBrace">
            <a:avLst>
              <a:gd name="adj1" fmla="val 8333"/>
              <a:gd name="adj2" fmla="val 82664"/>
            </a:avLst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5002233" y="722814"/>
            <a:ext cx="422031" cy="5179751"/>
          </a:xfrm>
          <a:prstGeom prst="rightBrace">
            <a:avLst>
              <a:gd name="adj1" fmla="val 8333"/>
              <a:gd name="adj2" fmla="val 13494"/>
            </a:avLst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2707089">
            <a:off x="5262888" y="3115438"/>
            <a:ext cx="148023" cy="64570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 rot="5400000">
            <a:off x="5085541" y="2535800"/>
            <a:ext cx="1090248" cy="395751"/>
          </a:xfrm>
          <a:prstGeom prst="mathMinus">
            <a:avLst>
              <a:gd name="adj1" fmla="val 9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6428" y="3689196"/>
            <a:ext cx="320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AHE of Interest </a:t>
            </a:r>
          </a:p>
          <a:p>
            <a:pPr algn="r"/>
            <a:r>
              <a:rPr lang="en-US" sz="1600" dirty="0"/>
              <a:t>(~30 minutes into Forecast Window)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77828" y="947832"/>
            <a:ext cx="4541822" cy="45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MIMIC II Waveform database matched subset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8" grpId="0"/>
      <p:bldP spid="19" grpId="0"/>
      <p:bldP spid="3" grpId="0" animBg="1"/>
      <p:bldP spid="21" grpId="0" animBg="1"/>
      <p:bldP spid="22" grpId="0" animBg="1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Translational Study: Results</a:t>
            </a:r>
          </a:p>
        </p:txBody>
      </p:sp>
    </p:spTree>
    <p:extLst>
      <p:ext uri="{BB962C8B-B14F-4D97-AF65-F5344CB8AC3E}">
        <p14:creationId xmlns:p14="http://schemas.microsoft.com/office/powerpoint/2010/main" val="3320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501" y="2200335"/>
            <a:ext cx="8305800" cy="315131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30 patient waveforms provided in the MIMIC III Database</a:t>
            </a:r>
          </a:p>
          <a:p>
            <a:pPr lvl="1"/>
            <a:r>
              <a:rPr lang="en-US" sz="2288" dirty="0">
                <a:solidFill>
                  <a:srgbClr val="FF0000"/>
                </a:solidFill>
              </a:rPr>
              <a:t>23 patients</a:t>
            </a:r>
            <a:r>
              <a:rPr lang="en-US" sz="2288" dirty="0"/>
              <a:t> had identifiable locations for T</a:t>
            </a:r>
            <a:r>
              <a:rPr lang="en-US" sz="2288" baseline="-25000" dirty="0"/>
              <a:t>0</a:t>
            </a:r>
            <a:r>
              <a:rPr lang="en-US" sz="2288" dirty="0"/>
              <a:t> in their waveform records</a:t>
            </a:r>
          </a:p>
          <a:p>
            <a:pPr lvl="2"/>
            <a:r>
              <a:rPr lang="en-US" sz="2175" dirty="0">
                <a:solidFill>
                  <a:srgbClr val="FF0000"/>
                </a:solidFill>
              </a:rPr>
              <a:t>15 patients </a:t>
            </a:r>
            <a:r>
              <a:rPr lang="en-US" sz="2175" dirty="0"/>
              <a:t>were visually identified to fit criteria of a decreased MR at AHE compared to baseline </a:t>
            </a:r>
            <a:r>
              <a:rPr lang="en-US" sz="2175" dirty="0" smtClean="0"/>
              <a:t>values</a:t>
            </a:r>
          </a:p>
          <a:p>
            <a:pPr lvl="2"/>
            <a:r>
              <a:rPr lang="en-US" sz="2175" dirty="0"/>
              <a:t>These </a:t>
            </a:r>
            <a:r>
              <a:rPr lang="en-US" sz="2175" dirty="0" smtClean="0"/>
              <a:t>15 </a:t>
            </a:r>
            <a:r>
              <a:rPr lang="en-US" sz="2175" dirty="0"/>
              <a:t>patients constitute the </a:t>
            </a:r>
            <a:r>
              <a:rPr lang="en-US" sz="2175" dirty="0">
                <a:solidFill>
                  <a:srgbClr val="FF0000"/>
                </a:solidFill>
              </a:rPr>
              <a:t>selected cohort</a:t>
            </a:r>
          </a:p>
          <a:p>
            <a:pPr lvl="3"/>
            <a:r>
              <a:rPr lang="en-US" sz="2063" dirty="0" smtClean="0">
                <a:solidFill>
                  <a:srgbClr val="FF0000"/>
                </a:solidFill>
              </a:rPr>
              <a:t>11 </a:t>
            </a:r>
            <a:r>
              <a:rPr lang="en-US" sz="2063" dirty="0">
                <a:solidFill>
                  <a:srgbClr val="FF0000"/>
                </a:solidFill>
              </a:rPr>
              <a:t>patients </a:t>
            </a:r>
            <a:r>
              <a:rPr lang="en-US" sz="2063" dirty="0"/>
              <a:t>had AHEs with acceptable levels of noise/time since T</a:t>
            </a:r>
            <a:r>
              <a:rPr lang="en-US" sz="2063" baseline="-25000" dirty="0"/>
              <a:t>0</a:t>
            </a:r>
          </a:p>
          <a:p>
            <a:r>
              <a:rPr lang="en-US" sz="2400" dirty="0" smtClean="0"/>
              <a:t>Mixing </a:t>
            </a:r>
            <a:r>
              <a:rPr lang="en-US" sz="2400" dirty="0"/>
              <a:t>rate, shock index, heart rate, and systolic blood pressure waveforms were generated for all </a:t>
            </a:r>
            <a:r>
              <a:rPr lang="en-US" sz="2400" dirty="0" smtClean="0"/>
              <a:t>15 patients in the selected cohort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Patient Waveforms</a:t>
            </a:r>
          </a:p>
        </p:txBody>
      </p:sp>
    </p:spTree>
    <p:extLst>
      <p:ext uri="{BB962C8B-B14F-4D97-AF65-F5344CB8AC3E}">
        <p14:creationId xmlns:p14="http://schemas.microsoft.com/office/powerpoint/2010/main" val="2941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Patient MR waveforms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1020" r="8298"/>
          <a:stretch/>
        </p:blipFill>
        <p:spPr>
          <a:xfrm>
            <a:off x="95249" y="914400"/>
            <a:ext cx="88011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Patient SI Waveforms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" t="2824" r="7381"/>
          <a:stretch/>
        </p:blipFill>
        <p:spPr>
          <a:xfrm>
            <a:off x="9525" y="962025"/>
            <a:ext cx="9001126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Patient HR Waveforms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3539" r="7754"/>
          <a:stretch/>
        </p:blipFill>
        <p:spPr>
          <a:xfrm>
            <a:off x="66674" y="1057870"/>
            <a:ext cx="8934451" cy="51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Patient SBP Waveforms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2514" r="7383"/>
          <a:stretch/>
        </p:blipFill>
        <p:spPr>
          <a:xfrm>
            <a:off x="85725" y="1028699"/>
            <a:ext cx="8972550" cy="52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251" y="2076450"/>
            <a:ext cx="8305800" cy="3409950"/>
          </a:xfrm>
        </p:spPr>
        <p:txBody>
          <a:bodyPr>
            <a:normAutofit/>
          </a:bodyPr>
          <a:lstStyle/>
          <a:p>
            <a:r>
              <a:rPr lang="en-US" sz="2400" dirty="0"/>
              <a:t>Correlation coefficients were calculated for all 23 patient waveforms </a:t>
            </a:r>
          </a:p>
          <a:p>
            <a:pPr lvl="1"/>
            <a:r>
              <a:rPr lang="en-US" sz="2288" dirty="0"/>
              <a:t>Calculations occurred from 10 minutes before T</a:t>
            </a:r>
            <a:r>
              <a:rPr lang="en-US" sz="2288" baseline="-25000" dirty="0"/>
              <a:t>0</a:t>
            </a:r>
            <a:r>
              <a:rPr lang="en-US" sz="2288" dirty="0"/>
              <a:t> to the acute hypotensive episode (AHE)</a:t>
            </a:r>
          </a:p>
          <a:p>
            <a:r>
              <a:rPr lang="en-US" sz="2400" dirty="0"/>
              <a:t>Correlation coefficients were obtained for SBP, SI, and HR</a:t>
            </a:r>
          </a:p>
          <a:p>
            <a:r>
              <a:rPr lang="en-US" sz="2400" dirty="0"/>
              <a:t>Patients organized in order of % change in MR (from baseline to AHE)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7317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9925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Correlation coefficients with SBP, SI, and HR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12652"/>
              </p:ext>
            </p:extLst>
          </p:nvPr>
        </p:nvGraphicFramePr>
        <p:xfrm>
          <a:off x="657225" y="948818"/>
          <a:ext cx="8134350" cy="5802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9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295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Patient Number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SBP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Shock Index</a:t>
                      </a:r>
                      <a:endParaRPr lang="en-US" sz="15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Heart Rate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Change </a:t>
                      </a:r>
                      <a:r>
                        <a:rPr lang="en-US" sz="15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MR (</a:t>
                      </a:r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Baseline)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s19603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-0.8077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-0.6748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-0.2251%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s20658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0.5753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0.2386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-0.2023%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s22466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-0.0078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-0.1358%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s23641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-0.0863%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s07125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0.5982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-0.5942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-0.7056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-0.0735%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s20794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0.8584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-0.8684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Unavailable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-0.0726%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s12821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0.1294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-0.2914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-0.0573%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s02172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0.0876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-0.1124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-0.1619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-0.0564%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s06349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0.7082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-0.6724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0.5065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-0.0386%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s21817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-0.0045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-0.0248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-0.0100%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s02395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-0.4325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0.4357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-0.0513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0.0129%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s23015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-0.5404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0.4586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-0.2274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0.0227%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s08718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-0.6418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-0.5952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0.0257%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s25699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-0.3199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0.0502%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s23594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-0.1319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0.1455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0.1011%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s15687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-0.8177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0.6248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-0.857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0.1149%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s05336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-0.5601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0.3381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0.1695%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s08779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-0.5804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0.6766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0.1790%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s24924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-0.8445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-0.5856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0.1888%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s19208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0.3965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0.2269%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s26105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-0.9338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-0.8893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0.3470%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s23591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-0.7713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0.7657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-0.7379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0.3896%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41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s24799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-0.6318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0.5606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-0.6767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0.4338%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561975" y="1158374"/>
            <a:ext cx="8296275" cy="298952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61974" y="2139254"/>
            <a:ext cx="8296275" cy="259212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561975" y="2379415"/>
            <a:ext cx="8296274" cy="290415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61974" y="3091559"/>
            <a:ext cx="8296275" cy="298952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216894"/>
              </p:ext>
            </p:extLst>
          </p:nvPr>
        </p:nvGraphicFramePr>
        <p:xfrm>
          <a:off x="63374" y="1045901"/>
          <a:ext cx="8880601" cy="57176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4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21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8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3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Patient Number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Diagnosis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Gender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Pressors?</a:t>
                      </a:r>
                      <a:endParaRPr lang="en-US" sz="16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s19603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Acute Myocardial Infarction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80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F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s20658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"Status Post" Abdominal Aortic Aneurysm (AAA)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73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F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s22466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Myocardial Infarction, Respiratory Distress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78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F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s23641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Acute Myocardial Infarction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90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s07125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Gastroparesis\J-Tube Placement (</a:t>
                      </a:r>
                      <a:r>
                        <a:rPr lang="en-US" sz="1300" b="1" u="none" strike="noStrike" dirty="0" err="1">
                          <a:effectLst/>
                        </a:rPr>
                        <a:t>Jejunostomy</a:t>
                      </a:r>
                      <a:r>
                        <a:rPr lang="en-US" sz="1300" b="1" u="none" strike="noStrike" dirty="0">
                          <a:effectLst/>
                        </a:rPr>
                        <a:t>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51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s20794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"Rule Out" Myocardial Infarction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84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s12821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Congestive Heart Failure, Pneumonia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80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F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s02172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Interstitial Pulmonary Fibrosis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34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s06349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Congestive Heart Disease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90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F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s21817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Congestive Heart Failure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71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>
                          <a:effectLst/>
                        </a:rPr>
                        <a:t>F</a:t>
                      </a:r>
                      <a:endParaRPr lang="en-US" sz="14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s02395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Coronary Artery Disease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79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F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s23015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Critical Aortic Stenosis, Transplant Evaluation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67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s08718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Respiratory Failure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84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M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s25699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Cirrhosis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39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s23594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Pneumonia, Respiratory Failure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73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F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s15687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Congestive Heart Failure\Cath/SDA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>
                          <a:effectLst/>
                        </a:rPr>
                        <a:t>88</a:t>
                      </a:r>
                      <a:endParaRPr lang="en-US" sz="14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F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s05336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Coronary Artery Disease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>
                          <a:effectLst/>
                        </a:rPr>
                        <a:t>45</a:t>
                      </a:r>
                      <a:endParaRPr lang="en-US" sz="14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M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s08779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Coronary Artery Disease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56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M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s24924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Coronary Artery Disease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81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F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s19208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Congestive Heart Failure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81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F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32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s26105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 smtClean="0">
                          <a:effectLst/>
                        </a:rPr>
                        <a:t>CVA</a:t>
                      </a:r>
                      <a:r>
                        <a:rPr lang="en-US" sz="1300" u="none" strike="noStrike" dirty="0">
                          <a:effectLst/>
                        </a:rPr>
                        <a:t>, Congestive Heart Failure, Pneumonia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48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M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90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s23591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Shortness of Breath, "Rule Out" Myocardial Infarction, Telemetry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>
                          <a:effectLst/>
                        </a:rPr>
                        <a:t>86</a:t>
                      </a:r>
                      <a:endParaRPr lang="en-US" sz="14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M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83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s24799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Coronary Artery Disease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66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M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Clinical hypotheses for change in mixing rate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8391"/>
              </p:ext>
            </p:extLst>
          </p:nvPr>
        </p:nvGraphicFramePr>
        <p:xfrm>
          <a:off x="7293112" y="1295573"/>
          <a:ext cx="1648674" cy="16357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8674"/>
              </a:tblGrid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3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Frame 7"/>
          <p:cNvSpPr/>
          <p:nvPr/>
        </p:nvSpPr>
        <p:spPr>
          <a:xfrm>
            <a:off x="7459001" y="1275157"/>
            <a:ext cx="1281237" cy="1683389"/>
          </a:xfrm>
          <a:prstGeom prst="frame">
            <a:avLst>
              <a:gd name="adj1" fmla="val 31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3742"/>
              </p:ext>
            </p:extLst>
          </p:nvPr>
        </p:nvGraphicFramePr>
        <p:xfrm>
          <a:off x="7290731" y="3395661"/>
          <a:ext cx="1653200" cy="25607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3200"/>
              </a:tblGrid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Pressors</a:t>
                      </a:r>
                      <a:endParaRPr lang="en-US" sz="145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u="none" strike="noStrike" dirty="0">
                          <a:effectLst/>
                        </a:rPr>
                        <a:t>No Pressors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50" b="1" u="none" strike="noStrike" dirty="0">
                          <a:effectLst/>
                        </a:rPr>
                        <a:t>Pressors</a:t>
                      </a: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Frame 9"/>
          <p:cNvSpPr/>
          <p:nvPr/>
        </p:nvSpPr>
        <p:spPr>
          <a:xfrm>
            <a:off x="7468030" y="3372088"/>
            <a:ext cx="1272208" cy="2607154"/>
          </a:xfrm>
          <a:prstGeom prst="frame">
            <a:avLst>
              <a:gd name="adj1" fmla="val 313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0088"/>
              </p:ext>
            </p:extLst>
          </p:nvPr>
        </p:nvGraphicFramePr>
        <p:xfrm>
          <a:off x="1417649" y="1297953"/>
          <a:ext cx="4521188" cy="25620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21188"/>
              </a:tblGrid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Acute Myocardial Infarction</a:t>
                      </a:r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"Status Post" Abdominal Aortic Aneurysm (AAA)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Myocardial Infarction</a:t>
                      </a:r>
                      <a:r>
                        <a:rPr lang="en-US" sz="1300" b="1" u="none" strike="noStrike" dirty="0">
                          <a:effectLst/>
                        </a:rPr>
                        <a:t>, Respiratory Distress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Acute Myocardial Infarction</a:t>
                      </a:r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Gastroparesis\J-Tube Placement (</a:t>
                      </a:r>
                      <a:r>
                        <a:rPr lang="en-US" sz="1300" b="1" u="none" strike="noStrike" dirty="0" err="1">
                          <a:effectLst/>
                        </a:rPr>
                        <a:t>Jejunostomy</a:t>
                      </a:r>
                      <a:r>
                        <a:rPr lang="en-US" sz="1300" b="1" u="none" strike="noStrike" dirty="0">
                          <a:effectLst/>
                        </a:rPr>
                        <a:t>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"Rule Out" Myocardial Infarction</a:t>
                      </a:r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Congestive Heart Failure</a:t>
                      </a:r>
                      <a:r>
                        <a:rPr lang="en-US" sz="1300" b="1" u="none" strike="noStrike" dirty="0">
                          <a:effectLst/>
                        </a:rPr>
                        <a:t>, Pneumonia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Interstitial Pulmonary Fibrosis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Congestive Heart Disease</a:t>
                      </a:r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Congestive Heart Failure</a:t>
                      </a:r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2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Coronary Artery Disease</a:t>
                      </a:r>
                      <a:endParaRPr lang="en-US" sz="13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375" y="950659"/>
            <a:ext cx="8467725" cy="5239829"/>
          </a:xfrm>
        </p:spPr>
        <p:txBody>
          <a:bodyPr>
            <a:normAutofit/>
          </a:bodyPr>
          <a:lstStyle/>
          <a:p>
            <a:r>
              <a:rPr lang="en-US" sz="2400" dirty="0"/>
              <a:t>Diagnosis:</a:t>
            </a:r>
          </a:p>
          <a:p>
            <a:pPr lvl="1"/>
            <a:r>
              <a:rPr lang="en-US" sz="2288" dirty="0">
                <a:solidFill>
                  <a:srgbClr val="FF0000"/>
                </a:solidFill>
              </a:rPr>
              <a:t>Myocardial infarctions </a:t>
            </a:r>
            <a:r>
              <a:rPr lang="en-US" sz="2288" dirty="0"/>
              <a:t>and </a:t>
            </a:r>
            <a:r>
              <a:rPr lang="en-US" sz="2288" dirty="0">
                <a:solidFill>
                  <a:srgbClr val="FF0000"/>
                </a:solidFill>
              </a:rPr>
              <a:t>heart disease </a:t>
            </a:r>
            <a:r>
              <a:rPr lang="en-US" sz="2288" dirty="0"/>
              <a:t>account for 8 of the </a:t>
            </a:r>
            <a:r>
              <a:rPr lang="en-US" sz="2288" dirty="0" smtClean="0"/>
              <a:t>top 11 “criteria-fitting” patients</a:t>
            </a:r>
            <a:endParaRPr lang="en-US" sz="2288" dirty="0"/>
          </a:p>
          <a:p>
            <a:r>
              <a:rPr lang="en-US" sz="2400" dirty="0"/>
              <a:t>Age:</a:t>
            </a:r>
          </a:p>
          <a:p>
            <a:pPr lvl="1"/>
            <a:r>
              <a:rPr lang="en-US" sz="2288" dirty="0"/>
              <a:t>Average age of </a:t>
            </a:r>
            <a:r>
              <a:rPr lang="en-US" sz="2288" dirty="0">
                <a:solidFill>
                  <a:srgbClr val="FF0000"/>
                </a:solidFill>
              </a:rPr>
              <a:t>12 </a:t>
            </a:r>
            <a:r>
              <a:rPr lang="en-US" sz="2288" dirty="0"/>
              <a:t>subjects with biggest change: 73 years</a:t>
            </a:r>
          </a:p>
          <a:p>
            <a:pPr lvl="1"/>
            <a:r>
              <a:rPr lang="en-US" sz="2288" dirty="0"/>
              <a:t>Average age of </a:t>
            </a:r>
            <a:r>
              <a:rPr lang="en-US" sz="2288" dirty="0">
                <a:solidFill>
                  <a:srgbClr val="FF0000"/>
                </a:solidFill>
              </a:rPr>
              <a:t>11 </a:t>
            </a:r>
            <a:r>
              <a:rPr lang="en-US" sz="2288" dirty="0"/>
              <a:t>subjects with smallest change: 68 years</a:t>
            </a:r>
          </a:p>
          <a:p>
            <a:pPr lvl="1"/>
            <a:r>
              <a:rPr lang="en-US" sz="2288" dirty="0"/>
              <a:t>Not statistically significant (p = 0.47)</a:t>
            </a:r>
          </a:p>
          <a:p>
            <a:r>
              <a:rPr lang="en-US" sz="2400" dirty="0"/>
              <a:t>Drug Administration:</a:t>
            </a:r>
          </a:p>
          <a:p>
            <a:pPr lvl="1"/>
            <a:r>
              <a:rPr lang="en-US" sz="2288" dirty="0"/>
              <a:t>Patients administered </a:t>
            </a:r>
            <a:r>
              <a:rPr lang="en-US" sz="2288" dirty="0">
                <a:solidFill>
                  <a:srgbClr val="FF0000"/>
                </a:solidFill>
              </a:rPr>
              <a:t>pressors (vasoconstrictors) </a:t>
            </a:r>
            <a:r>
              <a:rPr lang="en-US" sz="2288" dirty="0"/>
              <a:t>account </a:t>
            </a:r>
            <a:r>
              <a:rPr lang="en-US" sz="2288" dirty="0">
                <a:solidFill>
                  <a:srgbClr val="FF0000"/>
                </a:solidFill>
              </a:rPr>
              <a:t>for 5 of the top 7 </a:t>
            </a:r>
            <a:r>
              <a:rPr lang="en-US" sz="2288" dirty="0"/>
              <a:t>selected cohort</a:t>
            </a:r>
          </a:p>
          <a:p>
            <a:pPr lvl="1"/>
            <a:r>
              <a:rPr lang="en-US" sz="2288" dirty="0"/>
              <a:t>Patients </a:t>
            </a:r>
            <a:r>
              <a:rPr lang="en-US" sz="2288" i="1" dirty="0"/>
              <a:t>not</a:t>
            </a:r>
            <a:r>
              <a:rPr lang="en-US" sz="2288" dirty="0"/>
              <a:t> administered pressors account for </a:t>
            </a:r>
            <a:r>
              <a:rPr lang="en-US" sz="2288" dirty="0">
                <a:solidFill>
                  <a:srgbClr val="FF0000"/>
                </a:solidFill>
              </a:rPr>
              <a:t>4 of the bottom 6 </a:t>
            </a:r>
            <a:r>
              <a:rPr lang="en-US" sz="2288" dirty="0"/>
              <a:t>selected cohort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Clinical hypotheses for change In mixing rate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Comparing Vital Sign Changes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99271"/>
              </p:ext>
            </p:extLst>
          </p:nvPr>
        </p:nvGraphicFramePr>
        <p:xfrm>
          <a:off x="848518" y="1376554"/>
          <a:ext cx="3467101" cy="1613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2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0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912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1" u="none" strike="noStrike" dirty="0">
                          <a:effectLst/>
                          <a:latin typeface="+mn-lt"/>
                        </a:rPr>
                        <a:t>Group Statistics of all Patients</a:t>
                      </a: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algn="l" fontAlgn="b"/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SBP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-23.94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-0.56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-147.35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-25.21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18.63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45564"/>
              </p:ext>
            </p:extLst>
          </p:nvPr>
        </p:nvGraphicFramePr>
        <p:xfrm>
          <a:off x="4895850" y="1376553"/>
          <a:ext cx="3516313" cy="1613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00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7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1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912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1" u="none" strike="noStrike" dirty="0">
                          <a:effectLst/>
                          <a:latin typeface="+mn-lt"/>
                        </a:rPr>
                        <a:t>Group Statistics of </a:t>
                      </a:r>
                      <a:r>
                        <a:rPr lang="en-US" sz="1450" b="1" u="none" strike="noStrike" dirty="0" smtClean="0">
                          <a:effectLst/>
                          <a:latin typeface="+mn-lt"/>
                        </a:rPr>
                        <a:t>“Selected </a:t>
                      </a:r>
                      <a:r>
                        <a:rPr lang="en-US" sz="1450" b="1" u="none" strike="noStrike" dirty="0">
                          <a:effectLst/>
                          <a:latin typeface="+mn-lt"/>
                        </a:rPr>
                        <a:t>C</a:t>
                      </a:r>
                      <a:r>
                        <a:rPr lang="en-US" sz="1450" b="1" u="none" strike="noStrike" dirty="0" smtClean="0">
                          <a:effectLst/>
                          <a:latin typeface="+mn-lt"/>
                        </a:rPr>
                        <a:t>ohort</a:t>
                      </a:r>
                      <a:r>
                        <a:rPr lang="en-US" sz="1450" b="1" u="none" strike="noStrike" dirty="0">
                          <a:effectLst/>
                          <a:latin typeface="+mn-lt"/>
                        </a:rPr>
                        <a:t>” Patients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algn="l" fontAlgn="b"/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SBP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-19.42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-147.35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-6.09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18.62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01519"/>
              </p:ext>
            </p:extLst>
          </p:nvPr>
        </p:nvGraphicFramePr>
        <p:xfrm>
          <a:off x="2896790" y="3952430"/>
          <a:ext cx="3467101" cy="1613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2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10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912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1" u="none" strike="noStrike" dirty="0">
                          <a:effectLst/>
                          <a:latin typeface="+mn-lt"/>
                        </a:rPr>
                        <a:t>Group Statistics of Swine Study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algn="l" fontAlgn="b"/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SBP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14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</a:t>
                      </a:r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86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5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ame 7"/>
          <p:cNvSpPr/>
          <p:nvPr/>
        </p:nvSpPr>
        <p:spPr>
          <a:xfrm>
            <a:off x="6105526" y="1981200"/>
            <a:ext cx="933450" cy="1009204"/>
          </a:xfrm>
          <a:prstGeom prst="frame">
            <a:avLst>
              <a:gd name="adj1" fmla="val 26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090429" y="4557077"/>
            <a:ext cx="904875" cy="1009204"/>
          </a:xfrm>
          <a:prstGeom prst="frame">
            <a:avLst>
              <a:gd name="adj1" fmla="val 26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013479" y="1980072"/>
            <a:ext cx="654939" cy="1010331"/>
          </a:xfrm>
          <a:prstGeom prst="frame">
            <a:avLst>
              <a:gd name="adj1" fmla="val 473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969692" y="4557077"/>
            <a:ext cx="649096" cy="1009204"/>
          </a:xfrm>
          <a:prstGeom prst="frame">
            <a:avLst>
              <a:gd name="adj1" fmla="val 437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575" y="1428750"/>
            <a:ext cx="8305800" cy="4933188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subset</a:t>
            </a:r>
            <a:r>
              <a:rPr lang="en-US" sz="2400" dirty="0"/>
              <a:t> of patients displayed correlation coefficients similar to swine study</a:t>
            </a:r>
          </a:p>
          <a:p>
            <a:endParaRPr lang="en-US" sz="2400" dirty="0"/>
          </a:p>
          <a:p>
            <a:r>
              <a:rPr lang="en-US" sz="2400" dirty="0"/>
              <a:t>No significant differences for </a:t>
            </a:r>
            <a:r>
              <a:rPr lang="en-US" sz="2400" dirty="0">
                <a:solidFill>
                  <a:srgbClr val="FF0000"/>
                </a:solidFill>
              </a:rPr>
              <a:t>age or gender </a:t>
            </a:r>
          </a:p>
          <a:p>
            <a:endParaRPr lang="en-US" sz="2400" dirty="0"/>
          </a:p>
          <a:p>
            <a:r>
              <a:rPr lang="en-US" sz="2400" dirty="0"/>
              <a:t>Administration of </a:t>
            </a:r>
            <a:r>
              <a:rPr lang="en-US" sz="2400" dirty="0">
                <a:solidFill>
                  <a:srgbClr val="FF0000"/>
                </a:solidFill>
              </a:rPr>
              <a:t>pressors </a:t>
            </a:r>
            <a:r>
              <a:rPr lang="en-US" sz="2400" dirty="0"/>
              <a:t>could explain why some patients more closely resemble results from previous swine study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5084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428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821" y="1419225"/>
            <a:ext cx="8308731" cy="3869391"/>
          </a:xfrm>
        </p:spPr>
        <p:txBody>
          <a:bodyPr>
            <a:normAutofit/>
          </a:bodyPr>
          <a:lstStyle/>
          <a:p>
            <a:r>
              <a:rPr lang="en-US" sz="2400" dirty="0"/>
              <a:t>Identify additional patients in the MIMIC II Database Matched Subset that have undergone AHE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Continue analyzing current dataset for patterns with patient characteristics</a:t>
            </a:r>
          </a:p>
          <a:p>
            <a:pPr marL="0" indent="0">
              <a:buNone/>
            </a:pPr>
            <a:endParaRPr lang="en-US" sz="2288" dirty="0"/>
          </a:p>
          <a:p>
            <a:r>
              <a:rPr lang="en-US" sz="2400" dirty="0"/>
              <a:t>Explore additional factors that may have effects on the accuracy and efficacy of the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86141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Frame 4"/>
          <p:cNvSpPr/>
          <p:nvPr/>
        </p:nvSpPr>
        <p:spPr>
          <a:xfrm>
            <a:off x="435821" y="1280477"/>
            <a:ext cx="8079529" cy="1009204"/>
          </a:xfrm>
          <a:prstGeom prst="frame">
            <a:avLst>
              <a:gd name="adj1" fmla="val 26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38226"/>
            <a:ext cx="8305800" cy="5381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Patients were identified by the ICD9 diagnosis codes of hospital records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ICD9 Code 578.9 considered most relevant to hemorrhagic bleeding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300" dirty="0" smtClean="0">
                <a:solidFill>
                  <a:schemeClr val="tx1"/>
                </a:solidFill>
              </a:rPr>
              <a:t>Additional Patients suffering Hemorrhage in MIMIC ii Database</a:t>
            </a:r>
            <a:endParaRPr lang="en-US" sz="23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98523"/>
              </p:ext>
            </p:extLst>
          </p:nvPr>
        </p:nvGraphicFramePr>
        <p:xfrm>
          <a:off x="1343025" y="1849244"/>
          <a:ext cx="6381750" cy="3548770"/>
        </p:xfrm>
        <a:graphic>
          <a:graphicData uri="http://schemas.openxmlformats.org/drawingml/2006/table">
            <a:tbl>
              <a:tblPr/>
              <a:tblGrid>
                <a:gridCol w="2582134"/>
                <a:gridCol w="1899808"/>
                <a:gridCol w="1899808"/>
              </a:tblGrid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dirty="0">
                          <a:effectLst/>
                        </a:rPr>
                        <a:t>ICD9 Code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dirty="0">
                          <a:effectLst/>
                        </a:rPr>
                        <a:t>Number of Patients Diagnosed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dirty="0" smtClean="0">
                          <a:effectLst/>
                        </a:rPr>
                        <a:t>Number of Patients in Matched Subset</a:t>
                      </a:r>
                      <a:endParaRPr lang="en-US" sz="1500" b="1" dirty="0"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459.0 (Hemorrhage)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156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19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431 (Brain (</a:t>
                      </a:r>
                      <a:r>
                        <a:rPr lang="en-US" sz="1500" dirty="0" err="1">
                          <a:effectLst/>
                        </a:rPr>
                        <a:t>miliary</a:t>
                      </a:r>
                      <a:r>
                        <a:rPr lang="en-US" sz="1500" dirty="0">
                          <a:effectLst/>
                        </a:rPr>
                        <a:t>) (</a:t>
                      </a:r>
                      <a:r>
                        <a:rPr lang="en-US" sz="1500" dirty="0" err="1">
                          <a:effectLst/>
                        </a:rPr>
                        <a:t>nontraumatic</a:t>
                      </a:r>
                      <a:r>
                        <a:rPr lang="en-US" sz="1500" dirty="0">
                          <a:effectLst/>
                        </a:rPr>
                        <a:t>))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729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79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429.89 (Cardiovascular)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39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4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998.11 (Surgical procedure complications)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1008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143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432.9 (Cranial)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39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6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430 (Membrane (brain))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352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36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423.0 (Pericardium, Pericarditis)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66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18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578.9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 Bleed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938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162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Total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3327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472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09574"/>
              </p:ext>
            </p:extLst>
          </p:nvPr>
        </p:nvGraphicFramePr>
        <p:xfrm>
          <a:off x="1343025" y="1849244"/>
          <a:ext cx="6381750" cy="3548770"/>
        </p:xfrm>
        <a:graphic>
          <a:graphicData uri="http://schemas.openxmlformats.org/drawingml/2006/table">
            <a:tbl>
              <a:tblPr/>
              <a:tblGrid>
                <a:gridCol w="2582134"/>
                <a:gridCol w="1899808"/>
                <a:gridCol w="1899808"/>
              </a:tblGrid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dirty="0">
                          <a:effectLst/>
                        </a:rPr>
                        <a:t>ICD9 Code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dirty="0">
                          <a:effectLst/>
                        </a:rPr>
                        <a:t>Number of Patients Diagnosed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 dirty="0" smtClean="0">
                          <a:effectLst/>
                        </a:rPr>
                        <a:t>Number of Patients in Matched Subset</a:t>
                      </a:r>
                      <a:endParaRPr lang="en-US" sz="1500" b="1" dirty="0"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459.0 (Hemorrhage)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156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19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431 (Brain (</a:t>
                      </a:r>
                      <a:r>
                        <a:rPr lang="en-US" sz="1500" dirty="0" err="1">
                          <a:effectLst/>
                        </a:rPr>
                        <a:t>miliary</a:t>
                      </a:r>
                      <a:r>
                        <a:rPr lang="en-US" sz="1500" dirty="0">
                          <a:effectLst/>
                        </a:rPr>
                        <a:t>) (</a:t>
                      </a:r>
                      <a:r>
                        <a:rPr lang="en-US" sz="1500" dirty="0" err="1">
                          <a:effectLst/>
                        </a:rPr>
                        <a:t>nontraumatic</a:t>
                      </a:r>
                      <a:r>
                        <a:rPr lang="en-US" sz="1500" dirty="0">
                          <a:effectLst/>
                        </a:rPr>
                        <a:t>))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729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79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429.89 (Cardiovascular)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39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4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998.11 (Surgical procedure complications)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1008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143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432.9 (Cranial)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39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6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430 (Membrane (brain))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352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36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423.0 (Pericardium, Pericarditis)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66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18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578.9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5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 Bleed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938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162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852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Total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/>
                        <a:t>3327</a:t>
                      </a:r>
                      <a:endParaRPr lang="en-US" sz="1500" dirty="0"/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dirty="0">
                          <a:effectLst/>
                        </a:rPr>
                        <a:t>472</a:t>
                      </a:r>
                    </a:p>
                  </a:txBody>
                  <a:tcPr marL="23752" marR="23752" marT="15835" marB="1583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57300"/>
            <a:ext cx="8305800" cy="49331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Utilized </a:t>
            </a:r>
            <a:r>
              <a:rPr lang="en-US" sz="2400" dirty="0" err="1" smtClean="0"/>
              <a:t>SciDB</a:t>
            </a:r>
            <a:r>
              <a:rPr lang="en-US" sz="2400" dirty="0" smtClean="0"/>
              <a:t> platform to process patient data</a:t>
            </a:r>
          </a:p>
          <a:p>
            <a:r>
              <a:rPr lang="en-US" sz="2400" dirty="0" smtClean="0"/>
              <a:t>Applied algorithm to identify all AHE episodes within an individual subject’s hospital waveform</a:t>
            </a:r>
          </a:p>
          <a:p>
            <a:r>
              <a:rPr lang="en-US" sz="2400" dirty="0" smtClean="0"/>
              <a:t>Example Output:</a:t>
            </a: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patients suffering </a:t>
            </a:r>
            <a:r>
              <a:rPr lang="en-US" dirty="0" err="1" smtClean="0">
                <a:solidFill>
                  <a:schemeClr val="tx1"/>
                </a:solidFill>
              </a:rPr>
              <a:t>ahe</a:t>
            </a:r>
            <a:r>
              <a:rPr lang="en-US" dirty="0" smtClean="0">
                <a:solidFill>
                  <a:schemeClr val="tx1"/>
                </a:solidFill>
              </a:rPr>
              <a:t> from icd9 578.9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5095"/>
          <a:stretch/>
        </p:blipFill>
        <p:spPr>
          <a:xfrm>
            <a:off x="2219325" y="3671887"/>
            <a:ext cx="2924176" cy="2737247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6522145">
            <a:off x="5019675" y="3855119"/>
            <a:ext cx="247652" cy="61461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434908">
            <a:off x="4094689" y="3312096"/>
            <a:ext cx="251489" cy="43256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6882" y="2982789"/>
            <a:ext cx="20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Time of Incidence (seconds)</a:t>
            </a:r>
            <a:endParaRPr lang="en-US" sz="1600" dirty="0"/>
          </a:p>
        </p:txBody>
      </p:sp>
      <p:sp>
        <p:nvSpPr>
          <p:cNvPr id="10" name="Down Arrow 9"/>
          <p:cNvSpPr/>
          <p:nvPr/>
        </p:nvSpPr>
        <p:spPr>
          <a:xfrm rot="4025386">
            <a:off x="5048735" y="4216293"/>
            <a:ext cx="247652" cy="61461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7155521">
            <a:off x="1815253" y="3798260"/>
            <a:ext cx="247652" cy="61461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723" y="3282315"/>
            <a:ext cx="172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 ID # of Waveform Record in Database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8708" y="3902174"/>
            <a:ext cx="3393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State of Incidence:</a:t>
            </a:r>
          </a:p>
          <a:p>
            <a:r>
              <a:rPr lang="en-US" sz="1600" dirty="0" smtClean="0"/>
              <a:t>START – Onset of hypotensive episode </a:t>
            </a:r>
          </a:p>
          <a:p>
            <a:r>
              <a:rPr lang="en-US" sz="1600" dirty="0" smtClean="0"/>
              <a:t>END – End of hypotensive episode </a:t>
            </a:r>
          </a:p>
          <a:p>
            <a:r>
              <a:rPr lang="en-US" sz="1600" dirty="0" smtClean="0"/>
              <a:t>SINGLETON – Lone minute of AHE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69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71575"/>
            <a:ext cx="8305800" cy="48284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Created R program to perform entire calculation process:</a:t>
            </a:r>
          </a:p>
          <a:p>
            <a:endParaRPr lang="en-US" sz="2400" dirty="0" smtClean="0"/>
          </a:p>
          <a:p>
            <a:pPr lvl="1"/>
            <a:r>
              <a:rPr lang="en-US" sz="2288" dirty="0" smtClean="0"/>
              <a:t>Identify patients with AHE and locate corresponding high-frequency file number</a:t>
            </a:r>
          </a:p>
          <a:p>
            <a:pPr lvl="1"/>
            <a:endParaRPr lang="en-US" sz="2288" dirty="0" smtClean="0"/>
          </a:p>
          <a:p>
            <a:pPr lvl="1"/>
            <a:r>
              <a:rPr lang="en-US" sz="2288" dirty="0" smtClean="0"/>
              <a:t>Download relevant high-frequency patient blood pressure data for identified window of AHE (including 60 minutes prior to onset of AHE)</a:t>
            </a:r>
          </a:p>
          <a:p>
            <a:pPr lvl="1"/>
            <a:endParaRPr lang="en-US" sz="2288" dirty="0" smtClean="0"/>
          </a:p>
          <a:p>
            <a:pPr lvl="1"/>
            <a:r>
              <a:rPr lang="en-US" sz="2288" dirty="0" smtClean="0"/>
              <a:t>Perform MR analysis on blood pressure data</a:t>
            </a:r>
          </a:p>
          <a:p>
            <a:pPr lvl="1"/>
            <a:endParaRPr lang="en-US" sz="2288" dirty="0" smtClean="0"/>
          </a:p>
          <a:p>
            <a:pPr lvl="1"/>
            <a:r>
              <a:rPr lang="en-US" sz="2288" dirty="0" smtClean="0"/>
              <a:t>Calculate correlation coefficients between MR and SBP, HR, and SI over entire sample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SCIDB R Program Data Analysis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E42AD9-BA4E-46AE-A2BB-3E49C6034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Hemorrhage, </a:t>
            </a:r>
            <a:r>
              <a:rPr lang="en-US" dirty="0" err="1">
                <a:solidFill>
                  <a:schemeClr val="tx1"/>
                </a:solidFill>
              </a:rPr>
              <a:t>ahe</a:t>
            </a:r>
            <a:r>
              <a:rPr lang="en-US" dirty="0">
                <a:solidFill>
                  <a:schemeClr val="tx1"/>
                </a:solidFill>
              </a:rPr>
              <a:t> and death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A36B95-8258-46FD-8E63-492E799F1FBE}"/>
              </a:ext>
            </a:extLst>
          </p:cNvPr>
          <p:cNvSpPr txBox="1"/>
          <p:nvPr/>
        </p:nvSpPr>
        <p:spPr>
          <a:xfrm>
            <a:off x="668661" y="1340446"/>
            <a:ext cx="752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Hemorrhage leads to acute hypotensive episode (AHE) or shock, and shock leads to death.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480D146-AE70-4B00-8F44-737D4F71D910}"/>
              </a:ext>
            </a:extLst>
          </p:cNvPr>
          <p:cNvGrpSpPr/>
          <p:nvPr/>
        </p:nvGrpSpPr>
        <p:grpSpPr>
          <a:xfrm>
            <a:off x="23594" y="2376564"/>
            <a:ext cx="9120406" cy="2355753"/>
            <a:chOff x="23594" y="2376564"/>
            <a:chExt cx="9120406" cy="2355753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048D7D8F-F162-41EB-B704-DCD6C05EA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555"/>
            <a:stretch/>
          </p:blipFill>
          <p:spPr>
            <a:xfrm>
              <a:off x="23594" y="2376564"/>
              <a:ext cx="9120406" cy="2355753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E5714525-E82E-4DAC-A226-F329FA9D7785}"/>
                </a:ext>
              </a:extLst>
            </p:cNvPr>
            <p:cNvCxnSpPr>
              <a:cxnSpLocks/>
            </p:cNvCxnSpPr>
            <p:nvPr/>
          </p:nvCxnSpPr>
          <p:spPr>
            <a:xfrm>
              <a:off x="1555668" y="2784764"/>
              <a:ext cx="0" cy="14666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0D3820FC-906C-423D-9452-D5C53CDFD96E}"/>
                </a:ext>
              </a:extLst>
            </p:cNvPr>
            <p:cNvCxnSpPr>
              <a:cxnSpLocks/>
            </p:cNvCxnSpPr>
            <p:nvPr/>
          </p:nvCxnSpPr>
          <p:spPr>
            <a:xfrm>
              <a:off x="5929746" y="2784764"/>
              <a:ext cx="0" cy="14666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2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04975"/>
            <a:ext cx="8305800" cy="39521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162 ICD9 578.9 patients in matched subset, </a:t>
            </a:r>
            <a:r>
              <a:rPr lang="en-US" sz="2400" dirty="0" smtClean="0">
                <a:solidFill>
                  <a:srgbClr val="FF0000"/>
                </a:solidFill>
              </a:rPr>
              <a:t>47</a:t>
            </a:r>
            <a:r>
              <a:rPr lang="en-US" sz="2400" dirty="0" smtClean="0"/>
              <a:t> analyzed:</a:t>
            </a:r>
          </a:p>
          <a:p>
            <a:endParaRPr lang="en-US" sz="2400" dirty="0" smtClean="0"/>
          </a:p>
          <a:p>
            <a:pPr lvl="1"/>
            <a:r>
              <a:rPr lang="en-US" sz="2288" dirty="0" smtClean="0">
                <a:solidFill>
                  <a:srgbClr val="FF0000"/>
                </a:solidFill>
              </a:rPr>
              <a:t>8</a:t>
            </a:r>
            <a:r>
              <a:rPr lang="en-US" sz="2288" dirty="0" smtClean="0"/>
              <a:t> patients found to suffer from AHE</a:t>
            </a:r>
          </a:p>
          <a:p>
            <a:pPr lvl="1"/>
            <a:endParaRPr lang="en-US" sz="2288" dirty="0" smtClean="0"/>
          </a:p>
          <a:p>
            <a:pPr lvl="1"/>
            <a:r>
              <a:rPr lang="en-US" sz="2288" dirty="0" smtClean="0"/>
              <a:t>Total of </a:t>
            </a:r>
            <a:r>
              <a:rPr lang="en-US" sz="2288" dirty="0">
                <a:solidFill>
                  <a:srgbClr val="FF0000"/>
                </a:solidFill>
              </a:rPr>
              <a:t>8</a:t>
            </a:r>
            <a:r>
              <a:rPr lang="en-US" sz="2288" dirty="0" smtClean="0">
                <a:solidFill>
                  <a:srgbClr val="FF0000"/>
                </a:solidFill>
              </a:rPr>
              <a:t>1 </a:t>
            </a:r>
            <a:r>
              <a:rPr lang="en-US" sz="2288" dirty="0" smtClean="0"/>
              <a:t>hypotensive episodes identified within patient subset</a:t>
            </a:r>
          </a:p>
          <a:p>
            <a:pPr lvl="1"/>
            <a:endParaRPr lang="en-US" sz="2288" dirty="0"/>
          </a:p>
          <a:p>
            <a:pPr lvl="1"/>
            <a:r>
              <a:rPr lang="en-US" sz="2288" dirty="0" smtClean="0"/>
              <a:t>Hypotensive episodes per patient ranged from 3 to 39</a:t>
            </a:r>
            <a:endParaRPr lang="en-US" sz="2288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Patient AHE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9753"/>
              </p:ext>
            </p:extLst>
          </p:nvPr>
        </p:nvGraphicFramePr>
        <p:xfrm>
          <a:off x="666750" y="1276349"/>
          <a:ext cx="7943850" cy="463709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3950"/>
                <a:gridCol w="2000250"/>
                <a:gridCol w="2552700"/>
                <a:gridCol w="2266950"/>
              </a:tblGrid>
              <a:tr h="8397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Patient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Avg.</a:t>
                      </a:r>
                      <a:r>
                        <a:rPr lang="en-US" sz="2000" baseline="0" dirty="0" smtClean="0"/>
                        <a:t> Heart Rate Correlation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Avg. Systolic Blood</a:t>
                      </a:r>
                      <a:r>
                        <a:rPr lang="en-US" sz="2000" baseline="0" dirty="0" smtClean="0"/>
                        <a:t> Pressure Correlation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Avg. Shock Index Correlation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0.07959601157</a:t>
                      </a:r>
                      <a:endParaRPr lang="en-US" sz="2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0.03768396642</a:t>
                      </a:r>
                      <a:endParaRPr lang="en-US" sz="2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0.0004311451379</a:t>
                      </a:r>
                      <a:endParaRPr lang="en-US" sz="2000" dirty="0"/>
                    </a:p>
                  </a:txBody>
                  <a:tcPr marL="28575" marR="28575" marT="19050" marB="19050" anchor="b"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-0.1198765981</a:t>
                      </a:r>
                      <a:endParaRPr lang="en-US" sz="2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-0.08486558674</a:t>
                      </a:r>
                      <a:endParaRPr lang="en-US" sz="20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-0.04757779805</a:t>
                      </a:r>
                      <a:endParaRPr lang="en-US" sz="2000" dirty="0"/>
                    </a:p>
                  </a:txBody>
                  <a:tcPr marL="28575" marR="28575" marT="19050" marB="19050" anchor="b"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-0.01502397621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 smtClean="0">
                          <a:effectLst/>
                        </a:rPr>
                        <a:t>-0.04894702009</a:t>
                      </a:r>
                      <a:endParaRPr lang="en-US" sz="20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>
                          <a:effectLst/>
                        </a:rPr>
                        <a:t>-0.05558580767</a:t>
                      </a:r>
                    </a:p>
                  </a:txBody>
                  <a:tcPr marL="28575" marR="28575" marT="19050" marB="19050" anchor="b"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-0.09486908437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0.01003627051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0.03668913713</a:t>
                      </a:r>
                      <a:endParaRPr lang="en-US" sz="2000" dirty="0"/>
                    </a:p>
                  </a:txBody>
                  <a:tcPr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-0.04365232787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-0.390838561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-0.3678173148</a:t>
                      </a:r>
                      <a:endParaRPr lang="en-US" sz="2000" dirty="0"/>
                    </a:p>
                  </a:txBody>
                  <a:tcPr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-0.02614974586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-0.05002702797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-0.04349202321</a:t>
                      </a:r>
                      <a:endParaRPr lang="en-US" sz="2000" dirty="0"/>
                    </a:p>
                  </a:txBody>
                  <a:tcPr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0.04018569065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-0.03655016186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-0.03615903221</a:t>
                      </a:r>
                      <a:endParaRPr lang="en-US" sz="2000" dirty="0"/>
                    </a:p>
                  </a:txBody>
                  <a:tcPr/>
                </a:tc>
              </a:tr>
              <a:tr h="47466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-0.00019358366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0.0232724723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dirty="0" smtClean="0">
                          <a:effectLst/>
                        </a:rPr>
                        <a:t>0.0282115696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Coefficients of New Patient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28775"/>
                <a:ext cx="8305800" cy="47522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Correlation values greater than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/>
                        </m:ctrlPr>
                      </m:dPr>
                      <m:e>
                        <m:r>
                          <a:rPr lang="en-US" sz="2400" i="1" smtClean="0"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smtClean="0"/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</m:oMath>
                </a14:m>
                <a:r>
                  <a:rPr lang="en-US" sz="2400" dirty="0" smtClean="0"/>
                  <a:t> accounted for 4 out of 243 measurements (1.6%) between MR and HR, SBP, and SI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Correlation values between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0.50</m:t>
                        </m:r>
                      </m:e>
                    </m:d>
                  </m:oMath>
                </a14:m>
                <a:r>
                  <a:rPr lang="en-US" sz="2400" dirty="0" smtClean="0"/>
                  <a:t> accounted for 19 out of 243 measurements (7.8%) between MR and HR, SBP, and SI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Data currently analyzed within this patient subset does not provide enough evidence to support claim of mixing rate as a metric of predicting AHE.</a:t>
                </a: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28775"/>
                <a:ext cx="8305800" cy="4752213"/>
              </a:xfrm>
              <a:blipFill rotWithShape="0">
                <a:blip r:embed="rId2"/>
                <a:stretch>
                  <a:fillRect l="-1028" t="-1795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5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375" y="961584"/>
            <a:ext cx="8305800" cy="54201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[1] M. </a:t>
            </a:r>
            <a:r>
              <a:rPr lang="en-US" sz="1800" dirty="0" err="1"/>
              <a:t>Rady</a:t>
            </a:r>
            <a:r>
              <a:rPr lang="en-US" sz="1800" dirty="0"/>
              <a:t>, E. Rivers, and R. Nowak, “Resuscitation of the critically ill in the ED: Responses of blood pressure, heart rate, shock index, central venous oxygen saturation, and lactate,” </a:t>
            </a:r>
            <a:r>
              <a:rPr lang="en-US" sz="1800" i="1" dirty="0"/>
              <a:t>American Journal of Emergency Medicine</a:t>
            </a:r>
            <a:r>
              <a:rPr lang="en-US" sz="1800" dirty="0"/>
              <a:t>, vol. 14, no. 2, pp. 218–225, Mar. 1996.</a:t>
            </a:r>
          </a:p>
          <a:p>
            <a:pPr marL="0" indent="0">
              <a:buNone/>
            </a:pPr>
            <a:r>
              <a:rPr lang="en-US" sz="1800" dirty="0"/>
              <a:t>[2] D. S. </a:t>
            </a:r>
            <a:r>
              <a:rPr lang="en-US" sz="1800" dirty="0" err="1"/>
              <a:t>Kauvar</a:t>
            </a:r>
            <a:r>
              <a:rPr lang="en-US" sz="1800" dirty="0"/>
              <a:t>, R. </a:t>
            </a:r>
            <a:r>
              <a:rPr lang="en-US" sz="1800" dirty="0" err="1"/>
              <a:t>Lefering</a:t>
            </a:r>
            <a:r>
              <a:rPr lang="en-US" sz="1800" dirty="0"/>
              <a:t>, and C. E. Wade, “Impact of Hemorrhage on Trauma Outcome: An Overview of Epidemiology, Clinical Presentations, and Therapeutic Considerations,” </a:t>
            </a:r>
            <a:r>
              <a:rPr lang="en-US" sz="1800" i="1" dirty="0"/>
              <a:t>The Journal of Trauma: Injury, Infection, and Critical Care</a:t>
            </a:r>
            <a:r>
              <a:rPr lang="en-US" sz="1800" dirty="0"/>
              <a:t>, vol. 60, no. 6, pp. S3–S11, Jun. 2006.</a:t>
            </a:r>
          </a:p>
          <a:p>
            <a:pPr marL="0" indent="0">
              <a:buNone/>
            </a:pPr>
            <a:r>
              <a:rPr lang="en-US" sz="1800" dirty="0"/>
              <a:t>[3] R. Nadler, V. A. </a:t>
            </a:r>
            <a:r>
              <a:rPr lang="en-US" sz="1800" dirty="0" err="1"/>
              <a:t>Convertino</a:t>
            </a:r>
            <a:r>
              <a:rPr lang="en-US" sz="1800" dirty="0"/>
              <a:t>, S. </a:t>
            </a:r>
            <a:r>
              <a:rPr lang="en-US" sz="1800" dirty="0" err="1"/>
              <a:t>Gendler</a:t>
            </a:r>
            <a:r>
              <a:rPr lang="en-US" sz="1800" dirty="0"/>
              <a:t>, G. Lending, A. M. </a:t>
            </a:r>
            <a:r>
              <a:rPr lang="en-US" sz="1800" dirty="0" err="1"/>
              <a:t>Lipsky</a:t>
            </a:r>
            <a:r>
              <a:rPr lang="en-US" sz="1800" dirty="0"/>
              <a:t>, S. Cardin, A. </a:t>
            </a:r>
            <a:r>
              <a:rPr lang="en-US" sz="1800" dirty="0" err="1"/>
              <a:t>Lowenthal</a:t>
            </a:r>
            <a:r>
              <a:rPr lang="en-US" sz="1800" dirty="0"/>
              <a:t>, and E. </a:t>
            </a:r>
            <a:r>
              <a:rPr lang="en-US" sz="1800" dirty="0" err="1"/>
              <a:t>Glassberg</a:t>
            </a:r>
            <a:r>
              <a:rPr lang="en-US" sz="1800" dirty="0"/>
              <a:t>, “The Value of Noninvasive Measurement of the Compensatory Reserve Index in Monitoring and Triage of Patients Experiencing Minimal Blood Loss,” </a:t>
            </a:r>
            <a:r>
              <a:rPr lang="en-US" sz="1800" i="1" dirty="0"/>
              <a:t>Shock</a:t>
            </a:r>
            <a:r>
              <a:rPr lang="en-US" sz="1800" dirty="0"/>
              <a:t>, vol. 42, no. 2, pp. 93–98, Mar. 2014.</a:t>
            </a:r>
          </a:p>
          <a:p>
            <a:pPr marL="0" indent="0">
              <a:buNone/>
            </a:pPr>
            <a:r>
              <a:rPr lang="en-US" sz="1800" dirty="0"/>
              <a:t>[4] D. A. Levin, Y. Peres, E. L. Wilmer, J. </a:t>
            </a:r>
            <a:r>
              <a:rPr lang="en-US" sz="1800" dirty="0" err="1"/>
              <a:t>Propp</a:t>
            </a:r>
            <a:r>
              <a:rPr lang="en-US" sz="1800" dirty="0"/>
              <a:t>, and D. B. Wilson, Markov Chains and Mixing Times. Providence, RI: American Mathematical Society, 2017.</a:t>
            </a:r>
          </a:p>
          <a:p>
            <a:pPr marL="0" indent="0">
              <a:buNone/>
            </a:pPr>
            <a:r>
              <a:rPr lang="en-US" sz="1800" dirty="0"/>
              <a:t>[5] M. </a:t>
            </a:r>
            <a:r>
              <a:rPr lang="en-US" sz="1800" dirty="0" err="1"/>
              <a:t>Adibuzzaman</a:t>
            </a:r>
            <a:r>
              <a:rPr lang="en-US" sz="1800" dirty="0"/>
              <a:t>, G. C. Kramer, L. </a:t>
            </a:r>
            <a:r>
              <a:rPr lang="en-US" sz="1800" dirty="0" err="1"/>
              <a:t>Galeotti</a:t>
            </a:r>
            <a:r>
              <a:rPr lang="en-US" sz="1800" dirty="0"/>
              <a:t>, S. J. Merrill, D. G. Strauss, and C. G. Scully, “The Mixing Rate of the Arterial Blood Pressure Waveform Markov Chain is Correlated with Shock Index During Hemorrhage in Anesthetized Swine,” </a:t>
            </a:r>
            <a:r>
              <a:rPr lang="en-US" sz="1800" i="1" dirty="0"/>
              <a:t>36th Annual International Conference of the IEEE Engineering in Medicine and Biology Society</a:t>
            </a:r>
            <a:r>
              <a:rPr lang="en-US" sz="1800" dirty="0"/>
              <a:t>, pp. 3268–3271, Nov. 2014.</a:t>
            </a:r>
          </a:p>
          <a:p>
            <a:pPr marL="0" indent="0">
              <a:buNone/>
            </a:pPr>
            <a:r>
              <a:rPr lang="en-US" sz="1800" dirty="0"/>
              <a:t>[6] S. J. </a:t>
            </a:r>
            <a:r>
              <a:rPr lang="en-US" sz="1800" dirty="0" err="1"/>
              <a:t>Guastello</a:t>
            </a:r>
            <a:r>
              <a:rPr lang="en-US" sz="1800" dirty="0"/>
              <a:t>, Nonlinear dynamical systems analysis for the behavioral sciences using real data. Boca Raton: CRC Press, 2011.</a:t>
            </a:r>
          </a:p>
          <a:p>
            <a:pPr marL="0" indent="0">
              <a:buNone/>
            </a:pPr>
            <a:r>
              <a:rPr lang="en-US" sz="1800" dirty="0"/>
              <a:t>[5] M. </a:t>
            </a:r>
            <a:r>
              <a:rPr lang="en-US" sz="1800" dirty="0" err="1"/>
              <a:t>Adibuzzaman</a:t>
            </a:r>
            <a:r>
              <a:rPr lang="en-US" sz="1800" dirty="0"/>
              <a:t>, S. J. Merrill, and R. </a:t>
            </a:r>
            <a:r>
              <a:rPr lang="en-US" sz="1800" dirty="0" err="1"/>
              <a:t>Povinelli</a:t>
            </a:r>
            <a:r>
              <a:rPr lang="en-US" sz="1800" dirty="0"/>
              <a:t>, “A Systematic Approach for Algorithm Development for Identifying Changes in System Dynamics from Time Series ,” working paper.</a:t>
            </a:r>
          </a:p>
          <a:p>
            <a:pPr marL="0" indent="0">
              <a:buNone/>
            </a:pPr>
            <a:r>
              <a:rPr lang="en-US" sz="1800" dirty="0"/>
              <a:t>[6] T. Berger, J. Green, T. </a:t>
            </a:r>
            <a:r>
              <a:rPr lang="en-US" sz="1800" dirty="0" err="1"/>
              <a:t>Horeczko</a:t>
            </a:r>
            <a:r>
              <a:rPr lang="en-US" sz="1800" dirty="0"/>
              <a:t>, Y. Hagar, N. Garg, A. Suarez, E. </a:t>
            </a:r>
            <a:r>
              <a:rPr lang="en-US" sz="1800" dirty="0" err="1"/>
              <a:t>Panacek</a:t>
            </a:r>
            <a:r>
              <a:rPr lang="en-US" sz="1800" dirty="0"/>
              <a:t>, and N. Shapiro, “Shock Index and Early Recognition of Sepsis in the Emergency Department: Pilot Study,” Western Journal of Emergency Medicine, vol. 14, no. 2, pp. 168–174, Jan. 2013.</a:t>
            </a:r>
          </a:p>
          <a:p>
            <a:pPr marL="0" indent="0">
              <a:buNone/>
            </a:pPr>
            <a:r>
              <a:rPr lang="en-US" sz="1800" dirty="0"/>
              <a:t>[7] M. </a:t>
            </a:r>
            <a:r>
              <a:rPr lang="en-US" sz="1800" dirty="0" err="1"/>
              <a:t>Adibuzzaman</a:t>
            </a:r>
            <a:r>
              <a:rPr lang="en-US" sz="1800" dirty="0"/>
              <a:t>, K. </a:t>
            </a:r>
            <a:r>
              <a:rPr lang="en-US" sz="1800" dirty="0" err="1"/>
              <a:t>Musselman</a:t>
            </a:r>
            <a:r>
              <a:rPr lang="en-US" sz="1800" dirty="0"/>
              <a:t>, A. Johnson, P. Brown, Z. </a:t>
            </a:r>
            <a:r>
              <a:rPr lang="en-US" sz="1800" dirty="0" err="1"/>
              <a:t>Pitluk</a:t>
            </a:r>
            <a:r>
              <a:rPr lang="en-US" sz="1800" dirty="0"/>
              <a:t>, and A. </a:t>
            </a:r>
            <a:r>
              <a:rPr lang="en-US" sz="1800" dirty="0" err="1"/>
              <a:t>Grama</a:t>
            </a:r>
            <a:r>
              <a:rPr lang="en-US" sz="1800" dirty="0"/>
              <a:t>, “Closing the Data Loop: An Integrated Open Access Analysis Platform for the MIMIC Database,” </a:t>
            </a:r>
            <a:r>
              <a:rPr lang="en-US" sz="1800" i="1" dirty="0"/>
              <a:t>2016 Computing in Cardiology Conference (</a:t>
            </a:r>
            <a:r>
              <a:rPr lang="en-US" sz="1800" i="1" dirty="0" err="1"/>
              <a:t>CinC</a:t>
            </a:r>
            <a:r>
              <a:rPr lang="en-US" sz="1800" i="1" dirty="0"/>
              <a:t>)</a:t>
            </a:r>
            <a:r>
              <a:rPr lang="en-US" sz="1800" dirty="0"/>
              <a:t>, vol. 43, 2016.</a:t>
            </a:r>
          </a:p>
          <a:p>
            <a:pPr marL="0" indent="0">
              <a:buNone/>
            </a:pPr>
            <a:r>
              <a:rPr lang="en-US" sz="1800" dirty="0"/>
              <a:t>[8] Goldberger AL, </a:t>
            </a:r>
            <a:r>
              <a:rPr lang="en-US" sz="1800" dirty="0" err="1"/>
              <a:t>Amaral</a:t>
            </a:r>
            <a:r>
              <a:rPr lang="en-US" sz="1800" dirty="0"/>
              <a:t> LAN, Glass L, </a:t>
            </a:r>
            <a:r>
              <a:rPr lang="en-US" sz="1800" dirty="0" err="1"/>
              <a:t>Hausdorff</a:t>
            </a:r>
            <a:r>
              <a:rPr lang="en-US" sz="1800" dirty="0"/>
              <a:t> JM, Ivanov </a:t>
            </a:r>
            <a:r>
              <a:rPr lang="en-US" sz="1800" dirty="0" err="1"/>
              <a:t>PCh</a:t>
            </a:r>
            <a:r>
              <a:rPr lang="en-US" sz="1800" dirty="0"/>
              <a:t>, Mark RG, </a:t>
            </a:r>
            <a:r>
              <a:rPr lang="en-US" sz="1800" dirty="0" err="1"/>
              <a:t>Mietus</a:t>
            </a:r>
            <a:r>
              <a:rPr lang="en-US" sz="1800" dirty="0"/>
              <a:t> JE, Moody GB, Peng C-K, Stanley HE. </a:t>
            </a:r>
            <a:r>
              <a:rPr lang="en-US" sz="1800" dirty="0" err="1"/>
              <a:t>PhysioBank</a:t>
            </a:r>
            <a:r>
              <a:rPr lang="en-US" sz="1800" dirty="0"/>
              <a:t>, </a:t>
            </a:r>
            <a:r>
              <a:rPr lang="en-US" sz="1800" dirty="0" err="1"/>
              <a:t>PhysioToolkit</a:t>
            </a:r>
            <a:r>
              <a:rPr lang="en-US" sz="1800" dirty="0"/>
              <a:t>, and </a:t>
            </a:r>
            <a:r>
              <a:rPr lang="en-US" sz="1800" dirty="0" err="1"/>
              <a:t>PhysioNet</a:t>
            </a:r>
            <a:r>
              <a:rPr lang="en-US" sz="1800" dirty="0"/>
              <a:t>: Components of a New Research Resource for Complex Physiologic Signals. </a:t>
            </a:r>
            <a:r>
              <a:rPr lang="en-US" sz="1800" i="1" dirty="0"/>
              <a:t>Circulation</a:t>
            </a:r>
            <a:r>
              <a:rPr lang="en-US" sz="1800" dirty="0"/>
              <a:t> </a:t>
            </a:r>
            <a:r>
              <a:rPr lang="en-US" sz="1800" b="1" dirty="0"/>
              <a:t>101</a:t>
            </a:r>
            <a:r>
              <a:rPr lang="en-US" sz="1800" dirty="0"/>
              <a:t>(23):e215-e220; 2000 (June 13).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75784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71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268385"/>
            <a:ext cx="8193088" cy="685800"/>
          </a:xfrm>
        </p:spPr>
        <p:txBody>
          <a:bodyPr/>
          <a:lstStyle/>
          <a:p>
            <a:r>
              <a:rPr lang="en-US" sz="2480" dirty="0">
                <a:solidFill>
                  <a:schemeClr val="tx1"/>
                </a:solidFill>
              </a:rPr>
              <a:t>Problem Description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100"/>
          <a:stretch/>
        </p:blipFill>
        <p:spPr>
          <a:xfrm>
            <a:off x="4391024" y="1549668"/>
            <a:ext cx="4571324" cy="376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8911" y="1549668"/>
            <a:ext cx="42021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Hemorrhage results in over 80% of operating room deaths after major trauma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Almost 50% of deaths in the first 24 hours of trauma care are due to hemorrhage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Heart rate, mean arterial pressure, and </a:t>
            </a:r>
            <a:r>
              <a:rPr lang="en-US" sz="2200" dirty="0">
                <a:solidFill>
                  <a:srgbClr val="FF0000"/>
                </a:solidFill>
              </a:rPr>
              <a:t>shock index </a:t>
            </a:r>
            <a:r>
              <a:rPr lang="en-US" sz="2200" dirty="0"/>
              <a:t>poorly predict the need for continued resuscitation and the effectiveness of treatment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19232" y="4956419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912" y="965268"/>
            <a:ext cx="7666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A METHOD IS NEEDED TO IDENTIFY PATIENTS THAT REQUIRE IMMEDIATE MEDICAL CARE</a:t>
            </a:r>
          </a:p>
        </p:txBody>
      </p:sp>
    </p:spTree>
    <p:extLst>
      <p:ext uri="{BB962C8B-B14F-4D97-AF65-F5344CB8AC3E}">
        <p14:creationId xmlns:p14="http://schemas.microsoft.com/office/powerpoint/2010/main" val="19658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72184"/>
            <a:ext cx="4817364" cy="4718304"/>
          </a:xfrm>
        </p:spPr>
        <p:txBody>
          <a:bodyPr>
            <a:normAutofit/>
          </a:bodyPr>
          <a:lstStyle/>
          <a:p>
            <a:r>
              <a:rPr lang="en-US" sz="2400" dirty="0"/>
              <a:t>Require ~30 heartbeats of </a:t>
            </a:r>
            <a:r>
              <a:rPr lang="en-US" sz="2400" dirty="0">
                <a:solidFill>
                  <a:srgbClr val="FF0000"/>
                </a:solidFill>
              </a:rPr>
              <a:t>baseline</a:t>
            </a:r>
            <a:r>
              <a:rPr lang="en-US" sz="2400" dirty="0"/>
              <a:t> patient data </a:t>
            </a:r>
          </a:p>
          <a:p>
            <a:r>
              <a:rPr lang="en-US" sz="2400" dirty="0"/>
              <a:t>Estimates the remaining proportion of physiological reserve available to compensate for loss of blood volume </a:t>
            </a:r>
            <a:r>
              <a:rPr lang="en-US" sz="2400" dirty="0" smtClean="0"/>
              <a:t>[3]</a:t>
            </a:r>
            <a:endParaRPr lang="en-US" sz="2400" dirty="0"/>
          </a:p>
          <a:p>
            <a:r>
              <a:rPr lang="en-US" sz="2512" dirty="0"/>
              <a:t>Compares individual waveforms to a large library of </a:t>
            </a:r>
            <a:r>
              <a:rPr lang="en-US" sz="2512" dirty="0">
                <a:solidFill>
                  <a:srgbClr val="FF0000"/>
                </a:solidFill>
              </a:rPr>
              <a:t>reference waveforms </a:t>
            </a:r>
            <a:r>
              <a:rPr lang="en-US" sz="2512" dirty="0"/>
              <a:t>(using lower body negative pressure (LBNP))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Compensatory reserve index (cri)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 of the art</a:t>
            </a:r>
          </a:p>
        </p:txBody>
      </p:sp>
      <p:pic>
        <p:nvPicPr>
          <p:cNvPr id="6" name="Picture 5" descr="A picture containing indoor, person, wall, cabinet&#10;&#10;Description generated with very high confidence">
            <a:extLst>
              <a:ext uri="{FF2B5EF4-FFF2-40B4-BE49-F238E27FC236}">
                <a16:creationId xmlns="" xmlns:a16="http://schemas.microsoft.com/office/drawing/2014/main" id="{C9247C32-E730-49CB-8257-8F1645FE6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12125"/>
            <a:ext cx="3595246" cy="2702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DFDA26-2DF3-45CA-8BDF-521FEFF20A51}"/>
              </a:ext>
            </a:extLst>
          </p:cNvPr>
          <p:cNvSpPr/>
          <p:nvPr/>
        </p:nvSpPr>
        <p:spPr>
          <a:xfrm>
            <a:off x="8382000" y="4254118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3229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CRI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 of the 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913" y="1322422"/>
            <a:ext cx="7277100" cy="48759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22009" y="582906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0166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752" y="3114740"/>
            <a:ext cx="8305800" cy="581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01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Markov 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3E1338C-E73C-4EE4-8B92-D87EE6EE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3" y="1461164"/>
            <a:ext cx="8498844" cy="46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45613</TotalTime>
  <Words>3027</Words>
  <Application>Microsoft Office PowerPoint</Application>
  <PresentationFormat>On-screen Show (4:3)</PresentationFormat>
  <Paragraphs>757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Impact</vt:lpstr>
      <vt:lpstr>Wingdings</vt:lpstr>
      <vt:lpstr>Office Theme</vt:lpstr>
      <vt:lpstr>Mixing rate as a measure of hemorrhagic vulnerability in intensive care unit (ICU) patients experiencing acute hypotensive episodes (AHE)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data loop: A Software Tool for Quick and Easy Access of the Physionet Database</dc:title>
  <dc:creator>Adibuzzaman, Mohammad</dc:creator>
  <cp:lastModifiedBy>Collar, Brett J</cp:lastModifiedBy>
  <cp:revision>583</cp:revision>
  <dcterms:created xsi:type="dcterms:W3CDTF">2016-03-28T14:28:46Z</dcterms:created>
  <dcterms:modified xsi:type="dcterms:W3CDTF">2017-12-14T15:01:59Z</dcterms:modified>
</cp:coreProperties>
</file>