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267" r:id="rId3"/>
    <p:sldId id="258" r:id="rId4"/>
    <p:sldId id="284" r:id="rId5"/>
    <p:sldId id="28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01" r:id="rId15"/>
    <p:sldId id="299" r:id="rId16"/>
    <p:sldId id="266" r:id="rId17"/>
    <p:sldId id="302" r:id="rId18"/>
    <p:sldId id="303" r:id="rId19"/>
    <p:sldId id="287" r:id="rId20"/>
    <p:sldId id="270" r:id="rId21"/>
    <p:sldId id="289" r:id="rId22"/>
    <p:sldId id="277" r:id="rId23"/>
    <p:sldId id="280" r:id="rId24"/>
    <p:sldId id="304" r:id="rId25"/>
    <p:sldId id="290" r:id="rId26"/>
    <p:sldId id="298" r:id="rId27"/>
    <p:sldId id="276" r:id="rId28"/>
    <p:sldId id="291" r:id="rId29"/>
    <p:sldId id="292" r:id="rId30"/>
    <p:sldId id="294" r:id="rId31"/>
    <p:sldId id="281" r:id="rId32"/>
    <p:sldId id="306" r:id="rId33"/>
    <p:sldId id="285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3" autoAdjust="0"/>
    <p:restoredTop sz="94660"/>
  </p:normalViewPr>
  <p:slideViewPr>
    <p:cSldViewPr>
      <p:cViewPr varScale="1">
        <p:scale>
          <a:sx n="70" d="100"/>
          <a:sy n="70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073F-5BA7-4B1D-8B11-5DCA5248DB7A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8B530-1B63-4459-B4E9-E2D049744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0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1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5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7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9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6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2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0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5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8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9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8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1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8B530-1B63-4459-B4E9-E2D049744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8646-D9F9-49F3-B3E6-17B2E65B5DCA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804-5267-4D86-A9C1-E69E370DBE3A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7D37-CAD3-4F16-919C-743DE4B83FC3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AE6-B29C-4C8A-B3E3-A477385ADA67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8648-E233-43ED-973E-0310F695CF97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49C2-34B4-4826-BBF8-B15A322B39BB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6371-644F-4D03-9C56-EEB306272300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86B7-684C-43F4-9931-8F5488C3670A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B64-2850-4687-AD13-10CE1BE94F25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815-DF63-4623-BE4D-64716DB23365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5ADAC1-1B63-4868-AD34-A90AA1AC3402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452888-12C7-4EED-9BAA-94460D7D1EC5}" type="datetime1">
              <a:rPr lang="en-US" smtClean="0"/>
              <a:pPr/>
              <a:t>9/29/2013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92A64-CDE7-4321-BC9B-77EA6F61A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Situ Affect Detection in Mobile Devices: A Multimodal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Mohammad </a:t>
            </a:r>
            <a:r>
              <a:rPr lang="en-US" dirty="0" err="1" smtClean="0"/>
              <a:t>Adibuzzaman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of Math, Statistics and 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Marquette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467600" cy="4525963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		    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Related Work: Facial Expression</a:t>
            </a:r>
            <a:endParaRPr lang="en-US" b="1" i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facial expression research has been inspired by the work of Paul </a:t>
            </a:r>
            <a:r>
              <a:rPr lang="en-US" dirty="0" err="1" smtClean="0"/>
              <a:t>Ekman</a:t>
            </a:r>
            <a:r>
              <a:rPr lang="en-US" dirty="0" smtClean="0"/>
              <a:t> . These works were based on the Facial Action Coding System (</a:t>
            </a:r>
            <a:r>
              <a:rPr lang="en-US" dirty="0" err="1" smtClean="0"/>
              <a:t>FACS</a:t>
            </a:r>
            <a:r>
              <a:rPr lang="en-US" dirty="0" smtClean="0"/>
              <a:t>) proposed by </a:t>
            </a:r>
            <a:r>
              <a:rPr lang="en-US" dirty="0" err="1" smtClean="0"/>
              <a:t>Ekman</a:t>
            </a:r>
            <a:endParaRPr lang="en-US" dirty="0" smtClean="0"/>
          </a:p>
          <a:p>
            <a:r>
              <a:rPr lang="en-US" dirty="0" smtClean="0"/>
              <a:t>Image processing algorithms are also used to extract the important features using machine learning algorithms to classify into different emotional categories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Work: Speech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Difficulty with an appropriate </a:t>
            </a:r>
            <a:r>
              <a:rPr lang="en-US" dirty="0" smtClean="0">
                <a:solidFill>
                  <a:srgbClr val="FFFF00"/>
                </a:solidFill>
              </a:rPr>
              <a:t>identification of a feature space </a:t>
            </a:r>
            <a:r>
              <a:rPr lang="en-US" dirty="0" smtClean="0"/>
              <a:t>to be used in classification</a:t>
            </a:r>
          </a:p>
          <a:p>
            <a:r>
              <a:rPr lang="en-US" dirty="0" smtClean="0"/>
              <a:t>Emotion recognition is typically performed using </a:t>
            </a:r>
            <a:r>
              <a:rPr lang="en-US" dirty="0" smtClean="0">
                <a:solidFill>
                  <a:srgbClr val="FFFF00"/>
                </a:solidFill>
              </a:rPr>
              <a:t>neural network, </a:t>
            </a:r>
            <a:r>
              <a:rPr lang="en-US" dirty="0" err="1" smtClean="0">
                <a:solidFill>
                  <a:srgbClr val="FFFF00"/>
                </a:solidFill>
              </a:rPr>
              <a:t>SVM</a:t>
            </a:r>
            <a:r>
              <a:rPr lang="en-US" dirty="0" smtClean="0">
                <a:solidFill>
                  <a:srgbClr val="FFFF00"/>
                </a:solidFill>
              </a:rPr>
              <a:t> and Hidden Markov</a:t>
            </a:r>
            <a:r>
              <a:rPr lang="en-US" dirty="0" smtClean="0"/>
              <a:t> Model on certain </a:t>
            </a:r>
            <a:r>
              <a:rPr lang="en-US" dirty="0" smtClean="0">
                <a:solidFill>
                  <a:srgbClr val="FFFF00"/>
                </a:solidFill>
              </a:rPr>
              <a:t>acoustic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Ververidis</a:t>
            </a:r>
            <a:r>
              <a:rPr lang="en-US" dirty="0" smtClean="0"/>
              <a:t> 2006]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Work: Physiology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used to identify physiological activity include </a:t>
            </a:r>
          </a:p>
          <a:p>
            <a:pPr lvl="1"/>
            <a:r>
              <a:rPr lang="en-US" dirty="0" err="1" smtClean="0"/>
              <a:t>Electromyogram</a:t>
            </a:r>
            <a:r>
              <a:rPr lang="en-US" dirty="0" smtClean="0"/>
              <a:t> (</a:t>
            </a:r>
            <a:r>
              <a:rPr lang="en-US" dirty="0" err="1" smtClean="0"/>
              <a:t>EMG</a:t>
            </a:r>
            <a:r>
              <a:rPr lang="en-US" dirty="0" smtClean="0"/>
              <a:t>) that measures </a:t>
            </a:r>
            <a:r>
              <a:rPr lang="en-US" dirty="0" smtClean="0">
                <a:solidFill>
                  <a:srgbClr val="FFFF00"/>
                </a:solidFill>
              </a:rPr>
              <a:t>muscle activity</a:t>
            </a:r>
            <a:endParaRPr lang="en-US" dirty="0" smtClean="0"/>
          </a:p>
          <a:p>
            <a:pPr lvl="1"/>
            <a:r>
              <a:rPr lang="en-US" dirty="0" err="1" smtClean="0"/>
              <a:t>Electrodermal</a:t>
            </a:r>
            <a:r>
              <a:rPr lang="en-US" dirty="0" smtClean="0"/>
              <a:t> activity (</a:t>
            </a:r>
            <a:r>
              <a:rPr lang="en-US" dirty="0" err="1" smtClean="0"/>
              <a:t>EDA</a:t>
            </a:r>
            <a:r>
              <a:rPr lang="en-US" dirty="0" smtClean="0"/>
              <a:t>) that measures </a:t>
            </a:r>
            <a:r>
              <a:rPr lang="en-US" dirty="0" smtClean="0">
                <a:solidFill>
                  <a:srgbClr val="FFFF00"/>
                </a:solidFill>
              </a:rPr>
              <a:t>electrical conductivity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/>
              <a:t>Electrocardiogram (EKG) that measures </a:t>
            </a:r>
            <a:r>
              <a:rPr lang="en-US" dirty="0" smtClean="0">
                <a:solidFill>
                  <a:srgbClr val="FFFF00"/>
                </a:solidFill>
              </a:rPr>
              <a:t>heart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04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[</a:t>
            </a:r>
            <a:r>
              <a:rPr lang="en-US" err="1" smtClean="0"/>
              <a:t>Andreassi</a:t>
            </a:r>
            <a:r>
              <a:rPr lang="en-US" smtClean="0"/>
              <a:t> 2007]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467600" cy="4525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   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Questions (Previous 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Inherent theory of emotion is not established</a:t>
            </a:r>
          </a:p>
          <a:p>
            <a:pPr lvl="1"/>
            <a:r>
              <a:rPr lang="en-US" dirty="0" smtClean="0"/>
              <a:t>The theory of emotion is not established yet.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Finding the features</a:t>
            </a:r>
          </a:p>
          <a:p>
            <a:pPr lvl="1"/>
            <a:r>
              <a:rPr lang="en-US" dirty="0" smtClean="0"/>
              <a:t>Understanding those ideas and adapting those to any computational methods</a:t>
            </a:r>
          </a:p>
          <a:p>
            <a:pPr lvl="1"/>
            <a:r>
              <a:rPr lang="en-US" dirty="0" smtClean="0"/>
              <a:t>Expression of emotion greatly varies from </a:t>
            </a:r>
            <a:r>
              <a:rPr lang="en-US" dirty="0" smtClean="0">
                <a:solidFill>
                  <a:srgbClr val="FFFF00"/>
                </a:solidFill>
              </a:rPr>
              <a:t>person to person, man and women</a:t>
            </a:r>
            <a:r>
              <a:rPr lang="en-US" dirty="0" smtClean="0"/>
              <a:t>, and also among different age and race</a:t>
            </a:r>
            <a:endParaRPr lang="en-US" sz="3600" dirty="0" smtClean="0"/>
          </a:p>
          <a:p>
            <a:r>
              <a:rPr lang="en-US" sz="3600" dirty="0" smtClean="0">
                <a:solidFill>
                  <a:srgbClr val="FFFF00"/>
                </a:solidFill>
              </a:rPr>
              <a:t>Real environment versus simulated environment</a:t>
            </a:r>
          </a:p>
          <a:p>
            <a:r>
              <a:rPr lang="en-US" sz="3600" dirty="0" smtClean="0"/>
              <a:t>Privacy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467600" cy="4525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Our Approach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Selecting modalities</a:t>
            </a:r>
          </a:p>
          <a:p>
            <a:pPr lvl="1"/>
            <a:r>
              <a:rPr lang="en-US" dirty="0" smtClean="0"/>
              <a:t>Used Russell’s </a:t>
            </a:r>
            <a:r>
              <a:rPr lang="en-US" dirty="0" err="1" smtClean="0"/>
              <a:t>2D</a:t>
            </a:r>
            <a:r>
              <a:rPr lang="en-US" dirty="0" smtClean="0"/>
              <a:t> model </a:t>
            </a:r>
          </a:p>
          <a:p>
            <a:pPr lvl="2"/>
            <a:r>
              <a:rPr lang="en-US" dirty="0" smtClean="0"/>
              <a:t>Valence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Facial Image</a:t>
            </a:r>
          </a:p>
          <a:p>
            <a:pPr lvl="2"/>
            <a:r>
              <a:rPr lang="en-US" dirty="0" smtClean="0"/>
              <a:t>Arousal</a:t>
            </a:r>
          </a:p>
          <a:p>
            <a:pPr lvl="3"/>
            <a:r>
              <a:rPr lang="en-US" dirty="0" smtClean="0"/>
              <a:t>Heart Rate</a:t>
            </a:r>
          </a:p>
          <a:p>
            <a:pPr lvl="3"/>
            <a:r>
              <a:rPr lang="en-US" dirty="0" smtClean="0"/>
              <a:t>Pupil Size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Energy Spent</a:t>
            </a:r>
          </a:p>
          <a:p>
            <a:r>
              <a:rPr lang="en-US" dirty="0" smtClean="0"/>
              <a:t>Building classifier for each of the modalities</a:t>
            </a:r>
          </a:p>
          <a:p>
            <a:r>
              <a:rPr lang="en-US" dirty="0" smtClean="0"/>
              <a:t>Evaluate the performance of the single modalities</a:t>
            </a:r>
          </a:p>
          <a:p>
            <a:r>
              <a:rPr lang="en-US" dirty="0" smtClean="0"/>
              <a:t>Fusing the result of different modalities</a:t>
            </a:r>
          </a:p>
          <a:p>
            <a:r>
              <a:rPr lang="en-US" dirty="0" smtClean="0"/>
              <a:t>Validate the performance of the multimodal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6" name="Content Placeholder 5" descr="screen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1447800"/>
            <a:ext cx="2141452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Marquette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screen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1453024"/>
            <a:ext cx="2209799" cy="3804776"/>
          </a:xfrm>
          <a:prstGeom prst="rect">
            <a:avLst/>
          </a:prstGeom>
        </p:spPr>
      </p:pic>
      <p:pic>
        <p:nvPicPr>
          <p:cNvPr id="8" name="Picture 7" descr="sc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447800"/>
            <a:ext cx="2098624" cy="3810000"/>
          </a:xfrm>
          <a:prstGeom prst="rect">
            <a:avLst/>
          </a:prstGeom>
        </p:spPr>
      </p:pic>
      <p:pic>
        <p:nvPicPr>
          <p:cNvPr id="9" name="Picture 8" descr="screen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0028" y="1447800"/>
            <a:ext cx="2155372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System Design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467600" cy="4525963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    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Affective Computing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en-US"/>
          </a:p>
        </p:txBody>
      </p:sp>
      <p:pic>
        <p:nvPicPr>
          <p:cNvPr id="8" name="Content Placeholder 7" descr="system_flow_e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487" y="1872456"/>
            <a:ext cx="6677025" cy="39814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Affect from Facial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Used eigenface algorithm</a:t>
            </a:r>
          </a:p>
          <a:p>
            <a:r>
              <a:rPr lang="en-US" smtClean="0"/>
              <a:t>Principal Component analysis to extract the important features for different emotional categories</a:t>
            </a:r>
          </a:p>
          <a:p>
            <a:r>
              <a:rPr lang="en-US" smtClean="0"/>
              <a:t>Six basic expressions</a:t>
            </a:r>
          </a:p>
          <a:p>
            <a:pPr lvl="1"/>
            <a:r>
              <a:rPr lang="en-US" smtClean="0"/>
              <a:t>Anger</a:t>
            </a:r>
          </a:p>
          <a:p>
            <a:pPr lvl="1"/>
            <a:r>
              <a:rPr lang="en-US" smtClean="0"/>
              <a:t>Fear</a:t>
            </a:r>
          </a:p>
          <a:p>
            <a:pPr lvl="1"/>
            <a:r>
              <a:rPr lang="en-US" smtClean="0"/>
              <a:t>Happiness</a:t>
            </a:r>
          </a:p>
          <a:p>
            <a:pPr lvl="1"/>
            <a:r>
              <a:rPr lang="en-US" smtClean="0"/>
              <a:t>Neutral</a:t>
            </a:r>
          </a:p>
          <a:p>
            <a:pPr lvl="1"/>
            <a:r>
              <a:rPr lang="en-US" smtClean="0"/>
              <a:t>Sadness</a:t>
            </a:r>
          </a:p>
          <a:p>
            <a:pPr lvl="1"/>
            <a:r>
              <a:rPr lang="en-US" smtClean="0"/>
              <a:t>Surprise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Energy Data from Accelerometer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correlate accelerometer data with energy expenditure.</a:t>
            </a:r>
          </a:p>
          <a:p>
            <a:r>
              <a:rPr lang="en-US" dirty="0" smtClean="0"/>
              <a:t>This scalar value is considered accelerometer energy spent by the user. </a:t>
            </a:r>
          </a:p>
          <a:p>
            <a:r>
              <a:rPr lang="en-US" dirty="0" smtClean="0"/>
              <a:t>The accelerometer energy is calculated according to the following formula: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0292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Data from Accelerometer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1148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 Mean and Russell’s </a:t>
            </a:r>
            <a:r>
              <a:rPr lang="en-US" dirty="0" err="1" smtClean="0"/>
              <a:t>2D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ircumplex_model_poin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34777"/>
            <a:ext cx="4343400" cy="3804023"/>
          </a:xfrm>
          <a:prstGeom prst="rect">
            <a:avLst/>
          </a:prstGeom>
        </p:spPr>
      </p:pic>
      <p:pic>
        <p:nvPicPr>
          <p:cNvPr id="8" name="Picture 7" descr="me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1670" y="1828801"/>
            <a:ext cx="475233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467600" cy="4525963"/>
          </a:xfrm>
        </p:spPr>
        <p:txBody>
          <a:bodyPr/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      Fusion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Using Naïve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1400" y="3276600"/>
            <a:ext cx="1752600" cy="1371600"/>
          </a:xfrm>
          <a:prstGeom prst="ellipse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62600" y="3276600"/>
            <a:ext cx="1752600" cy="1371600"/>
          </a:xfrm>
          <a:prstGeom prst="ellipse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3800" y="3276600"/>
            <a:ext cx="1752600" cy="1371600"/>
          </a:xfrm>
          <a:prstGeom prst="ellipse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905000" y="3276600"/>
            <a:ext cx="1752600" cy="1371600"/>
          </a:xfrm>
          <a:prstGeom prst="ellipse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0" y="3276600"/>
            <a:ext cx="1828800" cy="1371600"/>
          </a:xfrm>
          <a:prstGeom prst="ellipse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1447800"/>
            <a:ext cx="19812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Facial Expression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76800" y="1447800"/>
            <a:ext cx="17526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  <a:endCxn id="17" idx="0"/>
          </p:cNvCxnSpPr>
          <p:nvPr/>
        </p:nvCxnSpPr>
        <p:spPr>
          <a:xfrm flipH="1">
            <a:off x="914400" y="2488452"/>
            <a:ext cx="1814140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17" idx="0"/>
          </p:cNvCxnSpPr>
          <p:nvPr/>
        </p:nvCxnSpPr>
        <p:spPr>
          <a:xfrm flipH="1">
            <a:off x="914400" y="2488452"/>
            <a:ext cx="4219063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16" idx="0"/>
          </p:cNvCxnSpPr>
          <p:nvPr/>
        </p:nvCxnSpPr>
        <p:spPr>
          <a:xfrm>
            <a:off x="2728540" y="2488452"/>
            <a:ext cx="52760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16" idx="0"/>
          </p:cNvCxnSpPr>
          <p:nvPr/>
        </p:nvCxnSpPr>
        <p:spPr>
          <a:xfrm flipH="1">
            <a:off x="2781300" y="2667000"/>
            <a:ext cx="2971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4"/>
            <a:endCxn id="15" idx="0"/>
          </p:cNvCxnSpPr>
          <p:nvPr/>
        </p:nvCxnSpPr>
        <p:spPr>
          <a:xfrm>
            <a:off x="3429000" y="2667000"/>
            <a:ext cx="1181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15" idx="0"/>
          </p:cNvCxnSpPr>
          <p:nvPr/>
        </p:nvCxnSpPr>
        <p:spPr>
          <a:xfrm flipH="1">
            <a:off x="4610100" y="2667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14" idx="0"/>
          </p:cNvCxnSpPr>
          <p:nvPr/>
        </p:nvCxnSpPr>
        <p:spPr>
          <a:xfrm>
            <a:off x="5753100" y="2667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5"/>
            <a:endCxn id="14" idx="0"/>
          </p:cNvCxnSpPr>
          <p:nvPr/>
        </p:nvCxnSpPr>
        <p:spPr>
          <a:xfrm>
            <a:off x="4129460" y="2488452"/>
            <a:ext cx="2309440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5"/>
            <a:endCxn id="9" idx="0"/>
          </p:cNvCxnSpPr>
          <p:nvPr/>
        </p:nvCxnSpPr>
        <p:spPr>
          <a:xfrm>
            <a:off x="4129460" y="2488452"/>
            <a:ext cx="4138240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5"/>
            <a:endCxn id="9" idx="0"/>
          </p:cNvCxnSpPr>
          <p:nvPr/>
        </p:nvCxnSpPr>
        <p:spPr>
          <a:xfrm>
            <a:off x="6372737" y="2488452"/>
            <a:ext cx="1894963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2450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419600" y="188589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┴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1000" y="1143000"/>
            <a:ext cx="17526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Heart Rate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010400" y="1143000"/>
            <a:ext cx="17526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Pupil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Fusion Using Naïve Bayes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argued that human behavior is close to that predicted by Bayesian decision theory</a:t>
            </a:r>
          </a:p>
          <a:p>
            <a:r>
              <a:rPr lang="en-US" dirty="0" smtClean="0"/>
              <a:t>Since we are working only </a:t>
            </a:r>
            <a:r>
              <a:rPr lang="en-US" dirty="0" smtClean="0">
                <a:solidFill>
                  <a:srgbClr val="FFFF00"/>
                </a:solidFill>
              </a:rPr>
              <a:t>on two features with potentially large data for training</a:t>
            </a:r>
            <a:r>
              <a:rPr lang="en-US" dirty="0" smtClean="0"/>
              <a:t>, Naïve Bayes Algorithm would be a better fit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762000" cy="365125"/>
          </a:xfrm>
        </p:spPr>
        <p:txBody>
          <a:bodyPr/>
          <a:lstStyle/>
          <a:p>
            <a:fld id="{63692A64-CDE7-4321-BC9B-77EA6F61A4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0400" y="594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Kording</a:t>
            </a:r>
            <a:r>
              <a:rPr lang="en-US" dirty="0" smtClean="0"/>
              <a:t> 2006]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simple terms, a Naïve Bayes classifier assumes that the </a:t>
            </a:r>
            <a:r>
              <a:rPr lang="en-US" dirty="0" smtClean="0">
                <a:solidFill>
                  <a:srgbClr val="FFFF00"/>
                </a:solidFill>
              </a:rPr>
              <a:t>presence (or absence) of a particular feature of a class is unrelated to the presence (or absence) of any other feature</a:t>
            </a:r>
            <a:r>
              <a:rPr lang="en-US" dirty="0" smtClean="0"/>
              <a:t>, given the class variable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(Contd.)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within each class of instances, the different properties can be determined independently</a:t>
            </a:r>
          </a:p>
          <a:p>
            <a:pPr>
              <a:buNone/>
            </a:pPr>
            <a:r>
              <a:rPr lang="en-US" dirty="0" smtClean="0"/>
              <a:t>		    		 for all </a:t>
            </a:r>
            <a:r>
              <a:rPr lang="en-US" dirty="0" err="1" smtClean="0">
                <a:latin typeface="Adobe Garamond Pro Bold" pitchFamily="18" charset="0"/>
              </a:rPr>
              <a:t>i</a:t>
            </a:r>
            <a:endParaRPr lang="en-US" dirty="0" smtClean="0">
              <a:latin typeface="Adobe Garamond Pro Bold" pitchFamily="18" charset="0"/>
            </a:endParaRPr>
          </a:p>
          <a:p>
            <a:pPr>
              <a:buNone/>
            </a:pPr>
            <a:r>
              <a:rPr lang="en-US" dirty="0" smtClean="0"/>
              <a:t>	Where </a:t>
            </a:r>
          </a:p>
          <a:p>
            <a:r>
              <a:rPr lang="en-US" dirty="0" smtClean="0"/>
              <a:t>Based on this independence assumption, the model factorizes to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5410200"/>
            <a:ext cx="42862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8100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190875"/>
            <a:ext cx="1419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Affective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 means Emotion</a:t>
            </a:r>
          </a:p>
          <a:p>
            <a:r>
              <a:rPr lang="en-US" dirty="0" smtClean="0"/>
              <a:t>A popular term used for Emotion in Psychology</a:t>
            </a:r>
          </a:p>
          <a:p>
            <a:r>
              <a:rPr lang="en-US" dirty="0" smtClean="0"/>
              <a:t>Affective computing is the study of automatic detection, synthesis and analysis of emotion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29718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 For Facial Expression</a:t>
            </a:r>
            <a:endParaRPr lang="en-US" sz="2400" dirty="0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066800"/>
            <a:ext cx="369101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89660"/>
            <a:ext cx="3657600" cy="340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876800" y="0"/>
            <a:ext cx="297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Confusion Matrix After Fusion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me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3429000"/>
            <a:ext cx="3733800" cy="29934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Independence Assumption</a:t>
            </a:r>
          </a:p>
          <a:p>
            <a:pPr lvl="1"/>
            <a:r>
              <a:rPr lang="en-US" dirty="0" smtClean="0"/>
              <a:t>May not be correct </a:t>
            </a:r>
          </a:p>
          <a:p>
            <a:pPr lvl="1"/>
            <a:r>
              <a:rPr lang="en-US" dirty="0" smtClean="0"/>
              <a:t>Strong independence assumption reduces performance when features are strongly correlated</a:t>
            </a:r>
          </a:p>
          <a:p>
            <a:r>
              <a:rPr lang="en-US" dirty="0" smtClean="0"/>
              <a:t>Constructing Bayes Net</a:t>
            </a:r>
          </a:p>
          <a:p>
            <a:pPr lvl="1"/>
            <a:r>
              <a:rPr lang="en-US" dirty="0" smtClean="0"/>
              <a:t>Needs different probabilities for causal flow</a:t>
            </a:r>
          </a:p>
          <a:p>
            <a:pPr lvl="1"/>
            <a:r>
              <a:rPr lang="en-US" dirty="0" smtClean="0"/>
              <a:t>Finding the active trails to identify probabilistic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a robust computational model that will be a good fit for affect detection</a:t>
            </a:r>
          </a:p>
          <a:p>
            <a:r>
              <a:rPr lang="en-US" dirty="0" smtClean="0"/>
              <a:t>Explore other modalities like heart rate, temperature, speech, pupil size</a:t>
            </a:r>
          </a:p>
          <a:p>
            <a:r>
              <a:rPr lang="en-US" dirty="0" smtClean="0"/>
              <a:t>Analysis of the perception of human-computer interaction using affect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		</a:t>
            </a:r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Theory Of Emotion(Russell’s Dimensional Model from Psychology)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91400" y="3581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91400" y="2438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3657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Valence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559034" y="2825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Arousal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28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[Russell 89]</a:t>
            </a:r>
            <a:endParaRPr lang="en-US" dirty="0"/>
          </a:p>
        </p:txBody>
      </p:sp>
      <p:pic>
        <p:nvPicPr>
          <p:cNvPr id="16" name="Content Placeholder 15" descr="circumplex_mode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7148" y="1600200"/>
            <a:ext cx="516770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Aspects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Facial Expression</a:t>
            </a:r>
          </a:p>
          <a:p>
            <a:r>
              <a:rPr lang="en-US" smtClean="0"/>
              <a:t>Speech</a:t>
            </a:r>
          </a:p>
          <a:p>
            <a:r>
              <a:rPr lang="en-US" smtClean="0"/>
              <a:t>Gesture</a:t>
            </a:r>
          </a:p>
          <a:p>
            <a:r>
              <a:rPr lang="en-US" smtClean="0"/>
              <a:t>Body movement</a:t>
            </a:r>
          </a:p>
          <a:p>
            <a:r>
              <a:rPr lang="en-US" smtClean="0"/>
              <a:t>Heart rate, Temperature, Brain Signal</a:t>
            </a:r>
          </a:p>
          <a:p>
            <a:r>
              <a:rPr lang="en-US" smtClean="0"/>
              <a:t>Highly interdisciplinary in nature</a:t>
            </a:r>
          </a:p>
          <a:p>
            <a:pPr lvl="1"/>
            <a:r>
              <a:rPr lang="en-US" smtClean="0"/>
              <a:t>Computer Vision, Machine Learning, Psychology, Social sciences, Cognitive Science</a:t>
            </a:r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467600" cy="4525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           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Wide range of applications</a:t>
            </a:r>
          </a:p>
          <a:p>
            <a:pPr lvl="1"/>
            <a:r>
              <a:rPr lang="en-US" dirty="0" smtClean="0"/>
              <a:t>New dimension to human-computer/human-robot interaction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Application in user interface design</a:t>
            </a:r>
          </a:p>
          <a:p>
            <a:pPr lvl="1"/>
            <a:r>
              <a:rPr lang="en-US" dirty="0" smtClean="0"/>
              <a:t>Learning environment</a:t>
            </a:r>
          </a:p>
          <a:p>
            <a:pPr lvl="2"/>
            <a:r>
              <a:rPr lang="en-US" dirty="0" smtClean="0"/>
              <a:t>Boredom, Frustration</a:t>
            </a:r>
          </a:p>
          <a:p>
            <a:pPr lvl="1"/>
            <a:r>
              <a:rPr lang="en-US" dirty="0" smtClean="0"/>
              <a:t>Autism spectrum</a:t>
            </a:r>
          </a:p>
          <a:p>
            <a:pPr lvl="2"/>
            <a:r>
              <a:rPr lang="en-US" dirty="0" smtClean="0"/>
              <a:t>Early intervention for stress reduction</a:t>
            </a:r>
          </a:p>
          <a:p>
            <a:pPr lvl="1"/>
            <a:r>
              <a:rPr lang="en-US" dirty="0" smtClean="0"/>
              <a:t>Mental Health Monitoring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(Contd.)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Mobile device?</a:t>
            </a:r>
          </a:p>
          <a:p>
            <a:pPr lvl="1"/>
            <a:r>
              <a:rPr lang="en-US" dirty="0" smtClean="0"/>
              <a:t>Remarkable progress in the last few years </a:t>
            </a:r>
          </a:p>
          <a:p>
            <a:pPr lvl="2"/>
            <a:r>
              <a:rPr lang="en-US" dirty="0" smtClean="0"/>
              <a:t>In memory, storage and computational capabilities of the smart and handheld devices</a:t>
            </a:r>
          </a:p>
          <a:p>
            <a:pPr lvl="1"/>
            <a:r>
              <a:rPr lang="en-US" dirty="0" smtClean="0"/>
              <a:t>Mobile phone subscriptions grew from </a:t>
            </a:r>
            <a:r>
              <a:rPr lang="en-US" dirty="0" smtClean="0">
                <a:solidFill>
                  <a:srgbClr val="FFFF00"/>
                </a:solidFill>
              </a:rPr>
              <a:t>12.4 million to over 4.6 billion</a:t>
            </a:r>
            <a:r>
              <a:rPr lang="en-US" dirty="0" smtClean="0"/>
              <a:t>(1990-2010)</a:t>
            </a:r>
          </a:p>
          <a:p>
            <a:pPr lvl="1"/>
            <a:r>
              <a:rPr lang="en-US" dirty="0" smtClean="0"/>
              <a:t>Can be used for</a:t>
            </a:r>
          </a:p>
          <a:p>
            <a:pPr lvl="2"/>
            <a:r>
              <a:rPr lang="en-US" dirty="0" smtClean="0"/>
              <a:t>Mental Health Monitoring</a:t>
            </a:r>
          </a:p>
          <a:p>
            <a:pPr lvl="2"/>
            <a:r>
              <a:rPr lang="en-US" dirty="0" smtClean="0"/>
              <a:t>Advertisement</a:t>
            </a:r>
          </a:p>
          <a:p>
            <a:pPr lvl="2"/>
            <a:r>
              <a:rPr lang="en-US" dirty="0" smtClean="0"/>
              <a:t>Affect Sensitive User Interface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(Contd.)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Multimodal?</a:t>
            </a:r>
          </a:p>
          <a:p>
            <a:pPr lvl="1"/>
            <a:r>
              <a:rPr lang="en-US" dirty="0" smtClean="0"/>
              <a:t>In real life people understand affect of other people not only from face, but have overall idea about emotion from all aspects</a:t>
            </a:r>
          </a:p>
          <a:p>
            <a:pPr lvl="1"/>
            <a:r>
              <a:rPr lang="en-US" dirty="0" smtClean="0"/>
              <a:t>This would likely to improve the accuracy of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Marquette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2A64-CDE7-4321-BC9B-77EA6F61A4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2475</TotalTime>
  <Words>895</Words>
  <Application>Microsoft Office PowerPoint</Application>
  <PresentationFormat>On-screen Show (4:3)</PresentationFormat>
  <Paragraphs>273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Adobe Garamond Pro Bold</vt:lpstr>
      <vt:lpstr>Arial</vt:lpstr>
      <vt:lpstr>Calibri</vt:lpstr>
      <vt:lpstr>Franklin Gothic Book</vt:lpstr>
      <vt:lpstr>Times New Roman</vt:lpstr>
      <vt:lpstr>Wingdings 2</vt:lpstr>
      <vt:lpstr>Technic</vt:lpstr>
      <vt:lpstr>In Situ Affect Detection in Mobile Devices: A Multimodal Approach</vt:lpstr>
      <vt:lpstr>PowerPoint Presentation</vt:lpstr>
      <vt:lpstr>Affective Computing</vt:lpstr>
      <vt:lpstr>Theory Of Emotion(Russell’s Dimensional Model from Psychology)</vt:lpstr>
      <vt:lpstr>Computing Aspects</vt:lpstr>
      <vt:lpstr>PowerPoint Presentation</vt:lpstr>
      <vt:lpstr>Motivation</vt:lpstr>
      <vt:lpstr>Motivation (Contd.)</vt:lpstr>
      <vt:lpstr>Motivation (Contd.)</vt:lpstr>
      <vt:lpstr>PowerPoint Presentation</vt:lpstr>
      <vt:lpstr>Related Work: Facial Expression</vt:lpstr>
      <vt:lpstr>Related Work: Speech</vt:lpstr>
      <vt:lpstr>Related Work: Physiology</vt:lpstr>
      <vt:lpstr>PowerPoint Presentation</vt:lpstr>
      <vt:lpstr>Research Questions (Previous Presentation)</vt:lpstr>
      <vt:lpstr>PowerPoint Presentation</vt:lpstr>
      <vt:lpstr>Our Approach</vt:lpstr>
      <vt:lpstr>Software Design</vt:lpstr>
      <vt:lpstr>PowerPoint Presentation</vt:lpstr>
      <vt:lpstr>System Architecture</vt:lpstr>
      <vt:lpstr>Affect from Facial expression</vt:lpstr>
      <vt:lpstr>Energy Data from Accelerometer</vt:lpstr>
      <vt:lpstr>Energy Data from Accelerometer</vt:lpstr>
      <vt:lpstr>Accelerometer Mean and Russell’s 2D Model</vt:lpstr>
      <vt:lpstr>PowerPoint Presentation</vt:lpstr>
      <vt:lpstr>Fusion Using Naïve Bayes</vt:lpstr>
      <vt:lpstr>Fusion Using Naïve Bayes</vt:lpstr>
      <vt:lpstr>Naïve Bayes</vt:lpstr>
      <vt:lpstr>Naïve Bayes (Contd.)</vt:lpstr>
      <vt:lpstr>PowerPoint Presentation</vt:lpstr>
      <vt:lpstr>Confusion Matrix For Facial Expression</vt:lpstr>
      <vt:lpstr>Future Work</vt:lpstr>
      <vt:lpstr>Future Work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Ubiquitous Affect Detection for Social Network</dc:title>
  <dc:creator>Adib</dc:creator>
  <cp:lastModifiedBy>Adib</cp:lastModifiedBy>
  <cp:revision>281</cp:revision>
  <dcterms:created xsi:type="dcterms:W3CDTF">2011-11-25T22:21:12Z</dcterms:created>
  <dcterms:modified xsi:type="dcterms:W3CDTF">2013-09-30T02:37:17Z</dcterms:modified>
</cp:coreProperties>
</file>