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sldIdLst>
    <p:sldId id="257" r:id="rId2"/>
    <p:sldId id="267" r:id="rId3"/>
    <p:sldId id="280" r:id="rId4"/>
    <p:sldId id="268" r:id="rId5"/>
    <p:sldId id="258" r:id="rId6"/>
    <p:sldId id="264" r:id="rId7"/>
    <p:sldId id="262" r:id="rId8"/>
    <p:sldId id="261" r:id="rId9"/>
    <p:sldId id="265" r:id="rId10"/>
    <p:sldId id="269" r:id="rId11"/>
    <p:sldId id="274" r:id="rId12"/>
    <p:sldId id="275" r:id="rId13"/>
    <p:sldId id="271" r:id="rId14"/>
    <p:sldId id="277" r:id="rId15"/>
    <p:sldId id="272" r:id="rId16"/>
    <p:sldId id="278" r:id="rId17"/>
    <p:sldId id="279" r:id="rId18"/>
    <p:sldId id="273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que, MD Munirul" initials="HMM" lastIdx="6" clrIdx="0">
    <p:extLst>
      <p:ext uri="{19B8F6BF-5375-455C-9EA6-DF929625EA0E}">
        <p15:presenceInfo xmlns:p15="http://schemas.microsoft.com/office/powerpoint/2012/main" userId="S-1-5-21-1861847230-2120372063-3483355800-5356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34AC6-614E-4C06-B70D-D523E9DF58F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83FFDD8-0302-45F2-995C-CB7E20F7EF4A}">
      <dgm:prSet phldrT="[Text]"/>
      <dgm:spPr/>
      <dgm:t>
        <a:bodyPr/>
        <a:lstStyle/>
        <a:p>
          <a:endParaRPr lang="en-US" dirty="0"/>
        </a:p>
      </dgm:t>
    </dgm:pt>
    <dgm:pt modelId="{F99134A4-42D0-4B3D-8AD0-31BEEB33D0CB}" type="parTrans" cxnId="{BFD3044F-5E32-4E87-8715-14D21BC8BB29}">
      <dgm:prSet/>
      <dgm:spPr/>
      <dgm:t>
        <a:bodyPr/>
        <a:lstStyle/>
        <a:p>
          <a:endParaRPr lang="en-US"/>
        </a:p>
      </dgm:t>
    </dgm:pt>
    <dgm:pt modelId="{D45EE76B-4BD8-4899-AA7A-4529B2C37522}" type="sibTrans" cxnId="{BFD3044F-5E32-4E87-8715-14D21BC8BB29}">
      <dgm:prSet/>
      <dgm:spPr/>
      <dgm:t>
        <a:bodyPr/>
        <a:lstStyle/>
        <a:p>
          <a:endParaRPr lang="en-US"/>
        </a:p>
      </dgm:t>
    </dgm:pt>
    <dgm:pt modelId="{3E59A24C-17EA-40DF-8F32-79E86C9D7FAF}">
      <dgm:prSet phldrT="[Text]"/>
      <dgm:spPr/>
      <dgm:t>
        <a:bodyPr/>
        <a:lstStyle/>
        <a:p>
          <a:endParaRPr lang="en-US" dirty="0"/>
        </a:p>
      </dgm:t>
    </dgm:pt>
    <dgm:pt modelId="{B6006B48-103A-4411-B3B6-7DB2B2207822}" type="parTrans" cxnId="{C9B57B91-E843-47FB-B880-9F373730B7C4}">
      <dgm:prSet/>
      <dgm:spPr/>
      <dgm:t>
        <a:bodyPr/>
        <a:lstStyle/>
        <a:p>
          <a:endParaRPr lang="en-US"/>
        </a:p>
      </dgm:t>
    </dgm:pt>
    <dgm:pt modelId="{E747700B-7319-417D-960A-DCC3E0B9C17A}" type="sibTrans" cxnId="{C9B57B91-E843-47FB-B880-9F373730B7C4}">
      <dgm:prSet/>
      <dgm:spPr/>
      <dgm:t>
        <a:bodyPr/>
        <a:lstStyle/>
        <a:p>
          <a:endParaRPr lang="en-US"/>
        </a:p>
      </dgm:t>
    </dgm:pt>
    <dgm:pt modelId="{FF4D85D3-8B4D-4474-B4C7-93735E66A9D4}" type="pres">
      <dgm:prSet presAssocID="{B6434AC6-614E-4C06-B70D-D523E9DF58FB}" presName="compositeShape" presStyleCnt="0">
        <dgm:presLayoutVars>
          <dgm:chMax val="7"/>
          <dgm:dir/>
          <dgm:resizeHandles val="exact"/>
        </dgm:presLayoutVars>
      </dgm:prSet>
      <dgm:spPr/>
    </dgm:pt>
    <dgm:pt modelId="{A1DF4820-7A2E-4FC1-A315-95A8269C79C4}" type="pres">
      <dgm:prSet presAssocID="{F83FFDD8-0302-45F2-995C-CB7E20F7EF4A}" presName="circ1" presStyleLbl="vennNode1" presStyleIdx="0" presStyleCnt="2"/>
      <dgm:spPr/>
      <dgm:t>
        <a:bodyPr/>
        <a:lstStyle/>
        <a:p>
          <a:endParaRPr lang="en-US"/>
        </a:p>
      </dgm:t>
    </dgm:pt>
    <dgm:pt modelId="{52044423-5AD2-48D7-87DB-3410136C24F7}" type="pres">
      <dgm:prSet presAssocID="{F83FFDD8-0302-45F2-995C-CB7E20F7EF4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15108-609E-4998-89A6-C478FB62634B}" type="pres">
      <dgm:prSet presAssocID="{3E59A24C-17EA-40DF-8F32-79E86C9D7FAF}" presName="circ2" presStyleLbl="vennNode1" presStyleIdx="1" presStyleCnt="2"/>
      <dgm:spPr/>
      <dgm:t>
        <a:bodyPr/>
        <a:lstStyle/>
        <a:p>
          <a:endParaRPr lang="en-US"/>
        </a:p>
      </dgm:t>
    </dgm:pt>
    <dgm:pt modelId="{7F74D8B5-699D-4403-AA90-3D22B808940D}" type="pres">
      <dgm:prSet presAssocID="{3E59A24C-17EA-40DF-8F32-79E86C9D7FA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10623E-3657-4353-BC17-5DF8D8F19A53}" type="presOf" srcId="{F83FFDD8-0302-45F2-995C-CB7E20F7EF4A}" destId="{52044423-5AD2-48D7-87DB-3410136C24F7}" srcOrd="1" destOrd="0" presId="urn:microsoft.com/office/officeart/2005/8/layout/venn1"/>
    <dgm:cxn modelId="{704A6803-99A6-4E7D-ABC7-9748D07A6104}" type="presOf" srcId="{B6434AC6-614E-4C06-B70D-D523E9DF58FB}" destId="{FF4D85D3-8B4D-4474-B4C7-93735E66A9D4}" srcOrd="0" destOrd="0" presId="urn:microsoft.com/office/officeart/2005/8/layout/venn1"/>
    <dgm:cxn modelId="{C9B57B91-E843-47FB-B880-9F373730B7C4}" srcId="{B6434AC6-614E-4C06-B70D-D523E9DF58FB}" destId="{3E59A24C-17EA-40DF-8F32-79E86C9D7FAF}" srcOrd="1" destOrd="0" parTransId="{B6006B48-103A-4411-B3B6-7DB2B2207822}" sibTransId="{E747700B-7319-417D-960A-DCC3E0B9C17A}"/>
    <dgm:cxn modelId="{BFD3044F-5E32-4E87-8715-14D21BC8BB29}" srcId="{B6434AC6-614E-4C06-B70D-D523E9DF58FB}" destId="{F83FFDD8-0302-45F2-995C-CB7E20F7EF4A}" srcOrd="0" destOrd="0" parTransId="{F99134A4-42D0-4B3D-8AD0-31BEEB33D0CB}" sibTransId="{D45EE76B-4BD8-4899-AA7A-4529B2C37522}"/>
    <dgm:cxn modelId="{85878153-269D-4697-B722-8328EA7E9CBF}" type="presOf" srcId="{3E59A24C-17EA-40DF-8F32-79E86C9D7FAF}" destId="{DF515108-609E-4998-89A6-C478FB62634B}" srcOrd="0" destOrd="0" presId="urn:microsoft.com/office/officeart/2005/8/layout/venn1"/>
    <dgm:cxn modelId="{DF438FAC-65AE-4421-8D2E-E90958603EAC}" type="presOf" srcId="{F83FFDD8-0302-45F2-995C-CB7E20F7EF4A}" destId="{A1DF4820-7A2E-4FC1-A315-95A8269C79C4}" srcOrd="0" destOrd="0" presId="urn:microsoft.com/office/officeart/2005/8/layout/venn1"/>
    <dgm:cxn modelId="{218AC6F1-8937-44C4-B48D-4744FFEA2C5A}" type="presOf" srcId="{3E59A24C-17EA-40DF-8F32-79E86C9D7FAF}" destId="{7F74D8B5-699D-4403-AA90-3D22B808940D}" srcOrd="1" destOrd="0" presId="urn:microsoft.com/office/officeart/2005/8/layout/venn1"/>
    <dgm:cxn modelId="{3C9AE0CE-CFB0-495B-BD22-C475A898CF98}" type="presParOf" srcId="{FF4D85D3-8B4D-4474-B4C7-93735E66A9D4}" destId="{A1DF4820-7A2E-4FC1-A315-95A8269C79C4}" srcOrd="0" destOrd="0" presId="urn:microsoft.com/office/officeart/2005/8/layout/venn1"/>
    <dgm:cxn modelId="{47A50C33-5C9A-4884-8496-4FE2D921DAC0}" type="presParOf" srcId="{FF4D85D3-8B4D-4474-B4C7-93735E66A9D4}" destId="{52044423-5AD2-48D7-87DB-3410136C24F7}" srcOrd="1" destOrd="0" presId="urn:microsoft.com/office/officeart/2005/8/layout/venn1"/>
    <dgm:cxn modelId="{D8F4FE85-6A06-4306-BD50-675D2B55ABCA}" type="presParOf" srcId="{FF4D85D3-8B4D-4474-B4C7-93735E66A9D4}" destId="{DF515108-609E-4998-89A6-C478FB62634B}" srcOrd="2" destOrd="0" presId="urn:microsoft.com/office/officeart/2005/8/layout/venn1"/>
    <dgm:cxn modelId="{DC3912DA-A62B-45CE-8643-16DA2E2BB275}" type="presParOf" srcId="{FF4D85D3-8B4D-4474-B4C7-93735E66A9D4}" destId="{7F74D8B5-699D-4403-AA90-3D22B808940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A8924-839F-4BBE-8E60-B7FABDA9240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97803-3B30-4700-A5DF-7954D853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0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BDCE-2D18-4FDF-B324-F690B0D8C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BDCE-2D18-4FDF-B324-F690B0D8C6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4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Lines_blk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/>
        </p:blipFill>
        <p:spPr>
          <a:xfrm>
            <a:off x="873679" y="1582260"/>
            <a:ext cx="8270323" cy="1960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88" y="1399032"/>
            <a:ext cx="7373112" cy="795528"/>
          </a:xfrm>
          <a:prstGeom prst="rect">
            <a:avLst/>
          </a:prstGeom>
        </p:spPr>
        <p:txBody>
          <a:bodyPr/>
          <a:lstStyle>
            <a:lvl1pPr>
              <a:defRPr sz="2925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3896" y="3694176"/>
            <a:ext cx="6077712" cy="4846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7" name="Picture 26" descr="Lines_7404.pdf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/>
        </p:blipFill>
        <p:spPr>
          <a:xfrm>
            <a:off x="2" y="1582260"/>
            <a:ext cx="774095" cy="196037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5238752" y="6163056"/>
            <a:ext cx="3639101" cy="694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238752" y="6781800"/>
            <a:ext cx="3639101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5" name="Picture 14" descr="PU_signature.eps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4250" y="6215678"/>
            <a:ext cx="1463040" cy="489932"/>
          </a:xfrm>
          <a:prstGeom prst="rect">
            <a:avLst/>
          </a:prstGeom>
        </p:spPr>
      </p:pic>
      <p:pic>
        <p:nvPicPr>
          <p:cNvPr id="16" name="Picture 15" descr="RCHE_K.jpg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1826" y="6272833"/>
            <a:ext cx="1828800" cy="353569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08684" y="4800664"/>
            <a:ext cx="4708652" cy="347408"/>
          </a:xfrm>
        </p:spPr>
        <p:txBody>
          <a:bodyPr>
            <a:normAutofit/>
          </a:bodyPr>
          <a:lstStyle>
            <a:lvl1pPr>
              <a:buNone/>
              <a:defRPr sz="1013" b="1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407480" y="5157281"/>
            <a:ext cx="4727575" cy="310832"/>
          </a:xfrm>
        </p:spPr>
        <p:txBody>
          <a:bodyPr>
            <a:normAutofit/>
          </a:bodyPr>
          <a:lstStyle>
            <a:lvl1pPr>
              <a:buNone/>
              <a:defRPr sz="73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16622" y="5797423"/>
            <a:ext cx="2250122" cy="393700"/>
          </a:xfrm>
        </p:spPr>
        <p:txBody>
          <a:bodyPr>
            <a:normAutofit/>
          </a:bodyPr>
          <a:lstStyle>
            <a:lvl1pPr>
              <a:buNone/>
              <a:defRPr sz="788" b="1" baseline="0">
                <a:solidFill>
                  <a:srgbClr val="D19B23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390651" y="2121917"/>
            <a:ext cx="7359650" cy="804164"/>
          </a:xfrm>
        </p:spPr>
        <p:txBody>
          <a:bodyPr>
            <a:normAutofit/>
          </a:bodyPr>
          <a:lstStyle>
            <a:lvl1pPr>
              <a:buNone/>
              <a:defRPr sz="2925" cap="all" baseline="0">
                <a:solidFill>
                  <a:srgbClr val="D19B23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1390144" y="2835089"/>
            <a:ext cx="7378700" cy="1133475"/>
          </a:xfrm>
        </p:spPr>
        <p:txBody>
          <a:bodyPr>
            <a:normAutofit/>
          </a:bodyPr>
          <a:lstStyle>
            <a:lvl1pPr>
              <a:buNone/>
              <a:defRPr sz="2925" cap="all" baseline="0">
                <a:solidFill>
                  <a:srgbClr val="D19B23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04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072"/>
            <a:ext cx="8305800" cy="4471416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24" name="Picture 23" descr="h2_lines_whit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228600" y="990600"/>
            <a:ext cx="8153400" cy="481584"/>
          </a:xfrm>
        </p:spPr>
        <p:txBody>
          <a:bodyPr>
            <a:noAutofit/>
          </a:bodyPr>
          <a:lstStyle>
            <a:lvl1pPr>
              <a:buNone/>
              <a:defRPr sz="1575" cap="all" baseline="0"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>
              <a:buNone/>
              <a:defRPr sz="1013">
                <a:latin typeface="Impact" pitchFamily="34" charset="0"/>
              </a:defRPr>
            </a:lvl2pPr>
            <a:lvl3pPr>
              <a:buNone/>
              <a:defRPr sz="1013">
                <a:latin typeface="Impact" pitchFamily="34" charset="0"/>
              </a:defRPr>
            </a:lvl3pPr>
            <a:lvl4pPr>
              <a:buNone/>
              <a:defRPr sz="1013">
                <a:latin typeface="Impact" pitchFamily="34" charset="0"/>
              </a:defRPr>
            </a:lvl4pPr>
            <a:lvl5pPr>
              <a:buNone/>
              <a:defRPr sz="1013">
                <a:latin typeface="Impac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341827" y="6291868"/>
            <a:ext cx="3455464" cy="489932"/>
            <a:chOff x="5341826" y="6197390"/>
            <a:chExt cx="3455464" cy="489932"/>
          </a:xfrm>
        </p:grpSpPr>
        <p:pic>
          <p:nvPicPr>
            <p:cNvPr id="14" name="Picture 13" descr="PU_signature.eps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34250" y="6197390"/>
              <a:ext cx="1463040" cy="489932"/>
            </a:xfrm>
            <a:prstGeom prst="rect">
              <a:avLst/>
            </a:prstGeom>
          </p:spPr>
        </p:pic>
        <p:pic>
          <p:nvPicPr>
            <p:cNvPr id="15" name="Picture 14" descr="RCHE_K.jp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41826" y="6254541"/>
              <a:ext cx="1828800" cy="353569"/>
            </a:xfrm>
            <a:prstGeom prst="rect">
              <a:avLst/>
            </a:prstGeom>
          </p:spPr>
        </p:pic>
      </p:grp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>
            <a:noAutofit/>
          </a:bodyPr>
          <a:lstStyle>
            <a:lvl1pPr>
              <a:buNone/>
              <a:defRPr sz="2475" cap="all" baseline="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35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6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0086-4DE5-41E5-92FA-03DC3D59B44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0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://www.fda.gov/Drugs/DrugSafety/ucm504617.htm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imic.catalyzecare.org:3838/sample-apps/usecasetwo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imic.catalyzecare.org:3838/sample-apps/usecasetwo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67249" y="577574"/>
            <a:ext cx="6048632" cy="44748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Closing </a:t>
            </a:r>
            <a:r>
              <a:rPr lang="en-US" sz="2400" b="1" dirty="0"/>
              <a:t>the Data Loop: An Integrated Open Access Analysis Platform for the MIMIC Database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67249" y="4236971"/>
            <a:ext cx="2978993" cy="288395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+mn-lt"/>
              </a:rPr>
              <a:t>Mohammad Adibuzzaman, PhD	</a:t>
            </a:r>
            <a:endParaRPr lang="en-US" sz="14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67249" y="4730245"/>
            <a:ext cx="3545681" cy="233124"/>
          </a:xfrm>
        </p:spPr>
        <p:txBody>
          <a:bodyPr>
            <a:noAutofit/>
          </a:bodyPr>
          <a:lstStyle/>
          <a:p>
            <a:r>
              <a:rPr lang="en-US" sz="1200" dirty="0" smtClean="0"/>
              <a:t>Assistant Research Scientist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67249" y="5168247"/>
            <a:ext cx="1687592" cy="295275"/>
          </a:xfrm>
        </p:spPr>
        <p:txBody>
          <a:bodyPr/>
          <a:lstStyle/>
          <a:p>
            <a:r>
              <a:rPr lang="en-US" sz="1200" dirty="0" smtClean="0"/>
              <a:t>madibuzz@purdue.edu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67249" y="1495515"/>
            <a:ext cx="7576751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Mohammad Adibuzzaman</a:t>
            </a:r>
            <a:r>
              <a:rPr lang="en-GB" baseline="30000" dirty="0"/>
              <a:t>1</a:t>
            </a:r>
            <a:r>
              <a:rPr lang="en-GB" dirty="0"/>
              <a:t>, Ken Musselman</a:t>
            </a:r>
            <a:r>
              <a:rPr lang="en-GB" baseline="30000" dirty="0"/>
              <a:t>1</a:t>
            </a:r>
            <a:r>
              <a:rPr lang="en-GB" dirty="0"/>
              <a:t>, Alistair </a:t>
            </a:r>
            <a:r>
              <a:rPr lang="en-GB" dirty="0" smtClean="0"/>
              <a:t>Johnson</a:t>
            </a:r>
            <a:r>
              <a:rPr lang="en-GB" baseline="30000" dirty="0" smtClean="0"/>
              <a:t>2</a:t>
            </a:r>
            <a:r>
              <a:rPr lang="en-GB" dirty="0" smtClean="0"/>
              <a:t>,</a:t>
            </a:r>
          </a:p>
          <a:p>
            <a:r>
              <a:rPr lang="en-GB" dirty="0" smtClean="0"/>
              <a:t>Paul </a:t>
            </a:r>
            <a:r>
              <a:rPr lang="en-GB" dirty="0"/>
              <a:t>Brown</a:t>
            </a:r>
            <a:r>
              <a:rPr lang="en-GB" baseline="30000" dirty="0"/>
              <a:t>3</a:t>
            </a:r>
            <a:r>
              <a:rPr lang="en-GB" dirty="0"/>
              <a:t>, Zachary Pitluk</a:t>
            </a:r>
            <a:r>
              <a:rPr lang="en-GB" baseline="30000" dirty="0"/>
              <a:t>3</a:t>
            </a:r>
            <a:r>
              <a:rPr lang="en-GB" dirty="0"/>
              <a:t>, Ananth Grama</a:t>
            </a:r>
            <a:r>
              <a:rPr lang="en-GB" baseline="30000" dirty="0"/>
              <a:t>4 </a:t>
            </a:r>
            <a:endParaRPr lang="en-GB" baseline="30000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GB" sz="1400" baseline="30000" dirty="0"/>
              <a:t>1</a:t>
            </a:r>
            <a:r>
              <a:rPr lang="en-GB" sz="1400" dirty="0"/>
              <a:t>Regenstrief Center for Healthcare Engineering, Purdue University, West Lafayette, USA</a:t>
            </a:r>
            <a:endParaRPr lang="en-US" sz="1400" dirty="0"/>
          </a:p>
          <a:p>
            <a:r>
              <a:rPr lang="en-GB" sz="1400" baseline="30000" dirty="0"/>
              <a:t>2</a:t>
            </a:r>
            <a:r>
              <a:rPr lang="en-GB" sz="1400" dirty="0"/>
              <a:t>Laboratory for Computational Physiology, Massachusetts Institute of Technology, Cambridge, USA </a:t>
            </a:r>
            <a:endParaRPr lang="en-US" sz="1400" dirty="0"/>
          </a:p>
          <a:p>
            <a:r>
              <a:rPr lang="en-GB" sz="1400" baseline="30000" dirty="0"/>
              <a:t>3</a:t>
            </a:r>
            <a:r>
              <a:rPr lang="en-GB" sz="1400" dirty="0"/>
              <a:t>Paradigm4, Waltham, USA</a:t>
            </a:r>
            <a:endParaRPr lang="en-US" sz="1400" dirty="0"/>
          </a:p>
          <a:p>
            <a:r>
              <a:rPr lang="en-GB" sz="1400" baseline="30000" dirty="0"/>
              <a:t>4</a:t>
            </a:r>
            <a:r>
              <a:rPr lang="en-GB" sz="1400" dirty="0"/>
              <a:t>Department of Computer Science, Purdue University, West Lafayette, USA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00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Proposed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Multidocument 7"/>
          <p:cNvSpPr/>
          <p:nvPr/>
        </p:nvSpPr>
        <p:spPr>
          <a:xfrm>
            <a:off x="1105928" y="2357673"/>
            <a:ext cx="1539595" cy="1565645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tabLst>
                <a:tab pos="1038225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Waveform Database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 flipH="1">
            <a:off x="6302967" y="3439390"/>
            <a:ext cx="1407649" cy="569326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‘R’/Shiny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79392" y="2234316"/>
            <a:ext cx="2123575" cy="1689002"/>
            <a:chOff x="-160936" y="0"/>
            <a:chExt cx="1399186" cy="847726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28575" y="0"/>
              <a:ext cx="1052508" cy="731562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14605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310"/>
            <p:cNvSpPr txBox="1"/>
            <p:nvPr/>
          </p:nvSpPr>
          <p:spPr>
            <a:xfrm>
              <a:off x="-160936" y="281305"/>
              <a:ext cx="1399186" cy="56642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SciDB </a:t>
              </a:r>
              <a:b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(Distributed DB) </a:t>
              </a:r>
              <a:b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ICU Time Series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2732263" y="2860574"/>
            <a:ext cx="231302" cy="18028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170664" y="2870066"/>
            <a:ext cx="231302" cy="17965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40993">
            <a:off x="6245143" y="3069327"/>
            <a:ext cx="231302" cy="18028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779777">
            <a:off x="6243923" y="4350313"/>
            <a:ext cx="231302" cy="18028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016451" y="2490057"/>
            <a:ext cx="1084221" cy="929899"/>
            <a:chOff x="-8016" y="-9754"/>
            <a:chExt cx="714375" cy="466725"/>
          </a:xfrm>
        </p:grpSpPr>
        <p:sp>
          <p:nvSpPr>
            <p:cNvPr id="19" name="Flowchart: Process 18"/>
            <p:cNvSpPr/>
            <p:nvPr/>
          </p:nvSpPr>
          <p:spPr>
            <a:xfrm>
              <a:off x="-8016" y="10757"/>
              <a:ext cx="714375" cy="36639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14605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F2F2F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317"/>
            <p:cNvSpPr txBox="1"/>
            <p:nvPr/>
          </p:nvSpPr>
          <p:spPr>
            <a:xfrm>
              <a:off x="-8016" y="-9754"/>
              <a:ext cx="647700" cy="4667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Bash/ Python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62321" y="3951783"/>
            <a:ext cx="2140646" cy="1525622"/>
            <a:chOff x="-115032" y="0"/>
            <a:chExt cx="1410435" cy="765724"/>
          </a:xfrm>
        </p:grpSpPr>
        <p:sp>
          <p:nvSpPr>
            <p:cNvPr id="17" name="Flowchart: Magnetic Disk 16"/>
            <p:cNvSpPr/>
            <p:nvPr/>
          </p:nvSpPr>
          <p:spPr>
            <a:xfrm>
              <a:off x="85725" y="0"/>
              <a:ext cx="1052512" cy="70008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14605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320"/>
            <p:cNvSpPr txBox="1"/>
            <p:nvPr/>
          </p:nvSpPr>
          <p:spPr>
            <a:xfrm>
              <a:off x="-115032" y="241848"/>
              <a:ext cx="1410435" cy="523876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Postgres </a:t>
              </a:r>
              <a:b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Single Server DB) </a:t>
              </a:r>
              <a:b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Clinical Data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5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4547" b="15961"/>
          <a:stretch/>
        </p:blipFill>
        <p:spPr>
          <a:xfrm>
            <a:off x="1331356" y="2374403"/>
            <a:ext cx="562938" cy="2585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3577" y="1472184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MIMIC_Numeric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53398" y="2238998"/>
            <a:ext cx="3639424" cy="17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16665" y="2374403"/>
            <a:ext cx="0" cy="2566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97168" y="2374403"/>
            <a:ext cx="0" cy="2585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418" y="1472184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MIMIC_Metadata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93577" y="1841516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Elapsed_Time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557886" y="3676706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File_ID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1225390" y="3676707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File_ID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2417" y="5166111"/>
            <a:ext cx="305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Start_Time: datetime, mimiciii_id: int32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53398" y="5136857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II:float, V: float, resp: float,…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Waveform database design in scidb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7" r="4821" b="7225"/>
          <a:stretch/>
        </p:blipFill>
        <p:spPr bwMode="auto">
          <a:xfrm>
            <a:off x="3058710" y="2315910"/>
            <a:ext cx="3880475" cy="2632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9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cores (24 hyperthreaded cores).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6TB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64G RAM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instances of SciDB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271" y="2352764"/>
            <a:ext cx="5935529" cy="3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5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961558"/>
            <a:ext cx="8305800" cy="25800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www.fda.gov/Drugs/DrugSafety/ucm504617.htm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 case One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795" r="1061"/>
          <a:stretch/>
        </p:blipFill>
        <p:spPr>
          <a:xfrm>
            <a:off x="548560" y="990600"/>
            <a:ext cx="7168292" cy="47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mimic.catalyzecare.org:3838/sample-apps/usecaseone/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 case one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 case two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7" y="950659"/>
            <a:ext cx="7178467" cy="51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http://mimic.catalyzecare.org:3838/sample-apps/usecasetwo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 case two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Revisit: Proposed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ircular Arrow 4"/>
          <p:cNvSpPr/>
          <p:nvPr/>
        </p:nvSpPr>
        <p:spPr>
          <a:xfrm rot="15478586" flipV="1">
            <a:off x="425289" y="-584847"/>
            <a:ext cx="5571749" cy="5379671"/>
          </a:xfrm>
          <a:prstGeom prst="circularArrow">
            <a:avLst>
              <a:gd name="adj1" fmla="val 5544"/>
              <a:gd name="adj2" fmla="val 681733"/>
              <a:gd name="adj3" fmla="val 13767645"/>
              <a:gd name="adj4" fmla="val 7675044"/>
              <a:gd name="adj5" fmla="val 5757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58114" y="1671899"/>
            <a:ext cx="7503700" cy="522334"/>
          </a:xfrm>
          <a:custGeom>
            <a:avLst/>
            <a:gdLst>
              <a:gd name="connsiteX0" fmla="*/ 0 w 7503700"/>
              <a:gd name="connsiteY0" fmla="*/ 52233 h 522334"/>
              <a:gd name="connsiteX1" fmla="*/ 52233 w 7503700"/>
              <a:gd name="connsiteY1" fmla="*/ 0 h 522334"/>
              <a:gd name="connsiteX2" fmla="*/ 7451467 w 7503700"/>
              <a:gd name="connsiteY2" fmla="*/ 0 h 522334"/>
              <a:gd name="connsiteX3" fmla="*/ 7503700 w 7503700"/>
              <a:gd name="connsiteY3" fmla="*/ 52233 h 522334"/>
              <a:gd name="connsiteX4" fmla="*/ 7503700 w 7503700"/>
              <a:gd name="connsiteY4" fmla="*/ 470101 h 522334"/>
              <a:gd name="connsiteX5" fmla="*/ 7451467 w 7503700"/>
              <a:gd name="connsiteY5" fmla="*/ 522334 h 522334"/>
              <a:gd name="connsiteX6" fmla="*/ 52233 w 7503700"/>
              <a:gd name="connsiteY6" fmla="*/ 522334 h 522334"/>
              <a:gd name="connsiteX7" fmla="*/ 0 w 7503700"/>
              <a:gd name="connsiteY7" fmla="*/ 470101 h 522334"/>
              <a:gd name="connsiteX8" fmla="*/ 0 w 7503700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3700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7451467" y="0"/>
                </a:lnTo>
                <a:cubicBezTo>
                  <a:pt x="7480314" y="0"/>
                  <a:pt x="7503700" y="23386"/>
                  <a:pt x="7503700" y="52233"/>
                </a:cubicBezTo>
                <a:lnTo>
                  <a:pt x="7503700" y="470101"/>
                </a:lnTo>
                <a:cubicBezTo>
                  <a:pt x="7503700" y="498948"/>
                  <a:pt x="7480314" y="522334"/>
                  <a:pt x="7451467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19" tIns="99119" rIns="99119" bIns="9911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chemeClr val="tx1"/>
                </a:solidFill>
              </a:rPr>
              <a:t>Big Data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58114" y="2286882"/>
            <a:ext cx="7503700" cy="522334"/>
          </a:xfrm>
          <a:custGeom>
            <a:avLst/>
            <a:gdLst>
              <a:gd name="connsiteX0" fmla="*/ 0 w 7503700"/>
              <a:gd name="connsiteY0" fmla="*/ 52233 h 522334"/>
              <a:gd name="connsiteX1" fmla="*/ 52233 w 7503700"/>
              <a:gd name="connsiteY1" fmla="*/ 0 h 522334"/>
              <a:gd name="connsiteX2" fmla="*/ 7451467 w 7503700"/>
              <a:gd name="connsiteY2" fmla="*/ 0 h 522334"/>
              <a:gd name="connsiteX3" fmla="*/ 7503700 w 7503700"/>
              <a:gd name="connsiteY3" fmla="*/ 52233 h 522334"/>
              <a:gd name="connsiteX4" fmla="*/ 7503700 w 7503700"/>
              <a:gd name="connsiteY4" fmla="*/ 470101 h 522334"/>
              <a:gd name="connsiteX5" fmla="*/ 7451467 w 7503700"/>
              <a:gd name="connsiteY5" fmla="*/ 522334 h 522334"/>
              <a:gd name="connsiteX6" fmla="*/ 52233 w 7503700"/>
              <a:gd name="connsiteY6" fmla="*/ 522334 h 522334"/>
              <a:gd name="connsiteX7" fmla="*/ 0 w 7503700"/>
              <a:gd name="connsiteY7" fmla="*/ 470101 h 522334"/>
              <a:gd name="connsiteX8" fmla="*/ 0 w 7503700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3700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7451467" y="0"/>
                </a:lnTo>
                <a:cubicBezTo>
                  <a:pt x="7480314" y="0"/>
                  <a:pt x="7503700" y="23386"/>
                  <a:pt x="7503700" y="52233"/>
                </a:cubicBezTo>
                <a:lnTo>
                  <a:pt x="7503700" y="470101"/>
                </a:lnTo>
                <a:cubicBezTo>
                  <a:pt x="7503700" y="498948"/>
                  <a:pt x="7480314" y="522334"/>
                  <a:pt x="7451467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19" tIns="99119" rIns="99119" bIns="9911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chemeClr val="tx1"/>
                </a:solidFill>
              </a:rPr>
              <a:t>High Performance Computing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58114" y="2901864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solidFill>
                  <a:schemeClr val="tx1"/>
                </a:solidFill>
              </a:rPr>
              <a:t>Analysis</a:t>
            </a:r>
            <a:endParaRPr lang="en-US" sz="2100" kern="12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58114" y="3516847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solidFill>
                  <a:schemeClr val="tx1"/>
                </a:solidFill>
              </a:rPr>
              <a:t>Publication</a:t>
            </a:r>
            <a:endParaRPr lang="en-US" sz="2100" kern="12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728708" y="2901864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solidFill>
                  <a:schemeClr val="tx1"/>
                </a:solidFill>
              </a:rPr>
              <a:t>Reproduce/Analysis</a:t>
            </a:r>
            <a:endParaRPr lang="en-US" sz="2100" kern="12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728708" y="3516847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solidFill>
                  <a:schemeClr val="tx1"/>
                </a:solidFill>
              </a:rPr>
              <a:t>Publication</a:t>
            </a:r>
            <a:endParaRPr lang="en-US" sz="2100" kern="12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728708" y="4192294"/>
            <a:ext cx="2433106" cy="960819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solidFill>
                  <a:schemeClr val="tx1"/>
                </a:solidFill>
              </a:rPr>
              <a:t>Evidence </a:t>
            </a:r>
            <a:r>
              <a:rPr lang="en-US" sz="2100" dirty="0" smtClean="0">
                <a:solidFill>
                  <a:schemeClr val="tx1"/>
                </a:solidFill>
              </a:rPr>
              <a:t>Based Medicine/</a:t>
            </a:r>
            <a:r>
              <a:rPr lang="en-US" sz="2100" kern="1200" dirty="0" smtClean="0">
                <a:solidFill>
                  <a:schemeClr val="tx1"/>
                </a:solidFill>
              </a:rPr>
              <a:t>FDA Approval</a:t>
            </a:r>
            <a:endParaRPr lang="en-US" sz="21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6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Sustainability</a:t>
            </a:r>
          </a:p>
          <a:p>
            <a:r>
              <a:rPr lang="en-US" sz="2000" dirty="0" smtClean="0"/>
              <a:t>Privacy/Security</a:t>
            </a:r>
          </a:p>
          <a:p>
            <a:r>
              <a:rPr lang="en-US" sz="2000" dirty="0" smtClean="0"/>
              <a:t>Scalability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Issues to be addressed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Research to translation: big data in healthcare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ircular Arrow 4"/>
          <p:cNvSpPr/>
          <p:nvPr/>
        </p:nvSpPr>
        <p:spPr>
          <a:xfrm>
            <a:off x="1338467" y="877097"/>
            <a:ext cx="5379671" cy="5379671"/>
          </a:xfrm>
          <a:prstGeom prst="circularArrow">
            <a:avLst>
              <a:gd name="adj1" fmla="val 5544"/>
              <a:gd name="adj2" fmla="val 330680"/>
              <a:gd name="adj3" fmla="val 13767645"/>
              <a:gd name="adj4" fmla="val 17391005"/>
              <a:gd name="adj5" fmla="val 5757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2764256" y="911410"/>
            <a:ext cx="2528093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chemeClr val="tx1"/>
                </a:solidFill>
              </a:rPr>
              <a:t>Big Data Preprocess</a:t>
            </a:r>
            <a:endParaRPr lang="en-US" sz="2300" kern="12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946077" y="2496596"/>
            <a:ext cx="2528093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chemeClr val="tx1"/>
                </a:solidFill>
              </a:rPr>
              <a:t>High Performance Computing</a:t>
            </a:r>
            <a:endParaRPr lang="en-US" sz="2300" kern="12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112696" y="5061481"/>
            <a:ext cx="2528093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chemeClr val="tx1"/>
                </a:solidFill>
              </a:rPr>
              <a:t>Analysis/Code</a:t>
            </a:r>
            <a:endParaRPr lang="en-US" sz="2300" kern="12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415816" y="5061481"/>
            <a:ext cx="2528093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chemeClr val="tx1"/>
                </a:solidFill>
              </a:rPr>
              <a:t>Publication</a:t>
            </a:r>
            <a:endParaRPr lang="en-US" sz="2300" kern="12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82434" y="2496596"/>
            <a:ext cx="2861521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chemeClr val="tx1"/>
                </a:solidFill>
              </a:rPr>
              <a:t>Reproduce/Evidence Based Medicine/FDA Approval</a:t>
            </a:r>
            <a:endParaRPr lang="en-US" sz="23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9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Janitor </a:t>
            </a:r>
            <a:r>
              <a:rPr lang="en-US" smtClean="0">
                <a:solidFill>
                  <a:schemeClr val="tx1"/>
                </a:solidFill>
              </a:rPr>
              <a:t>work?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707" r="27097"/>
          <a:stretch/>
        </p:blipFill>
        <p:spPr>
          <a:xfrm>
            <a:off x="887104" y="1082296"/>
            <a:ext cx="6441744" cy="50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Proposed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ircular Arrow 4"/>
          <p:cNvSpPr/>
          <p:nvPr/>
        </p:nvSpPr>
        <p:spPr>
          <a:xfrm rot="15478586" flipV="1">
            <a:off x="425289" y="-584847"/>
            <a:ext cx="5571749" cy="5379671"/>
          </a:xfrm>
          <a:prstGeom prst="circularArrow">
            <a:avLst>
              <a:gd name="adj1" fmla="val 5544"/>
              <a:gd name="adj2" fmla="val 681733"/>
              <a:gd name="adj3" fmla="val 13767645"/>
              <a:gd name="adj4" fmla="val 7675044"/>
              <a:gd name="adj5" fmla="val 5757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58114" y="1671899"/>
            <a:ext cx="7503700" cy="522334"/>
          </a:xfrm>
          <a:custGeom>
            <a:avLst/>
            <a:gdLst>
              <a:gd name="connsiteX0" fmla="*/ 0 w 7503700"/>
              <a:gd name="connsiteY0" fmla="*/ 52233 h 522334"/>
              <a:gd name="connsiteX1" fmla="*/ 52233 w 7503700"/>
              <a:gd name="connsiteY1" fmla="*/ 0 h 522334"/>
              <a:gd name="connsiteX2" fmla="*/ 7451467 w 7503700"/>
              <a:gd name="connsiteY2" fmla="*/ 0 h 522334"/>
              <a:gd name="connsiteX3" fmla="*/ 7503700 w 7503700"/>
              <a:gd name="connsiteY3" fmla="*/ 52233 h 522334"/>
              <a:gd name="connsiteX4" fmla="*/ 7503700 w 7503700"/>
              <a:gd name="connsiteY4" fmla="*/ 470101 h 522334"/>
              <a:gd name="connsiteX5" fmla="*/ 7451467 w 7503700"/>
              <a:gd name="connsiteY5" fmla="*/ 522334 h 522334"/>
              <a:gd name="connsiteX6" fmla="*/ 52233 w 7503700"/>
              <a:gd name="connsiteY6" fmla="*/ 522334 h 522334"/>
              <a:gd name="connsiteX7" fmla="*/ 0 w 7503700"/>
              <a:gd name="connsiteY7" fmla="*/ 470101 h 522334"/>
              <a:gd name="connsiteX8" fmla="*/ 0 w 7503700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3700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7451467" y="0"/>
                </a:lnTo>
                <a:cubicBezTo>
                  <a:pt x="7480314" y="0"/>
                  <a:pt x="7503700" y="23386"/>
                  <a:pt x="7503700" y="52233"/>
                </a:cubicBezTo>
                <a:lnTo>
                  <a:pt x="7503700" y="470101"/>
                </a:lnTo>
                <a:cubicBezTo>
                  <a:pt x="7503700" y="498948"/>
                  <a:pt x="7480314" y="522334"/>
                  <a:pt x="7451467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19" tIns="99119" rIns="99119" bIns="9911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chemeClr val="tx1"/>
                </a:solidFill>
              </a:rPr>
              <a:t>Big Data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58114" y="2286882"/>
            <a:ext cx="7503700" cy="522334"/>
          </a:xfrm>
          <a:custGeom>
            <a:avLst/>
            <a:gdLst>
              <a:gd name="connsiteX0" fmla="*/ 0 w 7503700"/>
              <a:gd name="connsiteY0" fmla="*/ 52233 h 522334"/>
              <a:gd name="connsiteX1" fmla="*/ 52233 w 7503700"/>
              <a:gd name="connsiteY1" fmla="*/ 0 h 522334"/>
              <a:gd name="connsiteX2" fmla="*/ 7451467 w 7503700"/>
              <a:gd name="connsiteY2" fmla="*/ 0 h 522334"/>
              <a:gd name="connsiteX3" fmla="*/ 7503700 w 7503700"/>
              <a:gd name="connsiteY3" fmla="*/ 52233 h 522334"/>
              <a:gd name="connsiteX4" fmla="*/ 7503700 w 7503700"/>
              <a:gd name="connsiteY4" fmla="*/ 470101 h 522334"/>
              <a:gd name="connsiteX5" fmla="*/ 7451467 w 7503700"/>
              <a:gd name="connsiteY5" fmla="*/ 522334 h 522334"/>
              <a:gd name="connsiteX6" fmla="*/ 52233 w 7503700"/>
              <a:gd name="connsiteY6" fmla="*/ 522334 h 522334"/>
              <a:gd name="connsiteX7" fmla="*/ 0 w 7503700"/>
              <a:gd name="connsiteY7" fmla="*/ 470101 h 522334"/>
              <a:gd name="connsiteX8" fmla="*/ 0 w 7503700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3700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7451467" y="0"/>
                </a:lnTo>
                <a:cubicBezTo>
                  <a:pt x="7480314" y="0"/>
                  <a:pt x="7503700" y="23386"/>
                  <a:pt x="7503700" y="52233"/>
                </a:cubicBezTo>
                <a:lnTo>
                  <a:pt x="7503700" y="470101"/>
                </a:lnTo>
                <a:cubicBezTo>
                  <a:pt x="7503700" y="498948"/>
                  <a:pt x="7480314" y="522334"/>
                  <a:pt x="7451467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19" tIns="99119" rIns="99119" bIns="9911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chemeClr val="tx1"/>
                </a:solidFill>
              </a:rPr>
              <a:t>High Performance Computing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58114" y="2901864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solidFill>
                  <a:schemeClr val="tx1"/>
                </a:solidFill>
              </a:rPr>
              <a:t>Analysis</a:t>
            </a:r>
            <a:endParaRPr lang="en-US" sz="2100" kern="12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58114" y="3516847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solidFill>
                  <a:schemeClr val="tx1"/>
                </a:solidFill>
              </a:rPr>
              <a:t>Publication</a:t>
            </a:r>
            <a:endParaRPr lang="en-US" sz="2100" kern="12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728708" y="2901864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solidFill>
                  <a:schemeClr val="tx1"/>
                </a:solidFill>
              </a:rPr>
              <a:t>Reproduce/Analysis</a:t>
            </a:r>
            <a:endParaRPr lang="en-US" sz="2100" kern="12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728708" y="3516847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solidFill>
                  <a:schemeClr val="tx1"/>
                </a:solidFill>
              </a:rPr>
              <a:t>Publication</a:t>
            </a:r>
            <a:endParaRPr lang="en-US" sz="2100" kern="12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728708" y="4192294"/>
            <a:ext cx="2433106" cy="960819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>
                <a:solidFill>
                  <a:schemeClr val="tx1"/>
                </a:solidFill>
              </a:rPr>
              <a:t>Evidence </a:t>
            </a:r>
            <a:r>
              <a:rPr lang="en-US" sz="2100" dirty="0" smtClean="0">
                <a:solidFill>
                  <a:schemeClr val="tx1"/>
                </a:solidFill>
              </a:rPr>
              <a:t>Based Medicine/</a:t>
            </a:r>
            <a:r>
              <a:rPr lang="en-US" sz="2100" kern="1200" dirty="0" smtClean="0">
                <a:solidFill>
                  <a:schemeClr val="tx1"/>
                </a:solidFill>
              </a:rPr>
              <a:t>FDA Approval</a:t>
            </a:r>
            <a:endParaRPr lang="en-US" sz="21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8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5683" y="218499"/>
            <a:ext cx="6335225" cy="454522"/>
          </a:xfrm>
        </p:spPr>
        <p:txBody>
          <a:bodyPr/>
          <a:lstStyle/>
          <a:p>
            <a:r>
              <a:rPr lang="en-US" altLang="en-US" sz="1800" dirty="0">
                <a:solidFill>
                  <a:schemeClr val="tx1"/>
                </a:solidFill>
              </a:rPr>
              <a:t>Multi-parameter Intelligent Monitoring in Intensive Care (MIMIC II)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8628148"/>
              </p:ext>
            </p:extLst>
          </p:nvPr>
        </p:nvGraphicFramePr>
        <p:xfrm>
          <a:off x="934994" y="1214854"/>
          <a:ext cx="7488195" cy="478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18955" y="1986830"/>
            <a:ext cx="147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Clinical Database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45210" y="1999184"/>
            <a:ext cx="147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Waveform Database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1192" y="1264508"/>
            <a:ext cx="147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MIMIC III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72284" y="2797090"/>
            <a:ext cx="26031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58,000 Hospital 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2001-2012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Nurse entered </a:t>
            </a:r>
            <a:r>
              <a:rPr lang="en-US" sz="1400" dirty="0" smtClean="0"/>
              <a:t>physiology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Medications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Laboratory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Nursing notes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Discharge </a:t>
            </a:r>
            <a:r>
              <a:rPr lang="en-US" sz="1400" dirty="0" smtClean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Format: CSV, SQL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~40GB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08147" y="2809444"/>
            <a:ext cx="2603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23,180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2001-2012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Waveforms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ECG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Blood 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Plethysmography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Format: Text,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~3TB Compressed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70637" y="2448948"/>
            <a:ext cx="1474573" cy="1807963"/>
            <a:chOff x="3970637" y="2448948"/>
            <a:chExt cx="1474573" cy="1807963"/>
          </a:xfrm>
        </p:grpSpPr>
        <p:sp>
          <p:nvSpPr>
            <p:cNvPr id="12" name="TextBox 11"/>
            <p:cNvSpPr txBox="1"/>
            <p:nvPr/>
          </p:nvSpPr>
          <p:spPr>
            <a:xfrm>
              <a:off x="4071551" y="3056582"/>
              <a:ext cx="12150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4,897 Waveform and 5,266 Numeric records matched with 2,809 clinical records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0637" y="2448948"/>
              <a:ext cx="1474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Matched Subset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7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Physiobank ATM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Rsync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batch)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rsync in 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buntu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apt-get -y install rsync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WFDB (Waveform database) toolbox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rdsamp('mimic2wdb/31/3141595/3141595_0008')</a:t>
            </a: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Mimic iiI Access Platform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8156" y="1842055"/>
            <a:ext cx="77632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High level browsing and exploration of the database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many patients with Acute Kidney Injury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Integration of heterogeneous data sources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SQL and Waveform or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Cohort selection according to research goal based on clinical criteria,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8 hours of continuous minute by minute HR and BP trend within the first 24 hour of admission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Reproduce different 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machine learning and statistical algorithms.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Logistic Regression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Multivariate Regression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Artificial Neural </a:t>
            </a:r>
            <a:r>
              <a:rPr lang="en-US" sz="1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Network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    No parallelism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698157" y="207413"/>
            <a:ext cx="819308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75" kern="1200" cap="all" baseline="0">
                <a:solidFill>
                  <a:schemeClr val="bg1"/>
                </a:solidFill>
                <a:latin typeface="Impac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Limitations of current platform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Research with mimic database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2" y="1046206"/>
            <a:ext cx="7350222" cy="47280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76518" y="2413686"/>
            <a:ext cx="1087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of the studies use only Clinical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238" y="1315418"/>
            <a:ext cx="8305800" cy="447141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lvl="2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sz="137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  <a:p>
            <a:pPr lvl="2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SciDB</a:t>
            </a:r>
            <a:endParaRPr lang="en-US" sz="1087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lvl="2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2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R/Shiny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SciDB Capabilities</a:t>
            </a:r>
          </a:p>
          <a:p>
            <a:pPr lvl="1"/>
            <a:r>
              <a:rPr lang="en-US" sz="1088" b="1" dirty="0" smtClean="0"/>
              <a:t>CROSS_JOIN</a:t>
            </a:r>
            <a:r>
              <a:rPr lang="en-US" sz="1088" b="1" dirty="0"/>
              <a:t>: Combine two arrays, aligning cells with equal dimension </a:t>
            </a:r>
            <a:r>
              <a:rPr lang="en-US" sz="1088" b="1" dirty="0" smtClean="0"/>
              <a:t>values</a:t>
            </a:r>
          </a:p>
          <a:p>
            <a:pPr lvl="1"/>
            <a:r>
              <a:rPr lang="en-US" sz="1088" b="1" dirty="0"/>
              <a:t>MERGE: Union-like combination of two </a:t>
            </a:r>
            <a:r>
              <a:rPr lang="en-US" sz="1088" b="1" dirty="0" smtClean="0"/>
              <a:t>arrays</a:t>
            </a:r>
          </a:p>
          <a:p>
            <a:pPr lvl="1"/>
            <a:r>
              <a:rPr lang="en-US" sz="1088" b="1" dirty="0"/>
              <a:t>WINDOW: Apply aggregates over a moving window</a:t>
            </a:r>
          </a:p>
          <a:p>
            <a:pPr lvl="2"/>
            <a:r>
              <a:rPr lang="en-US" sz="975" dirty="0"/>
              <a:t>window(input, NUM_PRECEDING_X, NUM_FOLLOWING_X, NUM_PRECEDING_Y</a:t>
            </a:r>
            <a:r>
              <a:rPr lang="en-US" sz="975" dirty="0" smtClean="0"/>
              <a:t>...,aggregate(ATTNAME</a:t>
            </a:r>
            <a:r>
              <a:rPr lang="en-US" sz="975" dirty="0"/>
              <a:t>) [as ALIAS] [,aggregate2</a:t>
            </a:r>
            <a:r>
              <a:rPr lang="en-US" sz="975" dirty="0" smtClean="0"/>
              <a:t>...])</a:t>
            </a:r>
            <a:endParaRPr lang="en-US" sz="975" b="1" dirty="0"/>
          </a:p>
          <a:p>
            <a:pPr lvl="1"/>
            <a:r>
              <a:rPr lang="en-US" sz="1088" b="1" dirty="0"/>
              <a:t>SORT: Unpack and sort</a:t>
            </a:r>
          </a:p>
          <a:p>
            <a:pPr lvl="1"/>
            <a:r>
              <a:rPr lang="en-US" sz="1100" b="1" dirty="0"/>
              <a:t>UNIQ</a:t>
            </a:r>
            <a:r>
              <a:rPr lang="en-US" sz="1100" b="1" dirty="0" smtClean="0"/>
              <a:t>: </a:t>
            </a:r>
            <a:r>
              <a:rPr lang="en-US" sz="1088" b="1" dirty="0" smtClean="0"/>
              <a:t>Select </a:t>
            </a:r>
            <a:r>
              <a:rPr lang="en-US" sz="1088" b="1" dirty="0"/>
              <a:t>unique elements from a sorted array</a:t>
            </a:r>
          </a:p>
          <a:p>
            <a:pPr lvl="1"/>
            <a:r>
              <a:rPr lang="en-US" sz="1088" b="1" dirty="0"/>
              <a:t>KENDALL, PEARSON, SPEARMAN: Correlation </a:t>
            </a:r>
            <a:r>
              <a:rPr lang="en-US" sz="1088" b="1" dirty="0" smtClean="0"/>
              <a:t>metrics</a:t>
            </a:r>
          </a:p>
          <a:p>
            <a:pPr lvl="1"/>
            <a:r>
              <a:rPr lang="en-US" sz="1088" b="1" dirty="0" smtClean="0"/>
              <a:t>Distributed Computing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Proposed architecture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1247</TotalTime>
  <Words>510</Words>
  <Application>Microsoft Office PowerPoint</Application>
  <PresentationFormat>On-screen Show (4:3)</PresentationFormat>
  <Paragraphs>138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SimSun</vt:lpstr>
      <vt:lpstr>Arial</vt:lpstr>
      <vt:lpstr>Calibri</vt:lpstr>
      <vt:lpstr>Calibri Light</vt:lpstr>
      <vt:lpstr>Impact</vt:lpstr>
      <vt:lpstr>Times New Roman</vt:lpstr>
      <vt:lpstr>Office Theme</vt:lpstr>
      <vt:lpstr>Closing the Data Loop: An Integrated Open Access Analysis Platform for the MIMIC 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data loop: A Software Tool for Quick and Easy Access of the Physionet Database</dc:title>
  <dc:creator>Adibuzzaman, Mohammad</dc:creator>
  <cp:lastModifiedBy>Adibuzzaman, Mohammad</cp:lastModifiedBy>
  <cp:revision>57</cp:revision>
  <dcterms:created xsi:type="dcterms:W3CDTF">2016-03-28T14:28:46Z</dcterms:created>
  <dcterms:modified xsi:type="dcterms:W3CDTF">2016-09-20T21:04:25Z</dcterms:modified>
</cp:coreProperties>
</file>