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446" r:id="rId7"/>
    <p:sldId id="448" r:id="rId8"/>
    <p:sldId id="443" r:id="rId9"/>
    <p:sldId id="444" r:id="rId10"/>
    <p:sldId id="445" r:id="rId11"/>
    <p:sldId id="44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1E8C1-F598-4880-8C2A-9FE6984C97F6}" v="18" dt="2019-01-30T18:31:5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>
      <p:cViewPr varScale="1">
        <p:scale>
          <a:sx n="109" d="100"/>
          <a:sy n="109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B8A96-DD48-47B2-B2A6-F030BB4CFE0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5EAB-39F3-46F3-ACF9-8A61200D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42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2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228482B-9E64-44B1-8D63-D0FCB258F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99DA388-BB78-44F5-B08A-1E4C72F22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Box 8">
            <a:extLst>
              <a:ext uri="{FF2B5EF4-FFF2-40B4-BE49-F238E27FC236}">
                <a16:creationId xmlns:a16="http://schemas.microsoft.com/office/drawing/2014/main" id="{1DC5BA31-ED75-4EC4-A30F-E32F3F2AE8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3246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A1DE6A5-EA2E-426C-9F35-5ED9338AA901}" type="slidenum">
              <a:rPr lang="en-US" altLang="en-US" sz="2400"/>
              <a:pPr eaLnBrk="1" hangingPunct="1"/>
              <a:t>‹#›</a:t>
            </a:fld>
            <a:endParaRPr lang="en-US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7" r:id="rId2"/>
    <p:sldLayoutId id="2147483658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CFE7095-33F4-4D6D-9C8A-6A42F28F0A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Methods for Quantifying Efficacy-Effectiveness Gap of Randomized Controlled Trials: Examples in ARDS</a:t>
            </a:r>
            <a:endParaRPr lang="en-US" altLang="en-US" sz="2800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861C98D9-FF34-435F-9D16-571757C7D0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981200"/>
            <a:ext cx="8610600" cy="1676400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Mohammad Adibuzzaman, PhD</a:t>
            </a:r>
            <a:r>
              <a:rPr lang="en-US" sz="1400" baseline="30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, Yonghan Jung, MSc</a:t>
            </a:r>
            <a:r>
              <a:rPr lang="en-US" sz="1400" baseline="30000" dirty="0">
                <a:solidFill>
                  <a:schemeClr val="tx1"/>
                </a:solidFill>
              </a:rPr>
              <a:t>1,2</a:t>
            </a:r>
            <a:r>
              <a:rPr lang="en-US" sz="1400" dirty="0">
                <a:solidFill>
                  <a:schemeClr val="tx1"/>
                </a:solidFill>
              </a:rPr>
              <a:t>, Elias Bareinboim, PhD</a:t>
            </a:r>
            <a:r>
              <a:rPr lang="en-US" sz="1400" baseline="300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 Paul Griffin, PhD</a:t>
            </a:r>
            <a:r>
              <a:rPr lang="en-US" sz="1400" baseline="30000" dirty="0">
                <a:solidFill>
                  <a:schemeClr val="tx1"/>
                </a:solidFill>
              </a:rPr>
              <a:t>1,3</a:t>
            </a:r>
            <a:r>
              <a:rPr lang="en-US" sz="1400" dirty="0">
                <a:solidFill>
                  <a:schemeClr val="tx1"/>
                </a:solidFill>
              </a:rPr>
              <a:t>, Shravan Kethireddy, MD</a:t>
            </a:r>
            <a:r>
              <a:rPr lang="en-US" sz="1400" baseline="30000" dirty="0">
                <a:solidFill>
                  <a:schemeClr val="tx1"/>
                </a:solidFill>
              </a:rPr>
              <a:t>4</a:t>
            </a:r>
            <a:r>
              <a:rPr lang="en-US" sz="1400" dirty="0">
                <a:solidFill>
                  <a:schemeClr val="tx1"/>
                </a:solidFill>
              </a:rPr>
              <a:t>, Marvi Bikak, MD</a:t>
            </a:r>
            <a:r>
              <a:rPr lang="en-US" sz="1400" baseline="30000" dirty="0">
                <a:solidFill>
                  <a:schemeClr val="tx1"/>
                </a:solidFill>
              </a:rPr>
              <a:t>5</a:t>
            </a:r>
            <a:r>
              <a:rPr lang="en-US" sz="1400" dirty="0">
                <a:solidFill>
                  <a:schemeClr val="tx1"/>
                </a:solidFill>
              </a:rPr>
              <a:t>, Robert Kaplan, MD, PhD</a:t>
            </a:r>
            <a:r>
              <a:rPr lang="en-US" sz="1400" baseline="30000" dirty="0">
                <a:solidFill>
                  <a:schemeClr val="tx1"/>
                </a:solidFill>
              </a:rPr>
              <a:t>6</a:t>
            </a:r>
          </a:p>
          <a:p>
            <a:endParaRPr lang="en-US" sz="1400" baseline="30000" dirty="0">
              <a:solidFill>
                <a:schemeClr val="tx1"/>
              </a:solidFill>
            </a:endParaRPr>
          </a:p>
          <a:p>
            <a:endParaRPr lang="en-US" sz="1400" baseline="30000" dirty="0">
              <a:solidFill>
                <a:schemeClr val="tx1"/>
              </a:solidFill>
            </a:endParaRPr>
          </a:p>
          <a:p>
            <a:endParaRPr lang="en-US" sz="1400" baseline="300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aseline="30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Regenstrief Center for Healthcare Engineering, Purdue University, West Lafayette, Indiana, USA</a:t>
            </a:r>
          </a:p>
          <a:p>
            <a:r>
              <a:rPr lang="en-US" sz="1400" baseline="300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Department of Computer Science, Purdue University, West Lafayette, Indiana</a:t>
            </a:r>
          </a:p>
          <a:p>
            <a:r>
              <a:rPr lang="en-US" sz="1400" baseline="30000" dirty="0">
                <a:solidFill>
                  <a:schemeClr val="tx1"/>
                </a:solidFill>
              </a:rPr>
              <a:t>3</a:t>
            </a:r>
            <a:r>
              <a:rPr lang="en-US" sz="1400" dirty="0">
                <a:solidFill>
                  <a:schemeClr val="tx1"/>
                </a:solidFill>
              </a:rPr>
              <a:t>Purdue University School of Industrial Engineering, West Lafayette Indiana, USA </a:t>
            </a:r>
          </a:p>
          <a:p>
            <a:r>
              <a:rPr lang="en-US" sz="1400" baseline="30000" dirty="0">
                <a:solidFill>
                  <a:schemeClr val="tx1"/>
                </a:solidFill>
              </a:rPr>
              <a:t>4</a:t>
            </a:r>
            <a:r>
              <a:rPr lang="en-US" sz="1400" dirty="0">
                <a:solidFill>
                  <a:schemeClr val="tx1"/>
                </a:solidFill>
              </a:rPr>
              <a:t>NGHS Critical Care, Gainesville, Georgia</a:t>
            </a:r>
          </a:p>
          <a:p>
            <a:r>
              <a:rPr lang="en-US" sz="1400" baseline="-25000" dirty="0">
                <a:solidFill>
                  <a:schemeClr val="tx1"/>
                </a:solidFill>
              </a:rPr>
              <a:t>­</a:t>
            </a:r>
            <a:r>
              <a:rPr lang="en-US" sz="1400" baseline="30000" dirty="0">
                <a:solidFill>
                  <a:schemeClr val="tx1"/>
                </a:solidFill>
              </a:rPr>
              <a:t>5</a:t>
            </a:r>
            <a:r>
              <a:rPr lang="en-US" sz="1400" dirty="0">
                <a:solidFill>
                  <a:schemeClr val="tx1"/>
                </a:solidFill>
              </a:rPr>
              <a:t>Indiana University School of Medicine, Indianapolis, Indiana</a:t>
            </a:r>
          </a:p>
          <a:p>
            <a:r>
              <a:rPr lang="en-US" sz="1400" baseline="30000" dirty="0">
                <a:solidFill>
                  <a:schemeClr val="tx1"/>
                </a:solidFill>
              </a:rPr>
              <a:t>6</a:t>
            </a:r>
            <a:r>
              <a:rPr lang="en-US" sz="1400" dirty="0">
                <a:solidFill>
                  <a:schemeClr val="tx1"/>
                </a:solidFill>
              </a:rPr>
              <a:t>Stanford University, Palo Alto, California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5BCC3A6-8689-41EB-93C1-53214ACEC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641" y="-71288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Randomized Controlled Trials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3B667-4DD2-4F4D-9441-CEE39399DB99}"/>
              </a:ext>
            </a:extLst>
          </p:cNvPr>
          <p:cNvSpPr txBox="1"/>
          <p:nvPr/>
        </p:nvSpPr>
        <p:spPr>
          <a:xfrm>
            <a:off x="9825925" y="9275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7101C-1CF4-42DA-B2CB-4BDD11E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423"/>
            <a:ext cx="5539043" cy="354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AB2E0-9B2F-4711-B6D9-5F27AF944220}"/>
              </a:ext>
            </a:extLst>
          </p:cNvPr>
          <p:cNvSpPr txBox="1"/>
          <p:nvPr/>
        </p:nvSpPr>
        <p:spPr>
          <a:xfrm>
            <a:off x="5621867" y="1320801"/>
            <a:ext cx="359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RCT: Randomized Controlled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Ethical/safety issues</a:t>
            </a: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Limited samples</a:t>
            </a: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Cost</a:t>
            </a: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… or simply not possible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315EAF3-2B25-4D5D-A685-5A04B17D8229}"/>
              </a:ext>
            </a:extLst>
          </p:cNvPr>
          <p:cNvSpPr txBox="1">
            <a:spLocks/>
          </p:cNvSpPr>
          <p:nvPr/>
        </p:nvSpPr>
        <p:spPr>
          <a:xfrm>
            <a:off x="1465395" y="4694108"/>
            <a:ext cx="621321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Causal inference using observational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153ED-9AA3-4AFC-9EF8-B086C5600686}"/>
              </a:ext>
            </a:extLst>
          </p:cNvPr>
          <p:cNvSpPr txBox="1"/>
          <p:nvPr/>
        </p:nvSpPr>
        <p:spPr>
          <a:xfrm>
            <a:off x="228600" y="5084400"/>
            <a:ext cx="81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Objective: </a:t>
            </a:r>
            <a:r>
              <a:rPr lang="en-US" sz="2400" dirty="0">
                <a:solidFill>
                  <a:srgbClr val="FF0000"/>
                </a:solidFill>
              </a:rPr>
              <a:t>conduct virtual experimental study by using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1) clinical knowledge and 2) observational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5BCC3A6-8689-41EB-93C1-53214ACEC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1" y="152400"/>
            <a:ext cx="8229600" cy="1143000"/>
          </a:xfrm>
        </p:spPr>
        <p:txBody>
          <a:bodyPr/>
          <a:lstStyle/>
          <a:p>
            <a:r>
              <a:rPr lang="en-US" altLang="en-US" sz="3600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3B667-4DD2-4F4D-9441-CEE39399DB99}"/>
              </a:ext>
            </a:extLst>
          </p:cNvPr>
          <p:cNvSpPr txBox="1"/>
          <p:nvPr/>
        </p:nvSpPr>
        <p:spPr>
          <a:xfrm>
            <a:off x="9825925" y="9275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24AB4-6459-40B5-9386-9ADA2D745DBF}"/>
              </a:ext>
            </a:extLst>
          </p:cNvPr>
          <p:cNvSpPr txBox="1"/>
          <p:nvPr/>
        </p:nvSpPr>
        <p:spPr>
          <a:xfrm>
            <a:off x="914400" y="1523494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Efficacy-effectiveness gap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Difference between RCT and real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Step 1: Reproduce the results of RCT from observational data using strict inclusion exclusion criteria and Structure Causal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Step 2: Transportability of Inference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results for the broader population with relaxed inclusion-exclusion criteria. </a:t>
            </a:r>
          </a:p>
        </p:txBody>
      </p:sp>
    </p:spTree>
    <p:extLst>
      <p:ext uri="{BB962C8B-B14F-4D97-AF65-F5344CB8AC3E}">
        <p14:creationId xmlns:p14="http://schemas.microsoft.com/office/powerpoint/2010/main" val="127675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1F14-38DA-4CCB-B207-964B5ECD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Adjust or not to Adjust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BCE2-A351-425D-93E6-45F6FDCF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representation of causal models</a:t>
            </a:r>
          </a:p>
          <a:p>
            <a:r>
              <a:rPr lang="en-US" dirty="0"/>
              <a:t>Co-variate selection using backdoor criterion from 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856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3CF877-69E9-45F8-A36D-6C58BF887F72}"/>
              </a:ext>
            </a:extLst>
          </p:cNvPr>
          <p:cNvSpPr txBox="1">
            <a:spLocks/>
          </p:cNvSpPr>
          <p:nvPr/>
        </p:nvSpPr>
        <p:spPr>
          <a:xfrm>
            <a:off x="-172244" y="163444"/>
            <a:ext cx="9488488" cy="685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dirty="0"/>
              <a:t>Causal Inference Framework using Observational Data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A98FDB-F1F8-455C-83B9-1727CFC3B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46" b="22214"/>
          <a:stretch/>
        </p:blipFill>
        <p:spPr>
          <a:xfrm>
            <a:off x="956924" y="2294141"/>
            <a:ext cx="6586876" cy="3497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">
                <a:extLst>
                  <a:ext uri="{FF2B5EF4-FFF2-40B4-BE49-F238E27FC236}">
                    <a16:creationId xmlns:a16="http://schemas.microsoft.com/office/drawing/2014/main" id="{82453676-0333-4C15-8A1F-FB4F0652D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08581"/>
                <a:ext cx="2667000" cy="13943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RCT 1: ARMA trial </a:t>
                </a:r>
                <a:b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(ARDS Network 2000)</a:t>
                </a:r>
              </a:p>
              <a:p>
                <a:pPr marL="0" indent="0">
                  <a:buNone/>
                </a:pPr>
                <a:r>
                  <a:rPr lang="en-US" sz="1400" b="1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Causal question</a:t>
                </a: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 tidal 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=6) 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(with low PP value setting) improve survival rate (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𝑌</m:t>
                    </m:r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? </a:t>
                </a:r>
              </a:p>
              <a:p>
                <a:pPr marL="0" indent="0">
                  <a:buNone/>
                </a:pP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 Placeholder 1">
                <a:extLst>
                  <a:ext uri="{FF2B5EF4-FFF2-40B4-BE49-F238E27FC236}">
                    <a16:creationId xmlns:a16="http://schemas.microsoft.com/office/drawing/2014/main" id="{82453676-0333-4C15-8A1F-FB4F0652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581"/>
                <a:ext cx="2667000" cy="1394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F8D91335-61F1-43AC-85A0-E9D4B70F0469}"/>
              </a:ext>
            </a:extLst>
          </p:cNvPr>
          <p:cNvSpPr txBox="1">
            <a:spLocks/>
          </p:cNvSpPr>
          <p:nvPr/>
        </p:nvSpPr>
        <p:spPr>
          <a:xfrm>
            <a:off x="3196167" y="926493"/>
            <a:ext cx="2667000" cy="1381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RCT2:ALVEOLI trial </a:t>
            </a:r>
            <a:b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(ARDS network 2004)</a:t>
            </a:r>
          </a:p>
          <a:p>
            <a:pPr marL="0" indent="0">
              <a:buNone/>
            </a:pPr>
            <a:r>
              <a:rPr lang="en-US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Causal question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Positive End Expiratory Pressure (PEEP) value improve survival rate?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D250A12-F39D-4652-9E35-EE42396389C3}"/>
              </a:ext>
            </a:extLst>
          </p:cNvPr>
          <p:cNvSpPr txBox="1">
            <a:spLocks/>
          </p:cNvSpPr>
          <p:nvPr/>
        </p:nvSpPr>
        <p:spPr>
          <a:xfrm>
            <a:off x="6392334" y="926493"/>
            <a:ext cx="2667000" cy="1381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RCT3: ACURASYS trial </a:t>
            </a:r>
            <a:b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(Papazian 2010)</a:t>
            </a:r>
          </a:p>
          <a:p>
            <a:pPr marL="0" indent="0">
              <a:buNone/>
            </a:pPr>
            <a:r>
              <a:rPr lang="en-US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Causal question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NMBA (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cisatracurium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treatment improve survival rate of ‘</a:t>
            </a:r>
            <a:r>
              <a:rPr lang="en-US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ARDS patients?</a:t>
            </a:r>
          </a:p>
        </p:txBody>
      </p:sp>
    </p:spTree>
    <p:extLst>
      <p:ext uri="{BB962C8B-B14F-4D97-AF65-F5344CB8AC3E}">
        <p14:creationId xmlns:p14="http://schemas.microsoft.com/office/powerpoint/2010/main" val="8763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F4ABD683-FA34-4FD3-940B-937E0906E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04800"/>
                <a:ext cx="2667000" cy="13943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RCT 1: ARMA trial </a:t>
                </a:r>
                <a:b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(ARDS Network 2000)</a:t>
                </a:r>
              </a:p>
              <a:p>
                <a:pPr marL="0" indent="0">
                  <a:buNone/>
                </a:pPr>
                <a:r>
                  <a:rPr lang="en-US" sz="1400" b="1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Causal question</a:t>
                </a: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 tidal 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=6) 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(with low PP value setting) improve survival rate (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𝑌</m:t>
                    </m:r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? </a:t>
                </a:r>
              </a:p>
              <a:p>
                <a:pPr marL="0" indent="0">
                  <a:buNone/>
                </a:pP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F4ABD683-FA34-4FD3-940B-937E0906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"/>
                <a:ext cx="2667000" cy="1394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C328729-1F0A-4E3C-A032-796144620BCB}"/>
              </a:ext>
            </a:extLst>
          </p:cNvPr>
          <p:cNvSpPr txBox="1">
            <a:spLocks/>
          </p:cNvSpPr>
          <p:nvPr/>
        </p:nvSpPr>
        <p:spPr>
          <a:xfrm>
            <a:off x="3196167" y="322712"/>
            <a:ext cx="2667000" cy="1381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RCT2:ALVEOLI trial </a:t>
            </a:r>
            <a:b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(ARDS network 2004)</a:t>
            </a:r>
          </a:p>
          <a:p>
            <a:pPr marL="0" indent="0">
              <a:buNone/>
            </a:pPr>
            <a:r>
              <a:rPr lang="en-US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Causal question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Positive End Expiratory Pressure (PEEP) value improve survival rate?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FF5569-2A4C-40B9-8BEC-AC6910C1DC49}"/>
              </a:ext>
            </a:extLst>
          </p:cNvPr>
          <p:cNvSpPr txBox="1">
            <a:spLocks/>
          </p:cNvSpPr>
          <p:nvPr/>
        </p:nvSpPr>
        <p:spPr>
          <a:xfrm>
            <a:off x="6392334" y="322712"/>
            <a:ext cx="2667000" cy="1381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RCT3: ACURASYS trial </a:t>
            </a:r>
            <a:b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(Papazian 2010)</a:t>
            </a:r>
          </a:p>
          <a:p>
            <a:pPr marL="0" indent="0">
              <a:buNone/>
            </a:pPr>
            <a:r>
              <a:rPr lang="en-US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Causal question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NMBA (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cisatracurium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treatment improve survival rate of ‘</a:t>
            </a:r>
            <a:r>
              <a:rPr lang="en-US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ARDS patients?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FDEED0-02AB-424F-98B9-1CD608A12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5" y="1726688"/>
            <a:ext cx="6859954" cy="42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>
                <a:extLst>
                  <a:ext uri="{FF2B5EF4-FFF2-40B4-BE49-F238E27FC236}">
                    <a16:creationId xmlns:a16="http://schemas.microsoft.com/office/drawing/2014/main" id="{27522BDD-690A-469E-BCE2-16BDABB61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08581"/>
                <a:ext cx="2667000" cy="13943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RCT 1: ARMA trial </a:t>
                </a:r>
                <a:b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(ARDS Network 2000)</a:t>
                </a:r>
              </a:p>
              <a:p>
                <a:pPr marL="0" indent="0">
                  <a:buNone/>
                </a:pPr>
                <a:r>
                  <a:rPr lang="en-US" sz="1400" b="1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Causal question</a:t>
                </a:r>
                <a:r>
                  <a:rPr lang="en-U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 tidal 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=6) 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(with low PP value setting) improve survival rate (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𝑌</m:t>
                    </m:r>
                    <m:r>
                      <a:rPr lang="en-US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? </a:t>
                </a:r>
              </a:p>
              <a:p>
                <a:pPr marL="0" indent="0">
                  <a:buNone/>
                </a:pP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 Placeholder 1">
                <a:extLst>
                  <a:ext uri="{FF2B5EF4-FFF2-40B4-BE49-F238E27FC236}">
                    <a16:creationId xmlns:a16="http://schemas.microsoft.com/office/drawing/2014/main" id="{27522BDD-690A-469E-BCE2-16BDABB6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581"/>
                <a:ext cx="2667000" cy="1394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5C73669-21DA-4325-87F9-8E3187DEC8D7}"/>
              </a:ext>
            </a:extLst>
          </p:cNvPr>
          <p:cNvSpPr txBox="1">
            <a:spLocks/>
          </p:cNvSpPr>
          <p:nvPr/>
        </p:nvSpPr>
        <p:spPr>
          <a:xfrm>
            <a:off x="3196167" y="926493"/>
            <a:ext cx="2667000" cy="1381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RCT2:ALVEOLI trial </a:t>
            </a:r>
            <a:b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(ARDS network 2004)</a:t>
            </a:r>
          </a:p>
          <a:p>
            <a:pPr marL="0" indent="0">
              <a:buNone/>
            </a:pPr>
            <a:r>
              <a:rPr lang="en-US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Causal question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Positive End Expiratory Pressure (PEEP) value improve survival rate?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34DD145-02B4-40B0-95AD-05FD89B7D882}"/>
              </a:ext>
            </a:extLst>
          </p:cNvPr>
          <p:cNvSpPr txBox="1">
            <a:spLocks/>
          </p:cNvSpPr>
          <p:nvPr/>
        </p:nvSpPr>
        <p:spPr>
          <a:xfrm>
            <a:off x="6392334" y="926493"/>
            <a:ext cx="2667000" cy="1381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RCT3: ACURASYS trial </a:t>
            </a:r>
            <a:b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(Papazian 2010)</a:t>
            </a:r>
          </a:p>
          <a:p>
            <a:pPr marL="0" indent="0">
              <a:buNone/>
            </a:pPr>
            <a:r>
              <a:rPr lang="en-US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Causal question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NMBA (Cisatracurium) treatment improve survival rate of ‘</a:t>
            </a:r>
            <a:r>
              <a:rPr lang="en-US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ARDS patients?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B130D-C478-444F-8C4C-A3B583E3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5" y="2971800"/>
            <a:ext cx="8132769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AC1F-2A25-4E15-A7AB-5468AC41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7540-562A-4253-A2C7-D7C81413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developed methods to reproduce results from RCT</a:t>
            </a:r>
          </a:p>
          <a:p>
            <a:r>
              <a:rPr lang="en-US" sz="2400" dirty="0"/>
              <a:t>The methods need to be improved with the time dependent protocol of RCT</a:t>
            </a:r>
          </a:p>
          <a:p>
            <a:r>
              <a:rPr lang="en-US" sz="2400" dirty="0"/>
              <a:t>Apply the method for relaxed inclusion-exclusion criteria to compute the efficacy-effectiveness gap. </a:t>
            </a:r>
          </a:p>
        </p:txBody>
      </p:sp>
    </p:spTree>
    <p:extLst>
      <p:ext uri="{BB962C8B-B14F-4D97-AF65-F5344CB8AC3E}">
        <p14:creationId xmlns:p14="http://schemas.microsoft.com/office/powerpoint/2010/main" val="162016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58F454F-A544-4C0C-9AAF-BCDD761DC0A4}" vid="{A96ED575-9063-4B56-B3AB-718BFF150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tention_x0020_Ends xmlns="7ca3410d-c18d-4cc1-9338-d1fc31298dd5">2099-01-01T05:00:00+00:00</Retention_x0020_Ends>
    <TaxCatchAll xmlns="b9bf4d7b-1348-4877-b79a-573e7473dd40">
      <Value>55</Value>
      <Value>355</Value>
    </TaxCatchAll>
    <p60a9137451d46ff87f73c7b3ef2db2d xmlns="7ca3410d-c18d-4cc1-9338-d1fc31298d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0b6456f2-a360-49b7-8f16-55f6ace7d8fc</TermId>
        </TermInfo>
      </Terms>
    </p60a9137451d46ff87f73c7b3ef2db2d>
    <a92a78cede87435aba1568a5ec29e5ca xmlns="7ca3410d-c18d-4cc1-9338-d1fc31298d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Staff Resources</TermName>
          <TermId xmlns="http://schemas.microsoft.com/office/infopath/2007/PartnerControls">ade856ca-b8e8-497e-932e-e3814fb0fca9</TermId>
        </TermInfo>
      </Terms>
    </a92a78cede87435aba1568a5ec29e5ca>
    <created_ xmlns="30f33172-9619-4a2d-9552-c94cff203f6c" xsi:nil="true"/>
    <Author0 xmlns="30f33172-9619-4a2d-9552-c94cff203f6c" xsi:nil="true"/>
    <TaxCatchAllLabel xmlns="b9bf4d7b-1348-4877-b79a-573e7473dd40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CCM Document" ma:contentTypeID="0x01010033D3428DDF612F4A8ADB0FAB8784F3A3005D2BF0E409AF6A4EABE5388110748BBF" ma:contentTypeVersion="26" ma:contentTypeDescription="" ma:contentTypeScope="" ma:versionID="a4083635da6014a06945dbc5f05c3754">
  <xsd:schema xmlns:xsd="http://www.w3.org/2001/XMLSchema" xmlns:xs="http://www.w3.org/2001/XMLSchema" xmlns:p="http://schemas.microsoft.com/office/2006/metadata/properties" xmlns:ns2="7ca3410d-c18d-4cc1-9338-d1fc31298dd5" xmlns:ns4="30f33172-9619-4a2d-9552-c94cff203f6c" xmlns:ns5="b9bf4d7b-1348-4877-b79a-573e7473dd40" targetNamespace="http://schemas.microsoft.com/office/2006/metadata/properties" ma:root="true" ma:fieldsID="ae38e956fa4912d36d68f6b5bce06680" ns2:_="" ns4:_="" ns5:_="">
    <xsd:import namespace="7ca3410d-c18d-4cc1-9338-d1fc31298dd5"/>
    <xsd:import namespace="30f33172-9619-4a2d-9552-c94cff203f6c"/>
    <xsd:import namespace="b9bf4d7b-1348-4877-b79a-573e7473dd40"/>
    <xsd:element name="properties">
      <xsd:complexType>
        <xsd:sequence>
          <xsd:element name="documentManagement">
            <xsd:complexType>
              <xsd:all>
                <xsd:element ref="ns2:Retention_x0020_Ends"/>
                <xsd:element ref="ns5:TaxCatchAll" minOccurs="0"/>
                <xsd:element ref="ns5:TaxCatchAllLabel" minOccurs="0"/>
                <xsd:element ref="ns2:p60a9137451d46ff87f73c7b3ef2db2d" minOccurs="0"/>
                <xsd:element ref="ns4:created_" minOccurs="0"/>
                <xsd:element ref="ns4:created__x003a_Created" minOccurs="0"/>
                <xsd:element ref="ns2:a92a78cede87435aba1568a5ec29e5ca" minOccurs="0"/>
                <xsd:element ref="ns4:Author0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3410d-c18d-4cc1-9338-d1fc31298dd5" elementFormDefault="qualified">
    <xsd:import namespace="http://schemas.microsoft.com/office/2006/documentManagement/types"/>
    <xsd:import namespace="http://schemas.microsoft.com/office/infopath/2007/PartnerControls"/>
    <xsd:element name="Retention_x0020_Ends" ma:index="6" ma:displayName="Retention Ends" ma:format="DateOnly" ma:indexed="true" ma:internalName="Retention_x0020_Ends" ma:readOnly="false">
      <xsd:simpleType>
        <xsd:restriction base="dms:DateTime"/>
      </xsd:simpleType>
    </xsd:element>
    <xsd:element name="p60a9137451d46ff87f73c7b3ef2db2d" ma:index="14" ma:taxonomy="true" ma:internalName="p60a9137451d46ff87f73c7b3ef2db2d" ma:taxonomyFieldName="Document_x0020_Type" ma:displayName="Document Type" ma:indexed="true" ma:readOnly="false" ma:fieldId="{960a9137-451d-46ff-87f7-3c7b3ef2db2d}" ma:sspId="6bb72f0e-d95a-406a-9048-c9b9b105bba5" ma:termSetId="1a88b067-6e4f-4fb8-8932-71e51bcb9e30" ma:anchorId="b2bec7aa-373e-4480-8037-6cce0a981941" ma:open="false" ma:isKeyword="false">
      <xsd:complexType>
        <xsd:sequence>
          <xsd:element ref="pc:Terms" minOccurs="0" maxOccurs="1"/>
        </xsd:sequence>
      </xsd:complexType>
    </xsd:element>
    <xsd:element name="a92a78cede87435aba1568a5ec29e5ca" ma:index="18" ma:taxonomy="true" ma:internalName="a92a78cede87435aba1568a5ec29e5ca" ma:taxonomyFieldName="Administrative_x0020_Line" ma:displayName="Activity" ma:indexed="true" ma:readOnly="false" ma:fieldId="{a92a78ce-de87-435a-ba15-68a5ec29e5ca}" ma:sspId="6bb72f0e-d95a-406a-9048-c9b9b105bba5" ma:termSetId="c8040b2e-d8b4-40e6-b159-162d887fd4b8" ma:anchorId="caa1b00a-a861-44a8-8336-8ce7ed3250c8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33172-9619-4a2d-9552-c94cff203f6c" elementFormDefault="qualified">
    <xsd:import namespace="http://schemas.microsoft.com/office/2006/documentManagement/types"/>
    <xsd:import namespace="http://schemas.microsoft.com/office/infopath/2007/PartnerControls"/>
    <xsd:element name="created_" ma:index="16" nillable="true" ma:displayName="created_" ma:hidden="true" ma:list="{30f33172-9619-4a2d-9552-c94cff203f6c}" ma:internalName="created_" ma:readOnly="false" ma:showField="Title">
      <xsd:simpleType>
        <xsd:restriction base="dms:Lookup"/>
      </xsd:simpleType>
    </xsd:element>
    <xsd:element name="created__x003a_Created" ma:index="17" nillable="true" ma:displayName="created_:Created" ma:list="{30f33172-9619-4a2d-9552-c94cff203f6c}" ma:internalName="created__x003a_Created" ma:readOnly="true" ma:showField="Created">
      <xsd:simpleType>
        <xsd:restriction base="dms:Lookup"/>
      </xsd:simpleType>
    </xsd:element>
    <xsd:element name="Author0" ma:index="19" nillable="true" ma:displayName="Author0" ma:hidden="true" ma:internalName="Author0" ma:readOnly="false">
      <xsd:simpleType>
        <xsd:restriction base="dms:Text">
          <xsd:maxLength value="255"/>
        </xsd:restriction>
      </xsd:simpleType>
    </xsd:element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f4d7b-1348-4877-b79a-573e7473dd4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9ae77d2-b5fd-46e2-a42e-82af0bb3edca}" ma:internalName="TaxCatchAll" ma:readOnly="false" ma:showField="CatchAllData" ma:web="b9bf4d7b-1348-4877-b79a-573e7473dd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9ae77d2-b5fd-46e2-a42e-82af0bb3edca}" ma:internalName="TaxCatchAllLabel" ma:readOnly="false" ma:showField="CatchAllDataLabel" ma:web="b9bf4d7b-1348-4877-b79a-573e7473dd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displayName="_Author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7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F6DF0-1855-4530-BD48-3A08FDA5912D}">
  <ds:schemaRefs>
    <ds:schemaRef ds:uri="http://purl.org/dc/terms/"/>
    <ds:schemaRef ds:uri="30f33172-9619-4a2d-9552-c94cff203f6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9bf4d7b-1348-4877-b79a-573e7473dd40"/>
    <ds:schemaRef ds:uri="7ca3410d-c18d-4cc1-9338-d1fc31298d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377F1F-6948-484C-92DE-AE0DB588F4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D38D74-8CD6-4BE5-B39E-C005E835D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a3410d-c18d-4cc1-9338-d1fc31298dd5"/>
    <ds:schemaRef ds:uri="30f33172-9619-4a2d-9552-c94cff203f6c"/>
    <ds:schemaRef ds:uri="b9bf4d7b-1348-4877-b79a-573e7473dd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SCCM_PPT_MASTER_PC</Template>
  <TotalTime>75</TotalTime>
  <Words>294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Impact</vt:lpstr>
      <vt:lpstr>Office Theme</vt:lpstr>
      <vt:lpstr>Methods for Quantifying Efficacy-Effectiveness Gap of Randomized Controlled Trials: Examples in ARDS</vt:lpstr>
      <vt:lpstr>Randomized Controlled Trials</vt:lpstr>
      <vt:lpstr>Approach</vt:lpstr>
      <vt:lpstr>To Adjust or not to Adjust</vt:lpstr>
      <vt:lpstr>PowerPoint Presentation</vt:lpstr>
      <vt:lpstr>PowerPoint Presentation</vt:lpstr>
      <vt:lpstr>PowerPoint Presentation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Pomazak</dc:creator>
  <cp:keywords>template, powerpoint template, master, slides, PC, SCCM</cp:keywords>
  <cp:lastModifiedBy>Mohammad Adibuzzaman</cp:lastModifiedBy>
  <cp:revision>2</cp:revision>
  <dcterms:created xsi:type="dcterms:W3CDTF">2018-11-05T16:49:52Z</dcterms:created>
  <dcterms:modified xsi:type="dcterms:W3CDTF">2019-01-30T18:33:17Z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0x01010033D3428DDF612F4A8ADB0FAB8784F3A3005D2BF0E409AF6A4EABE5388110748BBF</vt:lpwstr>
  </property>
  <property fmtid="{D5CDD505-2E9C-101B-9397-08002B2CF9AE}" pid="3" name="_dlc_DocIdItemGuid">
    <vt:lpwstr>d78d8c19-be4a-4405-9245-8966e99631ab</vt:lpwstr>
  </property>
  <property fmtid="{D5CDD505-2E9C-101B-9397-08002B2CF9AE}" pid="4" name="Document Type">
    <vt:lpwstr>55;#Template|0b6456f2-a360-49b7-8f16-55f6ace7d8fc</vt:lpwstr>
  </property>
  <property fmtid="{D5CDD505-2E9C-101B-9397-08002B2CF9AE}" pid="5" name="Administrative Line">
    <vt:lpwstr>355;#Staff Resources|ade856ca-b8e8-497e-932e-e3814fb0fca9</vt:lpwstr>
  </property>
  <property fmtid="{D5CDD505-2E9C-101B-9397-08002B2CF9AE}" pid="6" name="URL">
    <vt:lpwstr/>
  </property>
  <property fmtid="{D5CDD505-2E9C-101B-9397-08002B2CF9AE}" pid="7" name="ol_Department">
    <vt:lpwstr/>
  </property>
  <property fmtid="{D5CDD505-2E9C-101B-9397-08002B2CF9AE}" pid="8" name="DocumentSetDescription">
    <vt:lpwstr/>
  </property>
</Properties>
</file>