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3"/>
  </p:notesMasterIdLst>
  <p:sldIdLst>
    <p:sldId id="257" r:id="rId2"/>
    <p:sldId id="281" r:id="rId3"/>
    <p:sldId id="283" r:id="rId4"/>
    <p:sldId id="282" r:id="rId5"/>
    <p:sldId id="267" r:id="rId6"/>
    <p:sldId id="280" r:id="rId7"/>
    <p:sldId id="268" r:id="rId8"/>
    <p:sldId id="258" r:id="rId9"/>
    <p:sldId id="264" r:id="rId10"/>
    <p:sldId id="262" r:id="rId11"/>
    <p:sldId id="261" r:id="rId12"/>
    <p:sldId id="265" r:id="rId13"/>
    <p:sldId id="269" r:id="rId14"/>
    <p:sldId id="274" r:id="rId15"/>
    <p:sldId id="275" r:id="rId16"/>
    <p:sldId id="298" r:id="rId17"/>
    <p:sldId id="277" r:id="rId18"/>
    <p:sldId id="278" r:id="rId19"/>
    <p:sldId id="273" r:id="rId20"/>
    <p:sldId id="295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4" r:id="rId30"/>
    <p:sldId id="296" r:id="rId31"/>
    <p:sldId id="27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que, MD Munirul" initials="HMM" lastIdx="6" clrIdx="0">
    <p:extLst>
      <p:ext uri="{19B8F6BF-5375-455C-9EA6-DF929625EA0E}">
        <p15:presenceInfo xmlns:p15="http://schemas.microsoft.com/office/powerpoint/2012/main" userId="S-1-5-21-1861847230-2120372063-3483355800-5356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 varScale="1">
        <p:scale>
          <a:sx n="79" d="100"/>
          <a:sy n="79" d="100"/>
        </p:scale>
        <p:origin x="732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Adibuzzaman" userId="6bf5b5f8-29ea-4e6d-977b-a0f471a9e451" providerId="ADAL" clId="{4CAC92C4-7FE7-4B7D-AB84-B1B9D1CD45F2}"/>
    <pc:docChg chg="undo custSel modSld">
      <pc:chgData name="Mohammad Adibuzzaman" userId="6bf5b5f8-29ea-4e6d-977b-a0f471a9e451" providerId="ADAL" clId="{4CAC92C4-7FE7-4B7D-AB84-B1B9D1CD45F2}" dt="2017-09-06T16:28:36.255" v="58" actId="1037"/>
      <pc:docMkLst>
        <pc:docMk/>
      </pc:docMkLst>
      <pc:sldChg chg="addSp delSp modSp addAnim delAnim">
        <pc:chgData name="Mohammad Adibuzzaman" userId="6bf5b5f8-29ea-4e6d-977b-a0f471a9e451" providerId="ADAL" clId="{4CAC92C4-7FE7-4B7D-AB84-B1B9D1CD45F2}" dt="2017-09-06T16:28:36.255" v="58" actId="1037"/>
        <pc:sldMkLst>
          <pc:docMk/>
          <pc:sldMk cId="468686997" sldId="282"/>
        </pc:sldMkLst>
        <pc:spChg chg="mod">
          <ac:chgData name="Mohammad Adibuzzaman" userId="6bf5b5f8-29ea-4e6d-977b-a0f471a9e451" providerId="ADAL" clId="{4CAC92C4-7FE7-4B7D-AB84-B1B9D1CD45F2}" dt="2017-09-06T16:28:36.255" v="58" actId="1037"/>
          <ac:spMkLst>
            <pc:docMk/>
            <pc:sldMk cId="468686997" sldId="282"/>
            <ac:spMk id="14" creationId="{6A9F89CA-8DEF-4F5E-8131-1ECD7FA258B4}"/>
          </ac:spMkLst>
        </pc:spChg>
        <pc:spChg chg="mod">
          <ac:chgData name="Mohammad Adibuzzaman" userId="6bf5b5f8-29ea-4e6d-977b-a0f471a9e451" providerId="ADAL" clId="{4CAC92C4-7FE7-4B7D-AB84-B1B9D1CD45F2}" dt="2017-09-06T16:28:36.255" v="58" actId="1037"/>
          <ac:spMkLst>
            <pc:docMk/>
            <pc:sldMk cId="468686997" sldId="282"/>
            <ac:spMk id="15" creationId="{B6233A02-B785-4C2A-AE06-F406E1BE2DFF}"/>
          </ac:spMkLst>
        </pc:spChg>
        <pc:spChg chg="mod">
          <ac:chgData name="Mohammad Adibuzzaman" userId="6bf5b5f8-29ea-4e6d-977b-a0f471a9e451" providerId="ADAL" clId="{4CAC92C4-7FE7-4B7D-AB84-B1B9D1CD45F2}" dt="2017-09-06T16:28:36.255" v="58" actId="1037"/>
          <ac:spMkLst>
            <pc:docMk/>
            <pc:sldMk cId="468686997" sldId="282"/>
            <ac:spMk id="16" creationId="{916FA393-F7AD-4A67-8167-5E2B86269068}"/>
          </ac:spMkLst>
        </pc:spChg>
        <pc:spChg chg="mod">
          <ac:chgData name="Mohammad Adibuzzaman" userId="6bf5b5f8-29ea-4e6d-977b-a0f471a9e451" providerId="ADAL" clId="{4CAC92C4-7FE7-4B7D-AB84-B1B9D1CD45F2}" dt="2017-09-06T16:28:36.255" v="58" actId="1037"/>
          <ac:spMkLst>
            <pc:docMk/>
            <pc:sldMk cId="468686997" sldId="282"/>
            <ac:spMk id="17" creationId="{3D5A6F63-976F-4EC3-A9F1-1E39BE5F50BF}"/>
          </ac:spMkLst>
        </pc:spChg>
        <pc:cxnChg chg="add del mod">
          <ac:chgData name="Mohammad Adibuzzaman" userId="6bf5b5f8-29ea-4e6d-977b-a0f471a9e451" providerId="ADAL" clId="{4CAC92C4-7FE7-4B7D-AB84-B1B9D1CD45F2}" dt="2017-09-06T16:28:25.698" v="21" actId="1076"/>
          <ac:cxnSpMkLst>
            <pc:docMk/>
            <pc:sldMk cId="468686997" sldId="282"/>
            <ac:cxnSpMk id="19" creationId="{C1933E02-6CC4-4588-8F35-ABFD44DCF04B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434AC6-614E-4C06-B70D-D523E9DF58F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F83FFDD8-0302-45F2-995C-CB7E20F7EF4A}">
      <dgm:prSet phldrT="[Text]"/>
      <dgm:spPr/>
      <dgm:t>
        <a:bodyPr/>
        <a:lstStyle/>
        <a:p>
          <a:endParaRPr lang="en-US" dirty="0"/>
        </a:p>
      </dgm:t>
    </dgm:pt>
    <dgm:pt modelId="{F99134A4-42D0-4B3D-8AD0-31BEEB33D0CB}" type="parTrans" cxnId="{BFD3044F-5E32-4E87-8715-14D21BC8BB29}">
      <dgm:prSet/>
      <dgm:spPr/>
      <dgm:t>
        <a:bodyPr/>
        <a:lstStyle/>
        <a:p>
          <a:endParaRPr lang="en-US"/>
        </a:p>
      </dgm:t>
    </dgm:pt>
    <dgm:pt modelId="{D45EE76B-4BD8-4899-AA7A-4529B2C37522}" type="sibTrans" cxnId="{BFD3044F-5E32-4E87-8715-14D21BC8BB29}">
      <dgm:prSet/>
      <dgm:spPr/>
      <dgm:t>
        <a:bodyPr/>
        <a:lstStyle/>
        <a:p>
          <a:endParaRPr lang="en-US"/>
        </a:p>
      </dgm:t>
    </dgm:pt>
    <dgm:pt modelId="{3E59A24C-17EA-40DF-8F32-79E86C9D7FAF}">
      <dgm:prSet phldrT="[Text]"/>
      <dgm:spPr/>
      <dgm:t>
        <a:bodyPr/>
        <a:lstStyle/>
        <a:p>
          <a:endParaRPr lang="en-US" dirty="0"/>
        </a:p>
      </dgm:t>
    </dgm:pt>
    <dgm:pt modelId="{B6006B48-103A-4411-B3B6-7DB2B2207822}" type="parTrans" cxnId="{C9B57B91-E843-47FB-B880-9F373730B7C4}">
      <dgm:prSet/>
      <dgm:spPr/>
      <dgm:t>
        <a:bodyPr/>
        <a:lstStyle/>
        <a:p>
          <a:endParaRPr lang="en-US"/>
        </a:p>
      </dgm:t>
    </dgm:pt>
    <dgm:pt modelId="{E747700B-7319-417D-960A-DCC3E0B9C17A}" type="sibTrans" cxnId="{C9B57B91-E843-47FB-B880-9F373730B7C4}">
      <dgm:prSet/>
      <dgm:spPr/>
      <dgm:t>
        <a:bodyPr/>
        <a:lstStyle/>
        <a:p>
          <a:endParaRPr lang="en-US"/>
        </a:p>
      </dgm:t>
    </dgm:pt>
    <dgm:pt modelId="{FF4D85D3-8B4D-4474-B4C7-93735E66A9D4}" type="pres">
      <dgm:prSet presAssocID="{B6434AC6-614E-4C06-B70D-D523E9DF58FB}" presName="compositeShape" presStyleCnt="0">
        <dgm:presLayoutVars>
          <dgm:chMax val="7"/>
          <dgm:dir/>
          <dgm:resizeHandles val="exact"/>
        </dgm:presLayoutVars>
      </dgm:prSet>
      <dgm:spPr/>
    </dgm:pt>
    <dgm:pt modelId="{A1DF4820-7A2E-4FC1-A315-95A8269C79C4}" type="pres">
      <dgm:prSet presAssocID="{F83FFDD8-0302-45F2-995C-CB7E20F7EF4A}" presName="circ1" presStyleLbl="vennNode1" presStyleIdx="0" presStyleCnt="2"/>
      <dgm:spPr/>
    </dgm:pt>
    <dgm:pt modelId="{52044423-5AD2-48D7-87DB-3410136C24F7}" type="pres">
      <dgm:prSet presAssocID="{F83FFDD8-0302-45F2-995C-CB7E20F7EF4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F515108-609E-4998-89A6-C478FB62634B}" type="pres">
      <dgm:prSet presAssocID="{3E59A24C-17EA-40DF-8F32-79E86C9D7FAF}" presName="circ2" presStyleLbl="vennNode1" presStyleIdx="1" presStyleCnt="2"/>
      <dgm:spPr/>
    </dgm:pt>
    <dgm:pt modelId="{7F74D8B5-699D-4403-AA90-3D22B808940D}" type="pres">
      <dgm:prSet presAssocID="{3E59A24C-17EA-40DF-8F32-79E86C9D7FA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04A6803-99A6-4E7D-ABC7-9748D07A6104}" type="presOf" srcId="{B6434AC6-614E-4C06-B70D-D523E9DF58FB}" destId="{FF4D85D3-8B4D-4474-B4C7-93735E66A9D4}" srcOrd="0" destOrd="0" presId="urn:microsoft.com/office/officeart/2005/8/layout/venn1"/>
    <dgm:cxn modelId="{DE10623E-3657-4353-BC17-5DF8D8F19A53}" type="presOf" srcId="{F83FFDD8-0302-45F2-995C-CB7E20F7EF4A}" destId="{52044423-5AD2-48D7-87DB-3410136C24F7}" srcOrd="1" destOrd="0" presId="urn:microsoft.com/office/officeart/2005/8/layout/venn1"/>
    <dgm:cxn modelId="{BFD3044F-5E32-4E87-8715-14D21BC8BB29}" srcId="{B6434AC6-614E-4C06-B70D-D523E9DF58FB}" destId="{F83FFDD8-0302-45F2-995C-CB7E20F7EF4A}" srcOrd="0" destOrd="0" parTransId="{F99134A4-42D0-4B3D-8AD0-31BEEB33D0CB}" sibTransId="{D45EE76B-4BD8-4899-AA7A-4529B2C37522}"/>
    <dgm:cxn modelId="{85878153-269D-4697-B722-8328EA7E9CBF}" type="presOf" srcId="{3E59A24C-17EA-40DF-8F32-79E86C9D7FAF}" destId="{DF515108-609E-4998-89A6-C478FB62634B}" srcOrd="0" destOrd="0" presId="urn:microsoft.com/office/officeart/2005/8/layout/venn1"/>
    <dgm:cxn modelId="{C9B57B91-E843-47FB-B880-9F373730B7C4}" srcId="{B6434AC6-614E-4C06-B70D-D523E9DF58FB}" destId="{3E59A24C-17EA-40DF-8F32-79E86C9D7FAF}" srcOrd="1" destOrd="0" parTransId="{B6006B48-103A-4411-B3B6-7DB2B2207822}" sibTransId="{E747700B-7319-417D-960A-DCC3E0B9C17A}"/>
    <dgm:cxn modelId="{DF438FAC-65AE-4421-8D2E-E90958603EAC}" type="presOf" srcId="{F83FFDD8-0302-45F2-995C-CB7E20F7EF4A}" destId="{A1DF4820-7A2E-4FC1-A315-95A8269C79C4}" srcOrd="0" destOrd="0" presId="urn:microsoft.com/office/officeart/2005/8/layout/venn1"/>
    <dgm:cxn modelId="{218AC6F1-8937-44C4-B48D-4744FFEA2C5A}" type="presOf" srcId="{3E59A24C-17EA-40DF-8F32-79E86C9D7FAF}" destId="{7F74D8B5-699D-4403-AA90-3D22B808940D}" srcOrd="1" destOrd="0" presId="urn:microsoft.com/office/officeart/2005/8/layout/venn1"/>
    <dgm:cxn modelId="{3C9AE0CE-CFB0-495B-BD22-C475A898CF98}" type="presParOf" srcId="{FF4D85D3-8B4D-4474-B4C7-93735E66A9D4}" destId="{A1DF4820-7A2E-4FC1-A315-95A8269C79C4}" srcOrd="0" destOrd="0" presId="urn:microsoft.com/office/officeart/2005/8/layout/venn1"/>
    <dgm:cxn modelId="{47A50C33-5C9A-4884-8496-4FE2D921DAC0}" type="presParOf" srcId="{FF4D85D3-8B4D-4474-B4C7-93735E66A9D4}" destId="{52044423-5AD2-48D7-87DB-3410136C24F7}" srcOrd="1" destOrd="0" presId="urn:microsoft.com/office/officeart/2005/8/layout/venn1"/>
    <dgm:cxn modelId="{D8F4FE85-6A06-4306-BD50-675D2B55ABCA}" type="presParOf" srcId="{FF4D85D3-8B4D-4474-B4C7-93735E66A9D4}" destId="{DF515108-609E-4998-89A6-C478FB62634B}" srcOrd="2" destOrd="0" presId="urn:microsoft.com/office/officeart/2005/8/layout/venn1"/>
    <dgm:cxn modelId="{DC3912DA-A62B-45CE-8643-16DA2E2BB275}" type="presParOf" srcId="{FF4D85D3-8B4D-4474-B4C7-93735E66A9D4}" destId="{7F74D8B5-699D-4403-AA90-3D22B808940D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F4820-7A2E-4FC1-A315-95A8269C79C4}">
      <dsp:nvSpPr>
        <dsp:cNvPr id="0" name=""/>
        <dsp:cNvSpPr/>
      </dsp:nvSpPr>
      <dsp:spPr>
        <a:xfrm>
          <a:off x="168484" y="316834"/>
          <a:ext cx="4155948" cy="41559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748819" y="806910"/>
        <a:ext cx="2396222" cy="3175796"/>
      </dsp:txXfrm>
    </dsp:sp>
    <dsp:sp modelId="{DF515108-609E-4998-89A6-C478FB62634B}">
      <dsp:nvSpPr>
        <dsp:cNvPr id="0" name=""/>
        <dsp:cNvSpPr/>
      </dsp:nvSpPr>
      <dsp:spPr>
        <a:xfrm>
          <a:off x="3163762" y="316834"/>
          <a:ext cx="4155948" cy="41559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4343153" y="806910"/>
        <a:ext cx="2396222" cy="3175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A8924-839F-4BBE-8E60-B7FABDA92404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97803-3B30-4700-A5DF-7954D853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00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BDCE-2D18-4FDF-B324-F690B0D8C6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3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BDCE-2D18-4FDF-B324-F690B0D8C6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49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97803-3B30-4700-A5DF-7954D8534A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85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A4BF6-7840-1D48-85E1-D733BC6F575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5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w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1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6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58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Lines_blk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/>
        </p:blipFill>
        <p:spPr>
          <a:xfrm>
            <a:off x="873679" y="1582260"/>
            <a:ext cx="8270323" cy="1960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888" y="1399032"/>
            <a:ext cx="7373112" cy="795528"/>
          </a:xfrm>
          <a:prstGeom prst="rect">
            <a:avLst/>
          </a:prstGeom>
        </p:spPr>
        <p:txBody>
          <a:bodyPr/>
          <a:lstStyle>
            <a:lvl1pPr>
              <a:defRPr sz="2925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53896" y="3694176"/>
            <a:ext cx="6077712" cy="484632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50000"/>
                  </a:schemeClr>
                </a:solidFill>
                <a:latin typeface="Impact" pitchFamily="34" charset="0"/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7" name="Picture 26" descr="Lines_7404.pdf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/>
        </p:blipFill>
        <p:spPr>
          <a:xfrm>
            <a:off x="2" y="1582260"/>
            <a:ext cx="774095" cy="1960372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5238752" y="6163056"/>
            <a:ext cx="3639101" cy="6949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238752" y="6781800"/>
            <a:ext cx="3639101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pic>
        <p:nvPicPr>
          <p:cNvPr id="15" name="Picture 14" descr="PU_signature.eps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34250" y="6215678"/>
            <a:ext cx="1463040" cy="489932"/>
          </a:xfrm>
          <a:prstGeom prst="rect">
            <a:avLst/>
          </a:prstGeom>
        </p:spPr>
      </p:pic>
      <p:pic>
        <p:nvPicPr>
          <p:cNvPr id="16" name="Picture 15" descr="RCHE_K.jpg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41826" y="6272833"/>
            <a:ext cx="1828800" cy="353569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408684" y="4800664"/>
            <a:ext cx="4708652" cy="347408"/>
          </a:xfrm>
        </p:spPr>
        <p:txBody>
          <a:bodyPr>
            <a:normAutofit/>
          </a:bodyPr>
          <a:lstStyle>
            <a:lvl1pPr>
              <a:buNone/>
              <a:defRPr sz="1013" b="1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407480" y="5157281"/>
            <a:ext cx="4727575" cy="310832"/>
          </a:xfrm>
        </p:spPr>
        <p:txBody>
          <a:bodyPr>
            <a:normAutofit/>
          </a:bodyPr>
          <a:lstStyle>
            <a:lvl1pPr>
              <a:buNone/>
              <a:defRPr sz="73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1416622" y="5797423"/>
            <a:ext cx="2250122" cy="393700"/>
          </a:xfrm>
        </p:spPr>
        <p:txBody>
          <a:bodyPr>
            <a:normAutofit/>
          </a:bodyPr>
          <a:lstStyle>
            <a:lvl1pPr>
              <a:buNone/>
              <a:defRPr sz="788" b="1" baseline="0">
                <a:solidFill>
                  <a:srgbClr val="D19B23"/>
                </a:solidFill>
              </a:defRPr>
            </a:lvl1pPr>
          </a:lstStyle>
          <a:p>
            <a:pPr lvl="0"/>
            <a:r>
              <a:rPr lang="en-US" dirty="0"/>
              <a:t>Month Day, Year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1390651" y="2121917"/>
            <a:ext cx="7359650" cy="804164"/>
          </a:xfrm>
        </p:spPr>
        <p:txBody>
          <a:bodyPr>
            <a:normAutofit/>
          </a:bodyPr>
          <a:lstStyle>
            <a:lvl1pPr>
              <a:buNone/>
              <a:defRPr sz="2925" cap="all" baseline="0">
                <a:solidFill>
                  <a:srgbClr val="D19B23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/>
          </p:nvPr>
        </p:nvSpPr>
        <p:spPr>
          <a:xfrm>
            <a:off x="1390144" y="2835089"/>
            <a:ext cx="7378700" cy="1133475"/>
          </a:xfrm>
        </p:spPr>
        <p:txBody>
          <a:bodyPr>
            <a:normAutofit/>
          </a:bodyPr>
          <a:lstStyle>
            <a:lvl1pPr>
              <a:buNone/>
              <a:defRPr sz="2925" cap="all" baseline="0">
                <a:solidFill>
                  <a:srgbClr val="D19B23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5047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19072"/>
            <a:ext cx="8305800" cy="4471416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120316"/>
            <a:ext cx="9144000" cy="745316"/>
          </a:xfrm>
          <a:prstGeom prst="rect">
            <a:avLst/>
          </a:prstGeom>
          <a:solidFill>
            <a:srgbClr val="E3AE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pic>
        <p:nvPicPr>
          <p:cNvPr id="24" name="Picture 23" descr="h2_lines_whit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7" t="4635" r="32344" b="70473"/>
          <a:stretch/>
        </p:blipFill>
        <p:spPr>
          <a:xfrm>
            <a:off x="0" y="135881"/>
            <a:ext cx="9144000" cy="729752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0" y="0"/>
            <a:ext cx="9144000" cy="1203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 hasCustomPrompt="1"/>
          </p:nvPr>
        </p:nvSpPr>
        <p:spPr>
          <a:xfrm>
            <a:off x="228600" y="990600"/>
            <a:ext cx="8153400" cy="481584"/>
          </a:xfrm>
        </p:spPr>
        <p:txBody>
          <a:bodyPr>
            <a:noAutofit/>
          </a:bodyPr>
          <a:lstStyle>
            <a:lvl1pPr>
              <a:buNone/>
              <a:defRPr sz="1575" cap="all" baseline="0">
                <a:solidFill>
                  <a:schemeClr val="bg1">
                    <a:lumMod val="50000"/>
                  </a:schemeClr>
                </a:solidFill>
                <a:latin typeface="Impact" pitchFamily="34" charset="0"/>
              </a:defRPr>
            </a:lvl1pPr>
            <a:lvl2pPr>
              <a:buNone/>
              <a:defRPr sz="1013">
                <a:latin typeface="Impact" pitchFamily="34" charset="0"/>
              </a:defRPr>
            </a:lvl2pPr>
            <a:lvl3pPr>
              <a:buNone/>
              <a:defRPr sz="1013">
                <a:latin typeface="Impact" pitchFamily="34" charset="0"/>
              </a:defRPr>
            </a:lvl3pPr>
            <a:lvl4pPr>
              <a:buNone/>
              <a:defRPr sz="1013">
                <a:latin typeface="Impact" pitchFamily="34" charset="0"/>
              </a:defRPr>
            </a:lvl4pPr>
            <a:lvl5pPr>
              <a:buNone/>
              <a:defRPr sz="1013">
                <a:latin typeface="Impac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341827" y="6291868"/>
            <a:ext cx="3455464" cy="489932"/>
            <a:chOff x="5341826" y="6197390"/>
            <a:chExt cx="3455464" cy="489932"/>
          </a:xfrm>
        </p:grpSpPr>
        <p:pic>
          <p:nvPicPr>
            <p:cNvPr id="14" name="Picture 13" descr="PU_signature.eps"/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334250" y="6197390"/>
              <a:ext cx="1463040" cy="489932"/>
            </a:xfrm>
            <a:prstGeom prst="rect">
              <a:avLst/>
            </a:prstGeom>
          </p:spPr>
        </p:pic>
        <p:pic>
          <p:nvPicPr>
            <p:cNvPr id="15" name="Picture 14" descr="RCHE_K.jpg"/>
            <p:cNvPicPr>
              <a:picLocks noChangeAspect="1"/>
            </p:cNvPicPr>
            <p:nvPr userDrawn="1"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341826" y="6254541"/>
              <a:ext cx="1828800" cy="353569"/>
            </a:xfrm>
            <a:prstGeom prst="rect">
              <a:avLst/>
            </a:prstGeom>
          </p:spPr>
        </p:pic>
      </p:grp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219075" y="264859"/>
            <a:ext cx="8193088" cy="685800"/>
          </a:xfrm>
        </p:spPr>
        <p:txBody>
          <a:bodyPr>
            <a:noAutofit/>
          </a:bodyPr>
          <a:lstStyle>
            <a:lvl1pPr>
              <a:buNone/>
              <a:defRPr sz="2475" cap="all" baseline="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3356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960DC-254E-A04A-8607-DFBF9FD9CC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2_lines_white.pdf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7" t="4635" r="32344" b="70473"/>
          <a:stretch/>
        </p:blipFill>
        <p:spPr>
          <a:xfrm>
            <a:off x="0" y="135881"/>
            <a:ext cx="9144000" cy="7297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1203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 dirty="0"/>
          </a:p>
        </p:txBody>
      </p:sp>
      <p:sp>
        <p:nvSpPr>
          <p:cNvPr id="9" name="Rectangle 8"/>
          <p:cNvSpPr/>
          <p:nvPr/>
        </p:nvSpPr>
        <p:spPr>
          <a:xfrm>
            <a:off x="0" y="120316"/>
            <a:ext cx="9144000" cy="745316"/>
          </a:xfrm>
          <a:prstGeom prst="rect">
            <a:avLst/>
          </a:prstGeom>
          <a:solidFill>
            <a:srgbClr val="E3AE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 dirty="0"/>
          </a:p>
        </p:txBody>
      </p:sp>
      <p:pic>
        <p:nvPicPr>
          <p:cNvPr id="11" name="Picture 10" descr="h2_lines_white.pdf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7" t="4635" r="32344" b="70473"/>
          <a:stretch/>
        </p:blipFill>
        <p:spPr>
          <a:xfrm>
            <a:off x="0" y="102317"/>
            <a:ext cx="9144000" cy="729752"/>
          </a:xfrm>
          <a:prstGeom prst="rect">
            <a:avLst/>
          </a:prstGeom>
        </p:spPr>
      </p:pic>
      <p:sp>
        <p:nvSpPr>
          <p:cNvPr id="10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0" y="153601"/>
            <a:ext cx="8193088" cy="685800"/>
          </a:xfrm>
        </p:spPr>
        <p:txBody>
          <a:bodyPr>
            <a:noAutofit/>
          </a:bodyPr>
          <a:lstStyle>
            <a:lvl1pPr>
              <a:buNone/>
              <a:defRPr sz="2800" cap="all" baseline="0">
                <a:ln>
                  <a:noFill/>
                </a:ln>
                <a:solidFill>
                  <a:sysClr val="windowText" lastClr="000000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341827" y="6291868"/>
            <a:ext cx="3455464" cy="489932"/>
            <a:chOff x="5341826" y="6197390"/>
            <a:chExt cx="3455464" cy="489932"/>
          </a:xfrm>
        </p:grpSpPr>
        <p:pic>
          <p:nvPicPr>
            <p:cNvPr id="13" name="Picture 12" descr="PU_signature.eps"/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334250" y="6197390"/>
              <a:ext cx="1463040" cy="489932"/>
            </a:xfrm>
            <a:prstGeom prst="rect">
              <a:avLst/>
            </a:prstGeom>
          </p:spPr>
        </p:pic>
        <p:pic>
          <p:nvPicPr>
            <p:cNvPr id="14" name="Picture 13" descr="RCHE_K.jpg"/>
            <p:cNvPicPr>
              <a:picLocks noChangeAspect="1"/>
            </p:cNvPicPr>
            <p:nvPr userDrawn="1"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341826" y="6254541"/>
              <a:ext cx="1828800" cy="353569"/>
            </a:xfrm>
            <a:prstGeom prst="rect">
              <a:avLst/>
            </a:prstGeom>
          </p:spPr>
        </p:pic>
      </p:grpSp>
      <p:sp>
        <p:nvSpPr>
          <p:cNvPr id="15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190500" y="1028700"/>
            <a:ext cx="8153400" cy="481584"/>
          </a:xfrm>
        </p:spPr>
        <p:txBody>
          <a:bodyPr>
            <a:noAutofit/>
          </a:bodyPr>
          <a:lstStyle>
            <a:lvl1pPr>
              <a:buNone/>
              <a:defRPr sz="2000" cap="all" baseline="0">
                <a:solidFill>
                  <a:schemeClr val="bg1">
                    <a:lumMod val="50000"/>
                  </a:schemeClr>
                </a:solidFill>
                <a:latin typeface="Impact" pitchFamily="34" charset="0"/>
              </a:defRPr>
            </a:lvl1pPr>
            <a:lvl2pPr>
              <a:buNone/>
              <a:defRPr sz="760">
                <a:latin typeface="Impact" pitchFamily="34" charset="0"/>
              </a:defRPr>
            </a:lvl2pPr>
            <a:lvl3pPr>
              <a:buNone/>
              <a:defRPr sz="760">
                <a:latin typeface="Impact" pitchFamily="34" charset="0"/>
              </a:defRPr>
            </a:lvl3pPr>
            <a:lvl4pPr>
              <a:buNone/>
              <a:defRPr sz="760">
                <a:latin typeface="Impact" pitchFamily="34" charset="0"/>
              </a:defRPr>
            </a:lvl4pPr>
            <a:lvl5pPr>
              <a:buNone/>
              <a:defRPr sz="760">
                <a:latin typeface="Impac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664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5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0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2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2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6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1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1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086-4DE5-41E5-92FA-03DC3D59B448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6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A0086-4DE5-41E5-92FA-03DC3D59B448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84BFC-4A53-49D8-A38E-AA8482A9F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0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hyperlink" Target="http://www.fda.gov/Drugs/DrugSafety/ucm504617.htm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imic.catalyzecare.org:3838/sample-apps/madibuzz/druginteraction/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mimic.catalyzecare.org:3838/sample-apps/madibuzz/usecasetwo/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3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4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567249" y="577574"/>
            <a:ext cx="6048632" cy="447485"/>
          </a:xfrm>
        </p:spPr>
        <p:txBody>
          <a:bodyPr>
            <a:noAutofit/>
          </a:bodyPr>
          <a:lstStyle/>
          <a:p>
            <a:pPr fontAlgn="base"/>
            <a:r>
              <a:rPr lang="en-US" sz="2000" b="1" dirty="0"/>
              <a:t>An open-access high performance computing system for developing research applications (apps)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67249" y="4236971"/>
            <a:ext cx="2978993" cy="288395"/>
          </a:xfrm>
        </p:spPr>
        <p:txBody>
          <a:bodyPr>
            <a:noAutofit/>
          </a:bodyPr>
          <a:lstStyle/>
          <a:p>
            <a:r>
              <a:rPr lang="en-US" sz="1400" dirty="0">
                <a:latin typeface="+mn-lt"/>
              </a:rPr>
              <a:t>Mohammad Adibuzzaman, PhD	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567249" y="4730245"/>
            <a:ext cx="3545681" cy="233124"/>
          </a:xfrm>
        </p:spPr>
        <p:txBody>
          <a:bodyPr>
            <a:noAutofit/>
          </a:bodyPr>
          <a:lstStyle/>
          <a:p>
            <a:r>
              <a:rPr lang="en-US" sz="1200" dirty="0"/>
              <a:t>Assistant Research Scientist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67249" y="5168247"/>
            <a:ext cx="1687592" cy="295275"/>
          </a:xfrm>
        </p:spPr>
        <p:txBody>
          <a:bodyPr/>
          <a:lstStyle/>
          <a:p>
            <a:r>
              <a:rPr lang="en-US" sz="1200" dirty="0"/>
              <a:t>madibuzz@purdue.edu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67249" y="1495515"/>
            <a:ext cx="7576751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Mohammad Adibuzzaman</a:t>
            </a:r>
            <a:r>
              <a:rPr lang="en-GB" baseline="30000" dirty="0"/>
              <a:t>1</a:t>
            </a:r>
            <a:endParaRPr lang="en-US" dirty="0"/>
          </a:p>
          <a:p>
            <a:endParaRPr lang="en-US" dirty="0"/>
          </a:p>
          <a:p>
            <a:r>
              <a:rPr lang="en-GB" sz="1400" baseline="30000" dirty="0"/>
              <a:t>1</a:t>
            </a:r>
            <a:r>
              <a:rPr lang="en-GB" sz="1400" dirty="0"/>
              <a:t>Regenstrief Center for Healthcare Engineering, Purdue University, West Lafayette, USA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10066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8156" y="1842055"/>
            <a:ext cx="77632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High level browsing and exploration of the database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How many patients with Acute Kidney Injury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Integration of heterogeneous data sources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SQL and Waveform or Text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Cohort selection according to research goal based on clinical criteria,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8 hours of continuous minute by minute HR and BP trend within the first 24 hour of admission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Reproduce different machine learning and statistical algorithms.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Logistic Regression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Multivariate Regression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Artificial Neural Network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5.     No parallelism</a:t>
            </a:r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698157" y="207413"/>
            <a:ext cx="8193088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75" kern="1200" cap="all" baseline="0">
                <a:solidFill>
                  <a:schemeClr val="bg1"/>
                </a:solidFill>
                <a:latin typeface="Impact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Limitations of current platform</a:t>
            </a:r>
          </a:p>
        </p:txBody>
      </p:sp>
    </p:spTree>
    <p:extLst>
      <p:ext uri="{BB962C8B-B14F-4D97-AF65-F5344CB8AC3E}">
        <p14:creationId xmlns:p14="http://schemas.microsoft.com/office/powerpoint/2010/main" val="56061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6" dur="indefinite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9" dur="indefinite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2" dur="indefinite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9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Research with mimic database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92" y="1046206"/>
            <a:ext cx="7350222" cy="47280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776518" y="2413686"/>
            <a:ext cx="10873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of the studies use only Clinical database</a:t>
            </a:r>
          </a:p>
        </p:txBody>
      </p:sp>
    </p:spTree>
    <p:extLst>
      <p:ext uri="{BB962C8B-B14F-4D97-AF65-F5344CB8AC3E}">
        <p14:creationId xmlns:p14="http://schemas.microsoft.com/office/powerpoint/2010/main" val="4060226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9238" y="1315418"/>
            <a:ext cx="8305800" cy="4471416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</a:t>
            </a:r>
          </a:p>
          <a:p>
            <a:pPr lvl="2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endParaRPr lang="en-US" sz="13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Waveform</a:t>
            </a:r>
          </a:p>
          <a:p>
            <a:pPr lvl="2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SciDB</a:t>
            </a:r>
            <a:endParaRPr lang="en-US" sz="108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</a:p>
          <a:p>
            <a:pPr lvl="2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lvl="2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R/Shiny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SciDB Capabilities</a:t>
            </a:r>
          </a:p>
          <a:p>
            <a:pPr lvl="1"/>
            <a:r>
              <a:rPr lang="en-US" sz="1088" b="1" dirty="0"/>
              <a:t>CROSS_JOIN: Combine two arrays, aligning cells with equal dimension values</a:t>
            </a:r>
          </a:p>
          <a:p>
            <a:pPr lvl="1"/>
            <a:r>
              <a:rPr lang="en-US" sz="1088" b="1" dirty="0"/>
              <a:t>MERGE: Union-like combination of two arrays</a:t>
            </a:r>
          </a:p>
          <a:p>
            <a:pPr lvl="1"/>
            <a:r>
              <a:rPr lang="en-US" sz="1088" b="1" dirty="0"/>
              <a:t>WINDOW: Apply aggregates over a moving window</a:t>
            </a:r>
          </a:p>
          <a:p>
            <a:pPr lvl="2"/>
            <a:r>
              <a:rPr lang="en-US" sz="975" dirty="0"/>
              <a:t>window(input, NUM_PRECEDING_X, NUM_FOLLOWING_X, NUM_PRECEDING_Y...,aggregate(ATTNAME) [as ALIAS] [,aggregate2...])</a:t>
            </a:r>
            <a:endParaRPr lang="en-US" sz="975" b="1" dirty="0"/>
          </a:p>
          <a:p>
            <a:pPr lvl="1"/>
            <a:r>
              <a:rPr lang="en-US" sz="1088" b="1" dirty="0"/>
              <a:t>SORT: Unpack and sort</a:t>
            </a:r>
          </a:p>
          <a:p>
            <a:pPr lvl="1"/>
            <a:r>
              <a:rPr lang="en-US" sz="1100" b="1" dirty="0"/>
              <a:t>UNIQ: </a:t>
            </a:r>
            <a:r>
              <a:rPr lang="en-US" sz="1088" b="1" dirty="0"/>
              <a:t>Select unique elements from a sorted array</a:t>
            </a:r>
          </a:p>
          <a:p>
            <a:pPr lvl="1"/>
            <a:r>
              <a:rPr lang="en-US" sz="1088" b="1" dirty="0"/>
              <a:t>KENDALL, PEARSON, SPEARMAN: Correlation metrics</a:t>
            </a:r>
          </a:p>
          <a:p>
            <a:pPr lvl="1"/>
            <a:r>
              <a:rPr lang="en-US" sz="1088" b="1" dirty="0"/>
              <a:t>Distributed Computing 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Proposed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4173391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Proposed architecture</a:t>
            </a:r>
          </a:p>
        </p:txBody>
      </p:sp>
      <p:sp>
        <p:nvSpPr>
          <p:cNvPr id="8" name="Flowchart: Multidocument 7"/>
          <p:cNvSpPr/>
          <p:nvPr/>
        </p:nvSpPr>
        <p:spPr>
          <a:xfrm>
            <a:off x="1105928" y="2357673"/>
            <a:ext cx="1539595" cy="1565645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tabLst>
                <a:tab pos="1038225" algn="l"/>
              </a:tabLst>
            </a:pPr>
            <a:r>
              <a:rPr lang="en-US" sz="1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Waveform Database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Pentagon 8"/>
          <p:cNvSpPr/>
          <p:nvPr/>
        </p:nvSpPr>
        <p:spPr>
          <a:xfrm flipH="1">
            <a:off x="6302967" y="3439390"/>
            <a:ext cx="1407649" cy="569326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‘R’/Shiny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179392" y="2234316"/>
            <a:ext cx="2123575" cy="1689002"/>
            <a:chOff x="-160936" y="0"/>
            <a:chExt cx="1399186" cy="847726"/>
          </a:xfrm>
        </p:grpSpPr>
        <p:sp>
          <p:nvSpPr>
            <p:cNvPr id="21" name="Flowchart: Magnetic Disk 20"/>
            <p:cNvSpPr/>
            <p:nvPr/>
          </p:nvSpPr>
          <p:spPr>
            <a:xfrm>
              <a:off x="28575" y="0"/>
              <a:ext cx="1052508" cy="731562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14605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" name="Text Box 310"/>
            <p:cNvSpPr txBox="1"/>
            <p:nvPr/>
          </p:nvSpPr>
          <p:spPr>
            <a:xfrm>
              <a:off x="-160936" y="281305"/>
              <a:ext cx="1399186" cy="566421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SciDB </a:t>
              </a:r>
              <a:br>
                <a:rPr lang="en-US" sz="12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lang="en-US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(Distributed DB) </a:t>
              </a:r>
              <a:br>
                <a:rPr lang="en-US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lang="en-US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ICU Time Series</a:t>
              </a:r>
              <a:endPara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2732263" y="2860574"/>
            <a:ext cx="231302" cy="180288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170664" y="2870066"/>
            <a:ext cx="231302" cy="179654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640993">
            <a:off x="6245143" y="3069327"/>
            <a:ext cx="231302" cy="180288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9779777">
            <a:off x="6243923" y="4350313"/>
            <a:ext cx="231302" cy="180288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016451" y="2490057"/>
            <a:ext cx="1084221" cy="929899"/>
            <a:chOff x="-8016" y="-9754"/>
            <a:chExt cx="714375" cy="466725"/>
          </a:xfrm>
        </p:grpSpPr>
        <p:sp>
          <p:nvSpPr>
            <p:cNvPr id="19" name="Flowchart: Process 18"/>
            <p:cNvSpPr/>
            <p:nvPr/>
          </p:nvSpPr>
          <p:spPr>
            <a:xfrm>
              <a:off x="-8016" y="10757"/>
              <a:ext cx="714375" cy="36639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14605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solidFill>
                    <a:srgbClr val="F2F2F2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Text Box 317"/>
            <p:cNvSpPr txBox="1"/>
            <p:nvPr/>
          </p:nvSpPr>
          <p:spPr>
            <a:xfrm>
              <a:off x="-8016" y="-9754"/>
              <a:ext cx="647700" cy="46672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Bash/ Python</a:t>
              </a:r>
              <a:endPara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162321" y="3951783"/>
            <a:ext cx="2140646" cy="1525622"/>
            <a:chOff x="-115032" y="0"/>
            <a:chExt cx="1410435" cy="765724"/>
          </a:xfrm>
        </p:grpSpPr>
        <p:sp>
          <p:nvSpPr>
            <p:cNvPr id="17" name="Flowchart: Magnetic Disk 16"/>
            <p:cNvSpPr/>
            <p:nvPr/>
          </p:nvSpPr>
          <p:spPr>
            <a:xfrm>
              <a:off x="85725" y="0"/>
              <a:ext cx="1052512" cy="700088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14605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Text Box 320"/>
            <p:cNvSpPr txBox="1"/>
            <p:nvPr/>
          </p:nvSpPr>
          <p:spPr>
            <a:xfrm>
              <a:off x="-115032" y="241848"/>
              <a:ext cx="1410435" cy="523876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Postgres </a:t>
              </a:r>
              <a:br>
                <a:rPr lang="en-US" sz="12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lang="en-US" sz="12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(</a:t>
              </a:r>
              <a:r>
                <a:rPr lang="en-US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Single Server DB) </a:t>
              </a:r>
              <a:br>
                <a:rPr lang="en-US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lang="en-US" sz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Clinical Data</a:t>
              </a:r>
              <a:endPara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956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94547" b="15961"/>
          <a:stretch/>
        </p:blipFill>
        <p:spPr>
          <a:xfrm>
            <a:off x="1331356" y="2374403"/>
            <a:ext cx="562938" cy="25855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93577" y="1472184"/>
            <a:ext cx="305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MIMIC_Numeric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53398" y="2238998"/>
            <a:ext cx="3639424" cy="17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16665" y="2374403"/>
            <a:ext cx="0" cy="2566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97168" y="2374403"/>
            <a:ext cx="0" cy="2585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2418" y="1472184"/>
            <a:ext cx="305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MIMIC_Metadata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93577" y="1841516"/>
            <a:ext cx="305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Elapsed_Time</a:t>
            </a:r>
          </a:p>
        </p:txBody>
      </p:sp>
      <p:sp>
        <p:nvSpPr>
          <p:cNvPr id="16" name="TextBox 15"/>
          <p:cNvSpPr txBox="1"/>
          <p:nvPr/>
        </p:nvSpPr>
        <p:spPr>
          <a:xfrm rot="5400000">
            <a:off x="557886" y="3676706"/>
            <a:ext cx="305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File_ID</a:t>
            </a:r>
          </a:p>
        </p:txBody>
      </p:sp>
      <p:sp>
        <p:nvSpPr>
          <p:cNvPr id="17" name="TextBox 16"/>
          <p:cNvSpPr txBox="1"/>
          <p:nvPr/>
        </p:nvSpPr>
        <p:spPr>
          <a:xfrm rot="5400000">
            <a:off x="1225390" y="3676707"/>
            <a:ext cx="305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File_ID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2417" y="5166111"/>
            <a:ext cx="3059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Start_Time: datetime, mimiciii_id: int32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53398" y="5136857"/>
            <a:ext cx="305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II:float, V: float, resp: float,…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9075" y="264859"/>
            <a:ext cx="8193088" cy="685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Waveform database design in scidb</a:t>
            </a:r>
          </a:p>
        </p:txBody>
      </p:sp>
      <p:pic>
        <p:nvPicPr>
          <p:cNvPr id="21" name="Picture 20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7" r="4821" b="7225"/>
          <a:stretch/>
        </p:blipFill>
        <p:spPr bwMode="auto">
          <a:xfrm>
            <a:off x="3058710" y="2315910"/>
            <a:ext cx="3880475" cy="2632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3987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cores (24 hyperthreaded cores).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6TB disk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64G RAM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instances of SciDB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hardware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271" y="2352764"/>
            <a:ext cx="5935529" cy="333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5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5961558"/>
            <a:ext cx="8305800" cy="258009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http://www.fda.gov/Drugs/DrugSafety/ucm504617.htm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Use case One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4795" r="1061"/>
          <a:stretch/>
        </p:blipFill>
        <p:spPr>
          <a:xfrm>
            <a:off x="548560" y="990600"/>
            <a:ext cx="7168292" cy="475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42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19072"/>
            <a:ext cx="8305800" cy="562655"/>
          </a:xfrm>
        </p:spPr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https://mimic.catalyzecare.org:3838/sample-apps/madibuzz/usecaseone/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Use case one</a:t>
            </a:r>
          </a:p>
        </p:txBody>
      </p:sp>
    </p:spTree>
    <p:extLst>
      <p:ext uri="{BB962C8B-B14F-4D97-AF65-F5344CB8AC3E}">
        <p14:creationId xmlns:p14="http://schemas.microsoft.com/office/powerpoint/2010/main" val="3331923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https://mimic.catalyzecare.org:3838/sample-apps/madibuzz/usecasetwo/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Use case two</a:t>
            </a:r>
          </a:p>
        </p:txBody>
      </p:sp>
    </p:spTree>
    <p:extLst>
      <p:ext uri="{BB962C8B-B14F-4D97-AF65-F5344CB8AC3E}">
        <p14:creationId xmlns:p14="http://schemas.microsoft.com/office/powerpoint/2010/main" val="1962857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Sustainability</a:t>
            </a:r>
          </a:p>
          <a:p>
            <a:r>
              <a:rPr lang="en-US" sz="2000" dirty="0"/>
              <a:t>Privacy/Security</a:t>
            </a:r>
          </a:p>
          <a:p>
            <a:r>
              <a:rPr lang="en-US" sz="2000" dirty="0"/>
              <a:t>Scalability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Issues to be addressed</a:t>
            </a:r>
          </a:p>
        </p:txBody>
      </p:sp>
    </p:spTree>
    <p:extLst>
      <p:ext uri="{BB962C8B-B14F-4D97-AF65-F5344CB8AC3E}">
        <p14:creationId xmlns:p14="http://schemas.microsoft.com/office/powerpoint/2010/main" val="20481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60384A-5BCD-42F9-80CE-F742818E3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do we use observational data for evidence based medicine?</a:t>
            </a:r>
          </a:p>
          <a:p>
            <a:pPr lvl="1"/>
            <a:r>
              <a:rPr lang="en-US" sz="1800" dirty="0"/>
              <a:t>Data Infrastructure</a:t>
            </a:r>
          </a:p>
          <a:p>
            <a:pPr lvl="1"/>
            <a:r>
              <a:rPr lang="en-US" sz="1800" dirty="0"/>
              <a:t>Translation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455CC-67B0-4A44-AA0A-731971935F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556120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B99B6C-BC76-458B-A4A5-D18E382F9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993" y="3105840"/>
            <a:ext cx="8305800" cy="9677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Translation: Causality from Observational Data</a:t>
            </a:r>
          </a:p>
        </p:txBody>
      </p:sp>
    </p:spTree>
    <p:extLst>
      <p:ext uri="{BB962C8B-B14F-4D97-AF65-F5344CB8AC3E}">
        <p14:creationId xmlns:p14="http://schemas.microsoft.com/office/powerpoint/2010/main" val="4115217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88912" y="963483"/>
            <a:ext cx="8153400" cy="481584"/>
          </a:xfrm>
        </p:spPr>
        <p:txBody>
          <a:bodyPr/>
          <a:lstStyle/>
          <a:p>
            <a:r>
              <a:rPr lang="en-US" sz="2000" b="1" dirty="0"/>
              <a:t>effect of treatment /drug on outcome?” 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88912" y="181356"/>
            <a:ext cx="8193088" cy="685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randomized control trial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37567" y="3630342"/>
            <a:ext cx="7868866" cy="604805"/>
            <a:chOff x="714099" y="3609538"/>
            <a:chExt cx="7868866" cy="6048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714099" y="3609538"/>
                  <a:ext cx="1911350" cy="59135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Case</a:t>
                  </a:r>
                </a:p>
                <a:p>
                  <a:pPr algn="ctr"/>
                  <a:r>
                    <a:rPr lang="en-US" dirty="0"/>
                    <a:t>(Treated,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𝑋</m:t>
                      </m:r>
                      <m:r>
                        <a:rPr lang="en-US" i="1">
                          <a:latin typeface="Cambria Math" charset="0"/>
                        </a:rPr>
                        <m:t>=1)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099" y="3609538"/>
                  <a:ext cx="1911350" cy="59135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8081" b="-191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6285974" y="3622985"/>
                  <a:ext cx="2296991" cy="59135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Control</a:t>
                  </a:r>
                </a:p>
                <a:p>
                  <a:pPr algn="ctr"/>
                  <a:r>
                    <a:rPr lang="en-US" dirty="0"/>
                    <a:t>(Non-treated,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𝑋</m:t>
                      </m:r>
                      <m:r>
                        <a:rPr lang="en-US" i="1">
                          <a:latin typeface="Cambria Math" charset="0"/>
                        </a:rPr>
                        <m:t>=0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974" y="3622985"/>
                  <a:ext cx="2296991" cy="59135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8000" b="-19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784103" y="4836520"/>
                <a:ext cx="3263900" cy="123757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Analysis </a:t>
                </a:r>
              </a:p>
              <a:p>
                <a:pPr algn="ctr"/>
                <a:r>
                  <a:rPr lang="en-US" dirty="0"/>
                  <a:t>Intervention effect of treatment to the outcome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𝑌</m:t>
                    </m:r>
                    <m:r>
                      <a:rPr lang="en-US" i="1">
                        <a:latin typeface="Cambria Math" charset="0"/>
                      </a:rPr>
                      <m:t> | </m:t>
                    </m:r>
                    <m:r>
                      <a:rPr lang="en-US" i="1">
                        <a:latin typeface="Cambria Math" charset="0"/>
                      </a:rPr>
                      <m:t>𝑑𝑜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/>
                  <a:t>)) (</a:t>
                </a:r>
                <a:r>
                  <a:rPr lang="en-US" b="1" dirty="0"/>
                  <a:t>causal question</a:t>
                </a:r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103" y="4836520"/>
                <a:ext cx="3263900" cy="1237576"/>
              </a:xfrm>
              <a:prstGeom prst="rect">
                <a:avLst/>
              </a:prstGeom>
              <a:blipFill rotWithShape="0">
                <a:blip r:embed="rId4"/>
                <a:stretch>
                  <a:fillRect l="-186" r="-931" b="-53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3488208" y="1593266"/>
            <a:ext cx="5442471" cy="1479801"/>
            <a:chOff x="3635956" y="1505568"/>
            <a:chExt cx="5442471" cy="1479801"/>
          </a:xfrm>
        </p:grpSpPr>
        <p:sp>
          <p:nvSpPr>
            <p:cNvPr id="24" name="Rectangle 23"/>
            <p:cNvSpPr/>
            <p:nvPr/>
          </p:nvSpPr>
          <p:spPr>
            <a:xfrm>
              <a:off x="3635956" y="1679934"/>
              <a:ext cx="1855694" cy="7406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Randomizing patients</a:t>
              </a:r>
            </a:p>
          </p:txBody>
        </p:sp>
        <p:sp>
          <p:nvSpPr>
            <p:cNvPr id="25" name="Left Brace 24"/>
            <p:cNvSpPr/>
            <p:nvPr/>
          </p:nvSpPr>
          <p:spPr>
            <a:xfrm>
              <a:off x="5491650" y="1505568"/>
              <a:ext cx="290585" cy="124317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79868" y="1508041"/>
              <a:ext cx="3398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 remove confounding bias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/>
                <a:t>Demographic (age / sex / race) 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/>
                <a:t>Physiological (heart rate, etc.)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/>
                <a:t>Sociological (income) </a:t>
              </a:r>
            </a:p>
            <a:p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825925" y="92754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2" name="Straight Arrow Connector 31"/>
          <p:cNvCxnSpPr>
            <a:stCxn id="34" idx="1"/>
          </p:cNvCxnSpPr>
          <p:nvPr/>
        </p:nvCxnSpPr>
        <p:spPr>
          <a:xfrm flipH="1">
            <a:off x="5719483" y="5152932"/>
            <a:ext cx="922452" cy="271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641935" y="4829766"/>
                <a:ext cx="26795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𝑑𝑜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𝑋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: intervention on treatment X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935" y="4829764"/>
                <a:ext cx="2679564" cy="646331"/>
              </a:xfrm>
              <a:prstGeom prst="rect">
                <a:avLst/>
              </a:prstGeom>
              <a:blipFill rotWithShape="0"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Elbow Connector 26"/>
          <p:cNvCxnSpPr>
            <a:stCxn id="24" idx="2"/>
            <a:endCxn id="7" idx="0"/>
          </p:cNvCxnSpPr>
          <p:nvPr/>
        </p:nvCxnSpPr>
        <p:spPr>
          <a:xfrm rot="5400000">
            <a:off x="2443598" y="1657887"/>
            <a:ext cx="1122100" cy="282281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4" idx="2"/>
            <a:endCxn id="8" idx="0"/>
          </p:cNvCxnSpPr>
          <p:nvPr/>
        </p:nvCxnSpPr>
        <p:spPr>
          <a:xfrm rot="16200000" flipH="1">
            <a:off x="5319224" y="1605072"/>
            <a:ext cx="1135547" cy="2941885"/>
          </a:xfrm>
          <a:prstGeom prst="bentConnector3">
            <a:avLst>
              <a:gd name="adj1" fmla="val 4921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2"/>
            <a:endCxn id="16" idx="0"/>
          </p:cNvCxnSpPr>
          <p:nvPr/>
        </p:nvCxnSpPr>
        <p:spPr>
          <a:xfrm rot="5400000">
            <a:off x="5586311" y="3064892"/>
            <a:ext cx="601375" cy="294188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7" idx="2"/>
            <a:endCxn id="16" idx="0"/>
          </p:cNvCxnSpPr>
          <p:nvPr/>
        </p:nvCxnSpPr>
        <p:spPr>
          <a:xfrm rot="16200000" flipH="1">
            <a:off x="2697236" y="3117705"/>
            <a:ext cx="614822" cy="282281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88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9075" y="264859"/>
            <a:ext cx="8193088" cy="685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Limitations of randomized controlled trial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9076" y="1351457"/>
            <a:ext cx="84044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Ethical/safety issues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Target patients are pregnant woman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Smoking / Non-smoking? </a:t>
            </a:r>
          </a:p>
          <a:p>
            <a:pPr marL="742950" lvl="1" indent="-285750">
              <a:buFont typeface="Arial" charset="0"/>
              <a:buChar char="•"/>
            </a:pPr>
            <a:endParaRPr lang="en-US" sz="2400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2400" b="1" dirty="0"/>
              <a:t>Limited samples</a:t>
            </a:r>
            <a:endParaRPr lang="en-US" sz="2400" dirty="0"/>
          </a:p>
          <a:p>
            <a:pPr marL="742950" lvl="1" indent="-285750" fontAlgn="t">
              <a:buFont typeface="Arial" panose="020B0604020202020204" pitchFamily="34" charset="0"/>
              <a:buChar char="•"/>
            </a:pPr>
            <a:r>
              <a:rPr lang="en-US" sz="2400" dirty="0"/>
              <a:t>Limited number of patients. </a:t>
            </a:r>
          </a:p>
          <a:p>
            <a:pPr marL="742950" lvl="1" indent="-285750" fontAlgn="t">
              <a:buFont typeface="Arial" panose="020B0604020202020204" pitchFamily="34" charset="0"/>
              <a:buChar char="•"/>
            </a:pPr>
            <a:r>
              <a:rPr lang="en-US" sz="2400" dirty="0"/>
              <a:t>Sampling bias</a:t>
            </a:r>
          </a:p>
          <a:p>
            <a:pPr marL="742950" lvl="1" indent="-285750" fontAlgn="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2400" b="1" dirty="0"/>
              <a:t>Cost</a:t>
            </a:r>
            <a:endParaRPr lang="en-US" sz="2400" dirty="0"/>
          </a:p>
          <a:p>
            <a:pPr marL="742950" lvl="1" indent="-285750" fontAlgn="t">
              <a:buFont typeface="Arial" panose="020B0604020202020204" pitchFamily="34" charset="0"/>
              <a:buChar char="•"/>
            </a:pPr>
            <a:r>
              <a:rPr lang="en-US" sz="2400" dirty="0"/>
              <a:t>Time</a:t>
            </a:r>
          </a:p>
          <a:p>
            <a:pPr marL="742950" lvl="1" indent="-285750" fontAlgn="t">
              <a:buFont typeface="Arial" panose="020B0604020202020204" pitchFamily="34" charset="0"/>
              <a:buChar char="•"/>
            </a:pPr>
            <a:r>
              <a:rPr lang="en-US" sz="2400" dirty="0"/>
              <a:t>Money 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192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88912" y="181356"/>
            <a:ext cx="8193088" cy="685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Alternative to </a:t>
            </a:r>
            <a:r>
              <a:rPr lang="en-US" dirty="0" err="1">
                <a:solidFill>
                  <a:schemeClr val="tx1"/>
                </a:solidFill>
              </a:rPr>
              <a:t>rct</a:t>
            </a:r>
            <a:r>
              <a:rPr lang="en-US" dirty="0">
                <a:solidFill>
                  <a:schemeClr val="tx1"/>
                </a:solidFill>
              </a:rPr>
              <a:t>: observational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89582" y="2099468"/>
                <a:ext cx="23631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1. Causal question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80" y="2099468"/>
                <a:ext cx="2363149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2577" t="-4717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5793345" y="2570073"/>
            <a:ext cx="30644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1. How to remove confounding bias in the model?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8912" y="1085765"/>
            <a:ext cx="7357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</a:t>
            </a:r>
            <a:r>
              <a:rPr lang="en-US" sz="2400" dirty="0"/>
              <a:t>: Is it possible to find causal relationship given clinical knowledge and observational data?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97271" y="2099470"/>
            <a:ext cx="2488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Challenge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93345" y="3600360"/>
            <a:ext cx="30644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2. Which variables are needed and measured to analyze causal relationship?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84477" y="2724706"/>
            <a:ext cx="1789383" cy="2908265"/>
            <a:chOff x="2684475" y="2724704"/>
            <a:chExt cx="1789383" cy="2908265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4027732" y="3089121"/>
              <a:ext cx="4277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027732" y="5601441"/>
              <a:ext cx="4277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455435" y="3084580"/>
              <a:ext cx="0" cy="2548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urved Connector 40"/>
            <p:cNvCxnSpPr/>
            <p:nvPr/>
          </p:nvCxnSpPr>
          <p:spPr>
            <a:xfrm rot="10800000">
              <a:off x="2684475" y="2724704"/>
              <a:ext cx="1789383" cy="1672294"/>
            </a:xfrm>
            <a:prstGeom prst="curvedConnector3">
              <a:avLst>
                <a:gd name="adj1" fmla="val -4198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0053" y="3557085"/>
            <a:ext cx="3646328" cy="1278350"/>
            <a:chOff x="30053" y="3557085"/>
            <a:chExt cx="3646328" cy="1278350"/>
          </a:xfrm>
        </p:grpSpPr>
        <p:cxnSp>
          <p:nvCxnSpPr>
            <p:cNvPr id="7" name="Straight Arrow Connector 6"/>
            <p:cNvCxnSpPr>
              <a:stCxn id="12" idx="3"/>
            </p:cNvCxnSpPr>
            <p:nvPr/>
          </p:nvCxnSpPr>
          <p:spPr>
            <a:xfrm flipH="1">
              <a:off x="1300656" y="3904281"/>
              <a:ext cx="422003" cy="5837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1671155" y="3612732"/>
              <a:ext cx="351692" cy="341571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2197471" y="4488055"/>
              <a:ext cx="351692" cy="32043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1124810" y="4488055"/>
              <a:ext cx="351692" cy="32043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1" name="Straight Arrow Connector 10"/>
            <p:cNvCxnSpPr>
              <a:stCxn id="12" idx="5"/>
            </p:cNvCxnSpPr>
            <p:nvPr/>
          </p:nvCxnSpPr>
          <p:spPr>
            <a:xfrm>
              <a:off x="1971343" y="3904281"/>
              <a:ext cx="401974" cy="5837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476502" y="4648270"/>
              <a:ext cx="7209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30053" y="4439153"/>
              <a:ext cx="1182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Treatment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04710" y="4466103"/>
              <a:ext cx="1171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Outcome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82312" y="3557085"/>
              <a:ext cx="1578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Confounders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89580" y="2884525"/>
            <a:ext cx="3536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2. Model based on clinical knowledge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89580" y="5142183"/>
                <a:ext cx="35367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3. Observational data with Joint probability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𝑃</m:t>
                    </m:r>
                    <m:r>
                      <a:rPr lang="en-US" sz="2000" i="1">
                        <a:latin typeface="Cambria Math" charset="0"/>
                      </a:rPr>
                      <m:t>(</m:t>
                    </m:r>
                    <m:r>
                      <a:rPr lang="en-US" sz="2000" i="1">
                        <a:latin typeface="Cambria Math" charset="0"/>
                      </a:rPr>
                      <m:t>𝑥</m:t>
                    </m:r>
                    <m:r>
                      <a:rPr lang="en-US" sz="2000" i="1">
                        <a:latin typeface="Cambria Math" charset="0"/>
                      </a:rPr>
                      <m:t>,</m:t>
                    </m:r>
                    <m:r>
                      <a:rPr lang="en-US" sz="2000" i="1">
                        <a:latin typeface="Cambria Math" charset="0"/>
                      </a:rPr>
                      <m:t>𝑦</m:t>
                    </m:r>
                    <m:r>
                      <a:rPr lang="en-US" sz="2000" i="1">
                        <a:latin typeface="Cambria Math" charset="0"/>
                      </a:rPr>
                      <m:t>,</m:t>
                    </m:r>
                    <m:r>
                      <a:rPr lang="en-US" sz="2000" i="1">
                        <a:latin typeface="Cambria Math" charset="0"/>
                      </a:rPr>
                      <m:t>𝑧</m:t>
                    </m:r>
                    <m:r>
                      <a:rPr lang="en-US" sz="2000" i="1">
                        <a:latin typeface="Cambria Math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80" y="5142183"/>
                <a:ext cx="3536728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1724" t="-5172" r="-1207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8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38" grpId="0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140203"/>
            <a:ext cx="9144000" cy="5143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Example RCT: effect of neuromuscular blocker on </a:t>
            </a:r>
            <a:r>
              <a:rPr lang="en-US" dirty="0" err="1">
                <a:solidFill>
                  <a:schemeClr val="tx1"/>
                </a:solidFill>
              </a:rPr>
              <a:t>ards</a:t>
            </a:r>
            <a:r>
              <a:rPr lang="en-US" dirty="0">
                <a:solidFill>
                  <a:schemeClr val="tx1"/>
                </a:solidFill>
              </a:rPr>
              <a:t> mortality rate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9663" y="4464129"/>
            <a:ext cx="63517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Clr>
                <a:schemeClr val="tx1"/>
              </a:buClr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339 Subjects (177 case / 162 control) in 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ICU /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11 sites (France)</a:t>
            </a:r>
          </a:p>
          <a:p>
            <a:pPr marL="214313" indent="-214313">
              <a:buClr>
                <a:schemeClr val="tx1"/>
              </a:buClr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Conclusion </a:t>
            </a:r>
          </a:p>
          <a:p>
            <a:pPr marL="671513" lvl="1" indent="-214313">
              <a:buClr>
                <a:schemeClr val="tx1"/>
              </a:buClr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67.8% of subjects taken drugs survives (90 days) </a:t>
            </a:r>
          </a:p>
          <a:p>
            <a:pPr marL="671513" lvl="1" indent="-214313">
              <a:buClr>
                <a:schemeClr val="tx1"/>
              </a:buClr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58.6% of subjects not taken drugs survives (90 days) </a:t>
            </a:r>
          </a:p>
          <a:p>
            <a:pPr marL="671513" lvl="1" indent="-214313">
              <a:buClr>
                <a:schemeClr val="tx1"/>
              </a:buClr>
              <a:buFont typeface="Arial" charset="0"/>
              <a:buChar char="•"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5029" y="2217959"/>
            <a:ext cx="171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Randomization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64212" y="2481774"/>
            <a:ext cx="878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𝘅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334416" y="2638312"/>
            <a:ext cx="329653" cy="182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275"/>
          <p:cNvSpPr/>
          <p:nvPr/>
        </p:nvSpPr>
        <p:spPr>
          <a:xfrm>
            <a:off x="250455" y="3729795"/>
            <a:ext cx="2738846" cy="7293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18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Treatment</a:t>
            </a:r>
          </a:p>
          <a:p>
            <a:pPr algn="ctr">
              <a:defRPr sz="18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>
                <a:latin typeface="Calibri" charset="0"/>
                <a:ea typeface="Calibri" charset="0"/>
                <a:cs typeface="Calibri" charset="0"/>
              </a:rPr>
              <a:t>Cisatracurium besylate</a:t>
            </a:r>
          </a:p>
          <a:p>
            <a:pPr algn="ctr">
              <a:defRPr sz="18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>
                <a:latin typeface="Calibri" charset="0"/>
                <a:ea typeface="Calibri" charset="0"/>
                <a:cs typeface="Calibri" charset="0"/>
              </a:rPr>
              <a:t>(NMBA)</a:t>
            </a:r>
          </a:p>
        </p:txBody>
      </p:sp>
      <p:sp>
        <p:nvSpPr>
          <p:cNvPr id="8" name="Shape 276"/>
          <p:cNvSpPr/>
          <p:nvPr/>
        </p:nvSpPr>
        <p:spPr>
          <a:xfrm>
            <a:off x="7059421" y="3728953"/>
            <a:ext cx="1814969" cy="7293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18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Outcome</a:t>
            </a:r>
          </a:p>
          <a:p>
            <a:pPr algn="ctr">
              <a:defRPr sz="18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>
                <a:latin typeface="Calibri" charset="0"/>
                <a:ea typeface="Calibri" charset="0"/>
                <a:cs typeface="Calibri" charset="0"/>
              </a:rPr>
              <a:t>ARDS </a:t>
            </a:r>
          </a:p>
          <a:p>
            <a:pPr algn="ctr">
              <a:defRPr sz="18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>
                <a:latin typeface="Calibri" charset="0"/>
                <a:ea typeface="Calibri" charset="0"/>
                <a:cs typeface="Calibri" charset="0"/>
              </a:rPr>
              <a:t>mortality rate</a:t>
            </a:r>
          </a:p>
        </p:txBody>
      </p:sp>
      <p:sp>
        <p:nvSpPr>
          <p:cNvPr id="9" name="Shape 271"/>
          <p:cNvSpPr/>
          <p:nvPr/>
        </p:nvSpPr>
        <p:spPr>
          <a:xfrm>
            <a:off x="2702357" y="3465177"/>
            <a:ext cx="917745" cy="993175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24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2400" dirty="0">
                <a:ln>
                  <a:solidFill>
                    <a:schemeClr val="tx1"/>
                  </a:solidFill>
                </a:ln>
              </a:rPr>
              <a:t>X</a:t>
            </a:r>
            <a:endParaRPr sz="2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Shape 271"/>
          <p:cNvSpPr/>
          <p:nvPr/>
        </p:nvSpPr>
        <p:spPr>
          <a:xfrm>
            <a:off x="6283902" y="3473941"/>
            <a:ext cx="946251" cy="968191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24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2400" dirty="0">
                <a:ln>
                  <a:solidFill>
                    <a:schemeClr val="tx1"/>
                  </a:solidFill>
                </a:ln>
              </a:rPr>
              <a:t>Y</a:t>
            </a:r>
            <a:endParaRPr sz="2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" name="Shape 271"/>
          <p:cNvSpPr/>
          <p:nvPr/>
        </p:nvSpPr>
        <p:spPr>
          <a:xfrm>
            <a:off x="4451886" y="1567074"/>
            <a:ext cx="859868" cy="997304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24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2400" dirty="0">
                <a:ln>
                  <a:solidFill>
                    <a:schemeClr val="tx1"/>
                  </a:solidFill>
                </a:ln>
              </a:rPr>
              <a:t>Z</a:t>
            </a:r>
            <a:endParaRPr sz="2400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3" name="Straight Arrow Connector 2"/>
          <p:cNvCxnSpPr>
            <a:stCxn id="9" idx="6"/>
            <a:endCxn id="15" idx="2"/>
          </p:cNvCxnSpPr>
          <p:nvPr/>
        </p:nvCxnSpPr>
        <p:spPr>
          <a:xfrm flipV="1">
            <a:off x="3620100" y="3958037"/>
            <a:ext cx="2663800" cy="3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7" idx="6"/>
            <a:endCxn id="15" idx="1"/>
          </p:cNvCxnSpPr>
          <p:nvPr/>
        </p:nvCxnSpPr>
        <p:spPr>
          <a:xfrm>
            <a:off x="5311757" y="2065727"/>
            <a:ext cx="1110721" cy="155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2"/>
            <a:endCxn id="9" idx="7"/>
          </p:cNvCxnSpPr>
          <p:nvPr/>
        </p:nvCxnSpPr>
        <p:spPr>
          <a:xfrm flipH="1">
            <a:off x="3485701" y="2065727"/>
            <a:ext cx="966187" cy="1544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50660" y="1604609"/>
            <a:ext cx="37095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Confounders </a:t>
            </a:r>
          </a:p>
          <a:p>
            <a:pPr algn="ctr"/>
            <a:r>
              <a:rPr lang="en-US" dirty="0"/>
              <a:t>Patients demographical values (age, sex), mechanical ventilator setting values,  chart values, critical condition, etc.</a:t>
            </a:r>
          </a:p>
        </p:txBody>
      </p:sp>
      <p:sp>
        <p:nvSpPr>
          <p:cNvPr id="2" name="Rectangle 1"/>
          <p:cNvSpPr/>
          <p:nvPr/>
        </p:nvSpPr>
        <p:spPr>
          <a:xfrm>
            <a:off x="231022" y="834547"/>
            <a:ext cx="7945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Example study: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Papazian et al., New England Journal of Medicine (2010)</a:t>
            </a:r>
          </a:p>
          <a:p>
            <a:pPr marL="285750" indent="-285750">
              <a:buClr>
                <a:schemeClr val="tx1"/>
              </a:buClr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Patients from ICU </a:t>
            </a:r>
          </a:p>
          <a:p>
            <a:pPr marL="285750" indent="-285750">
              <a:buClr>
                <a:schemeClr val="tx1"/>
              </a:buClr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We have medical data from ICU (MIMIC)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6883" y="5703856"/>
                <a:ext cx="7427453" cy="7101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𝑅𝐶𝑇</m:t>
                          </m:r>
                        </m:sub>
                      </m:sSub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charset="0"/>
                            </a:rPr>
                            <m:t>=+1 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𝑑𝑜</m:t>
                      </m:r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n-US" i="1">
                          <a:latin typeface="Cambria Math" charset="0"/>
                        </a:rPr>
                        <m:t>𝑋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𝑥</m:t>
                      </m:r>
                      <m:r>
                        <a:rPr lang="en-US" i="1">
                          <a:latin typeface="Cambria Math" charset="0"/>
                        </a:rPr>
                        <m:t>))= </m:t>
                      </m:r>
                      <m:d>
                        <m:dPr>
                          <m:begChr m:val="{"/>
                          <m:endChr m:val=""/>
                          <m:ctrlPr>
                            <a:rPr lang="mr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0.678     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     </m:t>
                              </m:r>
                              <m:r>
                                <a:rPr lang="en-US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=1 (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treated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0.586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charset="0"/>
                                </a:rPr>
                                <m:t> 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=0 (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nontreated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83" y="5703856"/>
                <a:ext cx="7427453" cy="7101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5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  <p:bldP spid="23" grpId="0"/>
      <p:bldP spid="23" grpId="1"/>
      <p:bldP spid="7" grpId="0"/>
      <p:bldP spid="8" grpId="0"/>
      <p:bldP spid="9" grpId="0" animBg="1"/>
      <p:bldP spid="15" grpId="0" animBg="1"/>
      <p:bldP spid="17" grpId="0" animBg="1"/>
      <p:bldP spid="26" grpId="0"/>
      <p:bldP spid="2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Inclusion criteria</a:t>
            </a:r>
          </a:p>
          <a:p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Experiment design </a:t>
            </a:r>
            <a:r>
              <a:rPr lang="mr-IN" dirty="0">
                <a:solidFill>
                  <a:schemeClr val="tx1"/>
                </a:solidFill>
              </a:rPr>
              <a:t>–</a:t>
            </a:r>
            <a:r>
              <a:rPr lang="en-US" dirty="0">
                <a:solidFill>
                  <a:schemeClr val="tx1"/>
                </a:solidFill>
              </a:rPr>
              <a:t> cohort selection </a:t>
            </a:r>
          </a:p>
        </p:txBody>
      </p:sp>
      <p:sp>
        <p:nvSpPr>
          <p:cNvPr id="7" name="Decision 6"/>
          <p:cNvSpPr/>
          <p:nvPr/>
        </p:nvSpPr>
        <p:spPr>
          <a:xfrm>
            <a:off x="3262852" y="1472184"/>
            <a:ext cx="1926916" cy="55715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ARDS patients</a:t>
            </a:r>
          </a:p>
        </p:txBody>
      </p:sp>
      <p:cxnSp>
        <p:nvCxnSpPr>
          <p:cNvPr id="9" name="Straight Arrow Connector 8"/>
          <p:cNvCxnSpPr>
            <a:endCxn id="30" idx="0"/>
          </p:cNvCxnSpPr>
          <p:nvPr/>
        </p:nvCxnSpPr>
        <p:spPr>
          <a:xfrm>
            <a:off x="4224108" y="3302708"/>
            <a:ext cx="0" cy="19062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87567" y="1417492"/>
            <a:ext cx="37553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/>
              <a:t>Mechanical ventilated (MV).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1" i="1" dirty="0"/>
              <a:t>(PaO2: FiO2)</a:t>
            </a:r>
            <a:r>
              <a:rPr lang="en-US" sz="1600" dirty="0"/>
              <a:t> &lt;= 300 (Berlin score) at any time Within 48 hours of ICU admission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20953" y="2258641"/>
            <a:ext cx="806309" cy="222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2" name="Straight Arrow Connector 11"/>
          <p:cNvCxnSpPr>
            <a:stCxn id="17" idx="2"/>
          </p:cNvCxnSpPr>
          <p:nvPr/>
        </p:nvCxnSpPr>
        <p:spPr>
          <a:xfrm>
            <a:off x="4224108" y="2481339"/>
            <a:ext cx="0" cy="26421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ecision 12"/>
          <p:cNvSpPr/>
          <p:nvPr/>
        </p:nvSpPr>
        <p:spPr>
          <a:xfrm>
            <a:off x="3104235" y="2745556"/>
            <a:ext cx="2239745" cy="55715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Inclusion criteria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87567" y="2437420"/>
            <a:ext cx="34899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/>
              <a:t>Include patients Age &gt;= 18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Include If CB is administered </a:t>
            </a:r>
            <a:r>
              <a:rPr lang="en-US" sz="1600" dirty="0">
                <a:solidFill>
                  <a:srgbClr val="FF0000"/>
                </a:solidFill>
              </a:rPr>
              <a:t>after</a:t>
            </a:r>
            <a:r>
              <a:rPr lang="en-US" sz="1600" dirty="0"/>
              <a:t> Berlin score is measured or CB is not administered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20953" y="3493336"/>
            <a:ext cx="806309" cy="222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261436" y="3716034"/>
            <a:ext cx="0" cy="26421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ecision 16"/>
          <p:cNvSpPr/>
          <p:nvPr/>
        </p:nvSpPr>
        <p:spPr>
          <a:xfrm>
            <a:off x="3141564" y="3981090"/>
            <a:ext cx="2239745" cy="55715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9" idx="2"/>
            <a:endCxn id="17" idx="0"/>
          </p:cNvCxnSpPr>
          <p:nvPr/>
        </p:nvCxnSpPr>
        <p:spPr>
          <a:xfrm flipH="1">
            <a:off x="4224108" y="2029335"/>
            <a:ext cx="2203" cy="22930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381309" y="4273859"/>
            <a:ext cx="951838" cy="80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310652" y="4148316"/>
            <a:ext cx="806309" cy="222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25127" y="3799652"/>
            <a:ext cx="756645" cy="204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19356" y="3794913"/>
            <a:ext cx="756645" cy="204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33147" y="4147510"/>
            <a:ext cx="806309" cy="222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13807" y="4371014"/>
            <a:ext cx="0" cy="41360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ecision 25"/>
          <p:cNvSpPr/>
          <p:nvPr/>
        </p:nvSpPr>
        <p:spPr>
          <a:xfrm>
            <a:off x="536713" y="4784618"/>
            <a:ext cx="2354186" cy="80322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Death in 90 days after the last day of CB taken</a:t>
            </a:r>
          </a:p>
        </p:txBody>
      </p:sp>
      <p:sp>
        <p:nvSpPr>
          <p:cNvPr id="27" name="Decision 26"/>
          <p:cNvSpPr/>
          <p:nvPr/>
        </p:nvSpPr>
        <p:spPr>
          <a:xfrm>
            <a:off x="5627628" y="4902148"/>
            <a:ext cx="2239745" cy="78588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Death within 90 days of the last use of MV?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736302" y="4370208"/>
            <a:ext cx="11198" cy="53194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455128" y="5075058"/>
            <a:ext cx="806309" cy="222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890899" y="5186231"/>
            <a:ext cx="564228" cy="17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713807" y="5587844"/>
            <a:ext cx="0" cy="41713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310652" y="6004984"/>
            <a:ext cx="806309" cy="222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867373" y="5295092"/>
            <a:ext cx="355457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222830" y="5183742"/>
            <a:ext cx="543700" cy="222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747500" y="5688035"/>
            <a:ext cx="0" cy="33104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344346" y="6019076"/>
            <a:ext cx="806309" cy="222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47031" y="4855190"/>
            <a:ext cx="756645" cy="204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55511" y="5585593"/>
            <a:ext cx="756645" cy="204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738035" y="4893736"/>
            <a:ext cx="756645" cy="204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41725" y="5648671"/>
            <a:ext cx="756645" cy="204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76386" y="4126373"/>
            <a:ext cx="2095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Cisatracurium Besylate (CB)</a:t>
            </a:r>
          </a:p>
        </p:txBody>
      </p:sp>
      <p:cxnSp>
        <p:nvCxnSpPr>
          <p:cNvPr id="288" name="Straight Arrow Connector 287"/>
          <p:cNvCxnSpPr>
            <a:stCxn id="17" idx="1"/>
            <a:endCxn id="21" idx="3"/>
          </p:cNvCxnSpPr>
          <p:nvPr/>
        </p:nvCxnSpPr>
        <p:spPr>
          <a:xfrm flipH="1" flipV="1">
            <a:off x="2116961" y="4259665"/>
            <a:ext cx="1024603" cy="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/>
          <p:cNvSpPr txBox="1"/>
          <p:nvPr/>
        </p:nvSpPr>
        <p:spPr>
          <a:xfrm>
            <a:off x="797039" y="4024128"/>
            <a:ext cx="75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531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7150655" y="4036474"/>
            <a:ext cx="75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8056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540943" y="5945759"/>
            <a:ext cx="75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365</a:t>
            </a:r>
            <a:endParaRPr lang="en-US" dirty="0"/>
          </a:p>
        </p:txBody>
      </p:sp>
      <p:sp>
        <p:nvSpPr>
          <p:cNvPr id="294" name="TextBox 293"/>
          <p:cNvSpPr txBox="1"/>
          <p:nvPr/>
        </p:nvSpPr>
        <p:spPr>
          <a:xfrm>
            <a:off x="3449178" y="5295091"/>
            <a:ext cx="75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166</a:t>
            </a:r>
            <a:endParaRPr lang="en-US" dirty="0"/>
          </a:p>
        </p:txBody>
      </p:sp>
      <p:sp>
        <p:nvSpPr>
          <p:cNvPr id="295" name="TextBox 294"/>
          <p:cNvSpPr txBox="1"/>
          <p:nvPr/>
        </p:nvSpPr>
        <p:spPr>
          <a:xfrm>
            <a:off x="8222830" y="5392758"/>
            <a:ext cx="75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4006</a:t>
            </a:r>
            <a:endParaRPr lang="en-US" dirty="0"/>
          </a:p>
        </p:txBody>
      </p:sp>
      <p:sp>
        <p:nvSpPr>
          <p:cNvPr id="296" name="TextBox 295"/>
          <p:cNvSpPr txBox="1"/>
          <p:nvPr/>
        </p:nvSpPr>
        <p:spPr>
          <a:xfrm>
            <a:off x="7167946" y="5957228"/>
            <a:ext cx="75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4050</a:t>
            </a:r>
          </a:p>
        </p:txBody>
      </p:sp>
    </p:spTree>
    <p:extLst>
      <p:ext uri="{BB962C8B-B14F-4D97-AF65-F5344CB8AC3E}">
        <p14:creationId xmlns:p14="http://schemas.microsoft.com/office/powerpoint/2010/main" val="845955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Available cohort from MIMIC</a:t>
            </a:r>
          </a:p>
          <a:p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Experiment design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0354"/>
            <a:ext cx="9144000" cy="97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41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139754"/>
            <a:ext cx="8193088" cy="685800"/>
          </a:xfrm>
        </p:spPr>
        <p:txBody>
          <a:bodyPr/>
          <a:lstStyle/>
          <a:p>
            <a:r>
              <a:rPr lang="en-US" dirty="0"/>
              <a:t>Causal diagram generation </a:t>
            </a:r>
          </a:p>
        </p:txBody>
      </p:sp>
      <p:sp>
        <p:nvSpPr>
          <p:cNvPr id="7" name="Oval 6"/>
          <p:cNvSpPr/>
          <p:nvPr/>
        </p:nvSpPr>
        <p:spPr>
          <a:xfrm>
            <a:off x="1852181" y="5657003"/>
            <a:ext cx="551001" cy="508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VT</a:t>
            </a:r>
          </a:p>
        </p:txBody>
      </p:sp>
      <p:sp>
        <p:nvSpPr>
          <p:cNvPr id="87" name="Oval 86"/>
          <p:cNvSpPr/>
          <p:nvPr/>
        </p:nvSpPr>
        <p:spPr>
          <a:xfrm>
            <a:off x="332509" y="3813873"/>
            <a:ext cx="551001" cy="508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PP</a:t>
            </a:r>
          </a:p>
        </p:txBody>
      </p:sp>
      <p:sp>
        <p:nvSpPr>
          <p:cNvPr id="88" name="Oval 87"/>
          <p:cNvSpPr/>
          <p:nvPr/>
        </p:nvSpPr>
        <p:spPr>
          <a:xfrm>
            <a:off x="939448" y="4835568"/>
            <a:ext cx="551001" cy="508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PIP</a:t>
            </a:r>
          </a:p>
        </p:txBody>
      </p:sp>
      <p:sp>
        <p:nvSpPr>
          <p:cNvPr id="89" name="Oval 88"/>
          <p:cNvSpPr/>
          <p:nvPr/>
        </p:nvSpPr>
        <p:spPr>
          <a:xfrm>
            <a:off x="739342" y="2641406"/>
            <a:ext cx="716301" cy="508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PEEP</a:t>
            </a:r>
          </a:p>
        </p:txBody>
      </p:sp>
      <p:sp>
        <p:nvSpPr>
          <p:cNvPr id="90" name="Oval 89"/>
          <p:cNvSpPr/>
          <p:nvPr/>
        </p:nvSpPr>
        <p:spPr>
          <a:xfrm>
            <a:off x="1389605" y="2014535"/>
            <a:ext cx="578550" cy="508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MV</a:t>
            </a:r>
          </a:p>
        </p:txBody>
      </p:sp>
      <p:sp>
        <p:nvSpPr>
          <p:cNvPr id="91" name="Oval 90"/>
          <p:cNvSpPr/>
          <p:nvPr/>
        </p:nvSpPr>
        <p:spPr>
          <a:xfrm>
            <a:off x="2042954" y="1547941"/>
            <a:ext cx="578550" cy="508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2800377" y="1305387"/>
            <a:ext cx="633650" cy="508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FO2</a:t>
            </a:r>
          </a:p>
        </p:txBody>
      </p:sp>
      <p:sp>
        <p:nvSpPr>
          <p:cNvPr id="95" name="Oval 94"/>
          <p:cNvSpPr/>
          <p:nvPr/>
        </p:nvSpPr>
        <p:spPr>
          <a:xfrm>
            <a:off x="4248657" y="1052945"/>
            <a:ext cx="836832" cy="50803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NMBA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5447428" y="1205758"/>
            <a:ext cx="547557" cy="508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KG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6456289" y="1345509"/>
            <a:ext cx="630206" cy="508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7462181" y="1887151"/>
            <a:ext cx="778741" cy="508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Berlin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7923165" y="2652737"/>
            <a:ext cx="630206" cy="508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Sex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8015030" y="3450285"/>
            <a:ext cx="630206" cy="508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SO2</a:t>
            </a:r>
          </a:p>
        </p:txBody>
      </p:sp>
      <p:sp>
        <p:nvSpPr>
          <p:cNvPr id="111" name="Oval 110"/>
          <p:cNvSpPr/>
          <p:nvPr/>
        </p:nvSpPr>
        <p:spPr>
          <a:xfrm>
            <a:off x="7738404" y="4335331"/>
            <a:ext cx="630206" cy="508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PO2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6973749" y="5109955"/>
            <a:ext cx="764655" cy="508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PCO2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5877956" y="5630560"/>
            <a:ext cx="542321" cy="508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4371209" y="5934326"/>
            <a:ext cx="542321" cy="508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143" name="Straight Arrow Connector 142"/>
          <p:cNvCxnSpPr>
            <a:stCxn id="87" idx="5"/>
            <a:endCxn id="88" idx="1"/>
          </p:cNvCxnSpPr>
          <p:nvPr/>
        </p:nvCxnSpPr>
        <p:spPr>
          <a:xfrm>
            <a:off x="802818" y="4247510"/>
            <a:ext cx="217322" cy="662458"/>
          </a:xfrm>
          <a:prstGeom prst="straightConnector1">
            <a:avLst/>
          </a:prstGeom>
          <a:ln w="127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87" idx="0"/>
            <a:endCxn id="89" idx="3"/>
          </p:cNvCxnSpPr>
          <p:nvPr/>
        </p:nvCxnSpPr>
        <p:spPr>
          <a:xfrm flipV="1">
            <a:off x="608009" y="3075044"/>
            <a:ext cx="236232" cy="738829"/>
          </a:xfrm>
          <a:prstGeom prst="straightConnector1">
            <a:avLst/>
          </a:prstGeom>
          <a:ln w="127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stCxn id="87" idx="1"/>
            <a:endCxn id="91" idx="1"/>
          </p:cNvCxnSpPr>
          <p:nvPr/>
        </p:nvCxnSpPr>
        <p:spPr>
          <a:xfrm rot="5400000" flipH="1" flipV="1">
            <a:off x="137475" y="1898067"/>
            <a:ext cx="2265932" cy="1714480"/>
          </a:xfrm>
          <a:prstGeom prst="curvedConnector3">
            <a:avLst>
              <a:gd name="adj1" fmla="val 112532"/>
            </a:avLst>
          </a:prstGeom>
          <a:ln w="127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87" idx="6"/>
            <a:endCxn id="109" idx="2"/>
          </p:cNvCxnSpPr>
          <p:nvPr/>
        </p:nvCxnSpPr>
        <p:spPr>
          <a:xfrm flipV="1">
            <a:off x="883510" y="3704304"/>
            <a:ext cx="7131520" cy="363587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1"/>
            <a:endCxn id="88" idx="5"/>
          </p:cNvCxnSpPr>
          <p:nvPr/>
        </p:nvCxnSpPr>
        <p:spPr>
          <a:xfrm flipH="1" flipV="1">
            <a:off x="1409757" y="5269206"/>
            <a:ext cx="523116" cy="462198"/>
          </a:xfrm>
          <a:prstGeom prst="straightConnector1">
            <a:avLst/>
          </a:prstGeom>
          <a:ln w="127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7" idx="0"/>
            <a:endCxn id="90" idx="4"/>
          </p:cNvCxnSpPr>
          <p:nvPr/>
        </p:nvCxnSpPr>
        <p:spPr>
          <a:xfrm flipH="1" flipV="1">
            <a:off x="1678880" y="2522573"/>
            <a:ext cx="448801" cy="3134430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7" idx="7"/>
            <a:endCxn id="111" idx="2"/>
          </p:cNvCxnSpPr>
          <p:nvPr/>
        </p:nvCxnSpPr>
        <p:spPr>
          <a:xfrm flipV="1">
            <a:off x="2322489" y="4589350"/>
            <a:ext cx="5415915" cy="1142053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7" idx="6"/>
            <a:endCxn id="113" idx="2"/>
          </p:cNvCxnSpPr>
          <p:nvPr/>
        </p:nvCxnSpPr>
        <p:spPr>
          <a:xfrm flipV="1">
            <a:off x="2403182" y="5363974"/>
            <a:ext cx="4570567" cy="547048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7" idx="6"/>
            <a:endCxn id="116" idx="2"/>
          </p:cNvCxnSpPr>
          <p:nvPr/>
        </p:nvCxnSpPr>
        <p:spPr>
          <a:xfrm>
            <a:off x="2403182" y="5911022"/>
            <a:ext cx="1968027" cy="277323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87" idx="6"/>
            <a:endCxn id="116" idx="1"/>
          </p:cNvCxnSpPr>
          <p:nvPr/>
        </p:nvCxnSpPr>
        <p:spPr>
          <a:xfrm>
            <a:off x="883510" y="4067892"/>
            <a:ext cx="3567120" cy="1940835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88" idx="6"/>
            <a:endCxn id="113" idx="2"/>
          </p:cNvCxnSpPr>
          <p:nvPr/>
        </p:nvCxnSpPr>
        <p:spPr>
          <a:xfrm>
            <a:off x="1490449" y="5089587"/>
            <a:ext cx="5483300" cy="274387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89" idx="4"/>
            <a:endCxn id="88" idx="0"/>
          </p:cNvCxnSpPr>
          <p:nvPr/>
        </p:nvCxnSpPr>
        <p:spPr>
          <a:xfrm>
            <a:off x="1097493" y="3149444"/>
            <a:ext cx="117456" cy="1686124"/>
          </a:xfrm>
          <a:prstGeom prst="straightConnector1">
            <a:avLst/>
          </a:prstGeom>
          <a:ln w="127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89" idx="7"/>
            <a:endCxn id="90" idx="3"/>
          </p:cNvCxnSpPr>
          <p:nvPr/>
        </p:nvCxnSpPr>
        <p:spPr>
          <a:xfrm flipV="1">
            <a:off x="1350744" y="2448172"/>
            <a:ext cx="123588" cy="267634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>
            <a:stCxn id="89" idx="0"/>
            <a:endCxn id="94" idx="1"/>
          </p:cNvCxnSpPr>
          <p:nvPr/>
        </p:nvCxnSpPr>
        <p:spPr>
          <a:xfrm rot="5400000" flipH="1" flipV="1">
            <a:off x="1364523" y="1112758"/>
            <a:ext cx="1261619" cy="1795680"/>
          </a:xfrm>
          <a:prstGeom prst="curvedConnector3">
            <a:avLst>
              <a:gd name="adj1" fmla="val 122508"/>
            </a:avLst>
          </a:prstGeom>
          <a:ln w="127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89" idx="6"/>
            <a:endCxn id="109" idx="2"/>
          </p:cNvCxnSpPr>
          <p:nvPr/>
        </p:nvCxnSpPr>
        <p:spPr>
          <a:xfrm>
            <a:off x="1455643" y="2895425"/>
            <a:ext cx="6559387" cy="808879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90" idx="5"/>
            <a:endCxn id="113" idx="2"/>
          </p:cNvCxnSpPr>
          <p:nvPr/>
        </p:nvCxnSpPr>
        <p:spPr>
          <a:xfrm>
            <a:off x="1883428" y="2448172"/>
            <a:ext cx="5090321" cy="2915802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90" idx="5"/>
            <a:endCxn id="116" idx="1"/>
          </p:cNvCxnSpPr>
          <p:nvPr/>
        </p:nvCxnSpPr>
        <p:spPr>
          <a:xfrm>
            <a:off x="1883428" y="2448172"/>
            <a:ext cx="2567202" cy="3560554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91" idx="3"/>
            <a:endCxn id="90" idx="6"/>
          </p:cNvCxnSpPr>
          <p:nvPr/>
        </p:nvCxnSpPr>
        <p:spPr>
          <a:xfrm flipH="1">
            <a:off x="1968155" y="1981578"/>
            <a:ext cx="159526" cy="286976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94" idx="5"/>
            <a:endCxn id="109" idx="2"/>
          </p:cNvCxnSpPr>
          <p:nvPr/>
        </p:nvCxnSpPr>
        <p:spPr>
          <a:xfrm>
            <a:off x="3341230" y="1739025"/>
            <a:ext cx="4673800" cy="1965280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95" idx="3"/>
            <a:endCxn id="87" idx="6"/>
          </p:cNvCxnSpPr>
          <p:nvPr/>
        </p:nvCxnSpPr>
        <p:spPr>
          <a:xfrm flipH="1">
            <a:off x="883510" y="1486583"/>
            <a:ext cx="3487699" cy="2581309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95" idx="2"/>
            <a:endCxn id="94" idx="6"/>
          </p:cNvCxnSpPr>
          <p:nvPr/>
        </p:nvCxnSpPr>
        <p:spPr>
          <a:xfrm flipH="1">
            <a:off x="3434026" y="1306964"/>
            <a:ext cx="814631" cy="252442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95" idx="5"/>
            <a:endCxn id="111" idx="2"/>
          </p:cNvCxnSpPr>
          <p:nvPr/>
        </p:nvCxnSpPr>
        <p:spPr>
          <a:xfrm>
            <a:off x="4962938" y="1486583"/>
            <a:ext cx="2775467" cy="3102768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stCxn id="95" idx="4"/>
            <a:endCxn id="116" idx="0"/>
          </p:cNvCxnSpPr>
          <p:nvPr/>
        </p:nvCxnSpPr>
        <p:spPr>
          <a:xfrm flipH="1">
            <a:off x="4642369" y="1560983"/>
            <a:ext cx="24704" cy="4373343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96" idx="3"/>
            <a:endCxn id="7" idx="7"/>
          </p:cNvCxnSpPr>
          <p:nvPr/>
        </p:nvCxnSpPr>
        <p:spPr>
          <a:xfrm flipH="1">
            <a:off x="2322489" y="1639396"/>
            <a:ext cx="3205126" cy="4092007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>
            <a:stCxn id="96" idx="3"/>
            <a:endCxn id="87" idx="6"/>
          </p:cNvCxnSpPr>
          <p:nvPr/>
        </p:nvCxnSpPr>
        <p:spPr>
          <a:xfrm flipH="1">
            <a:off x="883510" y="1639396"/>
            <a:ext cx="4644106" cy="2428496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urved Connector 294"/>
          <p:cNvCxnSpPr>
            <a:stCxn id="96" idx="7"/>
            <a:endCxn id="108" idx="7"/>
          </p:cNvCxnSpPr>
          <p:nvPr/>
        </p:nvCxnSpPr>
        <p:spPr>
          <a:xfrm rot="16200000" flipH="1">
            <a:off x="6464447" y="730507"/>
            <a:ext cx="1446979" cy="2546283"/>
          </a:xfrm>
          <a:prstGeom prst="curvedConnector3">
            <a:avLst>
              <a:gd name="adj1" fmla="val -9092"/>
            </a:avLst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urved Connector 300"/>
          <p:cNvCxnSpPr>
            <a:stCxn id="98" idx="0"/>
            <a:endCxn id="94" idx="0"/>
          </p:cNvCxnSpPr>
          <p:nvPr/>
        </p:nvCxnSpPr>
        <p:spPr>
          <a:xfrm rot="16200000" flipV="1">
            <a:off x="4924236" y="-501648"/>
            <a:ext cx="40122" cy="3654191"/>
          </a:xfrm>
          <a:prstGeom prst="curvedConnector3">
            <a:avLst>
              <a:gd name="adj1" fmla="val 933102"/>
            </a:avLst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urved Connector 308"/>
          <p:cNvCxnSpPr>
            <a:stCxn id="98" idx="0"/>
            <a:endCxn id="95" idx="0"/>
          </p:cNvCxnSpPr>
          <p:nvPr/>
        </p:nvCxnSpPr>
        <p:spPr>
          <a:xfrm rot="16200000" flipV="1">
            <a:off x="5572952" y="147068"/>
            <a:ext cx="292564" cy="2104318"/>
          </a:xfrm>
          <a:prstGeom prst="curvedConnector3">
            <a:avLst>
              <a:gd name="adj1" fmla="val 171631"/>
            </a:avLst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>
            <a:stCxn id="100" idx="2"/>
            <a:endCxn id="94" idx="5"/>
          </p:cNvCxnSpPr>
          <p:nvPr/>
        </p:nvCxnSpPr>
        <p:spPr>
          <a:xfrm flipH="1" flipV="1">
            <a:off x="3341230" y="1739025"/>
            <a:ext cx="4120951" cy="402145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Curved Connector 715"/>
          <p:cNvCxnSpPr>
            <a:stCxn id="100" idx="6"/>
            <a:endCxn id="109" idx="6"/>
          </p:cNvCxnSpPr>
          <p:nvPr/>
        </p:nvCxnSpPr>
        <p:spPr>
          <a:xfrm>
            <a:off x="8240922" y="2141170"/>
            <a:ext cx="404314" cy="1563135"/>
          </a:xfrm>
          <a:prstGeom prst="curvedConnector3">
            <a:avLst>
              <a:gd name="adj1" fmla="val 156216"/>
            </a:avLst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Curved Connector 717"/>
          <p:cNvCxnSpPr>
            <a:stCxn id="100" idx="6"/>
            <a:endCxn id="111" idx="6"/>
          </p:cNvCxnSpPr>
          <p:nvPr/>
        </p:nvCxnSpPr>
        <p:spPr>
          <a:xfrm>
            <a:off x="8240922" y="2141170"/>
            <a:ext cx="127688" cy="2448181"/>
          </a:xfrm>
          <a:prstGeom prst="curvedConnector3">
            <a:avLst>
              <a:gd name="adj1" fmla="val 482975"/>
            </a:avLst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Arrow Connector 720"/>
          <p:cNvCxnSpPr>
            <a:stCxn id="108" idx="3"/>
            <a:endCxn id="7" idx="7"/>
          </p:cNvCxnSpPr>
          <p:nvPr/>
        </p:nvCxnSpPr>
        <p:spPr>
          <a:xfrm flipH="1">
            <a:off x="2322489" y="3086375"/>
            <a:ext cx="5692966" cy="2645028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/>
          <p:cNvCxnSpPr>
            <a:stCxn id="108" idx="2"/>
            <a:endCxn id="87" idx="6"/>
          </p:cNvCxnSpPr>
          <p:nvPr/>
        </p:nvCxnSpPr>
        <p:spPr>
          <a:xfrm flipH="1">
            <a:off x="883510" y="2906756"/>
            <a:ext cx="7039655" cy="1161135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/>
          <p:cNvCxnSpPr>
            <a:stCxn id="108" idx="2"/>
            <a:endCxn id="90" idx="6"/>
          </p:cNvCxnSpPr>
          <p:nvPr/>
        </p:nvCxnSpPr>
        <p:spPr>
          <a:xfrm flipH="1" flipV="1">
            <a:off x="1968155" y="2268554"/>
            <a:ext cx="5955010" cy="638202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Curved Connector 732"/>
          <p:cNvCxnSpPr>
            <a:stCxn id="109" idx="6"/>
            <a:endCxn id="113" idx="5"/>
          </p:cNvCxnSpPr>
          <p:nvPr/>
        </p:nvCxnSpPr>
        <p:spPr>
          <a:xfrm flipH="1">
            <a:off x="7626423" y="3704304"/>
            <a:ext cx="1018813" cy="1839288"/>
          </a:xfrm>
          <a:prstGeom prst="curvedConnector4">
            <a:avLst>
              <a:gd name="adj1" fmla="val -22309"/>
              <a:gd name="adj2" fmla="val 115439"/>
            </a:avLst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Curved Connector 365"/>
          <p:cNvCxnSpPr>
            <a:stCxn id="109" idx="6"/>
            <a:endCxn id="111" idx="5"/>
          </p:cNvCxnSpPr>
          <p:nvPr/>
        </p:nvCxnSpPr>
        <p:spPr>
          <a:xfrm flipH="1">
            <a:off x="8276319" y="3704304"/>
            <a:ext cx="368917" cy="1064665"/>
          </a:xfrm>
          <a:prstGeom prst="curvedConnector4">
            <a:avLst>
              <a:gd name="adj1" fmla="val -61609"/>
              <a:gd name="adj2" fmla="val 126672"/>
            </a:avLst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/>
          <p:cNvCxnSpPr>
            <a:stCxn id="111" idx="2"/>
            <a:endCxn id="116" idx="7"/>
          </p:cNvCxnSpPr>
          <p:nvPr/>
        </p:nvCxnSpPr>
        <p:spPr>
          <a:xfrm flipH="1">
            <a:off x="4834108" y="4589350"/>
            <a:ext cx="2904296" cy="1419376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/>
          <p:cNvCxnSpPr>
            <a:stCxn id="113" idx="3"/>
            <a:endCxn id="114" idx="6"/>
          </p:cNvCxnSpPr>
          <p:nvPr/>
        </p:nvCxnSpPr>
        <p:spPr>
          <a:xfrm flipH="1">
            <a:off x="6420277" y="5543593"/>
            <a:ext cx="665453" cy="340986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/>
          <p:cNvCxnSpPr>
            <a:stCxn id="114" idx="2"/>
            <a:endCxn id="116" idx="6"/>
          </p:cNvCxnSpPr>
          <p:nvPr/>
        </p:nvCxnSpPr>
        <p:spPr>
          <a:xfrm flipH="1">
            <a:off x="4913530" y="5884579"/>
            <a:ext cx="964426" cy="303767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384079" y="969790"/>
            <a:ext cx="3649691" cy="223427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7072223" y="1045319"/>
            <a:ext cx="1866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Demographic </a:t>
            </a:r>
          </a:p>
          <a:p>
            <a:r>
              <a:rPr lang="en-US" b="1" dirty="0">
                <a:solidFill>
                  <a:srgbClr val="FF0000"/>
                </a:solidFill>
              </a:rPr>
              <a:t>variables 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96801" y="1193960"/>
            <a:ext cx="3348010" cy="512149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42011" y="3213168"/>
            <a:ext cx="327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Mechanical ventilation setting value 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716047" y="3340187"/>
            <a:ext cx="3312716" cy="282485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6010940" y="4248721"/>
            <a:ext cx="185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Chart </a:t>
            </a:r>
            <a:r>
              <a:rPr lang="en-US" b="1">
                <a:solidFill>
                  <a:srgbClr val="FF0000"/>
                </a:solidFill>
              </a:rPr>
              <a:t>values 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0" name="Straight Arrow Connector 69"/>
          <p:cNvCxnSpPr>
            <a:stCxn id="7" idx="0"/>
            <a:endCxn id="91" idx="4"/>
          </p:cNvCxnSpPr>
          <p:nvPr/>
        </p:nvCxnSpPr>
        <p:spPr>
          <a:xfrm flipV="1">
            <a:off x="2127682" y="2055979"/>
            <a:ext cx="204547" cy="3601024"/>
          </a:xfrm>
          <a:prstGeom prst="straightConnector1">
            <a:avLst/>
          </a:prstGeom>
          <a:ln w="127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82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Result summary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239253" y="1311442"/>
            <a:ext cx="0" cy="3898218"/>
          </a:xfrm>
          <a:prstGeom prst="line">
            <a:avLst/>
          </a:prstGeom>
          <a:ln w="12700">
            <a:solidFill>
              <a:schemeClr val="tx1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266828" y="1280360"/>
            <a:ext cx="0" cy="3929300"/>
          </a:xfrm>
          <a:prstGeom prst="line">
            <a:avLst/>
          </a:prstGeom>
          <a:ln w="12700">
            <a:solidFill>
              <a:schemeClr val="tx1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60820" y="1311442"/>
            <a:ext cx="0" cy="3898218"/>
          </a:xfrm>
          <a:prstGeom prst="line">
            <a:avLst/>
          </a:prstGeom>
          <a:ln w="12700">
            <a:solidFill>
              <a:schemeClr val="tx1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5011" y="2538441"/>
            <a:ext cx="8552512" cy="0"/>
          </a:xfrm>
          <a:prstGeom prst="line">
            <a:avLst/>
          </a:prstGeom>
          <a:ln w="12700">
            <a:solidFill>
              <a:schemeClr val="tx1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5011" y="1834816"/>
            <a:ext cx="8552512" cy="0"/>
          </a:xfrm>
          <a:prstGeom prst="line">
            <a:avLst/>
          </a:prstGeom>
          <a:ln w="12700">
            <a:solidFill>
              <a:schemeClr val="tx1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53101" y="1301372"/>
            <a:ext cx="676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RCTs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36660" y="1163577"/>
            <a:ext cx="1672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Observational studies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9535" y="1880396"/>
            <a:ext cx="1004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ARDSnet</a:t>
            </a:r>
            <a:endParaRPr lang="en-US" dirty="0"/>
          </a:p>
          <a:p>
            <a:r>
              <a:rPr lang="en-US" dirty="0"/>
              <a:t>(2000)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262726" y="1921982"/>
                <a:ext cx="4033984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i="1">
                            <a:latin typeface="Cambria Math" charset="0"/>
                          </a:rPr>
                          <m:t>𝑦</m:t>
                        </m:r>
                        <m:r>
                          <a:rPr lang="en-US" sz="1300" i="1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sz="1300" i="1">
                        <a:latin typeface="Cambria Math" charset="0"/>
                      </a:rPr>
                      <m:t>𝑑𝑜</m:t>
                    </m:r>
                    <m:d>
                      <m:d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300" i="1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1300" i="1">
                            <a:latin typeface="Cambria Math" charset="0"/>
                          </a:rPr>
                          <m:t>=</m:t>
                        </m:r>
                        <m:r>
                          <a:rPr lang="en-US" sz="1300" i="1">
                            <a:latin typeface="Cambria Math" charset="0"/>
                          </a:rPr>
                          <m:t>h𝑖𝑔h</m:t>
                        </m:r>
                        <m:r>
                          <a:rPr lang="en-US" sz="1300" i="1">
                            <a:latin typeface="Cambria Math" charset="0"/>
                          </a:rPr>
                          <m:t>,</m:t>
                        </m:r>
                        <m:r>
                          <a:rPr lang="en-US" sz="1300" i="1">
                            <a:latin typeface="Cambria Math" charset="0"/>
                          </a:rPr>
                          <m:t>𝑃𝑃</m:t>
                        </m:r>
                        <m:r>
                          <a:rPr lang="en-US" sz="1300" i="1">
                            <a:latin typeface="Cambria Math" charset="0"/>
                          </a:rPr>
                          <m:t>=</m:t>
                        </m:r>
                        <m:r>
                          <a:rPr lang="en-US" sz="1300" i="1">
                            <a:latin typeface="Cambria Math" charset="0"/>
                          </a:rPr>
                          <m:t>h𝑖𝑔h</m:t>
                        </m:r>
                      </m:e>
                    </m:d>
                    <m:r>
                      <a:rPr lang="en-US" sz="1300" i="1">
                        <a:latin typeface="Cambria Math" charset="0"/>
                      </a:rPr>
                      <m:t>,</m:t>
                    </m:r>
                    <m:r>
                      <a:rPr lang="en-US" sz="1300" i="1">
                        <a:latin typeface="Cambria Math" charset="0"/>
                      </a:rPr>
                      <m:t>𝑃𝐸𝐸𝑃</m:t>
                    </m:r>
                    <m:r>
                      <a:rPr lang="en-US" sz="1300" i="1">
                        <a:latin typeface="Cambria Math" charset="0"/>
                      </a:rPr>
                      <m:t>=</m:t>
                    </m:r>
                    <m:r>
                      <a:rPr lang="en-US" sz="1300" i="1">
                        <a:latin typeface="Cambria Math" charset="0"/>
                      </a:rPr>
                      <m:t>𝑙𝑜𝑤</m:t>
                    </m:r>
                    <m:r>
                      <a:rPr lang="en-US" sz="1300" i="1">
                        <a:latin typeface="Cambria Math" charset="0"/>
                      </a:rPr>
                      <m:t>) </m:t>
                    </m:r>
                  </m:oMath>
                </a14:m>
                <a:endParaRPr lang="en-US" sz="1300" i="1" dirty="0">
                  <a:latin typeface="Cambria Math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i="1">
                            <a:latin typeface="Cambria Math" charset="0"/>
                          </a:rPr>
                          <m:t>𝑦</m:t>
                        </m:r>
                        <m:r>
                          <a:rPr lang="en-US" sz="1300" i="1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sz="1300" i="1">
                        <a:latin typeface="Cambria Math" charset="0"/>
                      </a:rPr>
                      <m:t>𝑑𝑜</m:t>
                    </m:r>
                    <m:d>
                      <m:d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300" i="1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1300" i="1">
                            <a:latin typeface="Cambria Math" charset="0"/>
                          </a:rPr>
                          <m:t>=</m:t>
                        </m:r>
                        <m:r>
                          <a:rPr lang="en-US" sz="1300" i="1">
                            <a:latin typeface="Cambria Math" charset="0"/>
                          </a:rPr>
                          <m:t>𝑙𝑜𝑤</m:t>
                        </m:r>
                        <m:r>
                          <a:rPr lang="en-US" sz="1300" i="1">
                            <a:latin typeface="Cambria Math" charset="0"/>
                          </a:rPr>
                          <m:t>,</m:t>
                        </m:r>
                        <m:r>
                          <a:rPr lang="en-US" sz="1300" i="1">
                            <a:latin typeface="Cambria Math" charset="0"/>
                          </a:rPr>
                          <m:t>𝑃𝑃</m:t>
                        </m:r>
                        <m:r>
                          <a:rPr lang="en-US" sz="1300" i="1">
                            <a:latin typeface="Cambria Math" charset="0"/>
                          </a:rPr>
                          <m:t>=</m:t>
                        </m:r>
                        <m:r>
                          <a:rPr lang="en-US" sz="1300" i="1">
                            <a:latin typeface="Cambria Math" charset="0"/>
                          </a:rPr>
                          <m:t>𝑙𝑜𝑤</m:t>
                        </m:r>
                      </m:e>
                    </m:d>
                    <m:r>
                      <a:rPr lang="en-US" sz="1300" i="1">
                        <a:latin typeface="Cambria Math" charset="0"/>
                      </a:rPr>
                      <m:t>,</m:t>
                    </m:r>
                    <m:r>
                      <a:rPr lang="en-US" sz="1300" i="1">
                        <a:latin typeface="Cambria Math" charset="0"/>
                      </a:rPr>
                      <m:t>𝑃𝐸𝐸𝑃</m:t>
                    </m:r>
                    <m:r>
                      <a:rPr lang="en-US" sz="1300" i="1">
                        <a:latin typeface="Cambria Math" charset="0"/>
                      </a:rPr>
                      <m:t>=</m:t>
                    </m:r>
                    <m:r>
                      <a:rPr lang="en-US" sz="1300" i="1">
                        <a:latin typeface="Cambria Math" charset="0"/>
                      </a:rPr>
                      <m:t>𝑙𝑜𝑤</m:t>
                    </m:r>
                    <m:r>
                      <a:rPr lang="en-US" sz="1300" i="1">
                        <a:latin typeface="Cambria Math" charset="0"/>
                      </a:rPr>
                      <m:t>)</m:t>
                    </m:r>
                  </m:oMath>
                </a14:m>
                <a:endParaRPr lang="en-US" sz="13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726" y="1921982"/>
                <a:ext cx="4033984" cy="492443"/>
              </a:xfrm>
              <a:prstGeom prst="rect">
                <a:avLst/>
              </a:prstGeom>
              <a:blipFill rotWithShape="0">
                <a:blip r:embed="rId2"/>
                <a:stretch>
                  <a:fillRect t="-46914" b="-6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>
            <a:off x="5740404" y="1311442"/>
            <a:ext cx="0" cy="3898218"/>
          </a:xfrm>
          <a:prstGeom prst="line">
            <a:avLst/>
          </a:prstGeom>
          <a:ln w="12700">
            <a:solidFill>
              <a:schemeClr val="tx1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57930" y="1301372"/>
            <a:ext cx="1508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Intervention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39429" y="1921982"/>
            <a:ext cx="10399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/>
              <a:t>0.60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0.69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13639" y="1921982"/>
            <a:ext cx="10399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1600" dirty="0"/>
              <a:t>0.049</a:t>
            </a: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0.331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385011" y="3398389"/>
            <a:ext cx="8552512" cy="0"/>
          </a:xfrm>
          <a:prstGeom prst="line">
            <a:avLst/>
          </a:prstGeom>
          <a:ln w="12700">
            <a:solidFill>
              <a:schemeClr val="tx1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9535" y="2706480"/>
            <a:ext cx="1004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ARDSnet</a:t>
            </a:r>
            <a:endParaRPr lang="en-US" dirty="0"/>
          </a:p>
          <a:p>
            <a:r>
              <a:rPr lang="en-US" dirty="0"/>
              <a:t>(2004)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262725" y="2781931"/>
                <a:ext cx="4033985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i="1">
                            <a:latin typeface="Cambria Math" charset="0"/>
                          </a:rPr>
                          <m:t>𝑦</m:t>
                        </m:r>
                        <m:r>
                          <a:rPr lang="en-US" sz="1300" i="1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sz="1300" i="1">
                        <a:latin typeface="Cambria Math" charset="0"/>
                      </a:rPr>
                      <m:t>𝑑𝑜</m:t>
                    </m:r>
                    <m:d>
                      <m:d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b="0" i="1" smtClean="0">
                            <a:latin typeface="Cambria Math" charset="0"/>
                          </a:rPr>
                          <m:t>𝑃𝐸𝐸𝑃</m:t>
                        </m:r>
                        <m:r>
                          <a:rPr lang="en-US" sz="13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1300" b="0" i="1" smtClean="0">
                            <a:latin typeface="Cambria Math" charset="0"/>
                          </a:rPr>
                          <m:t>𝑙𝑜𝑤</m:t>
                        </m:r>
                      </m:e>
                    </m:d>
                    <m:r>
                      <a:rPr lang="en-US" sz="1300" i="1">
                        <a:latin typeface="Cambria Math" charset="0"/>
                      </a:rPr>
                      <m:t>,</m:t>
                    </m:r>
                    <m:r>
                      <a:rPr lang="en-US" sz="1300" b="0" i="1" smtClean="0">
                        <a:latin typeface="Cambria Math" charset="0"/>
                      </a:rPr>
                      <m:t>𝑉𝑇</m:t>
                    </m:r>
                    <m:r>
                      <a:rPr lang="en-US" sz="1300" i="1">
                        <a:latin typeface="Cambria Math" charset="0"/>
                      </a:rPr>
                      <m:t>=</m:t>
                    </m:r>
                    <m:r>
                      <a:rPr lang="en-US" sz="1300" i="1">
                        <a:latin typeface="Cambria Math" charset="0"/>
                      </a:rPr>
                      <m:t>𝑙𝑜𝑤</m:t>
                    </m:r>
                    <m:r>
                      <a:rPr lang="en-US" sz="1300" b="0" i="1" smtClean="0">
                        <a:latin typeface="Cambria Math" charset="0"/>
                      </a:rPr>
                      <m:t>,</m:t>
                    </m:r>
                    <m:r>
                      <a:rPr lang="en-US" sz="1300" b="0" i="1" smtClean="0">
                        <a:latin typeface="Cambria Math" charset="0"/>
                      </a:rPr>
                      <m:t>𝑃𝑃</m:t>
                    </m:r>
                    <m:r>
                      <a:rPr lang="en-US" sz="1300" b="0" i="1" smtClean="0">
                        <a:latin typeface="Cambria Math" charset="0"/>
                      </a:rPr>
                      <m:t>=</m:t>
                    </m:r>
                    <m:r>
                      <a:rPr lang="en-US" sz="1300" b="0" i="1" smtClean="0">
                        <a:latin typeface="Cambria Math" charset="0"/>
                      </a:rPr>
                      <m:t>𝑙𝑜𝑤</m:t>
                    </m:r>
                    <m:r>
                      <a:rPr lang="en-US" sz="1300" i="1">
                        <a:latin typeface="Cambria Math" charset="0"/>
                      </a:rPr>
                      <m:t>)</m:t>
                    </m:r>
                    <m:r>
                      <a:rPr lang="en-US" sz="130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sz="1300" i="1" dirty="0">
                  <a:latin typeface="Cambria Math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i="1">
                            <a:latin typeface="Cambria Math" charset="0"/>
                          </a:rPr>
                          <m:t>𝑦</m:t>
                        </m:r>
                        <m:r>
                          <a:rPr lang="en-US" sz="1300" i="1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sz="1300" i="1">
                        <a:latin typeface="Cambria Math" charset="0"/>
                      </a:rPr>
                      <m:t>𝑑𝑜</m:t>
                    </m:r>
                    <m:d>
                      <m:d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b="0" i="1" smtClean="0">
                            <a:latin typeface="Cambria Math" charset="0"/>
                          </a:rPr>
                          <m:t>𝑃𝐸𝐸𝑃</m:t>
                        </m:r>
                        <m:r>
                          <a:rPr lang="en-US" sz="13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1300" b="0" i="1" smtClean="0">
                            <a:latin typeface="Cambria Math" charset="0"/>
                          </a:rPr>
                          <m:t>h𝑖𝑔h</m:t>
                        </m:r>
                      </m:e>
                    </m:d>
                    <m:r>
                      <a:rPr lang="en-US" sz="1300" b="0" i="1" smtClean="0">
                        <a:latin typeface="Cambria Math" charset="0"/>
                      </a:rPr>
                      <m:t>,</m:t>
                    </m:r>
                    <m:r>
                      <a:rPr lang="en-US" sz="1300" b="0" i="1" smtClean="0">
                        <a:latin typeface="Cambria Math" charset="0"/>
                      </a:rPr>
                      <m:t>𝑉𝑇</m:t>
                    </m:r>
                    <m:r>
                      <a:rPr lang="en-US" sz="1300" i="1">
                        <a:latin typeface="Cambria Math" charset="0"/>
                      </a:rPr>
                      <m:t>=</m:t>
                    </m:r>
                    <m:r>
                      <a:rPr lang="en-US" sz="1300" i="1">
                        <a:latin typeface="Cambria Math" charset="0"/>
                      </a:rPr>
                      <m:t>𝑙𝑜𝑤</m:t>
                    </m:r>
                    <m:r>
                      <a:rPr lang="en-US" sz="1300" b="0" i="1" smtClean="0">
                        <a:latin typeface="Cambria Math" charset="0"/>
                      </a:rPr>
                      <m:t>,</m:t>
                    </m:r>
                    <m:r>
                      <a:rPr lang="en-US" sz="1300" b="0" i="1" smtClean="0">
                        <a:latin typeface="Cambria Math" charset="0"/>
                      </a:rPr>
                      <m:t>𝑃𝑃</m:t>
                    </m:r>
                    <m:r>
                      <a:rPr lang="en-US" sz="1300" b="0" i="1" smtClean="0">
                        <a:latin typeface="Cambria Math" charset="0"/>
                      </a:rPr>
                      <m:t>=</m:t>
                    </m:r>
                    <m:r>
                      <a:rPr lang="en-US" sz="1300" b="0" i="1" smtClean="0">
                        <a:latin typeface="Cambria Math" charset="0"/>
                      </a:rPr>
                      <m:t>𝑙𝑜𝑤</m:t>
                    </m:r>
                    <m:r>
                      <a:rPr lang="en-US" sz="1300" i="1">
                        <a:latin typeface="Cambria Math" charset="0"/>
                      </a:rPr>
                      <m:t>)</m:t>
                    </m:r>
                  </m:oMath>
                </a14:m>
                <a:endParaRPr lang="en-US" sz="13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725" y="2781931"/>
                <a:ext cx="4033985" cy="492443"/>
              </a:xfrm>
              <a:prstGeom prst="rect">
                <a:avLst/>
              </a:prstGeom>
              <a:blipFill rotWithShape="0">
                <a:blip r:embed="rId3"/>
                <a:stretch>
                  <a:fillRect t="-46914" b="-6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5739429" y="2731131"/>
            <a:ext cx="10399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/>
              <a:t>0.725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0.749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798891" y="2731131"/>
            <a:ext cx="10399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/>
              <a:t>0.456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0.467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64803" y="1288413"/>
            <a:ext cx="94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+/-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8371581" y="1944826"/>
            <a:ext cx="1672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71581" y="2706480"/>
            <a:ext cx="1672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+</a:t>
            </a:r>
            <a:endParaRPr lang="en-US" sz="32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85011" y="4129376"/>
            <a:ext cx="8333815" cy="0"/>
          </a:xfrm>
          <a:prstGeom prst="line">
            <a:avLst/>
          </a:prstGeom>
          <a:ln w="12700">
            <a:solidFill>
              <a:schemeClr val="tx1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9535" y="3437467"/>
            <a:ext cx="1018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Papazian</a:t>
            </a:r>
            <a:endParaRPr lang="en-US" dirty="0"/>
          </a:p>
          <a:p>
            <a:r>
              <a:rPr lang="en-US" dirty="0"/>
              <a:t>(2010)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262725" y="3512918"/>
                <a:ext cx="438653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charset="0"/>
                          </a:rPr>
                          <m:t>𝑦</m:t>
                        </m:r>
                        <m:r>
                          <a:rPr lang="en-US" sz="1200" i="1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sz="1200" i="1">
                        <a:latin typeface="Cambria Math" charset="0"/>
                      </a:rPr>
                      <m:t>𝑑𝑜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𝑁𝑀𝐵𝐴</m:t>
                        </m:r>
                        <m:r>
                          <a:rPr lang="en-US" sz="12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charset="0"/>
                          </a:rPr>
                          <m:t>𝑁𝑂</m:t>
                        </m:r>
                      </m:e>
                    </m:d>
                    <m:r>
                      <a:rPr lang="en-US" sz="1200" i="1">
                        <a:latin typeface="Cambria Math" charset="0"/>
                      </a:rPr>
                      <m:t>,</m:t>
                    </m:r>
                    <m:r>
                      <a:rPr lang="en-US" sz="1200" b="0" i="1" smtClean="0">
                        <a:latin typeface="Cambria Math" charset="0"/>
                      </a:rPr>
                      <m:t>𝑉𝑇</m:t>
                    </m:r>
                    <m:r>
                      <a:rPr lang="en-US" sz="1200" i="1">
                        <a:latin typeface="Cambria Math" charset="0"/>
                      </a:rPr>
                      <m:t>=</m:t>
                    </m:r>
                    <m:r>
                      <a:rPr lang="en-US" sz="1200" i="1">
                        <a:latin typeface="Cambria Math" charset="0"/>
                      </a:rPr>
                      <m:t>𝑙𝑜𝑤</m:t>
                    </m:r>
                    <m:r>
                      <a:rPr lang="en-US" sz="1200" b="0" i="1" smtClean="0">
                        <a:latin typeface="Cambria Math" charset="0"/>
                      </a:rPr>
                      <m:t>,</m:t>
                    </m:r>
                    <m:r>
                      <a:rPr lang="en-US" sz="1200" b="0" i="1" smtClean="0">
                        <a:latin typeface="Cambria Math" charset="0"/>
                      </a:rPr>
                      <m:t>𝑃𝑃</m:t>
                    </m:r>
                    <m:r>
                      <a:rPr lang="en-US" sz="1200" b="0" i="1" smtClean="0">
                        <a:latin typeface="Cambria Math" charset="0"/>
                      </a:rPr>
                      <m:t>=</m:t>
                    </m:r>
                    <m:r>
                      <a:rPr lang="en-US" sz="1200" b="0" i="1" smtClean="0">
                        <a:latin typeface="Cambria Math" charset="0"/>
                      </a:rPr>
                      <m:t>𝑙𝑜𝑤</m:t>
                    </m:r>
                    <m:r>
                      <a:rPr lang="en-US" sz="1200" b="0" i="1" smtClean="0">
                        <a:latin typeface="Cambria Math" charset="0"/>
                      </a:rPr>
                      <m:t>, </m:t>
                    </m:r>
                    <m:r>
                      <a:rPr lang="en-US" sz="1200" b="0" i="1" smtClean="0">
                        <a:latin typeface="Cambria Math" charset="0"/>
                      </a:rPr>
                      <m:t>𝑃𝐸𝐸𝑃</m:t>
                    </m:r>
                    <m:r>
                      <a:rPr lang="en-US" sz="1200" b="0" i="1" smtClean="0">
                        <a:latin typeface="Cambria Math" charset="0"/>
                      </a:rPr>
                      <m:t>=</m:t>
                    </m:r>
                    <m:r>
                      <a:rPr lang="en-US" sz="1200" b="0" i="1" smtClean="0">
                        <a:latin typeface="Cambria Math" charset="0"/>
                      </a:rPr>
                      <m:t>𝑙𝑜𝑤</m:t>
                    </m:r>
                    <m:r>
                      <a:rPr lang="en-US" sz="1200" i="1">
                        <a:latin typeface="Cambria Math" charset="0"/>
                      </a:rPr>
                      <m:t>)</m:t>
                    </m:r>
                    <m:r>
                      <a:rPr lang="en-US" sz="120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sz="1200" i="1" dirty="0">
                  <a:latin typeface="Cambria Math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charset="0"/>
                          </a:rPr>
                          <m:t>𝑦</m:t>
                        </m:r>
                        <m:r>
                          <a:rPr lang="en-US" sz="1200" i="1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sz="1200" i="1">
                        <a:latin typeface="Cambria Math" charset="0"/>
                      </a:rPr>
                      <m:t>𝑑𝑜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charset="0"/>
                          </a:rPr>
                          <m:t>𝑁𝑀𝐵𝐴</m:t>
                        </m:r>
                        <m:r>
                          <a:rPr lang="en-US" sz="1200" i="1">
                            <a:latin typeface="Cambria Math" charset="0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charset="0"/>
                          </a:rPr>
                          <m:t>𝑌𝐸𝑆</m:t>
                        </m:r>
                      </m:e>
                    </m:d>
                    <m:r>
                      <a:rPr lang="en-US" sz="1200" i="1">
                        <a:latin typeface="Cambria Math" charset="0"/>
                      </a:rPr>
                      <m:t>,</m:t>
                    </m:r>
                    <m:r>
                      <a:rPr lang="en-US" sz="1200" i="1">
                        <a:latin typeface="Cambria Math" charset="0"/>
                      </a:rPr>
                      <m:t>𝑉𝑇</m:t>
                    </m:r>
                    <m:r>
                      <a:rPr lang="en-US" sz="1200" i="1">
                        <a:latin typeface="Cambria Math" charset="0"/>
                      </a:rPr>
                      <m:t>=</m:t>
                    </m:r>
                    <m:r>
                      <a:rPr lang="en-US" sz="1200" i="1">
                        <a:latin typeface="Cambria Math" charset="0"/>
                      </a:rPr>
                      <m:t>𝑙𝑜𝑤</m:t>
                    </m:r>
                    <m:r>
                      <a:rPr lang="en-US" sz="1200" i="1">
                        <a:latin typeface="Cambria Math" charset="0"/>
                      </a:rPr>
                      <m:t>,</m:t>
                    </m:r>
                    <m:r>
                      <a:rPr lang="en-US" sz="1200" i="1">
                        <a:latin typeface="Cambria Math" charset="0"/>
                      </a:rPr>
                      <m:t>𝑃𝑃</m:t>
                    </m:r>
                    <m:r>
                      <a:rPr lang="en-US" sz="1200" i="1">
                        <a:latin typeface="Cambria Math" charset="0"/>
                      </a:rPr>
                      <m:t>=</m:t>
                    </m:r>
                    <m:r>
                      <a:rPr lang="en-US" sz="1200" i="1">
                        <a:latin typeface="Cambria Math" charset="0"/>
                      </a:rPr>
                      <m:t>𝑙𝑜𝑤</m:t>
                    </m:r>
                    <m:r>
                      <a:rPr lang="en-US" sz="1200" i="1">
                        <a:latin typeface="Cambria Math" charset="0"/>
                      </a:rPr>
                      <m:t>, </m:t>
                    </m:r>
                    <m:r>
                      <a:rPr lang="en-US" sz="1200" i="1">
                        <a:latin typeface="Cambria Math" charset="0"/>
                      </a:rPr>
                      <m:t>𝑃𝐸𝐸𝑃</m:t>
                    </m:r>
                    <m:r>
                      <a:rPr lang="en-US" sz="1200" i="1">
                        <a:latin typeface="Cambria Math" charset="0"/>
                      </a:rPr>
                      <m:t>=</m:t>
                    </m:r>
                    <m:r>
                      <a:rPr lang="en-US" sz="1200" i="1">
                        <a:latin typeface="Cambria Math" charset="0"/>
                      </a:rPr>
                      <m:t>𝑙𝑜𝑤</m:t>
                    </m:r>
                    <m:r>
                      <a:rPr lang="en-US" sz="1200" i="1">
                        <a:latin typeface="Cambria Math" charset="0"/>
                      </a:rPr>
                      <m:t>) </m:t>
                    </m:r>
                  </m:oMath>
                </a14:m>
                <a:endParaRPr lang="en-US" sz="120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725" y="3512918"/>
                <a:ext cx="4386538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46053" b="-6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5739429" y="3462118"/>
            <a:ext cx="10399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/>
              <a:t>0.586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0.686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798891" y="3462118"/>
            <a:ext cx="10399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/>
              <a:t>0.361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0.375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71581" y="3437467"/>
            <a:ext cx="1672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3085" y="4248628"/>
            <a:ext cx="81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Others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1235257" y="4184642"/>
                <a:ext cx="4617843" cy="11960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𝑷</m:t>
                    </m:r>
                    <m:d>
                      <m:dPr>
                        <m:endChr m:val="|"/>
                        <m:ctrlP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𝒚</m:t>
                        </m:r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sz="1200" b="1" i="1">
                        <a:solidFill>
                          <a:schemeClr val="tx1"/>
                        </a:solidFill>
                        <a:latin typeface="Cambria Math" charset="0"/>
                      </a:rPr>
                      <m:t>𝒅𝒐</m:t>
                    </m:r>
                    <m:d>
                      <m:dPr>
                        <m:ctrlP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𝑵𝑴𝑩𝑨</m:t>
                        </m:r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𝒀𝑬𝑺</m:t>
                        </m:r>
                      </m:e>
                    </m:d>
                    <m:r>
                      <a:rPr lang="en-US" sz="1200" b="1" i="1">
                        <a:solidFill>
                          <a:schemeClr val="tx1"/>
                        </a:solidFill>
                        <a:latin typeface="Cambria Math" charset="0"/>
                      </a:rPr>
                      <m:t>,</m:t>
                    </m:r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𝑽𝑻</m:t>
                    </m:r>
                    <m:r>
                      <a:rPr lang="en-US" sz="1200" b="1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sz="1200" b="1" i="1">
                        <a:solidFill>
                          <a:schemeClr val="tx1"/>
                        </a:solidFill>
                        <a:latin typeface="Cambria Math" charset="0"/>
                      </a:rPr>
                      <m:t>𝒍𝒐𝒘</m:t>
                    </m:r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,</m:t>
                    </m:r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𝑷𝑷</m:t>
                    </m:r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𝒍𝒐𝒘</m:t>
                    </m:r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, </m:t>
                    </m:r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𝑷𝑬𝑬𝑷</m:t>
                    </m:r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𝒉𝒊𝒈𝒉</m:t>
                    </m:r>
                    <m:r>
                      <a:rPr lang="en-US" sz="1200" b="1" i="1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endParaRPr lang="en-US" sz="1200" b="1" i="1" dirty="0">
                  <a:solidFill>
                    <a:schemeClr val="tx1"/>
                  </a:solidFill>
                  <a:latin typeface="Cambria Math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charset="0"/>
                          </a:rPr>
                          <m:t>𝑦</m:t>
                        </m:r>
                        <m:r>
                          <a:rPr lang="en-US" sz="1200" i="1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sz="1200" i="1">
                        <a:latin typeface="Cambria Math" charset="0"/>
                      </a:rPr>
                      <m:t>𝑑𝑜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charset="0"/>
                          </a:rPr>
                          <m:t>𝑁𝑀𝐵𝐴</m:t>
                        </m:r>
                        <m:r>
                          <a:rPr lang="en-US" sz="1200" i="1">
                            <a:latin typeface="Cambria Math" charset="0"/>
                          </a:rPr>
                          <m:t>=</m:t>
                        </m:r>
                        <m:r>
                          <a:rPr lang="en-US" sz="1200" i="1">
                            <a:latin typeface="Cambria Math" charset="0"/>
                          </a:rPr>
                          <m:t>𝑌𝐸𝑆</m:t>
                        </m:r>
                      </m:e>
                    </m:d>
                    <m:r>
                      <a:rPr lang="en-US" sz="1200" i="1">
                        <a:latin typeface="Cambria Math" charset="0"/>
                      </a:rPr>
                      <m:t>,</m:t>
                    </m:r>
                    <m:r>
                      <a:rPr lang="en-US" sz="1200" i="1">
                        <a:latin typeface="Cambria Math" charset="0"/>
                      </a:rPr>
                      <m:t>𝑉𝑇</m:t>
                    </m:r>
                    <m:r>
                      <a:rPr lang="en-US" sz="1200" i="1">
                        <a:latin typeface="Cambria Math" charset="0"/>
                      </a:rPr>
                      <m:t>=</m:t>
                    </m:r>
                    <m:r>
                      <a:rPr lang="en-US" sz="1200" b="0" i="1" smtClean="0">
                        <a:latin typeface="Cambria Math" charset="0"/>
                      </a:rPr>
                      <m:t>h𝑖𝑔h</m:t>
                    </m:r>
                    <m:r>
                      <a:rPr lang="en-US" sz="1200" i="1">
                        <a:latin typeface="Cambria Math" charset="0"/>
                      </a:rPr>
                      <m:t>,</m:t>
                    </m:r>
                    <m:r>
                      <a:rPr lang="en-US" sz="1200" i="1">
                        <a:latin typeface="Cambria Math" charset="0"/>
                      </a:rPr>
                      <m:t>𝑃𝑃</m:t>
                    </m:r>
                    <m:r>
                      <a:rPr lang="en-US" sz="1200" i="1">
                        <a:latin typeface="Cambria Math" charset="0"/>
                      </a:rPr>
                      <m:t>=</m:t>
                    </m:r>
                    <m:r>
                      <a:rPr lang="en-US" sz="1200" b="0" i="1" smtClean="0">
                        <a:latin typeface="Cambria Math" charset="0"/>
                      </a:rPr>
                      <m:t>h𝑖𝑔h</m:t>
                    </m:r>
                    <m:r>
                      <a:rPr lang="en-US" sz="1200" i="1">
                        <a:latin typeface="Cambria Math" charset="0"/>
                      </a:rPr>
                      <m:t>, </m:t>
                    </m:r>
                    <m:r>
                      <a:rPr lang="en-US" sz="1200" i="1">
                        <a:latin typeface="Cambria Math" charset="0"/>
                      </a:rPr>
                      <m:t>𝑃𝐸𝐸𝑃</m:t>
                    </m:r>
                    <m:r>
                      <a:rPr lang="en-US" sz="1200" i="1">
                        <a:latin typeface="Cambria Math" charset="0"/>
                      </a:rPr>
                      <m:t>=</m:t>
                    </m:r>
                    <m:r>
                      <a:rPr lang="en-US" sz="1200" i="1">
                        <a:latin typeface="Cambria Math" charset="0"/>
                      </a:rPr>
                      <m:t>h𝑖𝑔h</m:t>
                    </m:r>
                    <m:r>
                      <a:rPr lang="en-US" sz="1200" i="1">
                        <a:latin typeface="Cambria Math" charset="0"/>
                      </a:rPr>
                      <m:t>) </m:t>
                    </m:r>
                  </m:oMath>
                </a14:m>
                <a:endParaRPr lang="en-US" sz="1200" i="1" dirty="0">
                  <a:latin typeface="Cambria Math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i="1">
                        <a:latin typeface="Cambria Math" charset="0"/>
                      </a:rPr>
                      <m:t>P</m:t>
                    </m:r>
                    <m:d>
                      <m:dPr>
                        <m:endChr m:val="|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charset="0"/>
                          </a:rPr>
                          <m:t>𝑦</m:t>
                        </m:r>
                        <m:r>
                          <a:rPr lang="en-US" sz="1200" i="1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sz="1200" i="1">
                        <a:latin typeface="Cambria Math" charset="0"/>
                      </a:rPr>
                      <m:t>𝑑𝑜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charset="0"/>
                          </a:rPr>
                          <m:t>𝑁𝑀𝐵𝐴</m:t>
                        </m:r>
                        <m:r>
                          <a:rPr lang="en-US" sz="1200" i="1">
                            <a:latin typeface="Cambria Math" charset="0"/>
                          </a:rPr>
                          <m:t>=</m:t>
                        </m:r>
                        <m:r>
                          <a:rPr lang="en-US" sz="1200" i="1">
                            <a:latin typeface="Cambria Math" charset="0"/>
                          </a:rPr>
                          <m:t>𝑁𝑂</m:t>
                        </m:r>
                      </m:e>
                    </m:d>
                    <m:r>
                      <a:rPr lang="en-US" sz="12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sz="1200" i="1">
                            <a:latin typeface="Cambria Math" charset="0"/>
                          </a:rPr>
                          <m:t>𝑇</m:t>
                        </m:r>
                      </m:sub>
                    </m:sSub>
                    <m:r>
                      <a:rPr lang="en-US" sz="1200" i="1">
                        <a:latin typeface="Cambria Math" charset="0"/>
                      </a:rPr>
                      <m:t>=</m:t>
                    </m:r>
                    <m:r>
                      <a:rPr lang="en-US" sz="1200" i="1">
                        <a:latin typeface="Cambria Math" charset="0"/>
                      </a:rPr>
                      <m:t>𝑙𝑜𝑤</m:t>
                    </m:r>
                    <m:r>
                      <a:rPr lang="en-US" sz="1200" i="1">
                        <a:latin typeface="Cambria Math" charset="0"/>
                      </a:rPr>
                      <m:t>,</m:t>
                    </m:r>
                    <m:r>
                      <a:rPr lang="en-US" sz="1200" i="1">
                        <a:latin typeface="Cambria Math" charset="0"/>
                      </a:rPr>
                      <m:t>𝑃𝑃</m:t>
                    </m:r>
                    <m:r>
                      <a:rPr lang="en-US" sz="1200" i="1">
                        <a:latin typeface="Cambria Math" charset="0"/>
                      </a:rPr>
                      <m:t>=</m:t>
                    </m:r>
                    <m:r>
                      <a:rPr lang="en-US" sz="1200" i="1">
                        <a:latin typeface="Cambria Math" charset="0"/>
                      </a:rPr>
                      <m:t>𝑙𝑜𝑤</m:t>
                    </m:r>
                    <m:r>
                      <a:rPr lang="en-US" sz="1200" i="1">
                        <a:latin typeface="Cambria Math" charset="0"/>
                      </a:rPr>
                      <m:t>,</m:t>
                    </m:r>
                    <m:r>
                      <a:rPr lang="en-US" sz="1200" i="1">
                        <a:latin typeface="Cambria Math" charset="0"/>
                      </a:rPr>
                      <m:t>𝑃𝐸𝐸𝑃</m:t>
                    </m:r>
                    <m:r>
                      <a:rPr lang="en-US" sz="1200" i="1">
                        <a:latin typeface="Cambria Math" charset="0"/>
                      </a:rPr>
                      <m:t>=</m:t>
                    </m:r>
                    <m:r>
                      <a:rPr lang="en-US" sz="1200" i="1">
                        <a:latin typeface="Cambria Math" charset="0"/>
                      </a:rPr>
                      <m:t>h𝑖𝑔h</m:t>
                    </m:r>
                    <m:r>
                      <a:rPr lang="en-US" sz="1200" i="1">
                        <a:latin typeface="Cambria Math" charset="0"/>
                      </a:rPr>
                      <m:t>)</m:t>
                    </m:r>
                  </m:oMath>
                </a14:m>
                <a:endParaRPr lang="en-US" sz="1200" i="1" dirty="0">
                  <a:latin typeface="Cambria Math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charset="0"/>
                          </a:rPr>
                          <m:t>𝑦</m:t>
                        </m:r>
                        <m:r>
                          <a:rPr lang="en-US" sz="1200" i="1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sz="1200" i="1">
                        <a:latin typeface="Cambria Math" charset="0"/>
                      </a:rPr>
                      <m:t>𝑑𝑜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charset="0"/>
                          </a:rPr>
                          <m:t>𝑁𝑀𝐵𝐴</m:t>
                        </m:r>
                        <m:r>
                          <a:rPr lang="en-US" sz="1200" i="1">
                            <a:latin typeface="Cambria Math" charset="0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charset="0"/>
                          </a:rPr>
                          <m:t>𝑁𝑂</m:t>
                        </m:r>
                      </m:e>
                    </m:d>
                    <m:r>
                      <a:rPr lang="en-US" sz="1200" i="1">
                        <a:latin typeface="Cambria Math" charset="0"/>
                      </a:rPr>
                      <m:t>,</m:t>
                    </m:r>
                    <m:r>
                      <a:rPr lang="en-US" sz="1200" i="1">
                        <a:latin typeface="Cambria Math" charset="0"/>
                      </a:rPr>
                      <m:t>𝑉𝑇</m:t>
                    </m:r>
                    <m:r>
                      <a:rPr lang="en-US" sz="1200" i="1">
                        <a:latin typeface="Cambria Math" charset="0"/>
                      </a:rPr>
                      <m:t>=</m:t>
                    </m:r>
                    <m:r>
                      <a:rPr lang="en-US" sz="1200" i="1">
                        <a:latin typeface="Cambria Math" charset="0"/>
                      </a:rPr>
                      <m:t>h𝑖𝑔h</m:t>
                    </m:r>
                    <m:r>
                      <a:rPr lang="en-US" sz="1200" i="1">
                        <a:latin typeface="Cambria Math" charset="0"/>
                      </a:rPr>
                      <m:t>,</m:t>
                    </m:r>
                    <m:r>
                      <a:rPr lang="en-US" sz="1200" i="1">
                        <a:latin typeface="Cambria Math" charset="0"/>
                      </a:rPr>
                      <m:t>𝑃𝑃</m:t>
                    </m:r>
                    <m:r>
                      <a:rPr lang="en-US" sz="1200" i="1">
                        <a:latin typeface="Cambria Math" charset="0"/>
                      </a:rPr>
                      <m:t>=</m:t>
                    </m:r>
                    <m:r>
                      <a:rPr lang="en-US" sz="1200" i="1">
                        <a:latin typeface="Cambria Math" charset="0"/>
                      </a:rPr>
                      <m:t>h𝑖𝑔h</m:t>
                    </m:r>
                    <m:r>
                      <a:rPr lang="en-US" sz="1200" i="1">
                        <a:latin typeface="Cambria Math" charset="0"/>
                      </a:rPr>
                      <m:t>, </m:t>
                    </m:r>
                    <m:r>
                      <a:rPr lang="en-US" sz="1200" i="1">
                        <a:latin typeface="Cambria Math" charset="0"/>
                      </a:rPr>
                      <m:t>𝑃𝐸𝐸𝑃</m:t>
                    </m:r>
                    <m:r>
                      <a:rPr lang="en-US" sz="1200" i="1">
                        <a:latin typeface="Cambria Math" charset="0"/>
                      </a:rPr>
                      <m:t>=</m:t>
                    </m:r>
                    <m:r>
                      <a:rPr lang="en-US" sz="1200" i="1">
                        <a:latin typeface="Cambria Math" charset="0"/>
                      </a:rPr>
                      <m:t>h𝑖𝑔h</m:t>
                    </m:r>
                    <m:r>
                      <a:rPr lang="en-US" sz="1200" i="1">
                        <a:latin typeface="Cambria Math" charset="0"/>
                      </a:rPr>
                      <m:t>)</m:t>
                    </m:r>
                  </m:oMath>
                </a14:m>
                <a:endParaRPr lang="en-US" sz="1200" i="1" dirty="0">
                  <a:latin typeface="Cambria Math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:endParaRPr lang="en-US" sz="120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257" y="4184642"/>
                <a:ext cx="4617843" cy="1196097"/>
              </a:xfrm>
              <a:prstGeom prst="rect">
                <a:avLst/>
              </a:prstGeom>
              <a:blipFill rotWithShape="0">
                <a:blip r:embed="rId5"/>
                <a:stretch>
                  <a:fillRect t="-17766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5739429" y="4202461"/>
            <a:ext cx="10399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/>
              <a:t>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?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798891" y="4184642"/>
            <a:ext cx="14404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b="1" dirty="0"/>
              <a:t>0.409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0.371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0.391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0.366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371581" y="4220753"/>
            <a:ext cx="1672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2270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Revisit: architecture</a:t>
            </a:r>
          </a:p>
        </p:txBody>
      </p:sp>
      <p:sp>
        <p:nvSpPr>
          <p:cNvPr id="5" name="Circular Arrow 4"/>
          <p:cNvSpPr/>
          <p:nvPr/>
        </p:nvSpPr>
        <p:spPr>
          <a:xfrm rot="15478586" flipV="1">
            <a:off x="425289" y="-584847"/>
            <a:ext cx="5571749" cy="5379671"/>
          </a:xfrm>
          <a:prstGeom prst="circularArrow">
            <a:avLst>
              <a:gd name="adj1" fmla="val 5544"/>
              <a:gd name="adj2" fmla="val 681733"/>
              <a:gd name="adj3" fmla="val 13767645"/>
              <a:gd name="adj4" fmla="val 7675044"/>
              <a:gd name="adj5" fmla="val 5757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658114" y="1671899"/>
            <a:ext cx="7503700" cy="522334"/>
          </a:xfrm>
          <a:custGeom>
            <a:avLst/>
            <a:gdLst>
              <a:gd name="connsiteX0" fmla="*/ 0 w 7503700"/>
              <a:gd name="connsiteY0" fmla="*/ 52233 h 522334"/>
              <a:gd name="connsiteX1" fmla="*/ 52233 w 7503700"/>
              <a:gd name="connsiteY1" fmla="*/ 0 h 522334"/>
              <a:gd name="connsiteX2" fmla="*/ 7451467 w 7503700"/>
              <a:gd name="connsiteY2" fmla="*/ 0 h 522334"/>
              <a:gd name="connsiteX3" fmla="*/ 7503700 w 7503700"/>
              <a:gd name="connsiteY3" fmla="*/ 52233 h 522334"/>
              <a:gd name="connsiteX4" fmla="*/ 7503700 w 7503700"/>
              <a:gd name="connsiteY4" fmla="*/ 470101 h 522334"/>
              <a:gd name="connsiteX5" fmla="*/ 7451467 w 7503700"/>
              <a:gd name="connsiteY5" fmla="*/ 522334 h 522334"/>
              <a:gd name="connsiteX6" fmla="*/ 52233 w 7503700"/>
              <a:gd name="connsiteY6" fmla="*/ 522334 h 522334"/>
              <a:gd name="connsiteX7" fmla="*/ 0 w 7503700"/>
              <a:gd name="connsiteY7" fmla="*/ 470101 h 522334"/>
              <a:gd name="connsiteX8" fmla="*/ 0 w 7503700"/>
              <a:gd name="connsiteY8" fmla="*/ 52233 h 52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03700" h="522334">
                <a:moveTo>
                  <a:pt x="0" y="52233"/>
                </a:moveTo>
                <a:cubicBezTo>
                  <a:pt x="0" y="23386"/>
                  <a:pt x="23386" y="0"/>
                  <a:pt x="52233" y="0"/>
                </a:cubicBezTo>
                <a:lnTo>
                  <a:pt x="7451467" y="0"/>
                </a:lnTo>
                <a:cubicBezTo>
                  <a:pt x="7480314" y="0"/>
                  <a:pt x="7503700" y="23386"/>
                  <a:pt x="7503700" y="52233"/>
                </a:cubicBezTo>
                <a:lnTo>
                  <a:pt x="7503700" y="470101"/>
                </a:lnTo>
                <a:cubicBezTo>
                  <a:pt x="7503700" y="498948"/>
                  <a:pt x="7480314" y="522334"/>
                  <a:pt x="7451467" y="522334"/>
                </a:cubicBezTo>
                <a:lnTo>
                  <a:pt x="52233" y="522334"/>
                </a:lnTo>
                <a:cubicBezTo>
                  <a:pt x="23386" y="522334"/>
                  <a:pt x="0" y="498948"/>
                  <a:pt x="0" y="470101"/>
                </a:cubicBezTo>
                <a:lnTo>
                  <a:pt x="0" y="5223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119" tIns="99119" rIns="99119" bIns="99119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>
                <a:solidFill>
                  <a:schemeClr val="tx1"/>
                </a:solidFill>
              </a:rPr>
              <a:t>Big Data</a:t>
            </a:r>
          </a:p>
        </p:txBody>
      </p:sp>
      <p:sp>
        <p:nvSpPr>
          <p:cNvPr id="7" name="Freeform 6"/>
          <p:cNvSpPr/>
          <p:nvPr/>
        </p:nvSpPr>
        <p:spPr>
          <a:xfrm>
            <a:off x="658114" y="2286882"/>
            <a:ext cx="7503700" cy="522334"/>
          </a:xfrm>
          <a:custGeom>
            <a:avLst/>
            <a:gdLst>
              <a:gd name="connsiteX0" fmla="*/ 0 w 7503700"/>
              <a:gd name="connsiteY0" fmla="*/ 52233 h 522334"/>
              <a:gd name="connsiteX1" fmla="*/ 52233 w 7503700"/>
              <a:gd name="connsiteY1" fmla="*/ 0 h 522334"/>
              <a:gd name="connsiteX2" fmla="*/ 7451467 w 7503700"/>
              <a:gd name="connsiteY2" fmla="*/ 0 h 522334"/>
              <a:gd name="connsiteX3" fmla="*/ 7503700 w 7503700"/>
              <a:gd name="connsiteY3" fmla="*/ 52233 h 522334"/>
              <a:gd name="connsiteX4" fmla="*/ 7503700 w 7503700"/>
              <a:gd name="connsiteY4" fmla="*/ 470101 h 522334"/>
              <a:gd name="connsiteX5" fmla="*/ 7451467 w 7503700"/>
              <a:gd name="connsiteY5" fmla="*/ 522334 h 522334"/>
              <a:gd name="connsiteX6" fmla="*/ 52233 w 7503700"/>
              <a:gd name="connsiteY6" fmla="*/ 522334 h 522334"/>
              <a:gd name="connsiteX7" fmla="*/ 0 w 7503700"/>
              <a:gd name="connsiteY7" fmla="*/ 470101 h 522334"/>
              <a:gd name="connsiteX8" fmla="*/ 0 w 7503700"/>
              <a:gd name="connsiteY8" fmla="*/ 52233 h 52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03700" h="522334">
                <a:moveTo>
                  <a:pt x="0" y="52233"/>
                </a:moveTo>
                <a:cubicBezTo>
                  <a:pt x="0" y="23386"/>
                  <a:pt x="23386" y="0"/>
                  <a:pt x="52233" y="0"/>
                </a:cubicBezTo>
                <a:lnTo>
                  <a:pt x="7451467" y="0"/>
                </a:lnTo>
                <a:cubicBezTo>
                  <a:pt x="7480314" y="0"/>
                  <a:pt x="7503700" y="23386"/>
                  <a:pt x="7503700" y="52233"/>
                </a:cubicBezTo>
                <a:lnTo>
                  <a:pt x="7503700" y="470101"/>
                </a:lnTo>
                <a:cubicBezTo>
                  <a:pt x="7503700" y="498948"/>
                  <a:pt x="7480314" y="522334"/>
                  <a:pt x="7451467" y="522334"/>
                </a:cubicBezTo>
                <a:lnTo>
                  <a:pt x="52233" y="522334"/>
                </a:lnTo>
                <a:cubicBezTo>
                  <a:pt x="23386" y="522334"/>
                  <a:pt x="0" y="498948"/>
                  <a:pt x="0" y="470101"/>
                </a:cubicBezTo>
                <a:lnTo>
                  <a:pt x="0" y="5223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119" tIns="99119" rIns="99119" bIns="99119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>
                <a:solidFill>
                  <a:schemeClr val="tx1"/>
                </a:solidFill>
              </a:rPr>
              <a:t>High Performance Computing</a:t>
            </a:r>
          </a:p>
        </p:txBody>
      </p:sp>
      <p:sp>
        <p:nvSpPr>
          <p:cNvPr id="8" name="Freeform 7"/>
          <p:cNvSpPr/>
          <p:nvPr/>
        </p:nvSpPr>
        <p:spPr>
          <a:xfrm>
            <a:off x="658114" y="2901864"/>
            <a:ext cx="2433106" cy="522334"/>
          </a:xfrm>
          <a:custGeom>
            <a:avLst/>
            <a:gdLst>
              <a:gd name="connsiteX0" fmla="*/ 0 w 2433106"/>
              <a:gd name="connsiteY0" fmla="*/ 52233 h 522334"/>
              <a:gd name="connsiteX1" fmla="*/ 52233 w 2433106"/>
              <a:gd name="connsiteY1" fmla="*/ 0 h 522334"/>
              <a:gd name="connsiteX2" fmla="*/ 2380873 w 2433106"/>
              <a:gd name="connsiteY2" fmla="*/ 0 h 522334"/>
              <a:gd name="connsiteX3" fmla="*/ 2433106 w 2433106"/>
              <a:gd name="connsiteY3" fmla="*/ 52233 h 522334"/>
              <a:gd name="connsiteX4" fmla="*/ 2433106 w 2433106"/>
              <a:gd name="connsiteY4" fmla="*/ 470101 h 522334"/>
              <a:gd name="connsiteX5" fmla="*/ 2380873 w 2433106"/>
              <a:gd name="connsiteY5" fmla="*/ 522334 h 522334"/>
              <a:gd name="connsiteX6" fmla="*/ 52233 w 2433106"/>
              <a:gd name="connsiteY6" fmla="*/ 522334 h 522334"/>
              <a:gd name="connsiteX7" fmla="*/ 0 w 2433106"/>
              <a:gd name="connsiteY7" fmla="*/ 470101 h 522334"/>
              <a:gd name="connsiteX8" fmla="*/ 0 w 2433106"/>
              <a:gd name="connsiteY8" fmla="*/ 52233 h 52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106" h="522334">
                <a:moveTo>
                  <a:pt x="0" y="52233"/>
                </a:moveTo>
                <a:cubicBezTo>
                  <a:pt x="0" y="23386"/>
                  <a:pt x="23386" y="0"/>
                  <a:pt x="52233" y="0"/>
                </a:cubicBezTo>
                <a:lnTo>
                  <a:pt x="2380873" y="0"/>
                </a:lnTo>
                <a:cubicBezTo>
                  <a:pt x="2409720" y="0"/>
                  <a:pt x="2433106" y="23386"/>
                  <a:pt x="2433106" y="52233"/>
                </a:cubicBezTo>
                <a:lnTo>
                  <a:pt x="2433106" y="470101"/>
                </a:lnTo>
                <a:cubicBezTo>
                  <a:pt x="2433106" y="498948"/>
                  <a:pt x="2409720" y="522334"/>
                  <a:pt x="2380873" y="522334"/>
                </a:cubicBezTo>
                <a:lnTo>
                  <a:pt x="52233" y="522334"/>
                </a:lnTo>
                <a:cubicBezTo>
                  <a:pt x="23386" y="522334"/>
                  <a:pt x="0" y="498948"/>
                  <a:pt x="0" y="470101"/>
                </a:cubicBezTo>
                <a:lnTo>
                  <a:pt x="0" y="5223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309" tIns="95309" rIns="95309" bIns="9530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9" name="Freeform 8"/>
          <p:cNvSpPr/>
          <p:nvPr/>
        </p:nvSpPr>
        <p:spPr>
          <a:xfrm>
            <a:off x="658114" y="3516847"/>
            <a:ext cx="2433106" cy="522334"/>
          </a:xfrm>
          <a:custGeom>
            <a:avLst/>
            <a:gdLst>
              <a:gd name="connsiteX0" fmla="*/ 0 w 2433106"/>
              <a:gd name="connsiteY0" fmla="*/ 52233 h 522334"/>
              <a:gd name="connsiteX1" fmla="*/ 52233 w 2433106"/>
              <a:gd name="connsiteY1" fmla="*/ 0 h 522334"/>
              <a:gd name="connsiteX2" fmla="*/ 2380873 w 2433106"/>
              <a:gd name="connsiteY2" fmla="*/ 0 h 522334"/>
              <a:gd name="connsiteX3" fmla="*/ 2433106 w 2433106"/>
              <a:gd name="connsiteY3" fmla="*/ 52233 h 522334"/>
              <a:gd name="connsiteX4" fmla="*/ 2433106 w 2433106"/>
              <a:gd name="connsiteY4" fmla="*/ 470101 h 522334"/>
              <a:gd name="connsiteX5" fmla="*/ 2380873 w 2433106"/>
              <a:gd name="connsiteY5" fmla="*/ 522334 h 522334"/>
              <a:gd name="connsiteX6" fmla="*/ 52233 w 2433106"/>
              <a:gd name="connsiteY6" fmla="*/ 522334 h 522334"/>
              <a:gd name="connsiteX7" fmla="*/ 0 w 2433106"/>
              <a:gd name="connsiteY7" fmla="*/ 470101 h 522334"/>
              <a:gd name="connsiteX8" fmla="*/ 0 w 2433106"/>
              <a:gd name="connsiteY8" fmla="*/ 52233 h 52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106" h="522334">
                <a:moveTo>
                  <a:pt x="0" y="52233"/>
                </a:moveTo>
                <a:cubicBezTo>
                  <a:pt x="0" y="23386"/>
                  <a:pt x="23386" y="0"/>
                  <a:pt x="52233" y="0"/>
                </a:cubicBezTo>
                <a:lnTo>
                  <a:pt x="2380873" y="0"/>
                </a:lnTo>
                <a:cubicBezTo>
                  <a:pt x="2409720" y="0"/>
                  <a:pt x="2433106" y="23386"/>
                  <a:pt x="2433106" y="52233"/>
                </a:cubicBezTo>
                <a:lnTo>
                  <a:pt x="2433106" y="470101"/>
                </a:lnTo>
                <a:cubicBezTo>
                  <a:pt x="2433106" y="498948"/>
                  <a:pt x="2409720" y="522334"/>
                  <a:pt x="2380873" y="522334"/>
                </a:cubicBezTo>
                <a:lnTo>
                  <a:pt x="52233" y="522334"/>
                </a:lnTo>
                <a:cubicBezTo>
                  <a:pt x="23386" y="522334"/>
                  <a:pt x="0" y="498948"/>
                  <a:pt x="0" y="470101"/>
                </a:cubicBezTo>
                <a:lnTo>
                  <a:pt x="0" y="5223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309" tIns="95309" rIns="95309" bIns="9530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>
                <a:solidFill>
                  <a:schemeClr val="tx1"/>
                </a:solidFill>
              </a:rPr>
              <a:t>Publication</a:t>
            </a:r>
          </a:p>
        </p:txBody>
      </p:sp>
      <p:sp>
        <p:nvSpPr>
          <p:cNvPr id="10" name="Freeform 9"/>
          <p:cNvSpPr/>
          <p:nvPr/>
        </p:nvSpPr>
        <p:spPr>
          <a:xfrm>
            <a:off x="5728708" y="2901864"/>
            <a:ext cx="2433106" cy="522334"/>
          </a:xfrm>
          <a:custGeom>
            <a:avLst/>
            <a:gdLst>
              <a:gd name="connsiteX0" fmla="*/ 0 w 2433106"/>
              <a:gd name="connsiteY0" fmla="*/ 52233 h 522334"/>
              <a:gd name="connsiteX1" fmla="*/ 52233 w 2433106"/>
              <a:gd name="connsiteY1" fmla="*/ 0 h 522334"/>
              <a:gd name="connsiteX2" fmla="*/ 2380873 w 2433106"/>
              <a:gd name="connsiteY2" fmla="*/ 0 h 522334"/>
              <a:gd name="connsiteX3" fmla="*/ 2433106 w 2433106"/>
              <a:gd name="connsiteY3" fmla="*/ 52233 h 522334"/>
              <a:gd name="connsiteX4" fmla="*/ 2433106 w 2433106"/>
              <a:gd name="connsiteY4" fmla="*/ 470101 h 522334"/>
              <a:gd name="connsiteX5" fmla="*/ 2380873 w 2433106"/>
              <a:gd name="connsiteY5" fmla="*/ 522334 h 522334"/>
              <a:gd name="connsiteX6" fmla="*/ 52233 w 2433106"/>
              <a:gd name="connsiteY6" fmla="*/ 522334 h 522334"/>
              <a:gd name="connsiteX7" fmla="*/ 0 w 2433106"/>
              <a:gd name="connsiteY7" fmla="*/ 470101 h 522334"/>
              <a:gd name="connsiteX8" fmla="*/ 0 w 2433106"/>
              <a:gd name="connsiteY8" fmla="*/ 52233 h 52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106" h="522334">
                <a:moveTo>
                  <a:pt x="0" y="52233"/>
                </a:moveTo>
                <a:cubicBezTo>
                  <a:pt x="0" y="23386"/>
                  <a:pt x="23386" y="0"/>
                  <a:pt x="52233" y="0"/>
                </a:cubicBezTo>
                <a:lnTo>
                  <a:pt x="2380873" y="0"/>
                </a:lnTo>
                <a:cubicBezTo>
                  <a:pt x="2409720" y="0"/>
                  <a:pt x="2433106" y="23386"/>
                  <a:pt x="2433106" y="52233"/>
                </a:cubicBezTo>
                <a:lnTo>
                  <a:pt x="2433106" y="470101"/>
                </a:lnTo>
                <a:cubicBezTo>
                  <a:pt x="2433106" y="498948"/>
                  <a:pt x="2409720" y="522334"/>
                  <a:pt x="2380873" y="522334"/>
                </a:cubicBezTo>
                <a:lnTo>
                  <a:pt x="52233" y="522334"/>
                </a:lnTo>
                <a:cubicBezTo>
                  <a:pt x="23386" y="522334"/>
                  <a:pt x="0" y="498948"/>
                  <a:pt x="0" y="470101"/>
                </a:cubicBezTo>
                <a:lnTo>
                  <a:pt x="0" y="5223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309" tIns="95309" rIns="95309" bIns="9530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>
                <a:solidFill>
                  <a:schemeClr val="tx1"/>
                </a:solidFill>
              </a:rPr>
              <a:t>Reproduce/Analysis</a:t>
            </a:r>
          </a:p>
        </p:txBody>
      </p:sp>
      <p:sp>
        <p:nvSpPr>
          <p:cNvPr id="11" name="Freeform 10"/>
          <p:cNvSpPr/>
          <p:nvPr/>
        </p:nvSpPr>
        <p:spPr>
          <a:xfrm>
            <a:off x="5728708" y="3516847"/>
            <a:ext cx="2433106" cy="522334"/>
          </a:xfrm>
          <a:custGeom>
            <a:avLst/>
            <a:gdLst>
              <a:gd name="connsiteX0" fmla="*/ 0 w 2433106"/>
              <a:gd name="connsiteY0" fmla="*/ 52233 h 522334"/>
              <a:gd name="connsiteX1" fmla="*/ 52233 w 2433106"/>
              <a:gd name="connsiteY1" fmla="*/ 0 h 522334"/>
              <a:gd name="connsiteX2" fmla="*/ 2380873 w 2433106"/>
              <a:gd name="connsiteY2" fmla="*/ 0 h 522334"/>
              <a:gd name="connsiteX3" fmla="*/ 2433106 w 2433106"/>
              <a:gd name="connsiteY3" fmla="*/ 52233 h 522334"/>
              <a:gd name="connsiteX4" fmla="*/ 2433106 w 2433106"/>
              <a:gd name="connsiteY4" fmla="*/ 470101 h 522334"/>
              <a:gd name="connsiteX5" fmla="*/ 2380873 w 2433106"/>
              <a:gd name="connsiteY5" fmla="*/ 522334 h 522334"/>
              <a:gd name="connsiteX6" fmla="*/ 52233 w 2433106"/>
              <a:gd name="connsiteY6" fmla="*/ 522334 h 522334"/>
              <a:gd name="connsiteX7" fmla="*/ 0 w 2433106"/>
              <a:gd name="connsiteY7" fmla="*/ 470101 h 522334"/>
              <a:gd name="connsiteX8" fmla="*/ 0 w 2433106"/>
              <a:gd name="connsiteY8" fmla="*/ 52233 h 52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106" h="522334">
                <a:moveTo>
                  <a:pt x="0" y="52233"/>
                </a:moveTo>
                <a:cubicBezTo>
                  <a:pt x="0" y="23386"/>
                  <a:pt x="23386" y="0"/>
                  <a:pt x="52233" y="0"/>
                </a:cubicBezTo>
                <a:lnTo>
                  <a:pt x="2380873" y="0"/>
                </a:lnTo>
                <a:cubicBezTo>
                  <a:pt x="2409720" y="0"/>
                  <a:pt x="2433106" y="23386"/>
                  <a:pt x="2433106" y="52233"/>
                </a:cubicBezTo>
                <a:lnTo>
                  <a:pt x="2433106" y="470101"/>
                </a:lnTo>
                <a:cubicBezTo>
                  <a:pt x="2433106" y="498948"/>
                  <a:pt x="2409720" y="522334"/>
                  <a:pt x="2380873" y="522334"/>
                </a:cubicBezTo>
                <a:lnTo>
                  <a:pt x="52233" y="522334"/>
                </a:lnTo>
                <a:cubicBezTo>
                  <a:pt x="23386" y="522334"/>
                  <a:pt x="0" y="498948"/>
                  <a:pt x="0" y="470101"/>
                </a:cubicBezTo>
                <a:lnTo>
                  <a:pt x="0" y="5223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309" tIns="95309" rIns="95309" bIns="9530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>
                <a:solidFill>
                  <a:schemeClr val="tx1"/>
                </a:solidFill>
              </a:rPr>
              <a:t>Publication</a:t>
            </a:r>
          </a:p>
        </p:txBody>
      </p:sp>
      <p:sp>
        <p:nvSpPr>
          <p:cNvPr id="12" name="Freeform 11"/>
          <p:cNvSpPr/>
          <p:nvPr/>
        </p:nvSpPr>
        <p:spPr>
          <a:xfrm>
            <a:off x="5728708" y="4192294"/>
            <a:ext cx="2433106" cy="960819"/>
          </a:xfrm>
          <a:custGeom>
            <a:avLst/>
            <a:gdLst>
              <a:gd name="connsiteX0" fmla="*/ 0 w 2433106"/>
              <a:gd name="connsiteY0" fmla="*/ 52233 h 522334"/>
              <a:gd name="connsiteX1" fmla="*/ 52233 w 2433106"/>
              <a:gd name="connsiteY1" fmla="*/ 0 h 522334"/>
              <a:gd name="connsiteX2" fmla="*/ 2380873 w 2433106"/>
              <a:gd name="connsiteY2" fmla="*/ 0 h 522334"/>
              <a:gd name="connsiteX3" fmla="*/ 2433106 w 2433106"/>
              <a:gd name="connsiteY3" fmla="*/ 52233 h 522334"/>
              <a:gd name="connsiteX4" fmla="*/ 2433106 w 2433106"/>
              <a:gd name="connsiteY4" fmla="*/ 470101 h 522334"/>
              <a:gd name="connsiteX5" fmla="*/ 2380873 w 2433106"/>
              <a:gd name="connsiteY5" fmla="*/ 522334 h 522334"/>
              <a:gd name="connsiteX6" fmla="*/ 52233 w 2433106"/>
              <a:gd name="connsiteY6" fmla="*/ 522334 h 522334"/>
              <a:gd name="connsiteX7" fmla="*/ 0 w 2433106"/>
              <a:gd name="connsiteY7" fmla="*/ 470101 h 522334"/>
              <a:gd name="connsiteX8" fmla="*/ 0 w 2433106"/>
              <a:gd name="connsiteY8" fmla="*/ 52233 h 52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106" h="522334">
                <a:moveTo>
                  <a:pt x="0" y="52233"/>
                </a:moveTo>
                <a:cubicBezTo>
                  <a:pt x="0" y="23386"/>
                  <a:pt x="23386" y="0"/>
                  <a:pt x="52233" y="0"/>
                </a:cubicBezTo>
                <a:lnTo>
                  <a:pt x="2380873" y="0"/>
                </a:lnTo>
                <a:cubicBezTo>
                  <a:pt x="2409720" y="0"/>
                  <a:pt x="2433106" y="23386"/>
                  <a:pt x="2433106" y="52233"/>
                </a:cubicBezTo>
                <a:lnTo>
                  <a:pt x="2433106" y="470101"/>
                </a:lnTo>
                <a:cubicBezTo>
                  <a:pt x="2433106" y="498948"/>
                  <a:pt x="2409720" y="522334"/>
                  <a:pt x="2380873" y="522334"/>
                </a:cubicBezTo>
                <a:lnTo>
                  <a:pt x="52233" y="522334"/>
                </a:lnTo>
                <a:cubicBezTo>
                  <a:pt x="23386" y="522334"/>
                  <a:pt x="0" y="498948"/>
                  <a:pt x="0" y="470101"/>
                </a:cubicBezTo>
                <a:lnTo>
                  <a:pt x="0" y="5223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309" tIns="95309" rIns="95309" bIns="9530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>
                <a:solidFill>
                  <a:schemeClr val="tx1"/>
                </a:solidFill>
              </a:rPr>
              <a:t>Evidence </a:t>
            </a:r>
            <a:r>
              <a:rPr lang="en-US" sz="2100" dirty="0">
                <a:solidFill>
                  <a:schemeClr val="tx1"/>
                </a:solidFill>
              </a:rPr>
              <a:t>Based Medicine/</a:t>
            </a:r>
            <a:r>
              <a:rPr lang="en-US" sz="2100" kern="1200" dirty="0">
                <a:solidFill>
                  <a:schemeClr val="tx1"/>
                </a:solidFill>
              </a:rPr>
              <a:t>FDA Approval</a:t>
            </a:r>
          </a:p>
        </p:txBody>
      </p:sp>
    </p:spTree>
    <p:extLst>
      <p:ext uri="{BB962C8B-B14F-4D97-AF65-F5344CB8AC3E}">
        <p14:creationId xmlns:p14="http://schemas.microsoft.com/office/powerpoint/2010/main" val="128382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B99B6C-BC76-458B-A4A5-D18E382F9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993" y="3105840"/>
            <a:ext cx="8305800" cy="9677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Data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2192641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34078B-96A5-4BB7-A800-F82C5F28C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Roger Mark, Professor, MIT</a:t>
            </a:r>
          </a:p>
          <a:p>
            <a:r>
              <a:rPr lang="en-US" sz="1600" dirty="0"/>
              <a:t>Alistair Johnson, Post-doctoral Researcher, MIT</a:t>
            </a:r>
          </a:p>
          <a:p>
            <a:r>
              <a:rPr lang="en-US" sz="1600" dirty="0"/>
              <a:t>Elias Bareinboim, Assistant Professor, Purdue University</a:t>
            </a:r>
          </a:p>
          <a:p>
            <a:r>
              <a:rPr lang="en-US" sz="1600" dirty="0"/>
              <a:t>Yonghan Jung, PhD Candidate, Purdue University</a:t>
            </a:r>
          </a:p>
          <a:p>
            <a:r>
              <a:rPr lang="en-US" sz="1600" dirty="0"/>
              <a:t>Yiyan Zhou, Undergraduate Student, Purdue University</a:t>
            </a:r>
          </a:p>
          <a:p>
            <a:r>
              <a:rPr lang="en-US" sz="1600" dirty="0" err="1"/>
              <a:t>Ananth</a:t>
            </a:r>
            <a:r>
              <a:rPr lang="en-US" sz="1600" dirty="0"/>
              <a:t> Grama, Professor, Purdue University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293BD-B578-4E1E-A506-5753214A68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1741918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000871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Research to translation: big data in healthcare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E15FD2-8DF4-46EC-B74C-6E64A85E0ED3}"/>
              </a:ext>
            </a:extLst>
          </p:cNvPr>
          <p:cNvSpPr/>
          <p:nvPr/>
        </p:nvSpPr>
        <p:spPr>
          <a:xfrm>
            <a:off x="467569" y="2506414"/>
            <a:ext cx="885619" cy="253795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812800" rIns="76200" bIns="812800" numCol="1" spcCol="1270" anchor="t" anchorCtr="0">
            <a:no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tx1"/>
                </a:solidFill>
              </a:rPr>
              <a:t>Patient data</a:t>
            </a:r>
          </a:p>
          <a:p>
            <a:pPr marL="57150" lvl="1" indent="-57150" algn="l" defTabSz="46672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100" kern="1200" dirty="0">
                <a:solidFill>
                  <a:schemeClr val="tx1"/>
                </a:solidFill>
              </a:rPr>
              <a:t>EHR</a:t>
            </a:r>
          </a:p>
          <a:p>
            <a:pPr marL="57150" lvl="1" indent="-57150" algn="l" defTabSz="46672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100" kern="1200" dirty="0">
                <a:solidFill>
                  <a:schemeClr val="tx1"/>
                </a:solidFill>
              </a:rPr>
              <a:t>Device</a:t>
            </a:r>
          </a:p>
          <a:p>
            <a:pPr marL="57150" lvl="1" indent="-57150" algn="l" defTabSz="46672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100" kern="1200" dirty="0">
                <a:solidFill>
                  <a:schemeClr val="tx1"/>
                </a:solidFill>
              </a:rPr>
              <a:t>Genomics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390B38-65F2-4634-AFF5-620F9AAC7125}"/>
              </a:ext>
            </a:extLst>
          </p:cNvPr>
          <p:cNvSpPr/>
          <p:nvPr/>
        </p:nvSpPr>
        <p:spPr>
          <a:xfrm>
            <a:off x="1629991" y="2428408"/>
            <a:ext cx="1026536" cy="253795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850" tIns="812800" rIns="69850" bIns="812800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tx1"/>
                </a:solidFill>
              </a:rPr>
              <a:t>Integration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69BF053-7EA1-4919-B00F-A25E58914C15}"/>
              </a:ext>
            </a:extLst>
          </p:cNvPr>
          <p:cNvSpPr/>
          <p:nvPr/>
        </p:nvSpPr>
        <p:spPr>
          <a:xfrm>
            <a:off x="2864868" y="2506414"/>
            <a:ext cx="944410" cy="253795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1" tIns="812800" rIns="63562" bIns="81280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50" kern="1200" dirty="0">
                <a:solidFill>
                  <a:schemeClr val="tx1"/>
                </a:solidFill>
              </a:rPr>
              <a:t>De-identification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A9F89CA-8DEF-4F5E-8131-1ECD7FA258B4}"/>
              </a:ext>
            </a:extLst>
          </p:cNvPr>
          <p:cNvSpPr/>
          <p:nvPr/>
        </p:nvSpPr>
        <p:spPr>
          <a:xfrm>
            <a:off x="4063907" y="2506414"/>
            <a:ext cx="817066" cy="253795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0" tIns="812800" rIns="63562" bIns="81280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50" kern="1200" dirty="0">
                <a:solidFill>
                  <a:schemeClr val="tx1"/>
                </a:solidFill>
              </a:rPr>
              <a:t>Data broker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6233A02-B785-4C2A-AE06-F406E1BE2DFF}"/>
              </a:ext>
            </a:extLst>
          </p:cNvPr>
          <p:cNvSpPr/>
          <p:nvPr/>
        </p:nvSpPr>
        <p:spPr>
          <a:xfrm>
            <a:off x="5157776" y="2506414"/>
            <a:ext cx="885618" cy="253795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0" tIns="812800" rIns="63562" bIns="81280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50" kern="1200" dirty="0">
                <a:solidFill>
                  <a:schemeClr val="tx1"/>
                </a:solidFill>
              </a:rPr>
              <a:t>High Performance Computing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16FA393-F7AD-4A67-8167-5E2B86269068}"/>
              </a:ext>
            </a:extLst>
          </p:cNvPr>
          <p:cNvSpPr/>
          <p:nvPr/>
        </p:nvSpPr>
        <p:spPr>
          <a:xfrm>
            <a:off x="6320197" y="2506414"/>
            <a:ext cx="817066" cy="253795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0" tIns="812800" rIns="63562" bIns="81280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50" kern="1200" dirty="0">
                <a:solidFill>
                  <a:schemeClr val="tx1"/>
                </a:solidFill>
              </a:rPr>
              <a:t>Analytics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D5A6F63-976F-4EC3-A9F1-1E39BE5F50BF}"/>
              </a:ext>
            </a:extLst>
          </p:cNvPr>
          <p:cNvSpPr/>
          <p:nvPr/>
        </p:nvSpPr>
        <p:spPr>
          <a:xfrm>
            <a:off x="7482618" y="2506414"/>
            <a:ext cx="817066" cy="253795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500" tIns="812800" rIns="63562" bIns="81280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50" kern="1200" dirty="0">
                <a:solidFill>
                  <a:schemeClr val="tx1"/>
                </a:solidFill>
              </a:rPr>
              <a:t>Visualization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1933E02-6CC4-4588-8F35-ABFD44DCF04B}"/>
              </a:ext>
            </a:extLst>
          </p:cNvPr>
          <p:cNvCxnSpPr>
            <a:cxnSpLocks/>
          </p:cNvCxnSpPr>
          <p:nvPr/>
        </p:nvCxnSpPr>
        <p:spPr>
          <a:xfrm>
            <a:off x="3918738" y="2295056"/>
            <a:ext cx="0" cy="298155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8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Research to translation: big data in healthcare</a:t>
            </a:r>
          </a:p>
        </p:txBody>
      </p:sp>
      <p:sp>
        <p:nvSpPr>
          <p:cNvPr id="5" name="Circular Arrow 4"/>
          <p:cNvSpPr/>
          <p:nvPr/>
        </p:nvSpPr>
        <p:spPr>
          <a:xfrm>
            <a:off x="1338467" y="877097"/>
            <a:ext cx="5379671" cy="5379671"/>
          </a:xfrm>
          <a:prstGeom prst="circularArrow">
            <a:avLst>
              <a:gd name="adj1" fmla="val 5544"/>
              <a:gd name="adj2" fmla="val 330680"/>
              <a:gd name="adj3" fmla="val 13767645"/>
              <a:gd name="adj4" fmla="val 17391005"/>
              <a:gd name="adj5" fmla="val 5757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2764256" y="911410"/>
            <a:ext cx="2528093" cy="1264046"/>
          </a:xfrm>
          <a:custGeom>
            <a:avLst/>
            <a:gdLst>
              <a:gd name="connsiteX0" fmla="*/ 0 w 2528093"/>
              <a:gd name="connsiteY0" fmla="*/ 210679 h 1264046"/>
              <a:gd name="connsiteX1" fmla="*/ 210679 w 2528093"/>
              <a:gd name="connsiteY1" fmla="*/ 0 h 1264046"/>
              <a:gd name="connsiteX2" fmla="*/ 2317414 w 2528093"/>
              <a:gd name="connsiteY2" fmla="*/ 0 h 1264046"/>
              <a:gd name="connsiteX3" fmla="*/ 2528093 w 2528093"/>
              <a:gd name="connsiteY3" fmla="*/ 210679 h 1264046"/>
              <a:gd name="connsiteX4" fmla="*/ 2528093 w 2528093"/>
              <a:gd name="connsiteY4" fmla="*/ 1053367 h 1264046"/>
              <a:gd name="connsiteX5" fmla="*/ 2317414 w 2528093"/>
              <a:gd name="connsiteY5" fmla="*/ 1264046 h 1264046"/>
              <a:gd name="connsiteX6" fmla="*/ 210679 w 2528093"/>
              <a:gd name="connsiteY6" fmla="*/ 1264046 h 1264046"/>
              <a:gd name="connsiteX7" fmla="*/ 0 w 2528093"/>
              <a:gd name="connsiteY7" fmla="*/ 1053367 h 1264046"/>
              <a:gd name="connsiteX8" fmla="*/ 0 w 2528093"/>
              <a:gd name="connsiteY8" fmla="*/ 210679 h 126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8093" h="1264046">
                <a:moveTo>
                  <a:pt x="0" y="210679"/>
                </a:moveTo>
                <a:cubicBezTo>
                  <a:pt x="0" y="94324"/>
                  <a:pt x="94324" y="0"/>
                  <a:pt x="210679" y="0"/>
                </a:cubicBezTo>
                <a:lnTo>
                  <a:pt x="2317414" y="0"/>
                </a:lnTo>
                <a:cubicBezTo>
                  <a:pt x="2433769" y="0"/>
                  <a:pt x="2528093" y="94324"/>
                  <a:pt x="2528093" y="210679"/>
                </a:cubicBezTo>
                <a:lnTo>
                  <a:pt x="2528093" y="1053367"/>
                </a:lnTo>
                <a:cubicBezTo>
                  <a:pt x="2528093" y="1169722"/>
                  <a:pt x="2433769" y="1264046"/>
                  <a:pt x="2317414" y="1264046"/>
                </a:cubicBezTo>
                <a:lnTo>
                  <a:pt x="210679" y="1264046"/>
                </a:lnTo>
                <a:cubicBezTo>
                  <a:pt x="94324" y="1264046"/>
                  <a:pt x="0" y="1169722"/>
                  <a:pt x="0" y="1053367"/>
                </a:cubicBezTo>
                <a:lnTo>
                  <a:pt x="0" y="21067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9336" tIns="149336" rIns="149336" bIns="149336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>
                <a:solidFill>
                  <a:schemeClr val="tx1"/>
                </a:solidFill>
              </a:rPr>
              <a:t>Big Data Preprocess</a:t>
            </a:r>
          </a:p>
        </p:txBody>
      </p:sp>
      <p:sp>
        <p:nvSpPr>
          <p:cNvPr id="7" name="Freeform 6"/>
          <p:cNvSpPr/>
          <p:nvPr/>
        </p:nvSpPr>
        <p:spPr>
          <a:xfrm>
            <a:off x="4946077" y="2496596"/>
            <a:ext cx="2528093" cy="1264046"/>
          </a:xfrm>
          <a:custGeom>
            <a:avLst/>
            <a:gdLst>
              <a:gd name="connsiteX0" fmla="*/ 0 w 2528093"/>
              <a:gd name="connsiteY0" fmla="*/ 210679 h 1264046"/>
              <a:gd name="connsiteX1" fmla="*/ 210679 w 2528093"/>
              <a:gd name="connsiteY1" fmla="*/ 0 h 1264046"/>
              <a:gd name="connsiteX2" fmla="*/ 2317414 w 2528093"/>
              <a:gd name="connsiteY2" fmla="*/ 0 h 1264046"/>
              <a:gd name="connsiteX3" fmla="*/ 2528093 w 2528093"/>
              <a:gd name="connsiteY3" fmla="*/ 210679 h 1264046"/>
              <a:gd name="connsiteX4" fmla="*/ 2528093 w 2528093"/>
              <a:gd name="connsiteY4" fmla="*/ 1053367 h 1264046"/>
              <a:gd name="connsiteX5" fmla="*/ 2317414 w 2528093"/>
              <a:gd name="connsiteY5" fmla="*/ 1264046 h 1264046"/>
              <a:gd name="connsiteX6" fmla="*/ 210679 w 2528093"/>
              <a:gd name="connsiteY6" fmla="*/ 1264046 h 1264046"/>
              <a:gd name="connsiteX7" fmla="*/ 0 w 2528093"/>
              <a:gd name="connsiteY7" fmla="*/ 1053367 h 1264046"/>
              <a:gd name="connsiteX8" fmla="*/ 0 w 2528093"/>
              <a:gd name="connsiteY8" fmla="*/ 210679 h 126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8093" h="1264046">
                <a:moveTo>
                  <a:pt x="0" y="210679"/>
                </a:moveTo>
                <a:cubicBezTo>
                  <a:pt x="0" y="94324"/>
                  <a:pt x="94324" y="0"/>
                  <a:pt x="210679" y="0"/>
                </a:cubicBezTo>
                <a:lnTo>
                  <a:pt x="2317414" y="0"/>
                </a:lnTo>
                <a:cubicBezTo>
                  <a:pt x="2433769" y="0"/>
                  <a:pt x="2528093" y="94324"/>
                  <a:pt x="2528093" y="210679"/>
                </a:cubicBezTo>
                <a:lnTo>
                  <a:pt x="2528093" y="1053367"/>
                </a:lnTo>
                <a:cubicBezTo>
                  <a:pt x="2528093" y="1169722"/>
                  <a:pt x="2433769" y="1264046"/>
                  <a:pt x="2317414" y="1264046"/>
                </a:cubicBezTo>
                <a:lnTo>
                  <a:pt x="210679" y="1264046"/>
                </a:lnTo>
                <a:cubicBezTo>
                  <a:pt x="94324" y="1264046"/>
                  <a:pt x="0" y="1169722"/>
                  <a:pt x="0" y="1053367"/>
                </a:cubicBezTo>
                <a:lnTo>
                  <a:pt x="0" y="21067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9336" tIns="149336" rIns="149336" bIns="149336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>
                <a:solidFill>
                  <a:schemeClr val="tx1"/>
                </a:solidFill>
              </a:rPr>
              <a:t>High Performance Computing</a:t>
            </a:r>
          </a:p>
        </p:txBody>
      </p:sp>
      <p:sp>
        <p:nvSpPr>
          <p:cNvPr id="8" name="Freeform 7"/>
          <p:cNvSpPr/>
          <p:nvPr/>
        </p:nvSpPr>
        <p:spPr>
          <a:xfrm>
            <a:off x="4112696" y="5061481"/>
            <a:ext cx="2528093" cy="1264046"/>
          </a:xfrm>
          <a:custGeom>
            <a:avLst/>
            <a:gdLst>
              <a:gd name="connsiteX0" fmla="*/ 0 w 2528093"/>
              <a:gd name="connsiteY0" fmla="*/ 210679 h 1264046"/>
              <a:gd name="connsiteX1" fmla="*/ 210679 w 2528093"/>
              <a:gd name="connsiteY1" fmla="*/ 0 h 1264046"/>
              <a:gd name="connsiteX2" fmla="*/ 2317414 w 2528093"/>
              <a:gd name="connsiteY2" fmla="*/ 0 h 1264046"/>
              <a:gd name="connsiteX3" fmla="*/ 2528093 w 2528093"/>
              <a:gd name="connsiteY3" fmla="*/ 210679 h 1264046"/>
              <a:gd name="connsiteX4" fmla="*/ 2528093 w 2528093"/>
              <a:gd name="connsiteY4" fmla="*/ 1053367 h 1264046"/>
              <a:gd name="connsiteX5" fmla="*/ 2317414 w 2528093"/>
              <a:gd name="connsiteY5" fmla="*/ 1264046 h 1264046"/>
              <a:gd name="connsiteX6" fmla="*/ 210679 w 2528093"/>
              <a:gd name="connsiteY6" fmla="*/ 1264046 h 1264046"/>
              <a:gd name="connsiteX7" fmla="*/ 0 w 2528093"/>
              <a:gd name="connsiteY7" fmla="*/ 1053367 h 1264046"/>
              <a:gd name="connsiteX8" fmla="*/ 0 w 2528093"/>
              <a:gd name="connsiteY8" fmla="*/ 210679 h 126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8093" h="1264046">
                <a:moveTo>
                  <a:pt x="0" y="210679"/>
                </a:moveTo>
                <a:cubicBezTo>
                  <a:pt x="0" y="94324"/>
                  <a:pt x="94324" y="0"/>
                  <a:pt x="210679" y="0"/>
                </a:cubicBezTo>
                <a:lnTo>
                  <a:pt x="2317414" y="0"/>
                </a:lnTo>
                <a:cubicBezTo>
                  <a:pt x="2433769" y="0"/>
                  <a:pt x="2528093" y="94324"/>
                  <a:pt x="2528093" y="210679"/>
                </a:cubicBezTo>
                <a:lnTo>
                  <a:pt x="2528093" y="1053367"/>
                </a:lnTo>
                <a:cubicBezTo>
                  <a:pt x="2528093" y="1169722"/>
                  <a:pt x="2433769" y="1264046"/>
                  <a:pt x="2317414" y="1264046"/>
                </a:cubicBezTo>
                <a:lnTo>
                  <a:pt x="210679" y="1264046"/>
                </a:lnTo>
                <a:cubicBezTo>
                  <a:pt x="94324" y="1264046"/>
                  <a:pt x="0" y="1169722"/>
                  <a:pt x="0" y="1053367"/>
                </a:cubicBezTo>
                <a:lnTo>
                  <a:pt x="0" y="21067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9336" tIns="149336" rIns="149336" bIns="149336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>
                <a:solidFill>
                  <a:schemeClr val="tx1"/>
                </a:solidFill>
              </a:rPr>
              <a:t>Analysis/Code</a:t>
            </a:r>
          </a:p>
        </p:txBody>
      </p:sp>
      <p:sp>
        <p:nvSpPr>
          <p:cNvPr id="9" name="Freeform 8"/>
          <p:cNvSpPr/>
          <p:nvPr/>
        </p:nvSpPr>
        <p:spPr>
          <a:xfrm>
            <a:off x="1415816" y="5061481"/>
            <a:ext cx="2528093" cy="1264046"/>
          </a:xfrm>
          <a:custGeom>
            <a:avLst/>
            <a:gdLst>
              <a:gd name="connsiteX0" fmla="*/ 0 w 2528093"/>
              <a:gd name="connsiteY0" fmla="*/ 210679 h 1264046"/>
              <a:gd name="connsiteX1" fmla="*/ 210679 w 2528093"/>
              <a:gd name="connsiteY1" fmla="*/ 0 h 1264046"/>
              <a:gd name="connsiteX2" fmla="*/ 2317414 w 2528093"/>
              <a:gd name="connsiteY2" fmla="*/ 0 h 1264046"/>
              <a:gd name="connsiteX3" fmla="*/ 2528093 w 2528093"/>
              <a:gd name="connsiteY3" fmla="*/ 210679 h 1264046"/>
              <a:gd name="connsiteX4" fmla="*/ 2528093 w 2528093"/>
              <a:gd name="connsiteY4" fmla="*/ 1053367 h 1264046"/>
              <a:gd name="connsiteX5" fmla="*/ 2317414 w 2528093"/>
              <a:gd name="connsiteY5" fmla="*/ 1264046 h 1264046"/>
              <a:gd name="connsiteX6" fmla="*/ 210679 w 2528093"/>
              <a:gd name="connsiteY6" fmla="*/ 1264046 h 1264046"/>
              <a:gd name="connsiteX7" fmla="*/ 0 w 2528093"/>
              <a:gd name="connsiteY7" fmla="*/ 1053367 h 1264046"/>
              <a:gd name="connsiteX8" fmla="*/ 0 w 2528093"/>
              <a:gd name="connsiteY8" fmla="*/ 210679 h 126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8093" h="1264046">
                <a:moveTo>
                  <a:pt x="0" y="210679"/>
                </a:moveTo>
                <a:cubicBezTo>
                  <a:pt x="0" y="94324"/>
                  <a:pt x="94324" y="0"/>
                  <a:pt x="210679" y="0"/>
                </a:cubicBezTo>
                <a:lnTo>
                  <a:pt x="2317414" y="0"/>
                </a:lnTo>
                <a:cubicBezTo>
                  <a:pt x="2433769" y="0"/>
                  <a:pt x="2528093" y="94324"/>
                  <a:pt x="2528093" y="210679"/>
                </a:cubicBezTo>
                <a:lnTo>
                  <a:pt x="2528093" y="1053367"/>
                </a:lnTo>
                <a:cubicBezTo>
                  <a:pt x="2528093" y="1169722"/>
                  <a:pt x="2433769" y="1264046"/>
                  <a:pt x="2317414" y="1264046"/>
                </a:cubicBezTo>
                <a:lnTo>
                  <a:pt x="210679" y="1264046"/>
                </a:lnTo>
                <a:cubicBezTo>
                  <a:pt x="94324" y="1264046"/>
                  <a:pt x="0" y="1169722"/>
                  <a:pt x="0" y="1053367"/>
                </a:cubicBezTo>
                <a:lnTo>
                  <a:pt x="0" y="21067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9336" tIns="149336" rIns="149336" bIns="149336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>
                <a:solidFill>
                  <a:schemeClr val="tx1"/>
                </a:solidFill>
              </a:rPr>
              <a:t>Publication</a:t>
            </a:r>
          </a:p>
        </p:txBody>
      </p:sp>
      <p:sp>
        <p:nvSpPr>
          <p:cNvPr id="10" name="Freeform 9"/>
          <p:cNvSpPr/>
          <p:nvPr/>
        </p:nvSpPr>
        <p:spPr>
          <a:xfrm>
            <a:off x="582434" y="2496596"/>
            <a:ext cx="2861521" cy="1264046"/>
          </a:xfrm>
          <a:custGeom>
            <a:avLst/>
            <a:gdLst>
              <a:gd name="connsiteX0" fmla="*/ 0 w 2528093"/>
              <a:gd name="connsiteY0" fmla="*/ 210679 h 1264046"/>
              <a:gd name="connsiteX1" fmla="*/ 210679 w 2528093"/>
              <a:gd name="connsiteY1" fmla="*/ 0 h 1264046"/>
              <a:gd name="connsiteX2" fmla="*/ 2317414 w 2528093"/>
              <a:gd name="connsiteY2" fmla="*/ 0 h 1264046"/>
              <a:gd name="connsiteX3" fmla="*/ 2528093 w 2528093"/>
              <a:gd name="connsiteY3" fmla="*/ 210679 h 1264046"/>
              <a:gd name="connsiteX4" fmla="*/ 2528093 w 2528093"/>
              <a:gd name="connsiteY4" fmla="*/ 1053367 h 1264046"/>
              <a:gd name="connsiteX5" fmla="*/ 2317414 w 2528093"/>
              <a:gd name="connsiteY5" fmla="*/ 1264046 h 1264046"/>
              <a:gd name="connsiteX6" fmla="*/ 210679 w 2528093"/>
              <a:gd name="connsiteY6" fmla="*/ 1264046 h 1264046"/>
              <a:gd name="connsiteX7" fmla="*/ 0 w 2528093"/>
              <a:gd name="connsiteY7" fmla="*/ 1053367 h 1264046"/>
              <a:gd name="connsiteX8" fmla="*/ 0 w 2528093"/>
              <a:gd name="connsiteY8" fmla="*/ 210679 h 126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8093" h="1264046">
                <a:moveTo>
                  <a:pt x="0" y="210679"/>
                </a:moveTo>
                <a:cubicBezTo>
                  <a:pt x="0" y="94324"/>
                  <a:pt x="94324" y="0"/>
                  <a:pt x="210679" y="0"/>
                </a:cubicBezTo>
                <a:lnTo>
                  <a:pt x="2317414" y="0"/>
                </a:lnTo>
                <a:cubicBezTo>
                  <a:pt x="2433769" y="0"/>
                  <a:pt x="2528093" y="94324"/>
                  <a:pt x="2528093" y="210679"/>
                </a:cubicBezTo>
                <a:lnTo>
                  <a:pt x="2528093" y="1053367"/>
                </a:lnTo>
                <a:cubicBezTo>
                  <a:pt x="2528093" y="1169722"/>
                  <a:pt x="2433769" y="1264046"/>
                  <a:pt x="2317414" y="1264046"/>
                </a:cubicBezTo>
                <a:lnTo>
                  <a:pt x="210679" y="1264046"/>
                </a:lnTo>
                <a:cubicBezTo>
                  <a:pt x="94324" y="1264046"/>
                  <a:pt x="0" y="1169722"/>
                  <a:pt x="0" y="1053367"/>
                </a:cubicBezTo>
                <a:lnTo>
                  <a:pt x="0" y="21067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9336" tIns="149336" rIns="149336" bIns="149336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>
                <a:solidFill>
                  <a:schemeClr val="tx1"/>
                </a:solidFill>
              </a:rPr>
              <a:t>Reproduce/Evidence Based Medicine/FDA Approval</a:t>
            </a:r>
          </a:p>
        </p:txBody>
      </p:sp>
    </p:spTree>
    <p:extLst>
      <p:ext uri="{BB962C8B-B14F-4D97-AF65-F5344CB8AC3E}">
        <p14:creationId xmlns:p14="http://schemas.microsoft.com/office/powerpoint/2010/main" val="343379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Janitor work?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707" r="27097"/>
          <a:stretch/>
        </p:blipFill>
        <p:spPr>
          <a:xfrm>
            <a:off x="887104" y="1082296"/>
            <a:ext cx="6441744" cy="503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7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Proposed architecture</a:t>
            </a:r>
          </a:p>
        </p:txBody>
      </p:sp>
      <p:sp>
        <p:nvSpPr>
          <p:cNvPr id="5" name="Circular Arrow 4"/>
          <p:cNvSpPr/>
          <p:nvPr/>
        </p:nvSpPr>
        <p:spPr>
          <a:xfrm rot="15478586" flipV="1">
            <a:off x="425289" y="-584847"/>
            <a:ext cx="5571749" cy="5379671"/>
          </a:xfrm>
          <a:prstGeom prst="circularArrow">
            <a:avLst>
              <a:gd name="adj1" fmla="val 5544"/>
              <a:gd name="adj2" fmla="val 681733"/>
              <a:gd name="adj3" fmla="val 13767645"/>
              <a:gd name="adj4" fmla="val 7675044"/>
              <a:gd name="adj5" fmla="val 5757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658114" y="1671899"/>
            <a:ext cx="7503700" cy="522334"/>
          </a:xfrm>
          <a:custGeom>
            <a:avLst/>
            <a:gdLst>
              <a:gd name="connsiteX0" fmla="*/ 0 w 7503700"/>
              <a:gd name="connsiteY0" fmla="*/ 52233 h 522334"/>
              <a:gd name="connsiteX1" fmla="*/ 52233 w 7503700"/>
              <a:gd name="connsiteY1" fmla="*/ 0 h 522334"/>
              <a:gd name="connsiteX2" fmla="*/ 7451467 w 7503700"/>
              <a:gd name="connsiteY2" fmla="*/ 0 h 522334"/>
              <a:gd name="connsiteX3" fmla="*/ 7503700 w 7503700"/>
              <a:gd name="connsiteY3" fmla="*/ 52233 h 522334"/>
              <a:gd name="connsiteX4" fmla="*/ 7503700 w 7503700"/>
              <a:gd name="connsiteY4" fmla="*/ 470101 h 522334"/>
              <a:gd name="connsiteX5" fmla="*/ 7451467 w 7503700"/>
              <a:gd name="connsiteY5" fmla="*/ 522334 h 522334"/>
              <a:gd name="connsiteX6" fmla="*/ 52233 w 7503700"/>
              <a:gd name="connsiteY6" fmla="*/ 522334 h 522334"/>
              <a:gd name="connsiteX7" fmla="*/ 0 w 7503700"/>
              <a:gd name="connsiteY7" fmla="*/ 470101 h 522334"/>
              <a:gd name="connsiteX8" fmla="*/ 0 w 7503700"/>
              <a:gd name="connsiteY8" fmla="*/ 52233 h 52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03700" h="522334">
                <a:moveTo>
                  <a:pt x="0" y="52233"/>
                </a:moveTo>
                <a:cubicBezTo>
                  <a:pt x="0" y="23386"/>
                  <a:pt x="23386" y="0"/>
                  <a:pt x="52233" y="0"/>
                </a:cubicBezTo>
                <a:lnTo>
                  <a:pt x="7451467" y="0"/>
                </a:lnTo>
                <a:cubicBezTo>
                  <a:pt x="7480314" y="0"/>
                  <a:pt x="7503700" y="23386"/>
                  <a:pt x="7503700" y="52233"/>
                </a:cubicBezTo>
                <a:lnTo>
                  <a:pt x="7503700" y="470101"/>
                </a:lnTo>
                <a:cubicBezTo>
                  <a:pt x="7503700" y="498948"/>
                  <a:pt x="7480314" y="522334"/>
                  <a:pt x="7451467" y="522334"/>
                </a:cubicBezTo>
                <a:lnTo>
                  <a:pt x="52233" y="522334"/>
                </a:lnTo>
                <a:cubicBezTo>
                  <a:pt x="23386" y="522334"/>
                  <a:pt x="0" y="498948"/>
                  <a:pt x="0" y="470101"/>
                </a:cubicBezTo>
                <a:lnTo>
                  <a:pt x="0" y="5223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119" tIns="99119" rIns="99119" bIns="99119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>
                <a:solidFill>
                  <a:schemeClr val="tx1"/>
                </a:solidFill>
              </a:rPr>
              <a:t>Big Data</a:t>
            </a:r>
          </a:p>
        </p:txBody>
      </p:sp>
      <p:sp>
        <p:nvSpPr>
          <p:cNvPr id="7" name="Freeform 6"/>
          <p:cNvSpPr/>
          <p:nvPr/>
        </p:nvSpPr>
        <p:spPr>
          <a:xfrm>
            <a:off x="658114" y="2286882"/>
            <a:ext cx="7503700" cy="522334"/>
          </a:xfrm>
          <a:custGeom>
            <a:avLst/>
            <a:gdLst>
              <a:gd name="connsiteX0" fmla="*/ 0 w 7503700"/>
              <a:gd name="connsiteY0" fmla="*/ 52233 h 522334"/>
              <a:gd name="connsiteX1" fmla="*/ 52233 w 7503700"/>
              <a:gd name="connsiteY1" fmla="*/ 0 h 522334"/>
              <a:gd name="connsiteX2" fmla="*/ 7451467 w 7503700"/>
              <a:gd name="connsiteY2" fmla="*/ 0 h 522334"/>
              <a:gd name="connsiteX3" fmla="*/ 7503700 w 7503700"/>
              <a:gd name="connsiteY3" fmla="*/ 52233 h 522334"/>
              <a:gd name="connsiteX4" fmla="*/ 7503700 w 7503700"/>
              <a:gd name="connsiteY4" fmla="*/ 470101 h 522334"/>
              <a:gd name="connsiteX5" fmla="*/ 7451467 w 7503700"/>
              <a:gd name="connsiteY5" fmla="*/ 522334 h 522334"/>
              <a:gd name="connsiteX6" fmla="*/ 52233 w 7503700"/>
              <a:gd name="connsiteY6" fmla="*/ 522334 h 522334"/>
              <a:gd name="connsiteX7" fmla="*/ 0 w 7503700"/>
              <a:gd name="connsiteY7" fmla="*/ 470101 h 522334"/>
              <a:gd name="connsiteX8" fmla="*/ 0 w 7503700"/>
              <a:gd name="connsiteY8" fmla="*/ 52233 h 52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03700" h="522334">
                <a:moveTo>
                  <a:pt x="0" y="52233"/>
                </a:moveTo>
                <a:cubicBezTo>
                  <a:pt x="0" y="23386"/>
                  <a:pt x="23386" y="0"/>
                  <a:pt x="52233" y="0"/>
                </a:cubicBezTo>
                <a:lnTo>
                  <a:pt x="7451467" y="0"/>
                </a:lnTo>
                <a:cubicBezTo>
                  <a:pt x="7480314" y="0"/>
                  <a:pt x="7503700" y="23386"/>
                  <a:pt x="7503700" y="52233"/>
                </a:cubicBezTo>
                <a:lnTo>
                  <a:pt x="7503700" y="470101"/>
                </a:lnTo>
                <a:cubicBezTo>
                  <a:pt x="7503700" y="498948"/>
                  <a:pt x="7480314" y="522334"/>
                  <a:pt x="7451467" y="522334"/>
                </a:cubicBezTo>
                <a:lnTo>
                  <a:pt x="52233" y="522334"/>
                </a:lnTo>
                <a:cubicBezTo>
                  <a:pt x="23386" y="522334"/>
                  <a:pt x="0" y="498948"/>
                  <a:pt x="0" y="470101"/>
                </a:cubicBezTo>
                <a:lnTo>
                  <a:pt x="0" y="5223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119" tIns="99119" rIns="99119" bIns="99119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>
                <a:solidFill>
                  <a:schemeClr val="tx1"/>
                </a:solidFill>
              </a:rPr>
              <a:t>High Performance Computing</a:t>
            </a:r>
          </a:p>
        </p:txBody>
      </p:sp>
      <p:sp>
        <p:nvSpPr>
          <p:cNvPr id="8" name="Freeform 7"/>
          <p:cNvSpPr/>
          <p:nvPr/>
        </p:nvSpPr>
        <p:spPr>
          <a:xfrm>
            <a:off x="658114" y="2901864"/>
            <a:ext cx="2433106" cy="522334"/>
          </a:xfrm>
          <a:custGeom>
            <a:avLst/>
            <a:gdLst>
              <a:gd name="connsiteX0" fmla="*/ 0 w 2433106"/>
              <a:gd name="connsiteY0" fmla="*/ 52233 h 522334"/>
              <a:gd name="connsiteX1" fmla="*/ 52233 w 2433106"/>
              <a:gd name="connsiteY1" fmla="*/ 0 h 522334"/>
              <a:gd name="connsiteX2" fmla="*/ 2380873 w 2433106"/>
              <a:gd name="connsiteY2" fmla="*/ 0 h 522334"/>
              <a:gd name="connsiteX3" fmla="*/ 2433106 w 2433106"/>
              <a:gd name="connsiteY3" fmla="*/ 52233 h 522334"/>
              <a:gd name="connsiteX4" fmla="*/ 2433106 w 2433106"/>
              <a:gd name="connsiteY4" fmla="*/ 470101 h 522334"/>
              <a:gd name="connsiteX5" fmla="*/ 2380873 w 2433106"/>
              <a:gd name="connsiteY5" fmla="*/ 522334 h 522334"/>
              <a:gd name="connsiteX6" fmla="*/ 52233 w 2433106"/>
              <a:gd name="connsiteY6" fmla="*/ 522334 h 522334"/>
              <a:gd name="connsiteX7" fmla="*/ 0 w 2433106"/>
              <a:gd name="connsiteY7" fmla="*/ 470101 h 522334"/>
              <a:gd name="connsiteX8" fmla="*/ 0 w 2433106"/>
              <a:gd name="connsiteY8" fmla="*/ 52233 h 52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106" h="522334">
                <a:moveTo>
                  <a:pt x="0" y="52233"/>
                </a:moveTo>
                <a:cubicBezTo>
                  <a:pt x="0" y="23386"/>
                  <a:pt x="23386" y="0"/>
                  <a:pt x="52233" y="0"/>
                </a:cubicBezTo>
                <a:lnTo>
                  <a:pt x="2380873" y="0"/>
                </a:lnTo>
                <a:cubicBezTo>
                  <a:pt x="2409720" y="0"/>
                  <a:pt x="2433106" y="23386"/>
                  <a:pt x="2433106" y="52233"/>
                </a:cubicBezTo>
                <a:lnTo>
                  <a:pt x="2433106" y="470101"/>
                </a:lnTo>
                <a:cubicBezTo>
                  <a:pt x="2433106" y="498948"/>
                  <a:pt x="2409720" y="522334"/>
                  <a:pt x="2380873" y="522334"/>
                </a:cubicBezTo>
                <a:lnTo>
                  <a:pt x="52233" y="522334"/>
                </a:lnTo>
                <a:cubicBezTo>
                  <a:pt x="23386" y="522334"/>
                  <a:pt x="0" y="498948"/>
                  <a:pt x="0" y="470101"/>
                </a:cubicBezTo>
                <a:lnTo>
                  <a:pt x="0" y="5223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309" tIns="95309" rIns="95309" bIns="9530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9" name="Freeform 8"/>
          <p:cNvSpPr/>
          <p:nvPr/>
        </p:nvSpPr>
        <p:spPr>
          <a:xfrm>
            <a:off x="658114" y="3516847"/>
            <a:ext cx="2433106" cy="522334"/>
          </a:xfrm>
          <a:custGeom>
            <a:avLst/>
            <a:gdLst>
              <a:gd name="connsiteX0" fmla="*/ 0 w 2433106"/>
              <a:gd name="connsiteY0" fmla="*/ 52233 h 522334"/>
              <a:gd name="connsiteX1" fmla="*/ 52233 w 2433106"/>
              <a:gd name="connsiteY1" fmla="*/ 0 h 522334"/>
              <a:gd name="connsiteX2" fmla="*/ 2380873 w 2433106"/>
              <a:gd name="connsiteY2" fmla="*/ 0 h 522334"/>
              <a:gd name="connsiteX3" fmla="*/ 2433106 w 2433106"/>
              <a:gd name="connsiteY3" fmla="*/ 52233 h 522334"/>
              <a:gd name="connsiteX4" fmla="*/ 2433106 w 2433106"/>
              <a:gd name="connsiteY4" fmla="*/ 470101 h 522334"/>
              <a:gd name="connsiteX5" fmla="*/ 2380873 w 2433106"/>
              <a:gd name="connsiteY5" fmla="*/ 522334 h 522334"/>
              <a:gd name="connsiteX6" fmla="*/ 52233 w 2433106"/>
              <a:gd name="connsiteY6" fmla="*/ 522334 h 522334"/>
              <a:gd name="connsiteX7" fmla="*/ 0 w 2433106"/>
              <a:gd name="connsiteY7" fmla="*/ 470101 h 522334"/>
              <a:gd name="connsiteX8" fmla="*/ 0 w 2433106"/>
              <a:gd name="connsiteY8" fmla="*/ 52233 h 52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106" h="522334">
                <a:moveTo>
                  <a:pt x="0" y="52233"/>
                </a:moveTo>
                <a:cubicBezTo>
                  <a:pt x="0" y="23386"/>
                  <a:pt x="23386" y="0"/>
                  <a:pt x="52233" y="0"/>
                </a:cubicBezTo>
                <a:lnTo>
                  <a:pt x="2380873" y="0"/>
                </a:lnTo>
                <a:cubicBezTo>
                  <a:pt x="2409720" y="0"/>
                  <a:pt x="2433106" y="23386"/>
                  <a:pt x="2433106" y="52233"/>
                </a:cubicBezTo>
                <a:lnTo>
                  <a:pt x="2433106" y="470101"/>
                </a:lnTo>
                <a:cubicBezTo>
                  <a:pt x="2433106" y="498948"/>
                  <a:pt x="2409720" y="522334"/>
                  <a:pt x="2380873" y="522334"/>
                </a:cubicBezTo>
                <a:lnTo>
                  <a:pt x="52233" y="522334"/>
                </a:lnTo>
                <a:cubicBezTo>
                  <a:pt x="23386" y="522334"/>
                  <a:pt x="0" y="498948"/>
                  <a:pt x="0" y="470101"/>
                </a:cubicBezTo>
                <a:lnTo>
                  <a:pt x="0" y="5223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309" tIns="95309" rIns="95309" bIns="9530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>
                <a:solidFill>
                  <a:schemeClr val="tx1"/>
                </a:solidFill>
              </a:rPr>
              <a:t>Publication</a:t>
            </a:r>
          </a:p>
        </p:txBody>
      </p:sp>
      <p:sp>
        <p:nvSpPr>
          <p:cNvPr id="10" name="Freeform 9"/>
          <p:cNvSpPr/>
          <p:nvPr/>
        </p:nvSpPr>
        <p:spPr>
          <a:xfrm>
            <a:off x="5728708" y="2901864"/>
            <a:ext cx="2433106" cy="522334"/>
          </a:xfrm>
          <a:custGeom>
            <a:avLst/>
            <a:gdLst>
              <a:gd name="connsiteX0" fmla="*/ 0 w 2433106"/>
              <a:gd name="connsiteY0" fmla="*/ 52233 h 522334"/>
              <a:gd name="connsiteX1" fmla="*/ 52233 w 2433106"/>
              <a:gd name="connsiteY1" fmla="*/ 0 h 522334"/>
              <a:gd name="connsiteX2" fmla="*/ 2380873 w 2433106"/>
              <a:gd name="connsiteY2" fmla="*/ 0 h 522334"/>
              <a:gd name="connsiteX3" fmla="*/ 2433106 w 2433106"/>
              <a:gd name="connsiteY3" fmla="*/ 52233 h 522334"/>
              <a:gd name="connsiteX4" fmla="*/ 2433106 w 2433106"/>
              <a:gd name="connsiteY4" fmla="*/ 470101 h 522334"/>
              <a:gd name="connsiteX5" fmla="*/ 2380873 w 2433106"/>
              <a:gd name="connsiteY5" fmla="*/ 522334 h 522334"/>
              <a:gd name="connsiteX6" fmla="*/ 52233 w 2433106"/>
              <a:gd name="connsiteY6" fmla="*/ 522334 h 522334"/>
              <a:gd name="connsiteX7" fmla="*/ 0 w 2433106"/>
              <a:gd name="connsiteY7" fmla="*/ 470101 h 522334"/>
              <a:gd name="connsiteX8" fmla="*/ 0 w 2433106"/>
              <a:gd name="connsiteY8" fmla="*/ 52233 h 52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106" h="522334">
                <a:moveTo>
                  <a:pt x="0" y="52233"/>
                </a:moveTo>
                <a:cubicBezTo>
                  <a:pt x="0" y="23386"/>
                  <a:pt x="23386" y="0"/>
                  <a:pt x="52233" y="0"/>
                </a:cubicBezTo>
                <a:lnTo>
                  <a:pt x="2380873" y="0"/>
                </a:lnTo>
                <a:cubicBezTo>
                  <a:pt x="2409720" y="0"/>
                  <a:pt x="2433106" y="23386"/>
                  <a:pt x="2433106" y="52233"/>
                </a:cubicBezTo>
                <a:lnTo>
                  <a:pt x="2433106" y="470101"/>
                </a:lnTo>
                <a:cubicBezTo>
                  <a:pt x="2433106" y="498948"/>
                  <a:pt x="2409720" y="522334"/>
                  <a:pt x="2380873" y="522334"/>
                </a:cubicBezTo>
                <a:lnTo>
                  <a:pt x="52233" y="522334"/>
                </a:lnTo>
                <a:cubicBezTo>
                  <a:pt x="23386" y="522334"/>
                  <a:pt x="0" y="498948"/>
                  <a:pt x="0" y="470101"/>
                </a:cubicBezTo>
                <a:lnTo>
                  <a:pt x="0" y="5223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309" tIns="95309" rIns="95309" bIns="9530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>
                <a:solidFill>
                  <a:schemeClr val="tx1"/>
                </a:solidFill>
              </a:rPr>
              <a:t>Reproduce/Analysis</a:t>
            </a:r>
          </a:p>
        </p:txBody>
      </p:sp>
      <p:sp>
        <p:nvSpPr>
          <p:cNvPr id="11" name="Freeform 10"/>
          <p:cNvSpPr/>
          <p:nvPr/>
        </p:nvSpPr>
        <p:spPr>
          <a:xfrm>
            <a:off x="5728708" y="3516847"/>
            <a:ext cx="2433106" cy="522334"/>
          </a:xfrm>
          <a:custGeom>
            <a:avLst/>
            <a:gdLst>
              <a:gd name="connsiteX0" fmla="*/ 0 w 2433106"/>
              <a:gd name="connsiteY0" fmla="*/ 52233 h 522334"/>
              <a:gd name="connsiteX1" fmla="*/ 52233 w 2433106"/>
              <a:gd name="connsiteY1" fmla="*/ 0 h 522334"/>
              <a:gd name="connsiteX2" fmla="*/ 2380873 w 2433106"/>
              <a:gd name="connsiteY2" fmla="*/ 0 h 522334"/>
              <a:gd name="connsiteX3" fmla="*/ 2433106 w 2433106"/>
              <a:gd name="connsiteY3" fmla="*/ 52233 h 522334"/>
              <a:gd name="connsiteX4" fmla="*/ 2433106 w 2433106"/>
              <a:gd name="connsiteY4" fmla="*/ 470101 h 522334"/>
              <a:gd name="connsiteX5" fmla="*/ 2380873 w 2433106"/>
              <a:gd name="connsiteY5" fmla="*/ 522334 h 522334"/>
              <a:gd name="connsiteX6" fmla="*/ 52233 w 2433106"/>
              <a:gd name="connsiteY6" fmla="*/ 522334 h 522334"/>
              <a:gd name="connsiteX7" fmla="*/ 0 w 2433106"/>
              <a:gd name="connsiteY7" fmla="*/ 470101 h 522334"/>
              <a:gd name="connsiteX8" fmla="*/ 0 w 2433106"/>
              <a:gd name="connsiteY8" fmla="*/ 52233 h 52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106" h="522334">
                <a:moveTo>
                  <a:pt x="0" y="52233"/>
                </a:moveTo>
                <a:cubicBezTo>
                  <a:pt x="0" y="23386"/>
                  <a:pt x="23386" y="0"/>
                  <a:pt x="52233" y="0"/>
                </a:cubicBezTo>
                <a:lnTo>
                  <a:pt x="2380873" y="0"/>
                </a:lnTo>
                <a:cubicBezTo>
                  <a:pt x="2409720" y="0"/>
                  <a:pt x="2433106" y="23386"/>
                  <a:pt x="2433106" y="52233"/>
                </a:cubicBezTo>
                <a:lnTo>
                  <a:pt x="2433106" y="470101"/>
                </a:lnTo>
                <a:cubicBezTo>
                  <a:pt x="2433106" y="498948"/>
                  <a:pt x="2409720" y="522334"/>
                  <a:pt x="2380873" y="522334"/>
                </a:cubicBezTo>
                <a:lnTo>
                  <a:pt x="52233" y="522334"/>
                </a:lnTo>
                <a:cubicBezTo>
                  <a:pt x="23386" y="522334"/>
                  <a:pt x="0" y="498948"/>
                  <a:pt x="0" y="470101"/>
                </a:cubicBezTo>
                <a:lnTo>
                  <a:pt x="0" y="5223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309" tIns="95309" rIns="95309" bIns="9530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>
                <a:solidFill>
                  <a:schemeClr val="tx1"/>
                </a:solidFill>
              </a:rPr>
              <a:t>Publication</a:t>
            </a:r>
          </a:p>
        </p:txBody>
      </p:sp>
      <p:sp>
        <p:nvSpPr>
          <p:cNvPr id="12" name="Freeform 11"/>
          <p:cNvSpPr/>
          <p:nvPr/>
        </p:nvSpPr>
        <p:spPr>
          <a:xfrm>
            <a:off x="5728708" y="4192294"/>
            <a:ext cx="2433106" cy="960819"/>
          </a:xfrm>
          <a:custGeom>
            <a:avLst/>
            <a:gdLst>
              <a:gd name="connsiteX0" fmla="*/ 0 w 2433106"/>
              <a:gd name="connsiteY0" fmla="*/ 52233 h 522334"/>
              <a:gd name="connsiteX1" fmla="*/ 52233 w 2433106"/>
              <a:gd name="connsiteY1" fmla="*/ 0 h 522334"/>
              <a:gd name="connsiteX2" fmla="*/ 2380873 w 2433106"/>
              <a:gd name="connsiteY2" fmla="*/ 0 h 522334"/>
              <a:gd name="connsiteX3" fmla="*/ 2433106 w 2433106"/>
              <a:gd name="connsiteY3" fmla="*/ 52233 h 522334"/>
              <a:gd name="connsiteX4" fmla="*/ 2433106 w 2433106"/>
              <a:gd name="connsiteY4" fmla="*/ 470101 h 522334"/>
              <a:gd name="connsiteX5" fmla="*/ 2380873 w 2433106"/>
              <a:gd name="connsiteY5" fmla="*/ 522334 h 522334"/>
              <a:gd name="connsiteX6" fmla="*/ 52233 w 2433106"/>
              <a:gd name="connsiteY6" fmla="*/ 522334 h 522334"/>
              <a:gd name="connsiteX7" fmla="*/ 0 w 2433106"/>
              <a:gd name="connsiteY7" fmla="*/ 470101 h 522334"/>
              <a:gd name="connsiteX8" fmla="*/ 0 w 2433106"/>
              <a:gd name="connsiteY8" fmla="*/ 52233 h 52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106" h="522334">
                <a:moveTo>
                  <a:pt x="0" y="52233"/>
                </a:moveTo>
                <a:cubicBezTo>
                  <a:pt x="0" y="23386"/>
                  <a:pt x="23386" y="0"/>
                  <a:pt x="52233" y="0"/>
                </a:cubicBezTo>
                <a:lnTo>
                  <a:pt x="2380873" y="0"/>
                </a:lnTo>
                <a:cubicBezTo>
                  <a:pt x="2409720" y="0"/>
                  <a:pt x="2433106" y="23386"/>
                  <a:pt x="2433106" y="52233"/>
                </a:cubicBezTo>
                <a:lnTo>
                  <a:pt x="2433106" y="470101"/>
                </a:lnTo>
                <a:cubicBezTo>
                  <a:pt x="2433106" y="498948"/>
                  <a:pt x="2409720" y="522334"/>
                  <a:pt x="2380873" y="522334"/>
                </a:cubicBezTo>
                <a:lnTo>
                  <a:pt x="52233" y="522334"/>
                </a:lnTo>
                <a:cubicBezTo>
                  <a:pt x="23386" y="522334"/>
                  <a:pt x="0" y="498948"/>
                  <a:pt x="0" y="470101"/>
                </a:cubicBezTo>
                <a:lnTo>
                  <a:pt x="0" y="5223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309" tIns="95309" rIns="95309" bIns="9530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>
                <a:solidFill>
                  <a:schemeClr val="tx1"/>
                </a:solidFill>
              </a:rPr>
              <a:t>Evidence </a:t>
            </a:r>
            <a:r>
              <a:rPr lang="en-US" sz="2100" dirty="0">
                <a:solidFill>
                  <a:schemeClr val="tx1"/>
                </a:solidFill>
              </a:rPr>
              <a:t>Based Medicine/</a:t>
            </a:r>
            <a:r>
              <a:rPr lang="en-US" sz="2100" kern="1200" dirty="0">
                <a:solidFill>
                  <a:schemeClr val="tx1"/>
                </a:solidFill>
              </a:rPr>
              <a:t>FDA Approval</a:t>
            </a:r>
          </a:p>
        </p:txBody>
      </p:sp>
    </p:spTree>
    <p:extLst>
      <p:ext uri="{BB962C8B-B14F-4D97-AF65-F5344CB8AC3E}">
        <p14:creationId xmlns:p14="http://schemas.microsoft.com/office/powerpoint/2010/main" val="64238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25683" y="218499"/>
            <a:ext cx="6335225" cy="454522"/>
          </a:xfrm>
        </p:spPr>
        <p:txBody>
          <a:bodyPr/>
          <a:lstStyle/>
          <a:p>
            <a:r>
              <a:rPr lang="en-US" altLang="en-US" sz="1800" dirty="0">
                <a:solidFill>
                  <a:schemeClr val="tx1"/>
                </a:solidFill>
              </a:rPr>
              <a:t>Multi-parameter Intelligent Monitoring in Intensive Care (MIMIC II)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68628148"/>
              </p:ext>
            </p:extLst>
          </p:nvPr>
        </p:nvGraphicFramePr>
        <p:xfrm>
          <a:off x="934994" y="1214854"/>
          <a:ext cx="7488195" cy="4789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18955" y="1986830"/>
            <a:ext cx="1474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Clinical Database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45210" y="1999184"/>
            <a:ext cx="1474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Waveform Database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51192" y="1264508"/>
            <a:ext cx="1474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MIMIC III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2284" y="2797090"/>
            <a:ext cx="26031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58,000 Hospital Admission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2001-2012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Nurse entered physiology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Medications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Laboratory data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Nursing notes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Discharge notes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Format: CSV,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~40GB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08147" y="2809444"/>
            <a:ext cx="26031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23,180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2001-2012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/>
              <a:t>Waveforms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400" dirty="0"/>
              <a:t>ECG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400" dirty="0"/>
              <a:t>Blood pressure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400" dirty="0"/>
              <a:t>Plethysmography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/>
              <a:t>Format: Text, Matlab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/>
              <a:t>~3TB Compressed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70637" y="2448948"/>
            <a:ext cx="1474573" cy="1807963"/>
            <a:chOff x="3970637" y="2448948"/>
            <a:chExt cx="1474573" cy="1807963"/>
          </a:xfrm>
        </p:grpSpPr>
        <p:sp>
          <p:nvSpPr>
            <p:cNvPr id="12" name="TextBox 11"/>
            <p:cNvSpPr txBox="1"/>
            <p:nvPr/>
          </p:nvSpPr>
          <p:spPr>
            <a:xfrm>
              <a:off x="4071551" y="3056582"/>
              <a:ext cx="121508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4,897 Waveform and 5,266 Numeric records matched with 2,809 clinical records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70637" y="2448948"/>
              <a:ext cx="14745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Matched Subset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277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Waveform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Physiobank ATM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by one)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Rsync (batch)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rsync in Ubuntu by the command)</a:t>
            </a:r>
          </a:p>
          <a:p>
            <a:pPr lvl="2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sudo apt-get -y install rsync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 WFDB (Waveform database) toolbox </a:t>
            </a:r>
          </a:p>
          <a:p>
            <a:pPr lvl="2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rdsamp('mimic2wdb/31/3141595/3141595_0008')</a:t>
            </a:r>
            <a:endParaRPr lang="e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Mimic iiI Access Platform</a:t>
            </a:r>
          </a:p>
        </p:txBody>
      </p:sp>
    </p:spTree>
    <p:extLst>
      <p:ext uri="{BB962C8B-B14F-4D97-AF65-F5344CB8AC3E}">
        <p14:creationId xmlns:p14="http://schemas.microsoft.com/office/powerpoint/2010/main" val="118431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" dur="indefinite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1552</TotalTime>
  <Words>1306</Words>
  <Application>Microsoft Office PowerPoint</Application>
  <PresentationFormat>On-screen Show (4:3)</PresentationFormat>
  <Paragraphs>323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맑은 고딕</vt:lpstr>
      <vt:lpstr>SimSun</vt:lpstr>
      <vt:lpstr>Arial</vt:lpstr>
      <vt:lpstr>Calibri</vt:lpstr>
      <vt:lpstr>Calibri Light</vt:lpstr>
      <vt:lpstr>Cambria Math</vt:lpstr>
      <vt:lpstr>Helvetica Light</vt:lpstr>
      <vt:lpstr>Impact</vt:lpstr>
      <vt:lpstr>Mangal</vt:lpstr>
      <vt:lpstr>Times New Roman</vt:lpstr>
      <vt:lpstr>Office Theme</vt:lpstr>
      <vt:lpstr>An open-access high performance computing system for developing research applications (apps)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Purdue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Closing the data loop: A Software Tool for Quick and Easy Access of the Physionet Database</dc:title>
  <dc:creator>Adibuzzaman, Mohammad</dc:creator>
  <cp:lastModifiedBy>Mohammad Adibuzzaman</cp:lastModifiedBy>
  <cp:revision>64</cp:revision>
  <dcterms:created xsi:type="dcterms:W3CDTF">2016-03-28T14:28:46Z</dcterms:created>
  <dcterms:modified xsi:type="dcterms:W3CDTF">2017-09-06T16:28:43Z</dcterms:modified>
</cp:coreProperties>
</file>