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8" r:id="rId2"/>
    <p:sldId id="324" r:id="rId3"/>
    <p:sldId id="325" r:id="rId4"/>
    <p:sldId id="259" r:id="rId5"/>
    <p:sldId id="323" r:id="rId6"/>
    <p:sldId id="290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6" r:id="rId15"/>
    <p:sldId id="337" r:id="rId16"/>
    <p:sldId id="335" r:id="rId17"/>
    <p:sldId id="33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592"/>
    <a:srgbClr val="C28E0E"/>
    <a:srgbClr val="BE965C"/>
    <a:srgbClr val="30C2AD"/>
    <a:srgbClr val="44D0BC"/>
    <a:srgbClr val="E2E2E2"/>
    <a:srgbClr val="CFB38B"/>
    <a:srgbClr val="C29E6A"/>
    <a:srgbClr val="BB935A"/>
    <a:srgbClr val="C5A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 autoAdjust="0"/>
    <p:restoredTop sz="96395" autoAdjust="0"/>
  </p:normalViewPr>
  <p:slideViewPr>
    <p:cSldViewPr snapToGrid="0">
      <p:cViewPr varScale="1">
        <p:scale>
          <a:sx n="105" d="100"/>
          <a:sy n="105" d="100"/>
        </p:scale>
        <p:origin x="18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35733-6A7A-4FEF-91D9-C04336191C1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019D-D4E7-48AE-B049-0932DD33F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Causally-driven Healthcare Science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 From Observational and Experimental Studies to Personalized and Improved Patient Outcomes</a:t>
            </a:r>
            <a:endParaRPr lang="en-US" sz="1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019D-D4E7-48AE-B049-0932DD33F0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9019D-D4E7-48AE-B049-0932DD33F0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7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178011"/>
          </a:xfrm>
          <a:prstGeom prst="rect">
            <a:avLst/>
          </a:prstGeom>
          <a:solidFill>
            <a:srgbClr val="29A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5830"/>
            <a:ext cx="9144000" cy="762170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2108"/>
            <a:ext cx="9144000" cy="506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199" y="158140"/>
            <a:ext cx="7886700" cy="1019871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cap="none" baseline="0">
                <a:solidFill>
                  <a:srgbClr val="29A592"/>
                </a:solidFill>
              </a:defRPr>
            </a:lvl1pPr>
            <a:lvl2pPr>
              <a:defRPr>
                <a:solidFill>
                  <a:srgbClr val="29A592"/>
                </a:solidFill>
              </a:defRPr>
            </a:lvl2pPr>
            <a:lvl3pPr>
              <a:defRPr>
                <a:solidFill>
                  <a:srgbClr val="29A592"/>
                </a:solidFill>
              </a:defRPr>
            </a:lvl3pPr>
            <a:lvl4pPr>
              <a:defRPr>
                <a:solidFill>
                  <a:srgbClr val="29A592"/>
                </a:solidFill>
              </a:defRPr>
            </a:lvl4pPr>
            <a:lvl5pPr>
              <a:defRPr>
                <a:solidFill>
                  <a:srgbClr val="29A59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28650" y="6311899"/>
            <a:ext cx="7886700" cy="411017"/>
            <a:chOff x="628650" y="6311899"/>
            <a:chExt cx="7886700" cy="411017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995" y="6349229"/>
              <a:ext cx="1862355" cy="25342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6311899"/>
              <a:ext cx="3605408" cy="411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860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095830"/>
            <a:ext cx="9144000" cy="762170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12108"/>
            <a:ext cx="9144000" cy="506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199" y="158140"/>
            <a:ext cx="7886700" cy="1019871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cap="none" baseline="0">
                <a:solidFill>
                  <a:srgbClr val="29A592"/>
                </a:solidFill>
              </a:defRPr>
            </a:lvl1pPr>
            <a:lvl2pPr>
              <a:defRPr>
                <a:solidFill>
                  <a:srgbClr val="29A592"/>
                </a:solidFill>
              </a:defRPr>
            </a:lvl2pPr>
            <a:lvl3pPr>
              <a:defRPr>
                <a:solidFill>
                  <a:srgbClr val="29A592"/>
                </a:solidFill>
              </a:defRPr>
            </a:lvl3pPr>
            <a:lvl4pPr>
              <a:defRPr>
                <a:solidFill>
                  <a:srgbClr val="29A592"/>
                </a:solidFill>
              </a:defRPr>
            </a:lvl4pPr>
            <a:lvl5pPr>
              <a:defRPr>
                <a:solidFill>
                  <a:srgbClr val="29A59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178011"/>
          </a:xfrm>
          <a:prstGeom prst="rect">
            <a:avLst/>
          </a:prstGeom>
          <a:solidFill>
            <a:srgbClr val="29A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28650" y="6311899"/>
            <a:ext cx="7886700" cy="411017"/>
            <a:chOff x="628650" y="6311899"/>
            <a:chExt cx="7886700" cy="411017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995" y="6349229"/>
              <a:ext cx="1862355" cy="25342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6311899"/>
              <a:ext cx="3605408" cy="411017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0" y="0"/>
            <a:ext cx="9144000" cy="1178011"/>
          </a:xfrm>
          <a:prstGeom prst="rect">
            <a:avLst/>
          </a:prstGeom>
          <a:solidFill>
            <a:srgbClr val="29A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095830"/>
            <a:ext cx="9144000" cy="762170"/>
          </a:xfrm>
          <a:prstGeom prst="rect">
            <a:avLst/>
          </a:prstGeom>
          <a:solidFill>
            <a:srgbClr val="C28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608199" y="158141"/>
            <a:ext cx="7886700" cy="794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cap="small" baseline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 cap="none" baseline="0">
                <a:solidFill>
                  <a:srgbClr val="29A592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9A592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9A592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9A592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9A592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28650" y="6311899"/>
            <a:ext cx="7886700" cy="411017"/>
            <a:chOff x="628650" y="6311899"/>
            <a:chExt cx="7886700" cy="411017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995" y="6349229"/>
              <a:ext cx="1862355" cy="25342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6311899"/>
              <a:ext cx="3605408" cy="411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8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small" baseline="0">
          <a:solidFill>
            <a:schemeClr val="bg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 cap="small" baseline="0">
          <a:solidFill>
            <a:schemeClr val="bg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hyperlink" Target="mailto:madibuzz@purdu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8"/>
          <a:stretch/>
        </p:blipFill>
        <p:spPr>
          <a:xfrm>
            <a:off x="0" y="825318"/>
            <a:ext cx="9144000" cy="535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781"/>
            <a:ext cx="9143999" cy="988230"/>
          </a:xfrm>
          <a:solidFill>
            <a:srgbClr val="29A59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Big Data And AI in Health Sciences</a:t>
            </a:r>
            <a:endParaRPr lang="en-US" sz="3200" dirty="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" y="3240890"/>
            <a:ext cx="9144000" cy="724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29A59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205700"/>
            <a:ext cx="9144001" cy="2070379"/>
            <a:chOff x="-2" y="2061926"/>
            <a:chExt cx="9144001" cy="20703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-1" y="2507633"/>
              <a:ext cx="9144000" cy="16246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risscrossEtching trans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 rot="10800000">
              <a:off x="-2" y="2061926"/>
              <a:ext cx="9144000" cy="162467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90E12F-CB11-415D-AA71-C2BB949ABBFF}"/>
              </a:ext>
            </a:extLst>
          </p:cNvPr>
          <p:cNvSpPr txBox="1"/>
          <p:nvPr/>
        </p:nvSpPr>
        <p:spPr>
          <a:xfrm>
            <a:off x="291402" y="4004245"/>
            <a:ext cx="3707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Scientist, Purdue University</a:t>
            </a:r>
          </a:p>
          <a:p>
            <a:r>
              <a:rPr lang="en-US" dirty="0">
                <a:hlinkClick r:id="rId7"/>
              </a:rPr>
              <a:t>madibuzz@purdue.edu</a:t>
            </a:r>
            <a:endParaRPr lang="en-US" dirty="0"/>
          </a:p>
          <a:p>
            <a:r>
              <a:rPr lang="en-US" dirty="0"/>
              <a:t>        @</a:t>
            </a:r>
            <a:r>
              <a:rPr lang="en-US" dirty="0" err="1"/>
              <a:t>adibzaman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F8E15-AF8D-4FB7-AA2C-BE5C52CE42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" y="4481000"/>
            <a:ext cx="546611" cy="546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1545DF-9DD7-4168-83A2-37F10875D69B}"/>
              </a:ext>
            </a:extLst>
          </p:cNvPr>
          <p:cNvSpPr txBox="1"/>
          <p:nvPr/>
        </p:nvSpPr>
        <p:spPr>
          <a:xfrm>
            <a:off x="275994" y="3526599"/>
            <a:ext cx="3770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Mohammad Adibuzzaman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476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1C36A4-1107-4A15-A04A-7ABF5B8E3EBE}"/>
              </a:ext>
            </a:extLst>
          </p:cNvPr>
          <p:cNvSpPr txBox="1">
            <a:spLocks/>
          </p:cNvSpPr>
          <p:nvPr/>
        </p:nvSpPr>
        <p:spPr>
          <a:xfrm>
            <a:off x="538530" y="284632"/>
            <a:ext cx="7886700" cy="10198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cap="small" baseline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Computing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247D4D-B52D-4249-A02C-01838F83A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038" y="1304503"/>
            <a:ext cx="7020509" cy="4549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1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52F762-31F3-4BDB-BA7E-CF0373EDB032}"/>
              </a:ext>
            </a:extLst>
          </p:cNvPr>
          <p:cNvSpPr txBox="1">
            <a:spLocks/>
          </p:cNvSpPr>
          <p:nvPr/>
        </p:nvSpPr>
        <p:spPr>
          <a:xfrm>
            <a:off x="381776" y="177718"/>
            <a:ext cx="7886700" cy="10198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cap="small" baseline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Computing framework: Current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93659E-1E5A-4833-AF9F-7AA6EDCD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6" y="1197589"/>
            <a:ext cx="3722357" cy="4738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3F1A2D-008C-4410-8C11-BBE09181709C}"/>
              </a:ext>
            </a:extLst>
          </p:cNvPr>
          <p:cNvSpPr txBox="1"/>
          <p:nvPr/>
        </p:nvSpPr>
        <p:spPr>
          <a:xfrm>
            <a:off x="4645450" y="1323807"/>
            <a:ext cx="4084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300TB data storage and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supports SQL, images,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35EE76-0380-437E-BC34-6670C6EFA7C4}"/>
              </a:ext>
            </a:extLst>
          </p:cNvPr>
          <p:cNvSpPr txBox="1"/>
          <p:nvPr/>
        </p:nvSpPr>
        <p:spPr>
          <a:xfrm>
            <a:off x="3871743" y="3371100"/>
            <a:ext cx="4729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mpact" panose="020B0806030902050204" pitchFamily="34" charset="0"/>
                <a:cs typeface="Arial" panose="020B0604020202020204" pitchFamily="34" charset="0"/>
              </a:rPr>
              <a:t>MULTIPLE DATA SOURCES</a:t>
            </a:r>
          </a:p>
          <a:p>
            <a:pPr marL="214313" indent="-214313" algn="ctr">
              <a:buClr>
                <a:srgbClr val="85602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yriad Pro" panose="020B0503030403020204" pitchFamily="34" charset="0"/>
                <a:cs typeface="Arial" panose="020B0604020202020204" pitchFamily="34" charset="0"/>
              </a:rPr>
              <a:t>MIMIC III (Beth Israel Hospital EHR)</a:t>
            </a:r>
          </a:p>
          <a:p>
            <a:pPr marL="214313" indent="-214313" algn="ctr">
              <a:buClr>
                <a:srgbClr val="85602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yriad Pro" panose="020B0503030403020204" pitchFamily="34" charset="0"/>
                <a:cs typeface="Arial" panose="020B0604020202020204" pitchFamily="34" charset="0"/>
              </a:rPr>
              <a:t>Cerner Health Facts (60M patients over 18 years)</a:t>
            </a:r>
          </a:p>
          <a:p>
            <a:pPr marL="214313" indent="-214313" algn="ctr">
              <a:buClr>
                <a:srgbClr val="85602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yriad Pro" panose="020B0503030403020204" pitchFamily="34" charset="0"/>
                <a:cs typeface="Arial" panose="020B0604020202020204" pitchFamily="34" charset="0"/>
              </a:rPr>
              <a:t>Claims data</a:t>
            </a:r>
          </a:p>
          <a:p>
            <a:pPr marL="557213" lvl="1" indent="-214313" algn="ctr">
              <a:buClr>
                <a:srgbClr val="85602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yriad Pro" panose="020B0503030403020204" pitchFamily="34" charset="0"/>
                <a:cs typeface="Arial" panose="020B0604020202020204" pitchFamily="34" charset="0"/>
              </a:rPr>
              <a:t>Indiana Medicaid (2012 to present)</a:t>
            </a:r>
          </a:p>
          <a:p>
            <a:pPr marL="557213" lvl="1" indent="-214313" algn="ctr">
              <a:buClr>
                <a:srgbClr val="85602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yriad Pro" panose="020B0503030403020204" pitchFamily="34" charset="0"/>
                <a:cs typeface="Arial" panose="020B0604020202020204" pitchFamily="34" charset="0"/>
              </a:rPr>
              <a:t>Purdue Community (staff and families)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95ABD3-6F36-4861-8B61-0FCBDD9D4D4F}"/>
              </a:ext>
            </a:extLst>
          </p:cNvPr>
          <p:cNvGrpSpPr/>
          <p:nvPr/>
        </p:nvGrpSpPr>
        <p:grpSpPr>
          <a:xfrm>
            <a:off x="4725477" y="5297773"/>
            <a:ext cx="3325694" cy="638504"/>
            <a:chOff x="3456551" y="3158667"/>
            <a:chExt cx="4434259" cy="851339"/>
          </a:xfrm>
        </p:grpSpPr>
        <p:pic>
          <p:nvPicPr>
            <p:cNvPr id="19" name="Picture 2" descr="See the source image">
              <a:extLst>
                <a:ext uri="{FF2B5EF4-FFF2-40B4-BE49-F238E27FC236}">
                  <a16:creationId xmlns:a16="http://schemas.microsoft.com/office/drawing/2014/main" id="{6DAFC6AE-527D-4EC1-B296-60A5392964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36" t="23974" r="15821" b="29143"/>
            <a:stretch/>
          </p:blipFill>
          <p:spPr bwMode="auto">
            <a:xfrm>
              <a:off x="5208723" y="3247869"/>
              <a:ext cx="1728683" cy="698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See the source image">
              <a:extLst>
                <a:ext uri="{FF2B5EF4-FFF2-40B4-BE49-F238E27FC236}">
                  <a16:creationId xmlns:a16="http://schemas.microsoft.com/office/drawing/2014/main" id="{76E0C5CF-F561-4222-B6A9-69149B7B0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9471" y="3158667"/>
              <a:ext cx="851339" cy="85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See the source image">
              <a:extLst>
                <a:ext uri="{FF2B5EF4-FFF2-40B4-BE49-F238E27FC236}">
                  <a16:creationId xmlns:a16="http://schemas.microsoft.com/office/drawing/2014/main" id="{A9653C5C-86F6-48BE-80FC-9D7BB5E0B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551" y="3161989"/>
              <a:ext cx="1571530" cy="84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739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60EC75-AA97-479A-B7B9-755B9849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016250"/>
            <a:ext cx="7886700" cy="1441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AI in Health Sciences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381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01BAAF3-7B43-4235-9747-45E901FB7521}"/>
              </a:ext>
            </a:extLst>
          </p:cNvPr>
          <p:cNvSpPr txBox="1">
            <a:spLocks/>
          </p:cNvSpPr>
          <p:nvPr/>
        </p:nvSpPr>
        <p:spPr>
          <a:xfrm>
            <a:off x="512405" y="297476"/>
            <a:ext cx="7886700" cy="10198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cap="small" baseline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Key questions on Methods	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6982200-6342-4602-9398-01452A56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56" y="1964961"/>
            <a:ext cx="7886700" cy="435133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Evaluation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Validation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Generalization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Risk and benefit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Explainability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What if/Counter-factual questions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Fairness and Digital Disparity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3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C1EFA8-C5D8-43CF-ABB1-95ABDF8DB6A7}"/>
              </a:ext>
            </a:extLst>
          </p:cNvPr>
          <p:cNvSpPr txBox="1">
            <a:spLocks noChangeArrowheads="1"/>
          </p:cNvSpPr>
          <p:nvPr/>
        </p:nvSpPr>
        <p:spPr>
          <a:xfrm>
            <a:off x="361093" y="162374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cap="small" baseline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Randomized Controlled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5A23E-B74A-4B29-9445-0317769FD5A0}"/>
              </a:ext>
            </a:extLst>
          </p:cNvPr>
          <p:cNvSpPr txBox="1"/>
          <p:nvPr/>
        </p:nvSpPr>
        <p:spPr>
          <a:xfrm>
            <a:off x="9887503" y="92600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44661-EA84-4EDC-8612-D51F8918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8" y="1908853"/>
            <a:ext cx="5539043" cy="3543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227FA6-A3BF-47B2-B538-210C2AA21A67}"/>
              </a:ext>
            </a:extLst>
          </p:cNvPr>
          <p:cNvSpPr txBox="1"/>
          <p:nvPr/>
        </p:nvSpPr>
        <p:spPr>
          <a:xfrm>
            <a:off x="5683445" y="2176231"/>
            <a:ext cx="3599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RCT: Randomized Controlled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Ethical/safety issues</a:t>
            </a: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Limited samples</a:t>
            </a: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Cost</a:t>
            </a: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… or simply not possible </a:t>
            </a:r>
          </a:p>
        </p:txBody>
      </p:sp>
    </p:spTree>
    <p:extLst>
      <p:ext uri="{BB962C8B-B14F-4D97-AF65-F5344CB8AC3E}">
        <p14:creationId xmlns:p14="http://schemas.microsoft.com/office/powerpoint/2010/main" val="270828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E036E58-F2BE-412B-87A3-FA3749C995C9}"/>
              </a:ext>
            </a:extLst>
          </p:cNvPr>
          <p:cNvSpPr txBox="1">
            <a:spLocks/>
          </p:cNvSpPr>
          <p:nvPr/>
        </p:nvSpPr>
        <p:spPr>
          <a:xfrm>
            <a:off x="399057" y="3823"/>
            <a:ext cx="7886700" cy="10198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cap="small" baseline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Structural Theory of Causation – Judea Pearl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D5ABA2-1E77-470B-9849-3B21A46DC867}"/>
              </a:ext>
            </a:extLst>
          </p:cNvPr>
          <p:cNvGrpSpPr/>
          <p:nvPr/>
        </p:nvGrpSpPr>
        <p:grpSpPr>
          <a:xfrm>
            <a:off x="5363643" y="2867072"/>
            <a:ext cx="3646328" cy="1603011"/>
            <a:chOff x="30053" y="3232424"/>
            <a:chExt cx="3646328" cy="1603011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BB23D0B3-E07A-475A-A8E9-F4550CBD8FA9}"/>
                </a:ext>
              </a:extLst>
            </p:cNvPr>
            <p:cNvSpPr/>
            <p:nvPr/>
          </p:nvSpPr>
          <p:spPr>
            <a:xfrm>
              <a:off x="1671155" y="3612732"/>
              <a:ext cx="351692" cy="34157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5C78771-ABD2-45FF-9906-9417643C1DA4}"/>
                </a:ext>
              </a:extLst>
            </p:cNvPr>
            <p:cNvSpPr/>
            <p:nvPr/>
          </p:nvSpPr>
          <p:spPr>
            <a:xfrm>
              <a:off x="2197471" y="4488055"/>
              <a:ext cx="351692" cy="32043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3ECFE4A0-A481-41E8-A9E7-A5B89CC5F9EE}"/>
                </a:ext>
              </a:extLst>
            </p:cNvPr>
            <p:cNvSpPr/>
            <p:nvPr/>
          </p:nvSpPr>
          <p:spPr>
            <a:xfrm>
              <a:off x="1124810" y="4488055"/>
              <a:ext cx="351692" cy="32043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5F7864-712E-4AF2-9E93-29B048F49089}"/>
                </a:ext>
              </a:extLst>
            </p:cNvPr>
            <p:cNvCxnSpPr>
              <a:stCxn id="10" idx="5"/>
            </p:cNvCxnSpPr>
            <p:nvPr/>
          </p:nvCxnSpPr>
          <p:spPr>
            <a:xfrm>
              <a:off x="1971343" y="3904281"/>
              <a:ext cx="401974" cy="583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D49E526-1055-43E5-B8E1-23986DDBD17D}"/>
                </a:ext>
              </a:extLst>
            </p:cNvPr>
            <p:cNvCxnSpPr/>
            <p:nvPr/>
          </p:nvCxnSpPr>
          <p:spPr>
            <a:xfrm>
              <a:off x="1476502" y="4648270"/>
              <a:ext cx="720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C0911-C26B-4CFC-824A-ECBA34E9CCE0}"/>
                </a:ext>
              </a:extLst>
            </p:cNvPr>
            <p:cNvSpPr txBox="1"/>
            <p:nvPr/>
          </p:nvSpPr>
          <p:spPr>
            <a:xfrm>
              <a:off x="30053" y="4439153"/>
              <a:ext cx="118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Treatment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7E9E34-BCC3-4209-B36B-EF6AFEC8FA80}"/>
                </a:ext>
              </a:extLst>
            </p:cNvPr>
            <p:cNvSpPr txBox="1"/>
            <p:nvPr/>
          </p:nvSpPr>
          <p:spPr>
            <a:xfrm>
              <a:off x="2504710" y="4466103"/>
              <a:ext cx="117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Outcome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BFF869-A003-4FC7-B6F8-4D7F50DD9EAC}"/>
                </a:ext>
              </a:extLst>
            </p:cNvPr>
            <p:cNvSpPr txBox="1"/>
            <p:nvPr/>
          </p:nvSpPr>
          <p:spPr>
            <a:xfrm>
              <a:off x="1154240" y="3232424"/>
              <a:ext cx="1578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Confounders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6AC7AC-CD5F-40D0-AB30-ADC846FBC294}"/>
              </a:ext>
            </a:extLst>
          </p:cNvPr>
          <p:cNvGrpSpPr/>
          <p:nvPr/>
        </p:nvGrpSpPr>
        <p:grpSpPr>
          <a:xfrm>
            <a:off x="1180954" y="2895825"/>
            <a:ext cx="3646328" cy="1574258"/>
            <a:chOff x="30053" y="3261177"/>
            <a:chExt cx="3646328" cy="157425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E45359-DA37-4239-AEFA-126C2E1A5C6C}"/>
                </a:ext>
              </a:extLst>
            </p:cNvPr>
            <p:cNvCxnSpPr>
              <a:stCxn id="20" idx="3"/>
            </p:cNvCxnSpPr>
            <p:nvPr/>
          </p:nvCxnSpPr>
          <p:spPr>
            <a:xfrm flipH="1">
              <a:off x="1300656" y="3904281"/>
              <a:ext cx="422003" cy="583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C73CF72-0448-4AC4-BE91-CE1C462C8C28}"/>
                </a:ext>
              </a:extLst>
            </p:cNvPr>
            <p:cNvSpPr/>
            <p:nvPr/>
          </p:nvSpPr>
          <p:spPr>
            <a:xfrm>
              <a:off x="1671155" y="3612732"/>
              <a:ext cx="351692" cy="34157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21698846-524E-4143-8C5F-FECB21A835C6}"/>
                </a:ext>
              </a:extLst>
            </p:cNvPr>
            <p:cNvSpPr/>
            <p:nvPr/>
          </p:nvSpPr>
          <p:spPr>
            <a:xfrm>
              <a:off x="2197471" y="4488055"/>
              <a:ext cx="351692" cy="32043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740584A6-30A3-41A2-A987-8C3E55452970}"/>
                </a:ext>
              </a:extLst>
            </p:cNvPr>
            <p:cNvSpPr/>
            <p:nvPr/>
          </p:nvSpPr>
          <p:spPr>
            <a:xfrm>
              <a:off x="1124810" y="4488055"/>
              <a:ext cx="351692" cy="32043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7FBD07-09A0-43E3-90F6-B0D84C56E946}"/>
                </a:ext>
              </a:extLst>
            </p:cNvPr>
            <p:cNvCxnSpPr>
              <a:stCxn id="20" idx="5"/>
            </p:cNvCxnSpPr>
            <p:nvPr/>
          </p:nvCxnSpPr>
          <p:spPr>
            <a:xfrm>
              <a:off x="1971343" y="3904281"/>
              <a:ext cx="401974" cy="583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EB736A-85B2-4A00-A512-0434C2828DC6}"/>
                </a:ext>
              </a:extLst>
            </p:cNvPr>
            <p:cNvCxnSpPr/>
            <p:nvPr/>
          </p:nvCxnSpPr>
          <p:spPr>
            <a:xfrm>
              <a:off x="1476502" y="4648270"/>
              <a:ext cx="720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972FC0-B3A3-4750-899D-35F4AA2FB3B7}"/>
                </a:ext>
              </a:extLst>
            </p:cNvPr>
            <p:cNvSpPr txBox="1"/>
            <p:nvPr/>
          </p:nvSpPr>
          <p:spPr>
            <a:xfrm>
              <a:off x="30053" y="4439153"/>
              <a:ext cx="118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Treatment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0F289F-F281-4BBA-83D9-67DFD80796C2}"/>
                </a:ext>
              </a:extLst>
            </p:cNvPr>
            <p:cNvSpPr txBox="1"/>
            <p:nvPr/>
          </p:nvSpPr>
          <p:spPr>
            <a:xfrm>
              <a:off x="2504710" y="4466103"/>
              <a:ext cx="117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Outcome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2CE1D0-EF98-4CC0-AC37-414D8FFA7F33}"/>
                </a:ext>
              </a:extLst>
            </p:cNvPr>
            <p:cNvSpPr txBox="1"/>
            <p:nvPr/>
          </p:nvSpPr>
          <p:spPr>
            <a:xfrm>
              <a:off x="1054387" y="3261177"/>
              <a:ext cx="1578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Confounders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801ECEC-1A59-4082-9CBB-8EF9CE8561F6}"/>
              </a:ext>
            </a:extLst>
          </p:cNvPr>
          <p:cNvSpPr txBox="1"/>
          <p:nvPr/>
        </p:nvSpPr>
        <p:spPr>
          <a:xfrm>
            <a:off x="2208887" y="2056886"/>
            <a:ext cx="157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Observational Study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C71CA-8399-4F06-B521-3D0228B0A041}"/>
              </a:ext>
            </a:extLst>
          </p:cNvPr>
          <p:cNvSpPr txBox="1"/>
          <p:nvPr/>
        </p:nvSpPr>
        <p:spPr>
          <a:xfrm>
            <a:off x="6430968" y="2024309"/>
            <a:ext cx="157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RCT</a:t>
            </a:r>
          </a:p>
        </p:txBody>
      </p:sp>
      <p:cxnSp>
        <p:nvCxnSpPr>
          <p:cNvPr id="26" name="Connector: Curved 25" descr="Bias&#10;">
            <a:extLst>
              <a:ext uri="{FF2B5EF4-FFF2-40B4-BE49-F238E27FC236}">
                <a16:creationId xmlns:a16="http://schemas.microsoft.com/office/drawing/2014/main" id="{BADECF13-79A6-4F37-8FFC-06D66D9A2BCB}"/>
              </a:ext>
            </a:extLst>
          </p:cNvPr>
          <p:cNvCxnSpPr>
            <a:cxnSpLocks/>
            <a:stCxn id="16" idx="2"/>
          </p:cNvCxnSpPr>
          <p:nvPr/>
        </p:nvCxnSpPr>
        <p:spPr>
          <a:xfrm rot="10800000" flipH="1" flipV="1">
            <a:off x="2822055" y="3418165"/>
            <a:ext cx="592013" cy="1051917"/>
          </a:xfrm>
          <a:prstGeom prst="curvedConnector4">
            <a:avLst>
              <a:gd name="adj1" fmla="val -156368"/>
              <a:gd name="adj2" fmla="val 12697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85DFE2-995C-4E06-A128-3E67590797E8}"/>
              </a:ext>
            </a:extLst>
          </p:cNvPr>
          <p:cNvSpPr txBox="1"/>
          <p:nvPr/>
        </p:nvSpPr>
        <p:spPr>
          <a:xfrm>
            <a:off x="124080" y="3509264"/>
            <a:ext cx="216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Bias(Confounding)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16A4A1D-1DBB-48F4-B908-FDF2D338D007}"/>
              </a:ext>
            </a:extLst>
          </p:cNvPr>
          <p:cNvSpPr/>
          <p:nvPr/>
        </p:nvSpPr>
        <p:spPr>
          <a:xfrm>
            <a:off x="4342407" y="3635174"/>
            <a:ext cx="1182021" cy="369332"/>
          </a:xfrm>
          <a:prstGeom prst="rightArrow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D3D3D3"/>
              </a:gs>
              <a:gs pos="100000">
                <a:srgbClr val="FAFAFA"/>
              </a:gs>
              <a:gs pos="46000">
                <a:srgbClr val="D3D3D3"/>
              </a:gs>
              <a:gs pos="19000">
                <a:schemeClr val="bg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2224AD-1E43-4DEE-931F-4C71423D89AD}"/>
              </a:ext>
            </a:extLst>
          </p:cNvPr>
          <p:cNvSpPr txBox="1"/>
          <p:nvPr/>
        </p:nvSpPr>
        <p:spPr>
          <a:xfrm>
            <a:off x="3831346" y="3111256"/>
            <a:ext cx="216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Mathematical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80976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366A747-60A4-4A0C-BF11-CE1E1073D696}"/>
              </a:ext>
            </a:extLst>
          </p:cNvPr>
          <p:cNvSpPr txBox="1">
            <a:spLocks/>
          </p:cNvSpPr>
          <p:nvPr/>
        </p:nvSpPr>
        <p:spPr>
          <a:xfrm>
            <a:off x="188912" y="0"/>
            <a:ext cx="8193088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 cap="small" baseline="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Impact" panose="020B0806030902050204" pitchFamily="34" charset="0"/>
                <a:ea typeface="+mj-ea"/>
                <a:cs typeface="+mj-cs"/>
              </a:rPr>
              <a:t>Causal inference framework using observational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71A2C-D75F-4F6B-B275-2839E0824508}"/>
              </a:ext>
            </a:extLst>
          </p:cNvPr>
          <p:cNvSpPr txBox="1"/>
          <p:nvPr/>
        </p:nvSpPr>
        <p:spPr>
          <a:xfrm>
            <a:off x="724519" y="2555655"/>
            <a:ext cx="6340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How do we scale the algorithms with thousands of variables (reduced order causal graph)?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31467-2CA9-4DE2-B6CF-E2B3DCCBAFE2}"/>
              </a:ext>
            </a:extLst>
          </p:cNvPr>
          <p:cNvSpPr txBox="1"/>
          <p:nvPr/>
        </p:nvSpPr>
        <p:spPr>
          <a:xfrm>
            <a:off x="576047" y="1532542"/>
            <a:ext cx="399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67BBF-D41B-4D3F-8DB2-D9667FF73A3C}"/>
              </a:ext>
            </a:extLst>
          </p:cNvPr>
          <p:cNvSpPr txBox="1"/>
          <p:nvPr/>
        </p:nvSpPr>
        <p:spPr>
          <a:xfrm>
            <a:off x="724520" y="2155545"/>
            <a:ext cx="63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How to derive structure (model)?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97528-1377-4D30-AC21-2457650CD169}"/>
              </a:ext>
            </a:extLst>
          </p:cNvPr>
          <p:cNvSpPr txBox="1"/>
          <p:nvPr/>
        </p:nvSpPr>
        <p:spPr>
          <a:xfrm>
            <a:off x="724517" y="3183924"/>
            <a:ext cx="6340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How to compute hazard ratios, risk ratios with causal models (survival analysis)?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3D4B6-D1AC-4756-BDCC-4BDC3D153FCF}"/>
              </a:ext>
            </a:extLst>
          </p:cNvPr>
          <p:cNvSpPr txBox="1"/>
          <p:nvPr/>
        </p:nvSpPr>
        <p:spPr>
          <a:xfrm>
            <a:off x="724518" y="3824989"/>
            <a:ext cx="6340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 Optimal treatment with reinforcement learning with causal model.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9A7084-4DB9-4089-93D3-3A5B20A8A9AF}"/>
              </a:ext>
            </a:extLst>
          </p:cNvPr>
          <p:cNvSpPr txBox="1"/>
          <p:nvPr/>
        </p:nvSpPr>
        <p:spPr>
          <a:xfrm>
            <a:off x="724517" y="4591846"/>
            <a:ext cx="63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5. Time varying causal effect with Structure causal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99C4ED-3746-485B-8B45-999CB8771C0E}"/>
              </a:ext>
            </a:extLst>
          </p:cNvPr>
          <p:cNvSpPr txBox="1"/>
          <p:nvPr/>
        </p:nvSpPr>
        <p:spPr>
          <a:xfrm>
            <a:off x="724517" y="4991956"/>
            <a:ext cx="63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6. Missing data handling with SCM</a:t>
            </a:r>
          </a:p>
        </p:txBody>
      </p:sp>
    </p:spTree>
    <p:extLst>
      <p:ext uri="{BB962C8B-B14F-4D97-AF65-F5344CB8AC3E}">
        <p14:creationId xmlns:p14="http://schemas.microsoft.com/office/powerpoint/2010/main" val="203898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A8E2984-DAE0-455F-8A9D-F6A72369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99" y="158140"/>
            <a:ext cx="7886700" cy="1019871"/>
          </a:xfrm>
        </p:spPr>
        <p:txBody>
          <a:bodyPr/>
          <a:lstStyle/>
          <a:p>
            <a:r>
              <a:rPr lang="en-US" dirty="0"/>
              <a:t>Acknowledgement	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7DFB27-E802-4A99-966A-D69F5ED2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3933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Ananth Grama, Professor, Computer Science, Purdue University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Paul Griffin, Director, Regenstrief Center for Healthcare Engineering, Purdue University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Elias Bareinboim, Associate Professor, Columbia University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Roger Mark, Professor, MIT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Fatemeh Rouzbeh, Graduate Student, Computer Science, Purdue University</a:t>
            </a:r>
          </a:p>
          <a:p>
            <a:r>
              <a:rPr lang="en-US" dirty="0">
                <a:solidFill>
                  <a:schemeClr val="tx1"/>
                </a:solidFill>
              </a:rPr>
              <a:t>Yonghan Jung, Graduate Student, Computer Science, Purdue University</a:t>
            </a:r>
          </a:p>
          <a:p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>
                <a:solidFill>
                  <a:schemeClr val="tx1"/>
                </a:solidFill>
              </a:rPr>
              <a:t>many others…..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28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1E834E6-24A2-48D1-A013-92EDDD4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99" y="158140"/>
            <a:ext cx="7886700" cy="1019871"/>
          </a:xfrm>
        </p:spPr>
        <p:txBody>
          <a:bodyPr/>
          <a:lstStyle/>
          <a:p>
            <a:r>
              <a:rPr lang="en-US" dirty="0"/>
              <a:t>The Vision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11797-001A-483C-BE13-FFBB8B4C91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6201" y="1304697"/>
            <a:ext cx="4290695" cy="4637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0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C9E3D9-A775-4211-B1A4-7F3B9E58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99" y="158140"/>
            <a:ext cx="7886700" cy="1019871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A4D0-178E-46F9-ACC8-5428E740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243899" cy="246770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My journey into healthcare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Major challenges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+mn-lt"/>
              </a:rPr>
              <a:t>Data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+mn-lt"/>
              </a:rPr>
              <a:t>Compute Framework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+mn-lt"/>
              </a:rPr>
              <a:t>Artificial Intelligence methods</a:t>
            </a:r>
          </a:p>
        </p:txBody>
      </p:sp>
    </p:spTree>
    <p:extLst>
      <p:ext uri="{BB962C8B-B14F-4D97-AF65-F5344CB8AC3E}">
        <p14:creationId xmlns:p14="http://schemas.microsoft.com/office/powerpoint/2010/main" val="310353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Hemorrhage Detection with animal study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199" y="1430000"/>
            <a:ext cx="7812931" cy="39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4B16CC0-17A6-4212-B50E-6D866F7F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05" y="1538913"/>
            <a:ext cx="4217126" cy="33117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How do we test it in humans?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Simulated Hemorrhage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Data from hospitals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System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Reproducibility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Methods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Explainability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</a:rPr>
              <a:t>Risk and Benefit 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2FE4F4-3E05-437B-94C5-CFC731023A3B}"/>
              </a:ext>
            </a:extLst>
          </p:cNvPr>
          <p:cNvSpPr txBox="1">
            <a:spLocks/>
          </p:cNvSpPr>
          <p:nvPr/>
        </p:nvSpPr>
        <p:spPr>
          <a:xfrm>
            <a:off x="285205" y="142439"/>
            <a:ext cx="8153400" cy="481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 cap="small" baseline="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Impact" panose="020B0806030902050204" pitchFamily="34" charset="0"/>
                <a:ea typeface="+mj-ea"/>
                <a:cs typeface="+mj-cs"/>
              </a:rPr>
              <a:t>Reproducibility </a:t>
            </a:r>
          </a:p>
        </p:txBody>
      </p:sp>
      <p:pic>
        <p:nvPicPr>
          <p:cNvPr id="10" name="Picture 9" descr="A picture containing indoor, person, wall, cabinet&#10;&#10;Description generated with very high confidence">
            <a:extLst>
              <a:ext uri="{FF2B5EF4-FFF2-40B4-BE49-F238E27FC236}">
                <a16:creationId xmlns:a16="http://schemas.microsoft.com/office/drawing/2014/main" id="{908D51D4-4C76-4C20-9F70-05058DAFD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86" y="1376390"/>
            <a:ext cx="3595246" cy="27020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DFD8CC-A8E0-4F93-910D-E49D5825960A}"/>
              </a:ext>
            </a:extLst>
          </p:cNvPr>
          <p:cNvSpPr/>
          <p:nvPr/>
        </p:nvSpPr>
        <p:spPr>
          <a:xfrm>
            <a:off x="4572000" y="4242362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Cooke, W. H., Ryan, K. L., &amp;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Convertino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V. A. (2004). Lower body negative pressure as a model to study progression to acute hemorrhagic shock in humans.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Applied Physiology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96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(4), 1249-1261.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6741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Big Picture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85B2D-F905-45C8-A46F-B767CAE63B5B}"/>
              </a:ext>
            </a:extLst>
          </p:cNvPr>
          <p:cNvSpPr txBox="1"/>
          <p:nvPr/>
        </p:nvSpPr>
        <p:spPr>
          <a:xfrm>
            <a:off x="757594" y="1098439"/>
            <a:ext cx="463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Dimensions of Life Sciences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4" y="1664302"/>
            <a:ext cx="4124945" cy="44412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23D8FC-40A1-42D4-9158-8AFBBE25F07F}"/>
              </a:ext>
            </a:extLst>
          </p:cNvPr>
          <p:cNvSpPr txBox="1"/>
          <p:nvPr/>
        </p:nvSpPr>
        <p:spPr>
          <a:xfrm>
            <a:off x="5260125" y="1098439"/>
            <a:ext cx="298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Dimensions of Data Sciences</a:t>
            </a:r>
          </a:p>
        </p:txBody>
      </p:sp>
      <p:pic>
        <p:nvPicPr>
          <p:cNvPr id="15" name="Picture 1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55C6A04-FD78-4300-9D53-96D37EDCC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27" y="1451206"/>
            <a:ext cx="4626873" cy="4654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E3BAB0-970F-4848-B22F-C0EEF34D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207" y="4737287"/>
            <a:ext cx="1255885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5AEF01-65D6-4DD3-B7A4-9B7E7484E2F5}"/>
              </a:ext>
            </a:extLst>
          </p:cNvPr>
          <p:cNvSpPr txBox="1">
            <a:spLocks/>
          </p:cNvSpPr>
          <p:nvPr/>
        </p:nvSpPr>
        <p:spPr>
          <a:xfrm>
            <a:off x="323850" y="3016250"/>
            <a:ext cx="7886700" cy="144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 cap="none" baseline="0">
                <a:solidFill>
                  <a:srgbClr val="29A592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9A592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9A592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9A592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9A592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890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B49440-3670-4F89-A8B4-77A7B47E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5997DA-6222-457B-B59A-4D6F57EC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Hospital data is only a fraction of the data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Missing data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Automated data capturing to reduce physician burden and improve data quality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Data provenance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Data ownership 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Data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84618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E6A1D1-68CD-4206-ADF3-B0E0F984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016250"/>
            <a:ext cx="7886700" cy="1441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Computing Framework</a:t>
            </a:r>
          </a:p>
        </p:txBody>
      </p:sp>
    </p:spTree>
    <p:extLst>
      <p:ext uri="{BB962C8B-B14F-4D97-AF65-F5344CB8AC3E}">
        <p14:creationId xmlns:p14="http://schemas.microsoft.com/office/powerpoint/2010/main" val="56669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00000">
              <a:schemeClr val="bg1"/>
            </a:gs>
            <a:gs pos="0">
              <a:srgbClr val="D3D3D3"/>
            </a:gs>
            <a:gs pos="100000">
              <a:srgbClr val="FAFAFA"/>
            </a:gs>
            <a:gs pos="46000">
              <a:srgbClr val="D3D3D3"/>
            </a:gs>
            <a:gs pos="19000">
              <a:schemeClr val="bg1">
                <a:lumMod val="50000"/>
              </a:schemeClr>
            </a:gs>
          </a:gsLst>
          <a:lin ang="27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93560F94-F47D-4B13-91F1-22FC47C7C1A5}" vid="{A6E000E8-ED6C-4538-A747-6BB9ED362D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454</Words>
  <Application>Microsoft Office PowerPoint</Application>
  <PresentationFormat>On-screen Show (4:3)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Impact</vt:lpstr>
      <vt:lpstr>Myriad Pro</vt:lpstr>
      <vt:lpstr>Office Theme</vt:lpstr>
      <vt:lpstr>Big Data And AI in Health Sciences</vt:lpstr>
      <vt:lpstr>The Vision</vt:lpstr>
      <vt:lpstr>Outline</vt:lpstr>
      <vt:lpstr>Hemorrhage Detection with animal study</vt:lpstr>
      <vt:lpstr>PowerPoint Presentation</vt:lpstr>
      <vt:lpstr>Big Picture </vt:lpstr>
      <vt:lpstr>PowerPoint Presentation</vt:lpstr>
      <vt:lpstr>Challenges with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 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Schlueter, Amy E</dc:creator>
  <cp:lastModifiedBy>Adibuzzaman, Mohammad</cp:lastModifiedBy>
  <cp:revision>190</cp:revision>
  <cp:lastPrinted>2018-04-24T15:19:27Z</cp:lastPrinted>
  <dcterms:created xsi:type="dcterms:W3CDTF">2017-01-23T20:49:35Z</dcterms:created>
  <dcterms:modified xsi:type="dcterms:W3CDTF">2020-06-23T15:44:59Z</dcterms:modified>
</cp:coreProperties>
</file>