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73"/>
  </p:notesMasterIdLst>
  <p:handoutMasterIdLst>
    <p:handoutMasterId r:id="rId74"/>
  </p:handoutMasterIdLst>
  <p:sldIdLst>
    <p:sldId id="256" r:id="rId2"/>
    <p:sldId id="321" r:id="rId3"/>
    <p:sldId id="334" r:id="rId4"/>
    <p:sldId id="327" r:id="rId5"/>
    <p:sldId id="433" r:id="rId6"/>
    <p:sldId id="328" r:id="rId7"/>
    <p:sldId id="354" r:id="rId8"/>
    <p:sldId id="434" r:id="rId9"/>
    <p:sldId id="435" r:id="rId10"/>
    <p:sldId id="333" r:id="rId11"/>
    <p:sldId id="432" r:id="rId12"/>
    <p:sldId id="358" r:id="rId13"/>
    <p:sldId id="357" r:id="rId14"/>
    <p:sldId id="491" r:id="rId15"/>
    <p:sldId id="492" r:id="rId16"/>
    <p:sldId id="336" r:id="rId17"/>
    <p:sldId id="436" r:id="rId18"/>
    <p:sldId id="438" r:id="rId19"/>
    <p:sldId id="474" r:id="rId20"/>
    <p:sldId id="475" r:id="rId21"/>
    <p:sldId id="476" r:id="rId22"/>
    <p:sldId id="477" r:id="rId23"/>
    <p:sldId id="478" r:id="rId24"/>
    <p:sldId id="479" r:id="rId25"/>
    <p:sldId id="480" r:id="rId26"/>
    <p:sldId id="481" r:id="rId27"/>
    <p:sldId id="482" r:id="rId28"/>
    <p:sldId id="483" r:id="rId29"/>
    <p:sldId id="484" r:id="rId30"/>
    <p:sldId id="485" r:id="rId31"/>
    <p:sldId id="486" r:id="rId32"/>
    <p:sldId id="487" r:id="rId33"/>
    <p:sldId id="488" r:id="rId34"/>
    <p:sldId id="489" r:id="rId35"/>
    <p:sldId id="450" r:id="rId36"/>
    <p:sldId id="448" r:id="rId37"/>
    <p:sldId id="467" r:id="rId38"/>
    <p:sldId id="490" r:id="rId39"/>
    <p:sldId id="449" r:id="rId40"/>
    <p:sldId id="440" r:id="rId41"/>
    <p:sldId id="441" r:id="rId42"/>
    <p:sldId id="442" r:id="rId43"/>
    <p:sldId id="443" r:id="rId44"/>
    <p:sldId id="445" r:id="rId45"/>
    <p:sldId id="446" r:id="rId46"/>
    <p:sldId id="468" r:id="rId47"/>
    <p:sldId id="469" r:id="rId48"/>
    <p:sldId id="470" r:id="rId49"/>
    <p:sldId id="471" r:id="rId50"/>
    <p:sldId id="472" r:id="rId51"/>
    <p:sldId id="342" r:id="rId52"/>
    <p:sldId id="420" r:id="rId53"/>
    <p:sldId id="413" r:id="rId54"/>
    <p:sldId id="414" r:id="rId55"/>
    <p:sldId id="415" r:id="rId56"/>
    <p:sldId id="416" r:id="rId57"/>
    <p:sldId id="343" r:id="rId58"/>
    <p:sldId id="344" r:id="rId59"/>
    <p:sldId id="345" r:id="rId60"/>
    <p:sldId id="346" r:id="rId61"/>
    <p:sldId id="347" r:id="rId62"/>
    <p:sldId id="348" r:id="rId63"/>
    <p:sldId id="404" r:id="rId64"/>
    <p:sldId id="405" r:id="rId65"/>
    <p:sldId id="350" r:id="rId66"/>
    <p:sldId id="473" r:id="rId67"/>
    <p:sldId id="393" r:id="rId68"/>
    <p:sldId id="394" r:id="rId69"/>
    <p:sldId id="396" r:id="rId70"/>
    <p:sldId id="411" r:id="rId71"/>
    <p:sldId id="316" r:id="rId7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4" autoAdjust="0"/>
    <p:restoredTop sz="83829" autoAdjust="0"/>
  </p:normalViewPr>
  <p:slideViewPr>
    <p:cSldViewPr snapToGrid="0">
      <p:cViewPr varScale="1">
        <p:scale>
          <a:sx n="60" d="100"/>
          <a:sy n="60" d="100"/>
        </p:scale>
        <p:origin x="139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3344274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1136582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charset="0"/>
                <a:ea typeface="+mn-ea"/>
                <a:cs typeface="+mn-cs"/>
              </a:rPr>
              <a:t>开发团队负责单元测试</a:t>
            </a:r>
          </a:p>
          <a:p>
            <a:pPr lvl="0"/>
            <a:r>
              <a:rPr lang="zh-CN" altLang="en-US" sz="1200" kern="1200" dirty="0">
                <a:solidFill>
                  <a:schemeClr val="tx1"/>
                </a:solidFill>
                <a:latin typeface="Arial" charset="0"/>
                <a:ea typeface="+mn-ea"/>
                <a:cs typeface="+mn-cs"/>
              </a:rPr>
              <a:t>测试团队管理测试环境和构建版本</a:t>
            </a:r>
          </a:p>
          <a:p>
            <a:pPr lvl="0"/>
            <a:r>
              <a:rPr lang="zh-CN" altLang="en-US" sz="1200" kern="1200" dirty="0">
                <a:solidFill>
                  <a:schemeClr val="tx1"/>
                </a:solidFill>
                <a:latin typeface="Arial" charset="0"/>
                <a:ea typeface="+mn-ea"/>
                <a:cs typeface="+mn-cs"/>
              </a:rPr>
              <a:t>开发团队与测试团队依靠</a:t>
            </a:r>
            <a:r>
              <a:rPr lang="en-US" sz="1200" kern="1200" dirty="0">
                <a:solidFill>
                  <a:schemeClr val="tx1"/>
                </a:solidFill>
                <a:latin typeface="Arial" charset="0"/>
                <a:ea typeface="+mn-ea"/>
                <a:cs typeface="+mn-cs"/>
              </a:rPr>
              <a:t>Bug</a:t>
            </a:r>
            <a:r>
              <a:rPr lang="zh-CN" altLang="en-US" sz="1200" kern="1200" dirty="0">
                <a:solidFill>
                  <a:schemeClr val="tx1"/>
                </a:solidFill>
                <a:latin typeface="Arial" charset="0"/>
                <a:ea typeface="+mn-ea"/>
                <a:cs typeface="+mn-cs"/>
              </a:rPr>
              <a:t>库和每日构建流程协作</a:t>
            </a:r>
          </a:p>
          <a:p>
            <a:r>
              <a:rPr lang="zh-CN" altLang="en-US" sz="1200" kern="1200" dirty="0">
                <a:solidFill>
                  <a:schemeClr val="tx1"/>
                </a:solidFill>
                <a:latin typeface="Arial" charset="0"/>
                <a:ea typeface="+mn-ea"/>
                <a:cs typeface="+mn-cs"/>
              </a:rPr>
              <a:t>管理团队</a:t>
            </a:r>
            <a:r>
              <a:rPr lang="en-US" sz="1200" kern="1200" dirty="0">
                <a:solidFill>
                  <a:schemeClr val="tx1"/>
                </a:solidFill>
                <a:latin typeface="Arial" charset="0"/>
                <a:ea typeface="+mn-ea"/>
                <a:cs typeface="+mn-cs"/>
              </a:rPr>
              <a:t>(PM</a:t>
            </a:r>
            <a:r>
              <a:rPr lang="zh-CN" altLang="en-US" sz="1200" kern="1200" dirty="0">
                <a:solidFill>
                  <a:schemeClr val="tx1"/>
                </a:solidFill>
                <a:latin typeface="Arial" charset="0"/>
                <a:ea typeface="+mn-ea"/>
                <a:cs typeface="+mn-cs"/>
              </a:rPr>
              <a:t>组</a:t>
            </a:r>
            <a:r>
              <a:rPr lang="en-US" sz="1200" kern="1200" dirty="0">
                <a:solidFill>
                  <a:schemeClr val="tx1"/>
                </a:solidFill>
                <a:latin typeface="Arial" charset="0"/>
                <a:ea typeface="+mn-ea"/>
                <a:cs typeface="+mn-cs"/>
              </a:rPr>
              <a:t>)</a:t>
            </a:r>
            <a:r>
              <a:rPr lang="zh-CN" altLang="en-US" sz="1200" kern="1200" dirty="0">
                <a:solidFill>
                  <a:schemeClr val="tx1"/>
                </a:solidFill>
                <a:latin typeface="Arial" charset="0"/>
                <a:ea typeface="+mn-ea"/>
                <a:cs typeface="+mn-cs"/>
              </a:rPr>
              <a:t>更关注每日构建情况</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12</a:t>
            </a:fld>
            <a:endParaRPr lang="de-DE" altLang="zh-CN"/>
          </a:p>
        </p:txBody>
      </p:sp>
    </p:spTree>
    <p:extLst>
      <p:ext uri="{BB962C8B-B14F-4D97-AF65-F5344CB8AC3E}">
        <p14:creationId xmlns:p14="http://schemas.microsoft.com/office/powerpoint/2010/main" val="3048766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solidFill>
                  <a:prstClr val="black"/>
                </a:solidFill>
              </a:rPr>
              <a:pPr>
                <a:defRPr/>
              </a:pPr>
              <a:t>52</a:t>
            </a:fld>
            <a:endParaRPr lang="de-DE" altLang="zh-CN">
              <a:solidFill>
                <a:prstClr val="black"/>
              </a:solidFill>
            </a:endParaRPr>
          </a:p>
        </p:txBody>
      </p:sp>
    </p:spTree>
    <p:extLst>
      <p:ext uri="{BB962C8B-B14F-4D97-AF65-F5344CB8AC3E}">
        <p14:creationId xmlns:p14="http://schemas.microsoft.com/office/powerpoint/2010/main" val="4079992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57</a:t>
            </a:fld>
            <a:endParaRPr lang="de-DE" altLang="zh-CN"/>
          </a:p>
        </p:txBody>
      </p:sp>
    </p:spTree>
    <p:extLst>
      <p:ext uri="{BB962C8B-B14F-4D97-AF65-F5344CB8AC3E}">
        <p14:creationId xmlns:p14="http://schemas.microsoft.com/office/powerpoint/2010/main" val="2510074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65</a:t>
            </a:fld>
            <a:endParaRPr lang="de-DE" altLang="zh-CN"/>
          </a:p>
        </p:txBody>
      </p:sp>
    </p:spTree>
    <p:extLst>
      <p:ext uri="{BB962C8B-B14F-4D97-AF65-F5344CB8AC3E}">
        <p14:creationId xmlns:p14="http://schemas.microsoft.com/office/powerpoint/2010/main" val="181612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风险审计。检查并记录风险应对措施在处理已识别风险及其根源方面的有效性，以及风险管理过程的有效性。既可以在日常的项目审查会中进行风险审计，也可单独召开风险审计会议；</a:t>
            </a:r>
            <a:endParaRPr lang="en-US" altLang="zh-CN" sz="1200" dirty="0"/>
          </a:p>
          <a:p>
            <a:r>
              <a:rPr lang="zh-CN" altLang="en-US" sz="1200" dirty="0"/>
              <a:t>偏差和趋势分析。通过挣值管理或其它技术，分析与基准的偏差，以及预测项目完成时可能偏离成本和进度目标的程度，表明威胁或机会的潜在影响；</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技术绩效测量。把项目执行期间所取得的技术成果与项目管理计划所要求的技术成果进行比较。偏差值能够揭示项目面临的技术风险程度</a:t>
            </a:r>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68</a:t>
            </a:fld>
            <a:endParaRPr lang="en-US" altLang="zh-CN" dirty="0"/>
          </a:p>
        </p:txBody>
      </p:sp>
    </p:spTree>
    <p:extLst>
      <p:ext uri="{BB962C8B-B14F-4D97-AF65-F5344CB8AC3E}">
        <p14:creationId xmlns:p14="http://schemas.microsoft.com/office/powerpoint/2010/main" val="372155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charset="0"/>
                <a:ea typeface="+mn-ea"/>
                <a:cs typeface="+mn-cs"/>
              </a:rPr>
              <a:t>每日构建工作一般由测试团队负责，并最好能够实现自动化。</a:t>
            </a:r>
          </a:p>
          <a:p>
            <a:pPr lvl="0"/>
            <a:r>
              <a:rPr lang="zh-CN" altLang="en-US" sz="1200" kern="1200" dirty="0">
                <a:solidFill>
                  <a:schemeClr val="tx1"/>
                </a:solidFill>
                <a:latin typeface="Arial" charset="0"/>
                <a:ea typeface="+mn-ea"/>
                <a:cs typeface="+mn-cs"/>
              </a:rPr>
              <a:t>每日构建要与</a:t>
            </a:r>
            <a:r>
              <a:rPr lang="en-US" sz="1200" kern="1200" dirty="0">
                <a:solidFill>
                  <a:schemeClr val="tx1"/>
                </a:solidFill>
                <a:latin typeface="Arial" charset="0"/>
                <a:ea typeface="+mn-ea"/>
                <a:cs typeface="+mn-cs"/>
              </a:rPr>
              <a:t>BVT</a:t>
            </a:r>
            <a:r>
              <a:rPr lang="zh-CN" altLang="en-US" sz="1200" kern="1200" dirty="0">
                <a:solidFill>
                  <a:schemeClr val="tx1"/>
                </a:solidFill>
                <a:latin typeface="Arial" charset="0"/>
                <a:ea typeface="+mn-ea"/>
                <a:cs typeface="+mn-cs"/>
              </a:rPr>
              <a:t>测试结合，每个成功的</a:t>
            </a:r>
            <a:r>
              <a:rPr lang="en-US" sz="1200" kern="1200" dirty="0">
                <a:solidFill>
                  <a:schemeClr val="tx1"/>
                </a:solidFill>
                <a:latin typeface="Arial" charset="0"/>
                <a:ea typeface="+mn-ea"/>
                <a:cs typeface="+mn-cs"/>
              </a:rPr>
              <a:t>Build</a:t>
            </a:r>
            <a:r>
              <a:rPr lang="zh-CN" altLang="en-US" sz="1200" kern="1200" dirty="0">
                <a:solidFill>
                  <a:schemeClr val="tx1"/>
                </a:solidFill>
                <a:latin typeface="Arial" charset="0"/>
                <a:ea typeface="+mn-ea"/>
                <a:cs typeface="+mn-cs"/>
              </a:rPr>
              <a:t>都应该通过</a:t>
            </a:r>
            <a:r>
              <a:rPr lang="en-US" sz="1200" kern="1200" dirty="0">
                <a:solidFill>
                  <a:schemeClr val="tx1"/>
                </a:solidFill>
                <a:latin typeface="Arial" charset="0"/>
                <a:ea typeface="+mn-ea"/>
                <a:cs typeface="+mn-cs"/>
              </a:rPr>
              <a:t>BVT</a:t>
            </a:r>
            <a:r>
              <a:rPr lang="zh-CN" altLang="en-US" sz="1200" kern="1200" dirty="0">
                <a:solidFill>
                  <a:schemeClr val="tx1"/>
                </a:solidFill>
                <a:latin typeface="Arial" charset="0"/>
                <a:ea typeface="+mn-ea"/>
                <a:cs typeface="+mn-cs"/>
              </a:rPr>
              <a:t>测试。</a:t>
            </a: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13</a:t>
            </a:fld>
            <a:endParaRPr lang="de-DE" altLang="zh-CN"/>
          </a:p>
        </p:txBody>
      </p:sp>
    </p:spTree>
    <p:extLst>
      <p:ext uri="{BB962C8B-B14F-4D97-AF65-F5344CB8AC3E}">
        <p14:creationId xmlns:p14="http://schemas.microsoft.com/office/powerpoint/2010/main" val="186613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a:t>例如：总预算</a:t>
            </a:r>
            <a:r>
              <a:rPr lang="en-US" altLang="zh-CN" dirty="0"/>
              <a:t>10</a:t>
            </a:r>
            <a:r>
              <a:rPr lang="zh-CN" altLang="en-US" dirty="0"/>
              <a:t>万，为期</a:t>
            </a:r>
            <a:r>
              <a:rPr lang="en-US" altLang="zh-CN" dirty="0"/>
              <a:t>10</a:t>
            </a:r>
            <a:r>
              <a:rPr lang="zh-CN" altLang="en-US" dirty="0"/>
              <a:t>天的项目</a:t>
            </a:r>
            <a:r>
              <a:rPr lang="en-US" altLang="zh-CN" dirty="0"/>
              <a:t>(</a:t>
            </a:r>
            <a:r>
              <a:rPr lang="zh-CN" altLang="en-US" dirty="0">
                <a:solidFill>
                  <a:srgbClr val="FF0000"/>
                </a:solidFill>
              </a:rPr>
              <a:t>每日成本</a:t>
            </a:r>
            <a:r>
              <a:rPr lang="en-US" altLang="zh-CN" dirty="0">
                <a:solidFill>
                  <a:srgbClr val="FF0000"/>
                </a:solidFill>
              </a:rPr>
              <a:t>1</a:t>
            </a:r>
            <a:r>
              <a:rPr lang="zh-CN" altLang="en-US" dirty="0">
                <a:solidFill>
                  <a:srgbClr val="FF0000"/>
                </a:solidFill>
              </a:rPr>
              <a:t>万</a:t>
            </a:r>
            <a:r>
              <a:rPr lang="en-US" altLang="zh-CN" dirty="0">
                <a:solidFill>
                  <a:srgbClr val="FF0000"/>
                </a:solidFill>
              </a:rPr>
              <a:t>,</a:t>
            </a:r>
            <a:r>
              <a:rPr lang="zh-CN" altLang="en-US" dirty="0">
                <a:solidFill>
                  <a:srgbClr val="FF0000"/>
                </a:solidFill>
              </a:rPr>
              <a:t>每日完成总任务的</a:t>
            </a:r>
            <a:r>
              <a:rPr lang="en-US" altLang="zh-CN" dirty="0">
                <a:solidFill>
                  <a:srgbClr val="FF0000"/>
                </a:solidFill>
              </a:rPr>
              <a:t>10%</a:t>
            </a:r>
            <a:r>
              <a:rPr lang="en-US" altLang="zh-CN" dirty="0"/>
              <a:t>)</a:t>
            </a:r>
            <a:r>
              <a:rPr lang="zh-CN" altLang="en-US" dirty="0"/>
              <a:t>，在第</a:t>
            </a:r>
            <a:r>
              <a:rPr lang="en-US" altLang="zh-CN" dirty="0"/>
              <a:t>3</a:t>
            </a:r>
            <a:r>
              <a:rPr lang="zh-CN" altLang="en-US" dirty="0"/>
              <a:t>天的时候，成本支出为</a:t>
            </a:r>
            <a:r>
              <a:rPr lang="en-US" altLang="zh-CN" dirty="0"/>
              <a:t>2</a:t>
            </a:r>
            <a:r>
              <a:rPr lang="zh-CN" altLang="en-US" dirty="0"/>
              <a:t>万，但任务只完成了</a:t>
            </a:r>
            <a:r>
              <a:rPr lang="en-US" altLang="zh-CN" dirty="0"/>
              <a:t>10%</a:t>
            </a:r>
            <a:r>
              <a:rPr lang="zh-CN" altLang="en-US" dirty="0"/>
              <a:t>，也不能简单地说项目成本良好，因为按计划完成这些任务只需要</a:t>
            </a:r>
            <a:r>
              <a:rPr lang="en-US" altLang="zh-CN" dirty="0"/>
              <a:t>1</a:t>
            </a:r>
            <a:r>
              <a:rPr lang="zh-CN" altLang="en-US" dirty="0"/>
              <a:t>万，而不是</a:t>
            </a:r>
            <a:r>
              <a:rPr lang="en-US" altLang="zh-CN" dirty="0"/>
              <a:t>2</a:t>
            </a:r>
            <a:r>
              <a:rPr lang="zh-CN" altLang="en-US" dirty="0"/>
              <a:t>万；</a:t>
            </a:r>
            <a:endParaRPr lang="en-US" altLang="zh-CN" dirty="0"/>
          </a:p>
          <a:p>
            <a:pPr lvl="2"/>
            <a:r>
              <a:rPr lang="zh-CN" altLang="en-US" dirty="0"/>
              <a:t>同样，如果第</a:t>
            </a:r>
            <a:r>
              <a:rPr lang="en-US" altLang="zh-CN" dirty="0"/>
              <a:t>3</a:t>
            </a:r>
            <a:r>
              <a:rPr lang="zh-CN" altLang="en-US" dirty="0"/>
              <a:t>天时，任务完成了</a:t>
            </a:r>
            <a:r>
              <a:rPr lang="en-US" altLang="zh-CN" dirty="0"/>
              <a:t>40%</a:t>
            </a:r>
            <a:r>
              <a:rPr lang="zh-CN" altLang="en-US" dirty="0"/>
              <a:t>，成本支出为</a:t>
            </a:r>
            <a:r>
              <a:rPr lang="en-US" altLang="zh-CN" dirty="0"/>
              <a:t>5</a:t>
            </a:r>
            <a:r>
              <a:rPr lang="zh-CN" altLang="en-US" dirty="0"/>
              <a:t>万，那么就不能简单地说项目进度良好，因为原本用这么多钱是可以完成</a:t>
            </a:r>
            <a:r>
              <a:rPr lang="en-US" altLang="zh-CN" dirty="0"/>
              <a:t>5</a:t>
            </a:r>
            <a:r>
              <a:rPr lang="zh-CN" altLang="en-US" dirty="0"/>
              <a:t>天的任务；</a:t>
            </a: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19</a:t>
            </a:fld>
            <a:endParaRPr lang="de-DE" altLang="zh-CN"/>
          </a:p>
        </p:txBody>
      </p:sp>
    </p:spTree>
    <p:extLst>
      <p:ext uri="{BB962C8B-B14F-4D97-AF65-F5344CB8AC3E}">
        <p14:creationId xmlns:p14="http://schemas.microsoft.com/office/powerpoint/2010/main" val="43265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完工预算</a:t>
            </a:r>
            <a:r>
              <a:rPr lang="en-US" altLang="zh-CN" sz="1200" dirty="0"/>
              <a:t>(BAC)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的成本基准，除非已批准变更，否则不能改变；</a:t>
            </a:r>
            <a:endParaRPr lang="en-US" altLang="zh-CN" sz="1200" dirty="0"/>
          </a:p>
          <a:p>
            <a:r>
              <a:rPr lang="zh-CN" altLang="en-US" sz="1200" dirty="0"/>
              <a:t>完工工期</a:t>
            </a:r>
            <a:r>
              <a:rPr lang="en-US" altLang="zh-CN" sz="1200" dirty="0"/>
              <a:t>(BDAC)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的进度基准，除非已批准变更，否则不能改变；</a:t>
            </a: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20</a:t>
            </a:fld>
            <a:endParaRPr lang="de-DE" altLang="zh-CN"/>
          </a:p>
        </p:txBody>
      </p:sp>
    </p:spTree>
    <p:extLst>
      <p:ext uri="{BB962C8B-B14F-4D97-AF65-F5344CB8AC3E}">
        <p14:creationId xmlns:p14="http://schemas.microsoft.com/office/powerpoint/2010/main" val="61458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26</a:t>
            </a:fld>
            <a:endParaRPr lang="en-US" altLang="zh-CN"/>
          </a:p>
        </p:txBody>
      </p:sp>
    </p:spTree>
    <p:extLst>
      <p:ext uri="{BB962C8B-B14F-4D97-AF65-F5344CB8AC3E}">
        <p14:creationId xmlns:p14="http://schemas.microsoft.com/office/powerpoint/2010/main" val="180705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27</a:t>
            </a:fld>
            <a:endParaRPr lang="en-US" altLang="zh-CN"/>
          </a:p>
        </p:txBody>
      </p:sp>
    </p:spTree>
    <p:extLst>
      <p:ext uri="{BB962C8B-B14F-4D97-AF65-F5344CB8AC3E}">
        <p14:creationId xmlns:p14="http://schemas.microsoft.com/office/powerpoint/2010/main" val="44340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28</a:t>
            </a:fld>
            <a:endParaRPr lang="en-US" altLang="zh-CN"/>
          </a:p>
        </p:txBody>
      </p:sp>
    </p:spTree>
    <p:extLst>
      <p:ext uri="{BB962C8B-B14F-4D97-AF65-F5344CB8AC3E}">
        <p14:creationId xmlns:p14="http://schemas.microsoft.com/office/powerpoint/2010/main" val="151120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29</a:t>
            </a:fld>
            <a:endParaRPr lang="en-US" altLang="zh-CN"/>
          </a:p>
        </p:txBody>
      </p:sp>
    </p:spTree>
    <p:extLst>
      <p:ext uri="{BB962C8B-B14F-4D97-AF65-F5344CB8AC3E}">
        <p14:creationId xmlns:p14="http://schemas.microsoft.com/office/powerpoint/2010/main" val="2798153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30</a:t>
            </a:fld>
            <a:endParaRPr lang="en-US" altLang="zh-CN"/>
          </a:p>
        </p:txBody>
      </p:sp>
    </p:spTree>
    <p:extLst>
      <p:ext uri="{BB962C8B-B14F-4D97-AF65-F5344CB8AC3E}">
        <p14:creationId xmlns:p14="http://schemas.microsoft.com/office/powerpoint/2010/main" val="3059881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a:t>Textmasterformate durch Klicken bearbeiten</a:t>
            </a:r>
          </a:p>
          <a:p>
            <a:pPr lvl="1"/>
            <a:r>
              <a:rPr lang="de-DE" altLang="zh-CN" dirty="0"/>
              <a:t>Zweite Ebene</a:t>
            </a:r>
          </a:p>
          <a:p>
            <a:pPr lvl="2"/>
            <a:r>
              <a:rPr lang="de-DE" altLang="zh-CN" dirty="0"/>
              <a:t>Dritte Ebene</a:t>
            </a:r>
          </a:p>
          <a:p>
            <a:pPr lvl="3"/>
            <a:r>
              <a:rPr lang="de-DE" altLang="zh-CN" dirty="0"/>
              <a:t>Vierte Ebene</a:t>
            </a:r>
          </a:p>
          <a:p>
            <a:pPr lvl="4"/>
            <a:r>
              <a:rPr lang="de-DE" altLang="zh-CN" dirty="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hyperlink" Target="http://www.apesk.com/mbti/dati.asp" TargetMode="External"/><Relationship Id="rId2" Type="http://schemas.openxmlformats.org/officeDocument/2006/relationships/hyperlink" Target="../&#21442;&#32771;&#36164;&#26009;/MBTI&#27979;&#35797;&#32467;&#26524;.docx" TargetMode="External"/><Relationship Id="rId1" Type="http://schemas.openxmlformats.org/officeDocument/2006/relationships/slideLayout" Target="../slideLayouts/slideLayout2.xml"/><Relationship Id="rId5" Type="http://schemas.openxmlformats.org/officeDocument/2006/relationships/hyperlink" Target="http://www.apesk.com/disc/" TargetMode="External"/><Relationship Id="rId4" Type="http://schemas.openxmlformats.org/officeDocument/2006/relationships/hyperlink" Target="../&#21442;&#32771;&#36164;&#26009;/DISC&#27979;&#35797;&#32467;&#26524;.docx"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26696;&#20363;/&#25191;&#34892;&#19982;&#30417;&#25511;/E_Huma_001%20&#22242;&#38431;&#32489;&#25928;&#35780;&#20215;.doc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26696;&#20363;/&#25191;&#34892;&#19982;&#30417;&#25511;/E_Huma_002%20&#21464;&#26356;&#35831;&#27714;.docx"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69.xml.rels><?xml version="1.0" encoding="UTF-8" standalone="yes"?>
<Relationships xmlns="http://schemas.openxmlformats.org/package/2006/relationships"><Relationship Id="rId2" Type="http://schemas.openxmlformats.org/officeDocument/2006/relationships/hyperlink" Target="../&#26696;&#20363;/&#25191;&#34892;&#19982;&#30417;&#25511;/M_Risk_001%20&#34394;&#25311;&#23398;&#38498;&#39033;&#30446;&#39118;&#38505;&#30331;&#35760;&#20876;(&#26356;&#26032;).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a:t>第四章 项目执行与监控</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执行过程中的最佳实践</a:t>
            </a:r>
            <a:endParaRPr lang="zh-CN" altLang="en-US" dirty="0"/>
          </a:p>
        </p:txBody>
      </p:sp>
      <p:sp>
        <p:nvSpPr>
          <p:cNvPr id="3" name="内容占位符 2"/>
          <p:cNvSpPr>
            <a:spLocks noGrp="1"/>
          </p:cNvSpPr>
          <p:nvPr>
            <p:ph idx="1"/>
          </p:nvPr>
        </p:nvSpPr>
        <p:spPr/>
        <p:txBody>
          <a:bodyPr/>
          <a:lstStyle/>
          <a:p>
            <a:r>
              <a:rPr lang="zh-CN" altLang="en-US" sz="2400" dirty="0"/>
              <a:t>在多团队协作过程中，思考如下几种情况怎么办？</a:t>
            </a:r>
            <a:endParaRPr lang="en-US" altLang="zh-CN" sz="2400" dirty="0"/>
          </a:p>
          <a:p>
            <a:pPr lvl="1"/>
            <a:r>
              <a:rPr lang="zh-CN" altLang="en-US" sz="2200" dirty="0"/>
              <a:t>同属开发人员，</a:t>
            </a:r>
            <a:r>
              <a:rPr lang="en-US" altLang="zh-CN" sz="2200" dirty="0"/>
              <a:t>A</a:t>
            </a:r>
            <a:r>
              <a:rPr lang="zh-CN" altLang="en-US" sz="2200" dirty="0"/>
              <a:t>的代码需要调用</a:t>
            </a:r>
            <a:r>
              <a:rPr lang="en-US" altLang="zh-CN" sz="2200" dirty="0"/>
              <a:t>B</a:t>
            </a:r>
            <a:r>
              <a:rPr lang="zh-CN" altLang="en-US" sz="2200" dirty="0"/>
              <a:t>写的接口，如何确保</a:t>
            </a:r>
            <a:r>
              <a:rPr lang="en-US" altLang="zh-CN" sz="2200" dirty="0"/>
              <a:t>B</a:t>
            </a:r>
            <a:r>
              <a:rPr lang="zh-CN" altLang="en-US" sz="2200" dirty="0"/>
              <a:t>的改动实时同步给</a:t>
            </a:r>
            <a:r>
              <a:rPr lang="en-US" altLang="zh-CN" sz="2200" dirty="0"/>
              <a:t>A</a:t>
            </a:r>
            <a:r>
              <a:rPr lang="zh-CN" altLang="en-US" sz="2200" dirty="0"/>
              <a:t>，而不造成混乱？</a:t>
            </a:r>
            <a:endParaRPr lang="en-US" altLang="zh-CN" sz="2200" dirty="0"/>
          </a:p>
          <a:p>
            <a:pPr lvl="1"/>
            <a:r>
              <a:rPr lang="zh-CN" altLang="en-US" sz="2200" dirty="0"/>
              <a:t>测试团队是否必须等开发完成才能介入？那样既影响总体效率，也容易一次性产生大量</a:t>
            </a:r>
            <a:r>
              <a:rPr lang="en-US" altLang="zh-CN" sz="2200" dirty="0"/>
              <a:t>Bug</a:t>
            </a:r>
            <a:r>
              <a:rPr lang="zh-CN" altLang="en-US" sz="2200" dirty="0"/>
              <a:t>，是否测试人员可以和开发人员紧密配合，及时发现</a:t>
            </a:r>
            <a:r>
              <a:rPr lang="en-US" altLang="zh-CN" sz="2200" dirty="0"/>
              <a:t>Bug</a:t>
            </a:r>
            <a:r>
              <a:rPr lang="zh-CN" altLang="en-US" sz="2200" dirty="0"/>
              <a:t>并修正？</a:t>
            </a:r>
            <a:endParaRPr lang="en-US" altLang="zh-CN" sz="2200" dirty="0"/>
          </a:p>
          <a:p>
            <a:pPr lvl="1"/>
            <a:r>
              <a:rPr lang="zh-CN" altLang="en-US" sz="2200" dirty="0"/>
              <a:t>客户随时都可能提出查看项目的进展成果，为了给客户演示，需要整个团队停止原计划，专门整理出一个可演示版本吗？</a:t>
            </a:r>
            <a:endParaRPr lang="en-US" altLang="zh-C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实例：北京利达智通陈君发的实习总结</a:t>
            </a:r>
          </a:p>
        </p:txBody>
      </p:sp>
      <p:sp>
        <p:nvSpPr>
          <p:cNvPr id="3" name="内容占位符 2"/>
          <p:cNvSpPr>
            <a:spLocks noGrp="1"/>
          </p:cNvSpPr>
          <p:nvPr>
            <p:ph idx="1"/>
          </p:nvPr>
        </p:nvSpPr>
        <p:spPr/>
        <p:txBody>
          <a:bodyPr/>
          <a:lstStyle/>
          <a:p>
            <a:r>
              <a:rPr lang="zh-CN" altLang="en-US" dirty="0"/>
              <a:t>由于最近的项目组里频繁的调整项目目录，我们组也不可避免的发生了，这就碰到好多时候上传代码的时候发生意外错误。有人就说编译趣味无穷</a:t>
            </a:r>
            <a:r>
              <a:rPr lang="en-US" altLang="zh-CN" dirty="0"/>
              <a:t>~~ </a:t>
            </a:r>
            <a:r>
              <a:rPr lang="zh-CN" altLang="en-US" dirty="0"/>
              <a:t>的确是，</a:t>
            </a:r>
            <a:r>
              <a:rPr lang="zh-CN" altLang="en-US" dirty="0">
                <a:solidFill>
                  <a:srgbClr val="FF0000"/>
                </a:solidFill>
              </a:rPr>
              <a:t>现在有时候编译不通过</a:t>
            </a:r>
            <a:r>
              <a:rPr lang="zh-CN" altLang="en-US" dirty="0"/>
              <a:t>，</a:t>
            </a:r>
            <a:r>
              <a:rPr lang="zh-CN" altLang="en-US" dirty="0">
                <a:solidFill>
                  <a:srgbClr val="7030A0"/>
                </a:solidFill>
              </a:rPr>
              <a:t>重新下一版，好不容易通过了，又发现</a:t>
            </a:r>
            <a:r>
              <a:rPr lang="en-US" altLang="zh-CN" dirty="0">
                <a:solidFill>
                  <a:srgbClr val="7030A0"/>
                </a:solidFill>
              </a:rPr>
              <a:t>exe</a:t>
            </a:r>
            <a:r>
              <a:rPr lang="zh-CN" altLang="en-US" dirty="0">
                <a:solidFill>
                  <a:srgbClr val="7030A0"/>
                </a:solidFill>
              </a:rPr>
              <a:t>程序起不来</a:t>
            </a:r>
            <a:r>
              <a:rPr lang="zh-CN" altLang="en-US" dirty="0"/>
              <a:t>！很是让人崩溃，这两天也在这件事情上浪费了不少的时间。这个时候就想到了不知道某本书上写的一段关于项目组中管理代码内容。现在一般项目组里通常管理代码的方式是，服务器上有一个版本，然后大家每天从服务器上下载后，进行自己的编码工作，当工作完成后就提交自己的代码。但是可能有的人不小心把代码提交错误，或者漏提交，这样就造成了服务器上的版本有错误，继而在第二天耽误大家的时间！虽然说每个人都会小心的，可是项目组百十号人，每人一年犯上一两次错误，就会造成很多这样的情况。所以还会有另外一个服务器，这个服务器的作用是当每天工作结束之后有一个人负责将第一号服务器上的版本进行编译，运行，如果没有错误再将第一号服务器上的代码上传到新服务器上。这样就能每天从新服务器上下载代码，将提交的代码放到原来的服务器上，这样就能避免因为提交代码失误而造成耽误大家时间的事件发生。</a:t>
            </a:r>
            <a:br>
              <a:rPr lang="zh-CN" altLang="en-US" dirty="0"/>
            </a:br>
            <a:endParaRPr lang="zh-CN" altLang="en-US" dirty="0"/>
          </a:p>
        </p:txBody>
      </p:sp>
    </p:spTree>
    <p:extLst>
      <p:ext uri="{BB962C8B-B14F-4D97-AF65-F5344CB8AC3E}">
        <p14:creationId xmlns:p14="http://schemas.microsoft.com/office/powerpoint/2010/main" val="41350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a:t>
            </a:r>
          </a:p>
        </p:txBody>
      </p:sp>
      <p:pic>
        <p:nvPicPr>
          <p:cNvPr id="4" name="Picture 97"/>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886" y="1484493"/>
            <a:ext cx="7601041" cy="4898672"/>
          </a:xfrm>
          <a:prstGeom prst="rect">
            <a:avLst/>
          </a:prstGeom>
          <a:noFill/>
          <a:ln>
            <a:noFill/>
          </a:ln>
          <a:effectLs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每日构建</a:t>
            </a: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1" y="1395872"/>
            <a:ext cx="8626460" cy="4711014"/>
          </a:xfrm>
          <a:prstGeom prst="rect">
            <a:avLst/>
          </a:prstGeom>
          <a:noFill/>
          <a:ln w="317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实施质量控制</a:t>
            </a:r>
          </a:p>
        </p:txBody>
      </p:sp>
      <p:sp>
        <p:nvSpPr>
          <p:cNvPr id="3" name="内容占位符 2"/>
          <p:cNvSpPr>
            <a:spLocks noGrp="1"/>
          </p:cNvSpPr>
          <p:nvPr>
            <p:ph idx="1"/>
          </p:nvPr>
        </p:nvSpPr>
        <p:spPr>
          <a:xfrm>
            <a:off x="295275" y="1489075"/>
            <a:ext cx="8524875" cy="5120272"/>
          </a:xfrm>
        </p:spPr>
        <p:txBody>
          <a:bodyPr/>
          <a:lstStyle/>
          <a:p>
            <a:r>
              <a:rPr lang="zh-CN" altLang="zh-CN" dirty="0"/>
              <a:t>质量已成为现代产品的核心竞争力，质量工作贯穿于项目的整个过程</a:t>
            </a:r>
            <a:endParaRPr lang="en-US" altLang="zh-CN" dirty="0"/>
          </a:p>
          <a:p>
            <a:r>
              <a:rPr lang="zh-CN" altLang="zh-CN" dirty="0"/>
              <a:t>软件测试的成果通常包括</a:t>
            </a:r>
            <a:r>
              <a:rPr lang="zh-CN" altLang="en-US" dirty="0"/>
              <a:t>：</a:t>
            </a:r>
            <a:r>
              <a:rPr lang="zh-CN" altLang="zh-CN" dirty="0"/>
              <a:t>缺陷报告和测试报告。缺陷报告就是</a:t>
            </a:r>
            <a:r>
              <a:rPr lang="en-US" altLang="zh-CN" dirty="0"/>
              <a:t>Bug</a:t>
            </a:r>
            <a:r>
              <a:rPr lang="zh-CN" altLang="zh-CN" dirty="0"/>
              <a:t>说明，现在通常用</a:t>
            </a:r>
            <a:r>
              <a:rPr lang="en-US" altLang="zh-CN" dirty="0"/>
              <a:t>Bug</a:t>
            </a:r>
            <a:r>
              <a:rPr lang="zh-CN" altLang="zh-CN" dirty="0"/>
              <a:t>管理工具集中管理；测试报告是整个测试工作完成后的总结报告，总结测试过程中的各类结果</a:t>
            </a:r>
            <a:endParaRPr lang="en-US" altLang="zh-CN" dirty="0"/>
          </a:p>
          <a:p>
            <a:r>
              <a:rPr lang="zh-CN" altLang="en-US" dirty="0"/>
              <a:t>测试常用的方法和策略</a:t>
            </a:r>
            <a:endParaRPr lang="en-US" altLang="zh-CN" dirty="0"/>
          </a:p>
          <a:p>
            <a:pPr lvl="1"/>
            <a:r>
              <a:rPr lang="zh-CN" altLang="en-US" dirty="0"/>
              <a:t>黑盒测试、白盒测试</a:t>
            </a:r>
            <a:endParaRPr lang="en-US" altLang="zh-CN" dirty="0"/>
          </a:p>
          <a:p>
            <a:pPr lvl="1"/>
            <a:r>
              <a:rPr lang="zh-CN" altLang="en-US" dirty="0"/>
              <a:t>单元测试、集成测试、验收测试、集成测试</a:t>
            </a:r>
            <a:endParaRPr lang="en-US" altLang="zh-CN" dirty="0"/>
          </a:p>
          <a:p>
            <a:r>
              <a:rPr lang="zh-CN" altLang="en-US" dirty="0"/>
              <a:t>测试常用的工具</a:t>
            </a:r>
            <a:endParaRPr lang="en-US" altLang="zh-CN" dirty="0"/>
          </a:p>
          <a:p>
            <a:pPr lvl="1"/>
            <a:r>
              <a:rPr lang="zh-CN" altLang="en-US" dirty="0"/>
              <a:t>内存分析工具</a:t>
            </a:r>
            <a:endParaRPr lang="en-US" altLang="zh-CN" dirty="0"/>
          </a:p>
          <a:p>
            <a:pPr lvl="1"/>
            <a:r>
              <a:rPr lang="zh-CN" altLang="en-US" dirty="0"/>
              <a:t>性能分析工具</a:t>
            </a:r>
            <a:endParaRPr lang="en-US" altLang="zh-CN" dirty="0"/>
          </a:p>
          <a:p>
            <a:pPr lvl="1"/>
            <a:r>
              <a:rPr lang="en-US" altLang="zh-CN" dirty="0"/>
              <a:t>GUI</a:t>
            </a:r>
            <a:r>
              <a:rPr lang="zh-CN" altLang="en-US" dirty="0"/>
              <a:t>测试工具</a:t>
            </a:r>
            <a:endParaRPr lang="en-US" altLang="zh-CN" dirty="0"/>
          </a:p>
          <a:p>
            <a:pPr lvl="1"/>
            <a:r>
              <a:rPr lang="en-US" altLang="zh-CN" dirty="0"/>
              <a:t>……</a:t>
            </a:r>
          </a:p>
          <a:p>
            <a:pPr lvl="1"/>
            <a:endParaRPr lang="zh-CN" altLang="en-US" dirty="0"/>
          </a:p>
        </p:txBody>
      </p:sp>
    </p:spTree>
    <p:extLst>
      <p:ext uri="{BB962C8B-B14F-4D97-AF65-F5344CB8AC3E}">
        <p14:creationId xmlns:p14="http://schemas.microsoft.com/office/powerpoint/2010/main" val="2926000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实施采购</a:t>
            </a:r>
          </a:p>
        </p:txBody>
      </p:sp>
      <p:sp>
        <p:nvSpPr>
          <p:cNvPr id="3" name="内容占位符 2"/>
          <p:cNvSpPr>
            <a:spLocks noGrp="1"/>
          </p:cNvSpPr>
          <p:nvPr>
            <p:ph idx="1"/>
          </p:nvPr>
        </p:nvSpPr>
        <p:spPr/>
        <p:txBody>
          <a:bodyPr/>
          <a:lstStyle/>
          <a:p>
            <a:r>
              <a:rPr lang="zh-CN" altLang="zh-CN" dirty="0"/>
              <a:t>如果项目需要外采资源，在项目执行过程中，项目经理就依据采购计划实施采购</a:t>
            </a:r>
            <a:endParaRPr lang="zh-CN" altLang="en-US" dirty="0"/>
          </a:p>
        </p:txBody>
      </p:sp>
    </p:spTree>
    <p:extLst>
      <p:ext uri="{BB962C8B-B14F-4D97-AF65-F5344CB8AC3E}">
        <p14:creationId xmlns:p14="http://schemas.microsoft.com/office/powerpoint/2010/main" val="1395230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 </a:t>
            </a:r>
            <a:r>
              <a:rPr lang="en-US" altLang="zh-CN" dirty="0"/>
              <a:t>&amp; </a:t>
            </a:r>
            <a:r>
              <a:rPr lang="zh-CN" altLang="en-US" dirty="0"/>
              <a:t>收集绩效指标</a:t>
            </a:r>
          </a:p>
        </p:txBody>
      </p:sp>
      <p:sp>
        <p:nvSpPr>
          <p:cNvPr id="3" name="内容占位符 2"/>
          <p:cNvSpPr>
            <a:spLocks noGrp="1"/>
          </p:cNvSpPr>
          <p:nvPr>
            <p:ph idx="1"/>
          </p:nvPr>
        </p:nvSpPr>
        <p:spPr/>
        <p:txBody>
          <a:bodyPr/>
          <a:lstStyle/>
          <a:p>
            <a:r>
              <a:rPr lang="zh-CN" altLang="en-US" sz="2400" dirty="0"/>
              <a:t>项目经理需要及时收集项目执行的绩效指标，以了解整体项目的进展情况，常见的方式有：</a:t>
            </a:r>
            <a:endParaRPr lang="en-US" altLang="zh-CN" sz="2400" dirty="0"/>
          </a:p>
          <a:p>
            <a:pPr lvl="1"/>
            <a:r>
              <a:rPr lang="zh-CN" altLang="en-US" sz="2200" dirty="0"/>
              <a:t>定期项目内部报告（日、周报）</a:t>
            </a:r>
            <a:endParaRPr lang="en-US" altLang="zh-CN" sz="2200" dirty="0"/>
          </a:p>
          <a:p>
            <a:pPr lvl="1"/>
            <a:r>
              <a:rPr lang="zh-CN" altLang="en-US" sz="2200" dirty="0"/>
              <a:t>项目例会（避免“会而不议、议而不决、决而不行”，并做好会议记录）</a:t>
            </a:r>
            <a:endParaRPr lang="en-US" altLang="zh-CN" sz="2200" dirty="0"/>
          </a:p>
          <a:p>
            <a:pPr lvl="1"/>
            <a:r>
              <a:rPr lang="zh-CN" altLang="en-US" sz="2200" dirty="0"/>
              <a:t>每日“站立式”会议</a:t>
            </a:r>
            <a:endParaRPr lang="en-US" altLang="zh-CN" sz="2200" dirty="0"/>
          </a:p>
          <a:p>
            <a:pPr lvl="1"/>
            <a:r>
              <a:rPr lang="zh-CN" altLang="en-US" sz="2200" dirty="0"/>
              <a:t>电话</a:t>
            </a:r>
            <a:r>
              <a:rPr lang="en-US" altLang="zh-CN" sz="2200" dirty="0"/>
              <a:t>/</a:t>
            </a:r>
            <a:r>
              <a:rPr lang="zh-CN" altLang="en-US" sz="2200" dirty="0"/>
              <a:t>电子邮件沟通</a:t>
            </a:r>
            <a:endParaRPr lang="en-US" altLang="zh-CN" sz="2200" dirty="0"/>
          </a:p>
          <a:p>
            <a:pPr lvl="1"/>
            <a:r>
              <a:rPr lang="zh-CN" altLang="en-US" sz="2200" dirty="0"/>
              <a:t>面谈</a:t>
            </a:r>
            <a:endParaRPr lang="en-US" altLang="zh-CN" sz="2200" dirty="0"/>
          </a:p>
          <a:p>
            <a:pPr lvl="1"/>
            <a:r>
              <a:rPr lang="zh-CN" altLang="en-US" sz="2200" dirty="0"/>
              <a:t>现场检查</a:t>
            </a:r>
            <a:endParaRPr lang="en-US" altLang="zh-CN" sz="2200" dirty="0"/>
          </a:p>
          <a:p>
            <a:pPr lvl="1"/>
            <a:r>
              <a:rPr lang="zh-CN" altLang="en-US" sz="2200" dirty="0"/>
              <a:t>项目管理信息系统</a:t>
            </a:r>
            <a:r>
              <a:rPr lang="en-US" altLang="zh-CN" sz="2200" dirty="0"/>
              <a:t>(</a:t>
            </a:r>
            <a:r>
              <a:rPr lang="en-US" altLang="zh-CN" sz="2200" dirty="0" err="1"/>
              <a:t>Redmine</a:t>
            </a:r>
            <a:r>
              <a:rPr lang="zh-CN" altLang="en-US" sz="2200" dirty="0"/>
              <a:t>、</a:t>
            </a:r>
            <a:r>
              <a:rPr lang="en-US" altLang="zh-CN" sz="2200" dirty="0"/>
              <a:t>Project Server…..)</a:t>
            </a:r>
            <a:endParaRPr lang="zh-CN" alt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3. </a:t>
            </a:r>
            <a:r>
              <a:rPr lang="zh-CN" altLang="en-US" sz="2800" dirty="0"/>
              <a:t>评审绩效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3755571" y="2988129"/>
            <a:ext cx="996043"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57132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评审各项绩效指标</a:t>
            </a:r>
          </a:p>
        </p:txBody>
      </p:sp>
      <p:sp>
        <p:nvSpPr>
          <p:cNvPr id="3" name="内容占位符 2"/>
          <p:cNvSpPr>
            <a:spLocks noGrp="1"/>
          </p:cNvSpPr>
          <p:nvPr>
            <p:ph idx="1"/>
          </p:nvPr>
        </p:nvSpPr>
        <p:spPr/>
        <p:txBody>
          <a:bodyPr/>
          <a:lstStyle/>
          <a:p>
            <a:pPr marL="512763" indent="-457200">
              <a:buFont typeface="+mj-lt"/>
              <a:buAutoNum type="arabicPeriod"/>
            </a:pPr>
            <a:r>
              <a:rPr lang="zh-CN" altLang="en-US" sz="2400" dirty="0"/>
              <a:t>确定（范围、进度、成本、质量）偏差（将现状与基准比较，得出偏差）； </a:t>
            </a:r>
            <a:endParaRPr lang="en-US" altLang="zh-CN" sz="2400" dirty="0"/>
          </a:p>
          <a:p>
            <a:pPr marL="512763" indent="-457200">
              <a:buFont typeface="+mj-lt"/>
              <a:buAutoNum type="arabicPeriod"/>
            </a:pPr>
            <a:r>
              <a:rPr lang="zh-CN" altLang="en-US" sz="2400" dirty="0"/>
              <a:t>分析产生偏差原因；</a:t>
            </a:r>
            <a:endParaRPr lang="en-US" altLang="zh-CN" sz="2400" dirty="0"/>
          </a:p>
          <a:p>
            <a:pPr marL="512763" indent="-457200">
              <a:buFont typeface="+mj-lt"/>
              <a:buAutoNum type="arabicPeriod"/>
            </a:pPr>
            <a:r>
              <a:rPr lang="zh-CN" altLang="en-US" sz="2400" dirty="0"/>
              <a:t>确定对偏差的态度；</a:t>
            </a:r>
            <a:endParaRPr lang="en-US" altLang="zh-CN" sz="2400" dirty="0"/>
          </a:p>
          <a:p>
            <a:pPr marL="776288" lvl="1" indent="-457200">
              <a:buFont typeface="+mj-lt"/>
              <a:buAutoNum type="arabicPeriod"/>
            </a:pPr>
            <a:r>
              <a:rPr lang="zh-CN" altLang="en-US" sz="2200" dirty="0"/>
              <a:t>偏差可控：继续现状，等待下一评审周期；</a:t>
            </a:r>
            <a:endParaRPr lang="en-US" altLang="zh-CN" sz="2200" dirty="0"/>
          </a:p>
          <a:p>
            <a:pPr marL="776288" lvl="1" indent="-457200">
              <a:buFont typeface="+mj-lt"/>
              <a:buAutoNum type="arabicPeriod"/>
            </a:pPr>
            <a:r>
              <a:rPr lang="zh-CN" altLang="en-US" sz="2200" dirty="0"/>
              <a:t>偏差不可控：制定纠正偏差的措施，提出变更请求；</a:t>
            </a:r>
            <a:endParaRPr lang="en-US" altLang="zh-CN" sz="2400" dirty="0"/>
          </a:p>
        </p:txBody>
      </p:sp>
      <p:cxnSp>
        <p:nvCxnSpPr>
          <p:cNvPr id="4" name="直接连接符 3"/>
          <p:cNvCxnSpPr/>
          <p:nvPr/>
        </p:nvCxnSpPr>
        <p:spPr bwMode="auto">
          <a:xfrm rot="5400000">
            <a:off x="3699188" y="5284371"/>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5" name="组合 24"/>
          <p:cNvGrpSpPr/>
          <p:nvPr/>
        </p:nvGrpSpPr>
        <p:grpSpPr>
          <a:xfrm>
            <a:off x="1077658" y="4212772"/>
            <a:ext cx="5257855" cy="2171699"/>
            <a:chOff x="1207521" y="2708465"/>
            <a:chExt cx="5257855" cy="2171699"/>
          </a:xfrm>
        </p:grpSpPr>
        <p:grpSp>
          <p:nvGrpSpPr>
            <p:cNvPr id="6" name="组合 7"/>
            <p:cNvGrpSpPr/>
            <p:nvPr/>
          </p:nvGrpSpPr>
          <p:grpSpPr>
            <a:xfrm>
              <a:off x="1207521" y="2708465"/>
              <a:ext cx="4718985" cy="2171699"/>
              <a:chOff x="1207521" y="2708465"/>
              <a:chExt cx="4718985" cy="2171699"/>
            </a:xfrm>
          </p:grpSpPr>
          <p:cxnSp>
            <p:nvCxnSpPr>
              <p:cNvPr id="8" name="直接箭头连接符 7"/>
              <p:cNvCxnSpPr/>
              <p:nvPr/>
            </p:nvCxnSpPr>
            <p:spPr bwMode="auto">
              <a:xfrm flipV="1">
                <a:off x="1207521" y="2708465"/>
                <a:ext cx="0" cy="217169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 name="直接箭头连接符 8"/>
              <p:cNvCxnSpPr/>
              <p:nvPr/>
            </p:nvCxnSpPr>
            <p:spPr bwMode="auto">
              <a:xfrm>
                <a:off x="1208314" y="3788229"/>
                <a:ext cx="4718192"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7" name="TextBox 6"/>
            <p:cNvSpPr txBox="1"/>
            <p:nvPr/>
          </p:nvSpPr>
          <p:spPr>
            <a:xfrm>
              <a:off x="6057892" y="3543147"/>
              <a:ext cx="407484" cy="461665"/>
            </a:xfrm>
            <a:prstGeom prst="rect">
              <a:avLst/>
            </a:prstGeom>
            <a:noFill/>
          </p:spPr>
          <p:txBody>
            <a:bodyPr wrap="none" rtlCol="0">
              <a:spAutoFit/>
            </a:bodyPr>
            <a:lstStyle/>
            <a:p>
              <a:r>
                <a:rPr lang="en-US" altLang="zh-CN" sz="2400" b="1" dirty="0"/>
                <a:t>B</a:t>
              </a:r>
              <a:endParaRPr lang="zh-CN" altLang="en-US" sz="2400" b="1" dirty="0"/>
            </a:p>
          </p:txBody>
        </p:sp>
      </p:grpSp>
      <p:grpSp>
        <p:nvGrpSpPr>
          <p:cNvPr id="10" name="组合 25"/>
          <p:cNvGrpSpPr/>
          <p:nvPr/>
        </p:nvGrpSpPr>
        <p:grpSpPr>
          <a:xfrm>
            <a:off x="1094780" y="4443457"/>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charset="0"/>
              </a:endParaRPr>
            </a:p>
          </p:txBody>
        </p:sp>
        <p:sp>
          <p:nvSpPr>
            <p:cNvPr id="12" name="TextBox 11"/>
            <p:cNvSpPr txBox="1"/>
            <p:nvPr/>
          </p:nvSpPr>
          <p:spPr>
            <a:xfrm>
              <a:off x="1910429" y="3037117"/>
              <a:ext cx="407484" cy="46166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sp>
        <p:nvSpPr>
          <p:cNvPr id="13" name="TextBox 12"/>
          <p:cNvSpPr txBox="1"/>
          <p:nvPr/>
        </p:nvSpPr>
        <p:spPr>
          <a:xfrm>
            <a:off x="6262982" y="5721667"/>
            <a:ext cx="3054041" cy="707886"/>
          </a:xfrm>
          <a:prstGeom prst="rect">
            <a:avLst/>
          </a:prstGeom>
          <a:noFill/>
        </p:spPr>
        <p:txBody>
          <a:bodyPr wrap="none" rtlCol="0">
            <a:spAutoFit/>
          </a:bodyPr>
          <a:lstStyle/>
          <a:p>
            <a:r>
              <a:rPr lang="en-US" altLang="zh-CN" dirty="0">
                <a:latin typeface="方正姚体" pitchFamily="2" charset="-122"/>
                <a:ea typeface="方正姚体" pitchFamily="2" charset="-122"/>
              </a:rPr>
              <a:t>B,   Baseline:</a:t>
            </a:r>
            <a:r>
              <a:rPr lang="zh-CN" altLang="en-US" dirty="0">
                <a:latin typeface="方正姚体" pitchFamily="2" charset="-122"/>
                <a:ea typeface="方正姚体" pitchFamily="2" charset="-122"/>
              </a:rPr>
              <a:t>基准计划；</a:t>
            </a:r>
            <a:endParaRPr lang="en-US" altLang="zh-CN" dirty="0">
              <a:latin typeface="方正姚体" pitchFamily="2" charset="-122"/>
              <a:ea typeface="方正姚体" pitchFamily="2" charset="-122"/>
            </a:endParaRPr>
          </a:p>
          <a:p>
            <a:r>
              <a:rPr lang="en-US" altLang="zh-CN" dirty="0">
                <a:latin typeface="方正姚体" pitchFamily="2" charset="-122"/>
                <a:ea typeface="方正姚体" pitchFamily="2" charset="-122"/>
              </a:rPr>
              <a:t>A,   Active:</a:t>
            </a:r>
            <a:r>
              <a:rPr lang="zh-CN" altLang="en-US" dirty="0">
                <a:latin typeface="方正姚体" pitchFamily="2" charset="-122"/>
                <a:ea typeface="方正姚体" pitchFamily="2" charset="-122"/>
              </a:rPr>
              <a:t>实际执行状况；</a:t>
            </a:r>
            <a:endParaRPr lang="en-US" altLang="zh-CN" dirty="0">
              <a:latin typeface="方正姚体" pitchFamily="2" charset="-122"/>
              <a:ea typeface="方正姚体" pitchFamily="2" charset="-122"/>
            </a:endParaRPr>
          </a:p>
        </p:txBody>
      </p:sp>
      <p:sp>
        <p:nvSpPr>
          <p:cNvPr id="14" name="TextBox 13"/>
          <p:cNvSpPr txBox="1"/>
          <p:nvPr/>
        </p:nvSpPr>
        <p:spPr>
          <a:xfrm>
            <a:off x="1919014" y="6229498"/>
            <a:ext cx="954107" cy="400110"/>
          </a:xfrm>
          <a:prstGeom prst="rect">
            <a:avLst/>
          </a:prstGeom>
          <a:noFill/>
        </p:spPr>
        <p:txBody>
          <a:bodyPr wrap="none" rtlCol="0">
            <a:spAutoFit/>
          </a:bodyPr>
          <a:lstStyle/>
          <a:p>
            <a:r>
              <a:rPr lang="zh-CN" altLang="en-US" dirty="0"/>
              <a:t>监控点</a:t>
            </a:r>
          </a:p>
        </p:txBody>
      </p:sp>
      <p:cxnSp>
        <p:nvCxnSpPr>
          <p:cNvPr id="15" name="直接连接符 14"/>
          <p:cNvCxnSpPr/>
          <p:nvPr/>
        </p:nvCxnSpPr>
        <p:spPr bwMode="auto">
          <a:xfrm rot="5400000">
            <a:off x="2610584" y="530613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16" name="直接连接符 15"/>
          <p:cNvCxnSpPr/>
          <p:nvPr/>
        </p:nvCxnSpPr>
        <p:spPr bwMode="auto">
          <a:xfrm rot="5400000">
            <a:off x="1418567" y="5322468"/>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Tree>
    <p:extLst>
      <p:ext uri="{BB962C8B-B14F-4D97-AF65-F5344CB8AC3E}">
        <p14:creationId xmlns:p14="http://schemas.microsoft.com/office/powerpoint/2010/main" val="312726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分析成本偏差（挣值管理 </a:t>
            </a:r>
            <a:r>
              <a:rPr lang="en-US" altLang="zh-CN" dirty="0"/>
              <a:t>EVM)</a:t>
            </a:r>
            <a:endParaRPr lang="zh-CN" altLang="en-US" dirty="0"/>
          </a:p>
        </p:txBody>
      </p:sp>
      <p:sp>
        <p:nvSpPr>
          <p:cNvPr id="3" name="内容占位符 2"/>
          <p:cNvSpPr>
            <a:spLocks noGrp="1"/>
          </p:cNvSpPr>
          <p:nvPr>
            <p:ph idx="1"/>
          </p:nvPr>
        </p:nvSpPr>
        <p:spPr>
          <a:xfrm>
            <a:off x="295275" y="1489075"/>
            <a:ext cx="8524875" cy="3017611"/>
          </a:xfrm>
        </p:spPr>
        <p:txBody>
          <a:bodyPr/>
          <a:lstStyle/>
          <a:p>
            <a:r>
              <a:rPr lang="en-US" altLang="zh-CN" sz="2400" dirty="0"/>
              <a:t>EVM</a:t>
            </a:r>
            <a:r>
              <a:rPr lang="zh-CN" altLang="en-US" sz="2400" dirty="0"/>
              <a:t>是一种常用的绩效测量方法，综合考虑项目范围、成本与进度指标，就是在既定的范围之下综合考虑进度和成本绩效，以避免单独衡量时间或成本的弊端：</a:t>
            </a:r>
            <a:endParaRPr lang="en-US" altLang="zh-CN" sz="2400" dirty="0"/>
          </a:p>
          <a:p>
            <a:pPr lvl="2"/>
            <a:r>
              <a:rPr lang="zh-CN" altLang="en-US" sz="2000" dirty="0"/>
              <a:t>例</a:t>
            </a:r>
            <a:r>
              <a:rPr lang="en-US" altLang="zh-CN" sz="2000" dirty="0"/>
              <a:t>1</a:t>
            </a:r>
            <a:r>
              <a:rPr lang="zh-CN" altLang="en-US" sz="2000" dirty="0"/>
              <a:t>：总预算</a:t>
            </a:r>
            <a:r>
              <a:rPr lang="en-US" altLang="zh-CN" sz="2000" dirty="0"/>
              <a:t>10</a:t>
            </a:r>
            <a:r>
              <a:rPr lang="zh-CN" altLang="en-US" sz="2000" dirty="0"/>
              <a:t>万，为期</a:t>
            </a:r>
            <a:r>
              <a:rPr lang="en-US" altLang="zh-CN" sz="2000" dirty="0"/>
              <a:t>10</a:t>
            </a:r>
            <a:r>
              <a:rPr lang="zh-CN" altLang="en-US" sz="2000" dirty="0"/>
              <a:t>天的项目</a:t>
            </a:r>
            <a:r>
              <a:rPr lang="en-US" altLang="zh-CN" sz="2000" dirty="0"/>
              <a:t>(</a:t>
            </a:r>
            <a:r>
              <a:rPr lang="zh-CN" altLang="en-US" sz="2000" dirty="0">
                <a:solidFill>
                  <a:srgbClr val="FF0000"/>
                </a:solidFill>
              </a:rPr>
              <a:t>每日成本</a:t>
            </a:r>
            <a:r>
              <a:rPr lang="en-US" altLang="zh-CN" sz="2000" dirty="0">
                <a:solidFill>
                  <a:srgbClr val="FF0000"/>
                </a:solidFill>
              </a:rPr>
              <a:t>1</a:t>
            </a:r>
            <a:r>
              <a:rPr lang="zh-CN" altLang="en-US" sz="2000" dirty="0">
                <a:solidFill>
                  <a:srgbClr val="FF0000"/>
                </a:solidFill>
              </a:rPr>
              <a:t>万</a:t>
            </a:r>
            <a:r>
              <a:rPr lang="en-US" altLang="zh-CN" sz="2000" dirty="0">
                <a:solidFill>
                  <a:srgbClr val="FF0000"/>
                </a:solidFill>
              </a:rPr>
              <a:t>,</a:t>
            </a:r>
            <a:r>
              <a:rPr lang="zh-CN" altLang="en-US" sz="2000" dirty="0">
                <a:solidFill>
                  <a:srgbClr val="FF0000"/>
                </a:solidFill>
              </a:rPr>
              <a:t>每日完成总任务的</a:t>
            </a:r>
            <a:r>
              <a:rPr lang="en-US" altLang="zh-CN" sz="2000" dirty="0">
                <a:solidFill>
                  <a:srgbClr val="FF0000"/>
                </a:solidFill>
              </a:rPr>
              <a:t>10%</a:t>
            </a:r>
            <a:r>
              <a:rPr lang="en-US" altLang="zh-CN" sz="2000" dirty="0"/>
              <a:t>)</a:t>
            </a:r>
            <a:r>
              <a:rPr lang="zh-CN" altLang="en-US" sz="2000" dirty="0"/>
              <a:t>，在第</a:t>
            </a:r>
            <a:r>
              <a:rPr lang="en-US" altLang="zh-CN" sz="2000" dirty="0"/>
              <a:t>3</a:t>
            </a:r>
            <a:r>
              <a:rPr lang="zh-CN" altLang="en-US" sz="2000" dirty="0"/>
              <a:t>天的时候，成本支出为</a:t>
            </a:r>
            <a:r>
              <a:rPr lang="en-US" altLang="zh-CN" sz="2000" dirty="0"/>
              <a:t>2</a:t>
            </a:r>
            <a:r>
              <a:rPr lang="zh-CN" altLang="en-US" sz="2000" dirty="0"/>
              <a:t>万，但任务只完成了</a:t>
            </a:r>
            <a:r>
              <a:rPr lang="en-US" altLang="zh-CN" sz="2000" dirty="0"/>
              <a:t>10%</a:t>
            </a:r>
            <a:r>
              <a:rPr lang="zh-CN" altLang="en-US" sz="2000" dirty="0"/>
              <a:t>。这种情况下，成本是节约了还是超支了？</a:t>
            </a:r>
            <a:endParaRPr lang="en-US" altLang="zh-CN" sz="2000" dirty="0"/>
          </a:p>
          <a:p>
            <a:pPr lvl="2"/>
            <a:r>
              <a:rPr lang="zh-CN" altLang="en-US" sz="2000" dirty="0"/>
              <a:t>例</a:t>
            </a:r>
            <a:r>
              <a:rPr lang="en-US" altLang="zh-CN" sz="2000" dirty="0"/>
              <a:t>2</a:t>
            </a:r>
            <a:r>
              <a:rPr lang="zh-CN" altLang="en-US" sz="2000" dirty="0"/>
              <a:t>：如果第</a:t>
            </a:r>
            <a:r>
              <a:rPr lang="en-US" altLang="zh-CN" sz="2000" dirty="0"/>
              <a:t>3</a:t>
            </a:r>
            <a:r>
              <a:rPr lang="zh-CN" altLang="en-US" sz="2000" dirty="0"/>
              <a:t>天时，任务完成了</a:t>
            </a:r>
            <a:r>
              <a:rPr lang="en-US" altLang="zh-CN" sz="2000" dirty="0"/>
              <a:t>40%</a:t>
            </a:r>
            <a:r>
              <a:rPr lang="zh-CN" altLang="en-US" sz="2000" dirty="0"/>
              <a:t>，成本支出为</a:t>
            </a:r>
            <a:r>
              <a:rPr lang="en-US" altLang="zh-CN" sz="2000" dirty="0"/>
              <a:t>5</a:t>
            </a:r>
            <a:r>
              <a:rPr lang="zh-CN" altLang="en-US" sz="2000" dirty="0"/>
              <a:t>万。这种情况下，进度是快了还是慢了？</a:t>
            </a:r>
          </a:p>
        </p:txBody>
      </p:sp>
      <p:graphicFrame>
        <p:nvGraphicFramePr>
          <p:cNvPr id="4" name="表格 3"/>
          <p:cNvGraphicFramePr>
            <a:graphicFrameLocks noGrp="1"/>
          </p:cNvGraphicFramePr>
          <p:nvPr>
            <p:extLst>
              <p:ext uri="{D42A27DB-BD31-4B8C-83A1-F6EECF244321}">
                <p14:modId xmlns:p14="http://schemas.microsoft.com/office/powerpoint/2010/main" val="59724457"/>
              </p:ext>
            </p:extLst>
          </p:nvPr>
        </p:nvGraphicFramePr>
        <p:xfrm>
          <a:off x="821872" y="4581071"/>
          <a:ext cx="7701642" cy="138176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808480">
                  <a:extLst>
                    <a:ext uri="{9D8B030D-6E8A-4147-A177-3AD203B41FA5}">
                      <a16:colId xmlns:a16="http://schemas.microsoft.com/office/drawing/2014/main" val="20001"/>
                    </a:ext>
                  </a:extLst>
                </a:gridCol>
                <a:gridCol w="1744980">
                  <a:extLst>
                    <a:ext uri="{9D8B030D-6E8A-4147-A177-3AD203B41FA5}">
                      <a16:colId xmlns:a16="http://schemas.microsoft.com/office/drawing/2014/main" val="20002"/>
                    </a:ext>
                  </a:extLst>
                </a:gridCol>
                <a:gridCol w="2624182">
                  <a:extLst>
                    <a:ext uri="{9D8B030D-6E8A-4147-A177-3AD203B41FA5}">
                      <a16:colId xmlns:a16="http://schemas.microsoft.com/office/drawing/2014/main" val="20003"/>
                    </a:ext>
                  </a:extLst>
                </a:gridCol>
              </a:tblGrid>
              <a:tr h="370840">
                <a:tc>
                  <a:txBody>
                    <a:bodyPr/>
                    <a:lstStyle/>
                    <a:p>
                      <a:endParaRPr lang="zh-CN" altLang="en-US" dirty="0">
                        <a:latin typeface="黑体" pitchFamily="49" charset="-122"/>
                        <a:ea typeface="黑体" pitchFamily="49" charset="-122"/>
                      </a:endParaRPr>
                    </a:p>
                  </a:txBody>
                  <a:tcPr/>
                </a:tc>
                <a:tc>
                  <a:txBody>
                    <a:bodyPr/>
                    <a:lstStyle/>
                    <a:p>
                      <a:r>
                        <a:rPr lang="zh-CN" altLang="en-US" dirty="0">
                          <a:latin typeface="黑体" pitchFamily="49" charset="-122"/>
                          <a:ea typeface="黑体" pitchFamily="49" charset="-122"/>
                        </a:rPr>
                        <a:t>第</a:t>
                      </a:r>
                      <a:r>
                        <a:rPr lang="en-US" altLang="zh-CN" dirty="0">
                          <a:latin typeface="黑体" pitchFamily="49" charset="-122"/>
                          <a:ea typeface="黑体" pitchFamily="49" charset="-122"/>
                        </a:rPr>
                        <a:t>3</a:t>
                      </a:r>
                      <a:r>
                        <a:rPr lang="en-US" altLang="zh-CN" baseline="0" dirty="0">
                          <a:latin typeface="黑体" pitchFamily="49" charset="-122"/>
                          <a:ea typeface="黑体" pitchFamily="49" charset="-122"/>
                        </a:rPr>
                        <a:t> </a:t>
                      </a:r>
                      <a:r>
                        <a:rPr lang="zh-CN" altLang="en-US" baseline="0" dirty="0">
                          <a:latin typeface="黑体" pitchFamily="49" charset="-122"/>
                          <a:ea typeface="黑体" pitchFamily="49" charset="-122"/>
                        </a:rPr>
                        <a:t>天计划支出</a:t>
                      </a:r>
                      <a:endParaRPr lang="zh-CN" altLang="en-US" dirty="0">
                        <a:latin typeface="黑体" pitchFamily="49" charset="-122"/>
                        <a:ea typeface="黑体" pitchFamily="49" charset="-122"/>
                      </a:endParaRPr>
                    </a:p>
                  </a:txBody>
                  <a:tcPr/>
                </a:tc>
                <a:tc>
                  <a:txBody>
                    <a:bodyPr/>
                    <a:lstStyle/>
                    <a:p>
                      <a:r>
                        <a:rPr lang="zh-CN" altLang="en-US" dirty="0">
                          <a:latin typeface="黑体" pitchFamily="49" charset="-122"/>
                          <a:ea typeface="黑体" pitchFamily="49" charset="-122"/>
                        </a:rPr>
                        <a:t>第</a:t>
                      </a:r>
                      <a:r>
                        <a:rPr lang="en-US" altLang="zh-CN" dirty="0">
                          <a:latin typeface="黑体" pitchFamily="49" charset="-122"/>
                          <a:ea typeface="黑体" pitchFamily="49" charset="-122"/>
                        </a:rPr>
                        <a:t>3</a:t>
                      </a:r>
                      <a:r>
                        <a:rPr lang="zh-CN" altLang="en-US" dirty="0">
                          <a:latin typeface="黑体" pitchFamily="49" charset="-122"/>
                          <a:ea typeface="黑体" pitchFamily="49" charset="-122"/>
                        </a:rPr>
                        <a:t>天实际支出</a:t>
                      </a:r>
                    </a:p>
                  </a:txBody>
                  <a:tcPr/>
                </a:tc>
                <a:tc>
                  <a:txBody>
                    <a:bodyPr/>
                    <a:lstStyle/>
                    <a:p>
                      <a:r>
                        <a:rPr lang="zh-CN" altLang="en-US" dirty="0">
                          <a:latin typeface="黑体" pitchFamily="49" charset="-122"/>
                          <a:ea typeface="黑体" pitchFamily="49" charset="-122"/>
                        </a:rPr>
                        <a:t>第</a:t>
                      </a:r>
                      <a:r>
                        <a:rPr lang="en-US" altLang="zh-CN" dirty="0">
                          <a:latin typeface="黑体" pitchFamily="49" charset="-122"/>
                          <a:ea typeface="黑体" pitchFamily="49" charset="-122"/>
                        </a:rPr>
                        <a:t>3 </a:t>
                      </a:r>
                      <a:r>
                        <a:rPr lang="zh-CN" altLang="en-US" dirty="0">
                          <a:latin typeface="黑体" pitchFamily="49" charset="-122"/>
                          <a:ea typeface="黑体" pitchFamily="49" charset="-122"/>
                        </a:rPr>
                        <a:t>天实际完成任务</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计划支出</a:t>
                      </a:r>
                    </a:p>
                  </a:txBody>
                  <a:tcPr/>
                </a:tc>
                <a:extLst>
                  <a:ext uri="{0D108BD9-81ED-4DB2-BD59-A6C34878D82A}">
                    <a16:rowId xmlns:a16="http://schemas.microsoft.com/office/drawing/2014/main" val="10000"/>
                  </a:ext>
                </a:extLst>
              </a:tr>
              <a:tr h="370840">
                <a:tc>
                  <a:txBody>
                    <a:bodyPr/>
                    <a:lstStyle/>
                    <a:p>
                      <a:r>
                        <a:rPr lang="zh-CN" altLang="en-US" dirty="0">
                          <a:latin typeface="黑体" pitchFamily="49" charset="-122"/>
                          <a:ea typeface="黑体" pitchFamily="49" charset="-122"/>
                        </a:rPr>
                        <a:t>例</a:t>
                      </a:r>
                      <a:r>
                        <a:rPr lang="en-US" altLang="zh-CN" dirty="0">
                          <a:latin typeface="黑体" pitchFamily="49" charset="-122"/>
                          <a:ea typeface="黑体" pitchFamily="49" charset="-122"/>
                        </a:rPr>
                        <a:t>1</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3</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2</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1</a:t>
                      </a:r>
                      <a:endParaRPr lang="zh-CN" altLang="en-US" dirty="0">
                        <a:latin typeface="黑体" pitchFamily="49" charset="-122"/>
                        <a:ea typeface="黑体" pitchFamily="49" charset="-122"/>
                      </a:endParaRPr>
                    </a:p>
                  </a:txBody>
                  <a:tcPr/>
                </a:tc>
                <a:extLst>
                  <a:ext uri="{0D108BD9-81ED-4DB2-BD59-A6C34878D82A}">
                    <a16:rowId xmlns:a16="http://schemas.microsoft.com/office/drawing/2014/main" val="10001"/>
                  </a:ext>
                </a:extLst>
              </a:tr>
              <a:tr h="370840">
                <a:tc>
                  <a:txBody>
                    <a:bodyPr/>
                    <a:lstStyle/>
                    <a:p>
                      <a:r>
                        <a:rPr lang="zh-CN" altLang="en-US" dirty="0">
                          <a:latin typeface="黑体" pitchFamily="49" charset="-122"/>
                          <a:ea typeface="黑体" pitchFamily="49" charset="-122"/>
                        </a:rPr>
                        <a:t>例</a:t>
                      </a:r>
                      <a:r>
                        <a:rPr lang="en-US" altLang="zh-CN" dirty="0">
                          <a:latin typeface="黑体" pitchFamily="49" charset="-122"/>
                          <a:ea typeface="黑体" pitchFamily="49" charset="-122"/>
                        </a:rPr>
                        <a:t>2</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3</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5</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4</a:t>
                      </a:r>
                      <a:endParaRPr lang="zh-CN" altLang="en-US" dirty="0">
                        <a:latin typeface="黑体" pitchFamily="49" charset="-122"/>
                        <a:ea typeface="黑体" pitchFamily="49" charset="-122"/>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8962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项目管理的过程</a:t>
            </a:r>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l="11875" t="26874" r="6250" b="12145"/>
          <a:stretch>
            <a:fillRect/>
          </a:stretch>
        </p:blipFill>
        <p:spPr bwMode="auto">
          <a:xfrm>
            <a:off x="397331" y="1798416"/>
            <a:ext cx="8382000" cy="3775099"/>
          </a:xfrm>
          <a:prstGeom prst="rect">
            <a:avLst/>
          </a:prstGeom>
          <a:noFill/>
          <a:ln w="9525">
            <a:noFill/>
            <a:miter lim="800000"/>
            <a:headEnd/>
            <a:tailEnd/>
          </a:ln>
          <a:effectLst/>
        </p:spPr>
      </p:pic>
      <p:sp>
        <p:nvSpPr>
          <p:cNvPr id="6" name="圆角矩形 5"/>
          <p:cNvSpPr/>
          <p:nvPr/>
        </p:nvSpPr>
        <p:spPr>
          <a:xfrm>
            <a:off x="3714720" y="3845405"/>
            <a:ext cx="1608394" cy="11348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834463" y="2857499"/>
            <a:ext cx="1608394" cy="41365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EVM</a:t>
            </a:r>
            <a:r>
              <a:rPr lang="zh-CN" altLang="en-US" dirty="0"/>
              <a:t>中的重要概念</a:t>
            </a:r>
          </a:p>
        </p:txBody>
      </p:sp>
      <p:sp>
        <p:nvSpPr>
          <p:cNvPr id="3" name="内容占位符 2"/>
          <p:cNvSpPr>
            <a:spLocks noGrp="1"/>
          </p:cNvSpPr>
          <p:nvPr>
            <p:ph sz="quarter" idx="1"/>
          </p:nvPr>
        </p:nvSpPr>
        <p:spPr/>
        <p:txBody>
          <a:bodyPr/>
          <a:lstStyle/>
          <a:p>
            <a:r>
              <a:rPr lang="zh-CN" altLang="en-US" sz="2400" dirty="0"/>
              <a:t>计划价值</a:t>
            </a:r>
            <a:r>
              <a:rPr lang="en-US" altLang="zh-CN" sz="2400" dirty="0"/>
              <a:t>(PV)</a:t>
            </a:r>
            <a:r>
              <a:rPr lang="zh-CN" altLang="en-US" sz="2400" dirty="0"/>
              <a:t>。截止某时点计划要完成的工作的预算价值：</a:t>
            </a:r>
            <a:r>
              <a:rPr lang="en-US" altLang="zh-CN" sz="2400" dirty="0"/>
              <a:t>PV=</a:t>
            </a:r>
            <a:r>
              <a:rPr lang="zh-CN" altLang="en-US" sz="2400" dirty="0"/>
              <a:t>计划要完成的工作量 </a:t>
            </a:r>
            <a:r>
              <a:rPr lang="en-US" altLang="zh-CN" sz="2400" dirty="0"/>
              <a:t>× </a:t>
            </a:r>
            <a:r>
              <a:rPr lang="zh-CN" altLang="en-US" sz="2400" dirty="0"/>
              <a:t>预算单价</a:t>
            </a:r>
            <a:endParaRPr lang="en-US" altLang="zh-CN" sz="2400" dirty="0"/>
          </a:p>
          <a:p>
            <a:r>
              <a:rPr lang="zh-CN" altLang="en-US" sz="2400" dirty="0"/>
              <a:t>实际成本</a:t>
            </a:r>
            <a:r>
              <a:rPr lang="en-US" altLang="zh-CN" sz="2400" dirty="0"/>
              <a:t>(AC)</a:t>
            </a:r>
            <a:r>
              <a:rPr lang="zh-CN" altLang="en-US" sz="2400" dirty="0"/>
              <a:t>。截至某时点实际已完成工作的实际成本：</a:t>
            </a:r>
            <a:br>
              <a:rPr lang="en-US" altLang="zh-CN" sz="2400" dirty="0"/>
            </a:br>
            <a:r>
              <a:rPr lang="en-US" altLang="zh-CN" sz="2400" dirty="0"/>
              <a:t>AC=</a:t>
            </a:r>
            <a:r>
              <a:rPr lang="zh-CN" altLang="en-US" sz="2400" dirty="0"/>
              <a:t>实际已完成的工作量</a:t>
            </a:r>
            <a:r>
              <a:rPr lang="en-US" altLang="zh-CN" sz="2400" dirty="0"/>
              <a:t>×</a:t>
            </a:r>
            <a:r>
              <a:rPr lang="zh-CN" altLang="en-US" sz="2400" dirty="0"/>
              <a:t>实际单价</a:t>
            </a:r>
            <a:endParaRPr lang="en-US" altLang="zh-CN" sz="2400" dirty="0"/>
          </a:p>
          <a:p>
            <a:r>
              <a:rPr lang="zh-CN" altLang="en-US" sz="2400" dirty="0"/>
              <a:t>挣值</a:t>
            </a:r>
            <a:r>
              <a:rPr lang="en-US" altLang="zh-CN" sz="2400" dirty="0"/>
              <a:t>(EV)</a:t>
            </a:r>
            <a:r>
              <a:rPr lang="zh-CN" altLang="en-US" sz="2400" dirty="0"/>
              <a:t>。截至某时点实际已完成工作的预算价值：</a:t>
            </a:r>
            <a:br>
              <a:rPr lang="en-US" altLang="zh-CN" sz="2400" dirty="0"/>
            </a:br>
            <a:r>
              <a:rPr lang="en-US" altLang="zh-CN" sz="2400" dirty="0"/>
              <a:t>EV=</a:t>
            </a:r>
            <a:r>
              <a:rPr lang="zh-CN" altLang="en-US" sz="2400" dirty="0"/>
              <a:t>实际已完成的工作量</a:t>
            </a:r>
            <a:r>
              <a:rPr lang="en-US" altLang="zh-CN" sz="2400" dirty="0"/>
              <a:t>×</a:t>
            </a:r>
            <a:r>
              <a:rPr lang="zh-CN" altLang="en-US" sz="2400" dirty="0"/>
              <a:t>预算单价</a:t>
            </a:r>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p>
        </p:txBody>
      </p:sp>
      <p:graphicFrame>
        <p:nvGraphicFramePr>
          <p:cNvPr id="5" name="表格 4"/>
          <p:cNvGraphicFramePr>
            <a:graphicFrameLocks noGrp="1"/>
          </p:cNvGraphicFramePr>
          <p:nvPr>
            <p:extLst>
              <p:ext uri="{D42A27DB-BD31-4B8C-83A1-F6EECF244321}">
                <p14:modId xmlns:p14="http://schemas.microsoft.com/office/powerpoint/2010/main" val="1902632817"/>
              </p:ext>
            </p:extLst>
          </p:nvPr>
        </p:nvGraphicFramePr>
        <p:xfrm>
          <a:off x="821872" y="4581071"/>
          <a:ext cx="7701642" cy="138176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808480">
                  <a:extLst>
                    <a:ext uri="{9D8B030D-6E8A-4147-A177-3AD203B41FA5}">
                      <a16:colId xmlns:a16="http://schemas.microsoft.com/office/drawing/2014/main" val="20001"/>
                    </a:ext>
                  </a:extLst>
                </a:gridCol>
                <a:gridCol w="1744980">
                  <a:extLst>
                    <a:ext uri="{9D8B030D-6E8A-4147-A177-3AD203B41FA5}">
                      <a16:colId xmlns:a16="http://schemas.microsoft.com/office/drawing/2014/main" val="20002"/>
                    </a:ext>
                  </a:extLst>
                </a:gridCol>
                <a:gridCol w="2624182">
                  <a:extLst>
                    <a:ext uri="{9D8B030D-6E8A-4147-A177-3AD203B41FA5}">
                      <a16:colId xmlns:a16="http://schemas.microsoft.com/office/drawing/2014/main" val="20003"/>
                    </a:ext>
                  </a:extLst>
                </a:gridCol>
              </a:tblGrid>
              <a:tr h="370840">
                <a:tc>
                  <a:txBody>
                    <a:bodyPr/>
                    <a:lstStyle/>
                    <a:p>
                      <a:endParaRPr lang="zh-CN" altLang="en-US" dirty="0">
                        <a:latin typeface="黑体" pitchFamily="49" charset="-122"/>
                        <a:ea typeface="黑体" pitchFamily="49" charset="-122"/>
                      </a:endParaRPr>
                    </a:p>
                  </a:txBody>
                  <a:tcPr/>
                </a:tc>
                <a:tc>
                  <a:txBody>
                    <a:bodyPr/>
                    <a:lstStyle/>
                    <a:p>
                      <a:pPr algn="ctr"/>
                      <a:r>
                        <a:rPr lang="zh-CN" altLang="en-US" dirty="0">
                          <a:latin typeface="黑体" pitchFamily="49" charset="-122"/>
                          <a:ea typeface="黑体" pitchFamily="49" charset="-122"/>
                        </a:rPr>
                        <a:t>第</a:t>
                      </a:r>
                      <a:r>
                        <a:rPr lang="en-US" altLang="zh-CN" dirty="0">
                          <a:latin typeface="黑体" pitchFamily="49" charset="-122"/>
                          <a:ea typeface="黑体" pitchFamily="49" charset="-122"/>
                        </a:rPr>
                        <a:t>3</a:t>
                      </a:r>
                      <a:r>
                        <a:rPr lang="en-US" altLang="zh-CN" baseline="0" dirty="0">
                          <a:latin typeface="黑体" pitchFamily="49" charset="-122"/>
                          <a:ea typeface="黑体" pitchFamily="49" charset="-122"/>
                        </a:rPr>
                        <a:t> </a:t>
                      </a:r>
                      <a:r>
                        <a:rPr lang="zh-CN" altLang="en-US" baseline="0" dirty="0">
                          <a:latin typeface="黑体" pitchFamily="49" charset="-122"/>
                          <a:ea typeface="黑体" pitchFamily="49" charset="-122"/>
                        </a:rPr>
                        <a:t>天计划支出</a:t>
                      </a:r>
                      <a:r>
                        <a:rPr lang="zh-CN" altLang="en-US" b="1" baseline="0" dirty="0">
                          <a:solidFill>
                            <a:srgbClr val="FF0000"/>
                          </a:solidFill>
                          <a:latin typeface="黑体" pitchFamily="49" charset="-122"/>
                          <a:ea typeface="黑体" pitchFamily="49" charset="-122"/>
                        </a:rPr>
                        <a:t>（</a:t>
                      </a:r>
                      <a:r>
                        <a:rPr lang="en-US" altLang="zh-CN" b="1" baseline="0" dirty="0">
                          <a:solidFill>
                            <a:srgbClr val="FF0000"/>
                          </a:solidFill>
                          <a:latin typeface="黑体" pitchFamily="49" charset="-122"/>
                          <a:ea typeface="黑体" pitchFamily="49" charset="-122"/>
                        </a:rPr>
                        <a:t>PV</a:t>
                      </a:r>
                      <a:r>
                        <a:rPr lang="zh-CN" altLang="en-US" b="1" baseline="0" dirty="0">
                          <a:solidFill>
                            <a:srgbClr val="FF0000"/>
                          </a:solidFill>
                          <a:latin typeface="黑体" pitchFamily="49" charset="-122"/>
                          <a:ea typeface="黑体" pitchFamily="49" charset="-122"/>
                        </a:rPr>
                        <a:t>）</a:t>
                      </a:r>
                      <a:endParaRPr lang="zh-CN" altLang="en-US" b="1" dirty="0">
                        <a:solidFill>
                          <a:srgbClr val="FF0000"/>
                        </a:solidFill>
                        <a:latin typeface="黑体" pitchFamily="49" charset="-122"/>
                        <a:ea typeface="黑体" pitchFamily="49" charset="-122"/>
                      </a:endParaRPr>
                    </a:p>
                  </a:txBody>
                  <a:tcPr/>
                </a:tc>
                <a:tc>
                  <a:txBody>
                    <a:bodyPr/>
                    <a:lstStyle/>
                    <a:p>
                      <a:r>
                        <a:rPr lang="zh-CN" altLang="en-US" dirty="0">
                          <a:latin typeface="黑体" pitchFamily="49" charset="-122"/>
                          <a:ea typeface="黑体" pitchFamily="49" charset="-122"/>
                        </a:rPr>
                        <a:t>第</a:t>
                      </a:r>
                      <a:r>
                        <a:rPr lang="en-US" altLang="zh-CN" dirty="0">
                          <a:latin typeface="黑体" pitchFamily="49" charset="-122"/>
                          <a:ea typeface="黑体" pitchFamily="49" charset="-122"/>
                        </a:rPr>
                        <a:t>3</a:t>
                      </a:r>
                      <a:r>
                        <a:rPr lang="zh-CN" altLang="en-US" dirty="0">
                          <a:latin typeface="黑体" pitchFamily="49" charset="-122"/>
                          <a:ea typeface="黑体" pitchFamily="49" charset="-122"/>
                        </a:rPr>
                        <a:t>天实际支出</a:t>
                      </a:r>
                      <a:endParaRPr lang="en-US" altLang="zh-CN" dirty="0">
                        <a:latin typeface="黑体" pitchFamily="49" charset="-122"/>
                        <a:ea typeface="黑体" pitchFamily="49" charset="-122"/>
                      </a:endParaRPr>
                    </a:p>
                    <a:p>
                      <a:pPr algn="ctr"/>
                      <a:r>
                        <a:rPr lang="zh-CN" altLang="en-US" b="1" dirty="0">
                          <a:solidFill>
                            <a:srgbClr val="FF0000"/>
                          </a:solidFill>
                          <a:latin typeface="黑体" pitchFamily="49" charset="-122"/>
                          <a:ea typeface="黑体" pitchFamily="49" charset="-122"/>
                        </a:rPr>
                        <a:t>（</a:t>
                      </a:r>
                      <a:r>
                        <a:rPr lang="en-US" altLang="zh-CN" b="1" dirty="0">
                          <a:solidFill>
                            <a:srgbClr val="FF0000"/>
                          </a:solidFill>
                          <a:latin typeface="黑体" pitchFamily="49" charset="-122"/>
                          <a:ea typeface="黑体" pitchFamily="49" charset="-122"/>
                        </a:rPr>
                        <a:t>AC</a:t>
                      </a:r>
                      <a:r>
                        <a:rPr lang="zh-CN" altLang="en-US" b="1" dirty="0">
                          <a:solidFill>
                            <a:srgbClr val="FF0000"/>
                          </a:solidFill>
                          <a:latin typeface="黑体" pitchFamily="49" charset="-122"/>
                          <a:ea typeface="黑体" pitchFamily="49" charset="-122"/>
                        </a:rPr>
                        <a:t>）</a:t>
                      </a:r>
                    </a:p>
                  </a:txBody>
                  <a:tcPr/>
                </a:tc>
                <a:tc>
                  <a:txBody>
                    <a:bodyPr/>
                    <a:lstStyle/>
                    <a:p>
                      <a:pPr algn="ctr"/>
                      <a:r>
                        <a:rPr lang="zh-CN" altLang="en-US" dirty="0">
                          <a:latin typeface="黑体" pitchFamily="49" charset="-122"/>
                          <a:ea typeface="黑体" pitchFamily="49" charset="-122"/>
                        </a:rPr>
                        <a:t>第</a:t>
                      </a:r>
                      <a:r>
                        <a:rPr lang="en-US" altLang="zh-CN" dirty="0">
                          <a:latin typeface="黑体" pitchFamily="49" charset="-122"/>
                          <a:ea typeface="黑体" pitchFamily="49" charset="-122"/>
                        </a:rPr>
                        <a:t>3 </a:t>
                      </a:r>
                      <a:r>
                        <a:rPr lang="zh-CN" altLang="en-US" dirty="0">
                          <a:latin typeface="黑体" pitchFamily="49" charset="-122"/>
                          <a:ea typeface="黑体" pitchFamily="49" charset="-122"/>
                        </a:rPr>
                        <a:t>天实际完成任务</a:t>
                      </a:r>
                      <a:endParaRPr lang="en-US" altLang="zh-CN" dirty="0">
                        <a:latin typeface="黑体" pitchFamily="49" charset="-122"/>
                        <a:ea typeface="黑体" pitchFamily="49" charset="-122"/>
                      </a:endParaRPr>
                    </a:p>
                    <a:p>
                      <a:pPr algn="ctr"/>
                      <a:r>
                        <a:rPr lang="zh-CN" altLang="en-US" dirty="0">
                          <a:latin typeface="黑体" pitchFamily="49" charset="-122"/>
                          <a:ea typeface="黑体" pitchFamily="49" charset="-122"/>
                        </a:rPr>
                        <a:t>计划支出</a:t>
                      </a:r>
                      <a:r>
                        <a:rPr lang="zh-CN" altLang="en-US" b="1" dirty="0">
                          <a:solidFill>
                            <a:srgbClr val="FF0000"/>
                          </a:solidFill>
                          <a:latin typeface="黑体" pitchFamily="49" charset="-122"/>
                          <a:ea typeface="黑体" pitchFamily="49" charset="-122"/>
                        </a:rPr>
                        <a:t>（</a:t>
                      </a:r>
                      <a:r>
                        <a:rPr lang="en-US" altLang="zh-CN" b="1" dirty="0">
                          <a:solidFill>
                            <a:srgbClr val="FF0000"/>
                          </a:solidFill>
                          <a:latin typeface="黑体" pitchFamily="49" charset="-122"/>
                          <a:ea typeface="黑体" pitchFamily="49" charset="-122"/>
                        </a:rPr>
                        <a:t>EV</a:t>
                      </a:r>
                      <a:r>
                        <a:rPr lang="zh-CN" altLang="en-US" b="1" dirty="0">
                          <a:solidFill>
                            <a:srgbClr val="FF0000"/>
                          </a:solidFill>
                          <a:latin typeface="黑体" pitchFamily="49" charset="-122"/>
                          <a:ea typeface="黑体" pitchFamily="49" charset="-122"/>
                        </a:rPr>
                        <a:t>）</a:t>
                      </a:r>
                    </a:p>
                  </a:txBody>
                  <a:tcPr/>
                </a:tc>
                <a:extLst>
                  <a:ext uri="{0D108BD9-81ED-4DB2-BD59-A6C34878D82A}">
                    <a16:rowId xmlns:a16="http://schemas.microsoft.com/office/drawing/2014/main" val="10000"/>
                  </a:ext>
                </a:extLst>
              </a:tr>
              <a:tr h="370840">
                <a:tc>
                  <a:txBody>
                    <a:bodyPr/>
                    <a:lstStyle/>
                    <a:p>
                      <a:r>
                        <a:rPr lang="zh-CN" altLang="en-US" dirty="0">
                          <a:latin typeface="黑体" pitchFamily="49" charset="-122"/>
                          <a:ea typeface="黑体" pitchFamily="49" charset="-122"/>
                        </a:rPr>
                        <a:t>例</a:t>
                      </a:r>
                      <a:r>
                        <a:rPr lang="en-US" altLang="zh-CN" dirty="0">
                          <a:latin typeface="黑体" pitchFamily="49" charset="-122"/>
                          <a:ea typeface="黑体" pitchFamily="49" charset="-122"/>
                        </a:rPr>
                        <a:t>1</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3</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2</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1</a:t>
                      </a:r>
                      <a:endParaRPr lang="zh-CN" altLang="en-US" dirty="0">
                        <a:latin typeface="黑体" pitchFamily="49" charset="-122"/>
                        <a:ea typeface="黑体" pitchFamily="49" charset="-122"/>
                      </a:endParaRPr>
                    </a:p>
                  </a:txBody>
                  <a:tcPr/>
                </a:tc>
                <a:extLst>
                  <a:ext uri="{0D108BD9-81ED-4DB2-BD59-A6C34878D82A}">
                    <a16:rowId xmlns:a16="http://schemas.microsoft.com/office/drawing/2014/main" val="10001"/>
                  </a:ext>
                </a:extLst>
              </a:tr>
              <a:tr h="370840">
                <a:tc>
                  <a:txBody>
                    <a:bodyPr/>
                    <a:lstStyle/>
                    <a:p>
                      <a:r>
                        <a:rPr lang="zh-CN" altLang="en-US" dirty="0">
                          <a:latin typeface="黑体" pitchFamily="49" charset="-122"/>
                          <a:ea typeface="黑体" pitchFamily="49" charset="-122"/>
                        </a:rPr>
                        <a:t>例</a:t>
                      </a:r>
                      <a:r>
                        <a:rPr lang="en-US" altLang="zh-CN" dirty="0">
                          <a:latin typeface="黑体" pitchFamily="49" charset="-122"/>
                          <a:ea typeface="黑体" pitchFamily="49" charset="-122"/>
                        </a:rPr>
                        <a:t>2</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3</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5</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4</a:t>
                      </a:r>
                      <a:endParaRPr lang="zh-CN" altLang="en-US" dirty="0">
                        <a:latin typeface="黑体" pitchFamily="49" charset="-122"/>
                        <a:ea typeface="黑体" pitchFamily="49" charset="-122"/>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2160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a:t>
            </a:r>
            <a:r>
              <a:rPr lang="en-US" altLang="zh-CN" dirty="0"/>
              <a:t>(EV)</a:t>
            </a:r>
            <a:r>
              <a:rPr lang="zh-CN" altLang="en-US" dirty="0"/>
              <a:t>的例子</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537853733"/>
              </p:ext>
            </p:extLst>
          </p:nvPr>
        </p:nvGraphicFramePr>
        <p:xfrm>
          <a:off x="295275" y="1489075"/>
          <a:ext cx="8524876" cy="1737360"/>
        </p:xfrm>
        <a:graphic>
          <a:graphicData uri="http://schemas.openxmlformats.org/drawingml/2006/table">
            <a:tbl>
              <a:tblPr firstRow="1" bandRow="1">
                <a:tableStyleId>{5940675A-B579-460E-94D1-54222C63F5DA}</a:tableStyleId>
              </a:tblPr>
              <a:tblGrid>
                <a:gridCol w="2131219">
                  <a:extLst>
                    <a:ext uri="{9D8B030D-6E8A-4147-A177-3AD203B41FA5}">
                      <a16:colId xmlns:a16="http://schemas.microsoft.com/office/drawing/2014/main" val="20000"/>
                    </a:ext>
                  </a:extLst>
                </a:gridCol>
                <a:gridCol w="2131219">
                  <a:extLst>
                    <a:ext uri="{9D8B030D-6E8A-4147-A177-3AD203B41FA5}">
                      <a16:colId xmlns:a16="http://schemas.microsoft.com/office/drawing/2014/main" val="20001"/>
                    </a:ext>
                  </a:extLst>
                </a:gridCol>
                <a:gridCol w="2131219">
                  <a:extLst>
                    <a:ext uri="{9D8B030D-6E8A-4147-A177-3AD203B41FA5}">
                      <a16:colId xmlns:a16="http://schemas.microsoft.com/office/drawing/2014/main" val="20002"/>
                    </a:ext>
                  </a:extLst>
                </a:gridCol>
                <a:gridCol w="2131219">
                  <a:extLst>
                    <a:ext uri="{9D8B030D-6E8A-4147-A177-3AD203B41FA5}">
                      <a16:colId xmlns:a16="http://schemas.microsoft.com/office/drawing/2014/main" val="20003"/>
                    </a:ext>
                  </a:extLst>
                </a:gridCol>
              </a:tblGrid>
              <a:tr h="370840">
                <a:tc>
                  <a:txBody>
                    <a:bodyPr/>
                    <a:lstStyle/>
                    <a:p>
                      <a:pPr algn="ctr"/>
                      <a:endParaRPr lang="zh-CN" altLang="en-US" sz="2400" b="1" dirty="0">
                        <a:latin typeface="微软雅黑" pitchFamily="34" charset="-122"/>
                        <a:ea typeface="微软雅黑" pitchFamily="34" charset="-122"/>
                      </a:endParaRPr>
                    </a:p>
                  </a:txBody>
                  <a:tcPr/>
                </a:tc>
                <a:tc>
                  <a:txBody>
                    <a:bodyPr/>
                    <a:lstStyle/>
                    <a:p>
                      <a:pPr algn="ctr"/>
                      <a:r>
                        <a:rPr lang="zh-CN" altLang="en-US" sz="2400" b="1" dirty="0">
                          <a:latin typeface="微软雅黑" pitchFamily="34" charset="-122"/>
                          <a:ea typeface="微软雅黑" pitchFamily="34" charset="-122"/>
                        </a:rPr>
                        <a:t>第</a:t>
                      </a: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天</a:t>
                      </a:r>
                    </a:p>
                  </a:txBody>
                  <a:tcPr/>
                </a:tc>
                <a:tc>
                  <a:txBody>
                    <a:bodyPr/>
                    <a:lstStyle/>
                    <a:p>
                      <a:pPr algn="ctr"/>
                      <a:r>
                        <a:rPr lang="zh-CN" altLang="en-US" sz="2400" b="1" dirty="0">
                          <a:latin typeface="微软雅黑" pitchFamily="34" charset="-122"/>
                          <a:ea typeface="微软雅黑" pitchFamily="34" charset="-122"/>
                        </a:rPr>
                        <a:t>第</a:t>
                      </a: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天</a:t>
                      </a:r>
                    </a:p>
                  </a:txBody>
                  <a:tcPr/>
                </a:tc>
                <a:tc>
                  <a:txBody>
                    <a:bodyPr/>
                    <a:lstStyle/>
                    <a:p>
                      <a:pPr algn="ctr"/>
                      <a:r>
                        <a:rPr lang="zh-CN" altLang="en-US" sz="2400" b="1" dirty="0">
                          <a:latin typeface="微软雅黑" pitchFamily="34" charset="-122"/>
                          <a:ea typeface="微软雅黑" pitchFamily="34" charset="-122"/>
                        </a:rPr>
                        <a:t>第</a:t>
                      </a: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天</a:t>
                      </a:r>
                    </a:p>
                  </a:txBody>
                  <a:tcPr/>
                </a:tc>
                <a:extLst>
                  <a:ext uri="{0D108BD9-81ED-4DB2-BD59-A6C34878D82A}">
                    <a16:rowId xmlns:a16="http://schemas.microsoft.com/office/drawing/2014/main" val="10000"/>
                  </a:ext>
                </a:extLst>
              </a:tr>
              <a:tr h="370840">
                <a:tc>
                  <a:txBody>
                    <a:bodyPr/>
                    <a:lstStyle/>
                    <a:p>
                      <a:r>
                        <a:rPr lang="zh-CN" altLang="en-US" sz="2400" dirty="0">
                          <a:latin typeface="微软雅黑" pitchFamily="34" charset="-122"/>
                          <a:ea typeface="微软雅黑" pitchFamily="34" charset="-122"/>
                        </a:rPr>
                        <a:t>计划</a:t>
                      </a:r>
                    </a:p>
                  </a:txBody>
                  <a:tcPr/>
                </a:tc>
                <a:tc>
                  <a:txBody>
                    <a:bodyPr/>
                    <a:lstStyle/>
                    <a:p>
                      <a:r>
                        <a:rPr lang="zh-CN" altLang="en-US" sz="2400" dirty="0">
                          <a:latin typeface="微软雅黑" pitchFamily="34" charset="-122"/>
                          <a:ea typeface="微软雅黑" pitchFamily="34" charset="-122"/>
                        </a:rPr>
                        <a:t>鼠标  </a:t>
                      </a:r>
                      <a:r>
                        <a:rPr lang="en-US" altLang="zh-CN" sz="2400" dirty="0">
                          <a:latin typeface="微软雅黑" pitchFamily="34" charset="-122"/>
                          <a:ea typeface="微软雅黑" pitchFamily="34" charset="-122"/>
                        </a:rPr>
                        <a:t>50</a:t>
                      </a:r>
                      <a:endParaRPr lang="zh-CN" altLang="en-US" sz="2400" dirty="0">
                        <a:latin typeface="微软雅黑" pitchFamily="34" charset="-122"/>
                        <a:ea typeface="微软雅黑" pitchFamily="34" charset="-122"/>
                      </a:endParaRPr>
                    </a:p>
                  </a:txBody>
                  <a:tcPr/>
                </a:tc>
                <a:tc>
                  <a:txBody>
                    <a:bodyPr/>
                    <a:lstStyle/>
                    <a:p>
                      <a:r>
                        <a:rPr lang="zh-CN" altLang="en-US" sz="2400" dirty="0">
                          <a:latin typeface="微软雅黑" pitchFamily="34" charset="-122"/>
                          <a:ea typeface="微软雅黑" pitchFamily="34" charset="-122"/>
                        </a:rPr>
                        <a:t>键盘  </a:t>
                      </a:r>
                      <a:r>
                        <a:rPr lang="en-US" altLang="zh-CN" sz="2400" dirty="0">
                          <a:latin typeface="微软雅黑" pitchFamily="34" charset="-122"/>
                          <a:ea typeface="微软雅黑" pitchFamily="34" charset="-122"/>
                        </a:rPr>
                        <a:t>100</a:t>
                      </a:r>
                      <a:endParaRPr lang="zh-CN" altLang="en-US" sz="2400" dirty="0">
                        <a:latin typeface="微软雅黑" pitchFamily="34" charset="-122"/>
                        <a:ea typeface="微软雅黑" pitchFamily="34" charset="-122"/>
                      </a:endParaRPr>
                    </a:p>
                  </a:txBody>
                  <a:tcPr/>
                </a:tc>
                <a:tc>
                  <a:txBody>
                    <a:bodyPr/>
                    <a:lstStyle/>
                    <a:p>
                      <a:r>
                        <a:rPr lang="en-US" altLang="zh-CN" sz="2400" dirty="0">
                          <a:latin typeface="微软雅黑" pitchFamily="34" charset="-122"/>
                          <a:ea typeface="微软雅黑" pitchFamily="34" charset="-122"/>
                        </a:rPr>
                        <a:t>U</a:t>
                      </a:r>
                      <a:r>
                        <a:rPr lang="zh-CN" altLang="en-US" sz="2400" dirty="0">
                          <a:latin typeface="微软雅黑" pitchFamily="34" charset="-122"/>
                          <a:ea typeface="微软雅黑" pitchFamily="34" charset="-122"/>
                        </a:rPr>
                        <a:t>盘  </a:t>
                      </a:r>
                      <a:r>
                        <a:rPr lang="en-US" altLang="zh-CN" sz="2400" dirty="0">
                          <a:latin typeface="微软雅黑" pitchFamily="34" charset="-122"/>
                          <a:ea typeface="微软雅黑" pitchFamily="34" charset="-122"/>
                        </a:rPr>
                        <a:t>200</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1"/>
                  </a:ext>
                </a:extLst>
              </a:tr>
              <a:tr h="370840">
                <a:tc>
                  <a:txBody>
                    <a:bodyPr/>
                    <a:lstStyle/>
                    <a:p>
                      <a:r>
                        <a:rPr lang="zh-CN" altLang="en-US" sz="2400" dirty="0">
                          <a:latin typeface="微软雅黑" pitchFamily="34" charset="-122"/>
                          <a:ea typeface="微软雅黑" pitchFamily="34" charset="-122"/>
                        </a:rPr>
                        <a:t>实际</a:t>
                      </a:r>
                    </a:p>
                  </a:txBody>
                  <a:tcPr/>
                </a:tc>
                <a:tc>
                  <a:txBody>
                    <a:bodyPr/>
                    <a:lstStyle/>
                    <a:p>
                      <a:r>
                        <a:rPr lang="zh-CN" altLang="en-US" sz="2400" dirty="0">
                          <a:latin typeface="微软雅黑" pitchFamily="34" charset="-122"/>
                          <a:ea typeface="微软雅黑" pitchFamily="34" charset="-122"/>
                        </a:rPr>
                        <a:t>鼠标  </a:t>
                      </a:r>
                      <a:r>
                        <a:rPr lang="en-US" altLang="zh-CN" sz="2400" dirty="0">
                          <a:latin typeface="微软雅黑" pitchFamily="34" charset="-122"/>
                          <a:ea typeface="微软雅黑" pitchFamily="34" charset="-122"/>
                        </a:rPr>
                        <a:t>60</a:t>
                      </a:r>
                    </a:p>
                    <a:p>
                      <a:r>
                        <a:rPr lang="zh-CN" altLang="en-US" sz="2400" dirty="0">
                          <a:latin typeface="微软雅黑" pitchFamily="34" charset="-122"/>
                          <a:ea typeface="微软雅黑" pitchFamily="34" charset="-122"/>
                        </a:rPr>
                        <a:t>键盘  </a:t>
                      </a:r>
                      <a:r>
                        <a:rPr lang="en-US" altLang="zh-CN" sz="2400" dirty="0">
                          <a:latin typeface="微软雅黑" pitchFamily="34" charset="-122"/>
                          <a:ea typeface="微软雅黑" pitchFamily="34" charset="-122"/>
                        </a:rPr>
                        <a:t>120</a:t>
                      </a:r>
                      <a:endParaRPr lang="zh-CN" altLang="en-US" sz="2400" dirty="0">
                        <a:latin typeface="微软雅黑" pitchFamily="34" charset="-122"/>
                        <a:ea typeface="微软雅黑" pitchFamily="34" charset="-122"/>
                      </a:endParaRPr>
                    </a:p>
                  </a:txBody>
                  <a:tcPr/>
                </a:tc>
                <a:tc>
                  <a:txBody>
                    <a:bodyPr/>
                    <a:lstStyle/>
                    <a:p>
                      <a:endParaRPr lang="zh-CN" altLang="en-US" sz="2400">
                        <a:latin typeface="微软雅黑" pitchFamily="34" charset="-122"/>
                        <a:ea typeface="微软雅黑" pitchFamily="34" charset="-122"/>
                      </a:endParaRPr>
                    </a:p>
                  </a:txBody>
                  <a:tcPr/>
                </a:tc>
                <a:tc>
                  <a:txBody>
                    <a:bodyPr/>
                    <a:lstStyle/>
                    <a:p>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2"/>
                  </a:ext>
                </a:extLst>
              </a:tr>
            </a:tbl>
          </a:graphicData>
        </a:graphic>
      </p:graphicFrame>
      <p:sp>
        <p:nvSpPr>
          <p:cNvPr id="5" name="内容占位符 2"/>
          <p:cNvSpPr txBox="1">
            <a:spLocks/>
          </p:cNvSpPr>
          <p:nvPr/>
        </p:nvSpPr>
        <p:spPr bwMode="auto">
          <a:xfrm>
            <a:off x="295275" y="3510646"/>
            <a:ext cx="8524875" cy="24386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a:lstStyle>
          <a:p>
            <a:r>
              <a:rPr lang="zh-CN" altLang="en-US" sz="2400" dirty="0"/>
              <a:t>第</a:t>
            </a:r>
            <a:r>
              <a:rPr lang="en-US" altLang="zh-CN" sz="2400" dirty="0"/>
              <a:t>1</a:t>
            </a:r>
            <a:r>
              <a:rPr lang="zh-CN" altLang="en-US" sz="2400" dirty="0"/>
              <a:t>天的各项值为：</a:t>
            </a:r>
            <a:endParaRPr lang="en-US" altLang="zh-CN" sz="2400" dirty="0"/>
          </a:p>
          <a:p>
            <a:pPr marL="0" indent="0">
              <a:buNone/>
            </a:pPr>
            <a:r>
              <a:rPr lang="en-US" altLang="zh-CN" sz="2400" dirty="0"/>
              <a:t>	PV  </a:t>
            </a:r>
            <a:r>
              <a:rPr lang="zh-CN" altLang="en-US" sz="2400" dirty="0"/>
              <a:t>＝</a:t>
            </a:r>
            <a:endParaRPr lang="en-US" altLang="zh-CN" sz="2400" dirty="0"/>
          </a:p>
          <a:p>
            <a:pPr marL="0" indent="0">
              <a:buNone/>
            </a:pPr>
            <a:r>
              <a:rPr lang="en-US" altLang="zh-CN" sz="2400" dirty="0"/>
              <a:t>	AC  </a:t>
            </a:r>
            <a:r>
              <a:rPr lang="zh-CN" altLang="en-US" sz="2400" dirty="0"/>
              <a:t>＝</a:t>
            </a:r>
            <a:endParaRPr lang="en-US" altLang="zh-CN" sz="2400" dirty="0"/>
          </a:p>
          <a:p>
            <a:pPr marL="0" indent="0">
              <a:buNone/>
            </a:pPr>
            <a:r>
              <a:rPr lang="en-US" altLang="zh-CN" sz="2400" dirty="0"/>
              <a:t>	EV  </a:t>
            </a:r>
            <a:r>
              <a:rPr lang="zh-CN" altLang="en-US" sz="2400" dirty="0"/>
              <a:t>＝</a:t>
            </a:r>
            <a:endParaRPr lang="en-US" altLang="zh-CN" sz="2400" dirty="0"/>
          </a:p>
        </p:txBody>
      </p:sp>
      <p:sp>
        <p:nvSpPr>
          <p:cNvPr id="6" name="矩形 5"/>
          <p:cNvSpPr/>
          <p:nvPr/>
        </p:nvSpPr>
        <p:spPr>
          <a:xfrm>
            <a:off x="1518556" y="5949273"/>
            <a:ext cx="6547758" cy="400110"/>
          </a:xfrm>
          <a:prstGeom prst="rect">
            <a:avLst/>
          </a:prstGeom>
        </p:spPr>
        <p:txBody>
          <a:bodyPr wrap="square">
            <a:spAutoFit/>
          </a:bodyPr>
          <a:lstStyle/>
          <a:p>
            <a:r>
              <a:rPr lang="zh-CN" altLang="en-US" b="1" dirty="0">
                <a:solidFill>
                  <a:srgbClr val="FF0000"/>
                </a:solidFill>
              </a:rPr>
              <a:t>挣值</a:t>
            </a:r>
            <a:r>
              <a:rPr lang="en-US" altLang="zh-CN" b="1" dirty="0">
                <a:solidFill>
                  <a:srgbClr val="FF0000"/>
                </a:solidFill>
              </a:rPr>
              <a:t>(EV)</a:t>
            </a:r>
            <a:r>
              <a:rPr lang="zh-CN" altLang="en-US" b="1" dirty="0">
                <a:solidFill>
                  <a:srgbClr val="FF0000"/>
                </a:solidFill>
              </a:rPr>
              <a:t>：截至某时间点实际已完成工作的预算价值。</a:t>
            </a:r>
          </a:p>
        </p:txBody>
      </p:sp>
    </p:spTree>
    <p:extLst>
      <p:ext uri="{BB962C8B-B14F-4D97-AF65-F5344CB8AC3E}">
        <p14:creationId xmlns:p14="http://schemas.microsoft.com/office/powerpoint/2010/main" val="724759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挣值分析法操作步骤</a:t>
            </a:r>
          </a:p>
        </p:txBody>
      </p:sp>
      <p:sp>
        <p:nvSpPr>
          <p:cNvPr id="3" name="内容占位符 2"/>
          <p:cNvSpPr>
            <a:spLocks noGrp="1"/>
          </p:cNvSpPr>
          <p:nvPr>
            <p:ph sz="quarter" idx="1"/>
          </p:nvPr>
        </p:nvSpPr>
        <p:spPr>
          <a:xfrm>
            <a:off x="179615" y="1489075"/>
            <a:ext cx="8640536" cy="4313238"/>
          </a:xfrm>
        </p:spPr>
        <p:txBody>
          <a:bodyPr/>
          <a:lstStyle/>
          <a:p>
            <a:r>
              <a:rPr lang="zh-CN" altLang="en-US" sz="2400" dirty="0"/>
              <a:t>适用于任何行业的任何项目，操作步骤为：</a:t>
            </a:r>
            <a:endParaRPr lang="en-US" altLang="zh-CN" sz="2400" dirty="0"/>
          </a:p>
          <a:p>
            <a:pPr marL="776288" lvl="1" indent="-457200">
              <a:buFont typeface="+mj-lt"/>
              <a:buAutoNum type="arabicPeriod"/>
            </a:pPr>
            <a:r>
              <a:rPr lang="zh-CN" altLang="en-US" sz="2000" dirty="0"/>
              <a:t>针对每个工作包</a:t>
            </a:r>
            <a:r>
              <a:rPr lang="en-US" altLang="zh-CN" sz="2000" dirty="0"/>
              <a:t>(</a:t>
            </a:r>
            <a:r>
              <a:rPr lang="zh-CN" altLang="en-US" sz="2000" dirty="0"/>
              <a:t>或控制账户</a:t>
            </a:r>
            <a:r>
              <a:rPr lang="en-US" altLang="zh-CN" sz="2000" dirty="0"/>
              <a:t>)</a:t>
            </a:r>
            <a:r>
              <a:rPr lang="zh-CN" altLang="en-US" sz="2000" dirty="0"/>
              <a:t>，某个时间点</a:t>
            </a:r>
            <a:r>
              <a:rPr lang="en-US" altLang="zh-CN" sz="2000" dirty="0"/>
              <a:t>(</a:t>
            </a:r>
            <a:r>
              <a:rPr lang="zh-CN" altLang="en-US" sz="2000" dirty="0"/>
              <a:t>或分阶段：周或月的累计值</a:t>
            </a:r>
            <a:r>
              <a:rPr lang="en-US" altLang="zh-CN" sz="2000" dirty="0"/>
              <a:t>)</a:t>
            </a:r>
            <a:r>
              <a:rPr lang="zh-CN" altLang="en-US" sz="2000" dirty="0"/>
              <a:t>，计算并监测</a:t>
            </a:r>
            <a:r>
              <a:rPr lang="en-US" altLang="zh-CN" sz="2000" dirty="0"/>
              <a:t>3</a:t>
            </a:r>
            <a:r>
              <a:rPr lang="zh-CN" altLang="en-US" sz="2000" dirty="0"/>
              <a:t>个关键指标：</a:t>
            </a:r>
            <a:r>
              <a:rPr lang="zh-CN" altLang="en-US" sz="2000" dirty="0">
                <a:solidFill>
                  <a:srgbClr val="FF0000"/>
                </a:solidFill>
              </a:rPr>
              <a:t>计划价值</a:t>
            </a:r>
            <a:r>
              <a:rPr lang="en-US" altLang="zh-CN" sz="2000" dirty="0">
                <a:solidFill>
                  <a:srgbClr val="FF0000"/>
                </a:solidFill>
              </a:rPr>
              <a:t>PV</a:t>
            </a:r>
            <a:r>
              <a:rPr lang="zh-CN" altLang="en-US" sz="2000" dirty="0">
                <a:solidFill>
                  <a:srgbClr val="FF0000"/>
                </a:solidFill>
              </a:rPr>
              <a:t>、挣值</a:t>
            </a:r>
            <a:r>
              <a:rPr lang="en-US" altLang="zh-CN" sz="2000" dirty="0">
                <a:solidFill>
                  <a:srgbClr val="FF0000"/>
                </a:solidFill>
              </a:rPr>
              <a:t>EV</a:t>
            </a:r>
            <a:r>
              <a:rPr lang="zh-CN" altLang="en-US" sz="2000" dirty="0">
                <a:solidFill>
                  <a:srgbClr val="FF0000"/>
                </a:solidFill>
              </a:rPr>
              <a:t>、实际成本</a:t>
            </a:r>
            <a:r>
              <a:rPr lang="en-US" altLang="zh-CN" sz="2000" dirty="0">
                <a:solidFill>
                  <a:srgbClr val="FF0000"/>
                </a:solidFill>
              </a:rPr>
              <a:t>AC</a:t>
            </a:r>
            <a:r>
              <a:rPr lang="zh-CN" altLang="en-US" sz="2000" dirty="0">
                <a:solidFill>
                  <a:srgbClr val="FF0000"/>
                </a:solidFill>
              </a:rPr>
              <a:t>；</a:t>
            </a:r>
            <a:endParaRPr lang="en-US" altLang="zh-CN" sz="2000" dirty="0">
              <a:solidFill>
                <a:srgbClr val="FF0000"/>
              </a:solidFill>
            </a:endParaRPr>
          </a:p>
          <a:p>
            <a:pPr marL="776288" lvl="1" indent="-457200">
              <a:buFont typeface="+mj-lt"/>
              <a:buAutoNum type="arabicPeriod"/>
            </a:pPr>
            <a:r>
              <a:rPr lang="zh-CN" altLang="en-US" sz="2000" dirty="0"/>
              <a:t>通过以上三个指标计算进度和成本绩效的考查指标：</a:t>
            </a:r>
            <a:r>
              <a:rPr lang="zh-CN" altLang="en-US" sz="2000" dirty="0">
                <a:solidFill>
                  <a:srgbClr val="FF0000"/>
                </a:solidFill>
              </a:rPr>
              <a:t>成本偏差</a:t>
            </a:r>
            <a:r>
              <a:rPr lang="en-US" altLang="zh-CN" sz="2000" dirty="0">
                <a:solidFill>
                  <a:srgbClr val="FF0000"/>
                </a:solidFill>
              </a:rPr>
              <a:t>CV</a:t>
            </a:r>
            <a:r>
              <a:rPr lang="zh-CN" altLang="en-US" sz="2000" dirty="0">
                <a:solidFill>
                  <a:srgbClr val="FF0000"/>
                </a:solidFill>
              </a:rPr>
              <a:t>、成本绩效指数</a:t>
            </a:r>
            <a:r>
              <a:rPr lang="en-US" altLang="zh-CN" sz="2000" dirty="0">
                <a:solidFill>
                  <a:srgbClr val="FF0000"/>
                </a:solidFill>
              </a:rPr>
              <a:t>CPI</a:t>
            </a:r>
            <a:r>
              <a:rPr lang="zh-CN" altLang="en-US" sz="2000" dirty="0">
                <a:solidFill>
                  <a:srgbClr val="FF0000"/>
                </a:solidFill>
              </a:rPr>
              <a:t>、进度偏差</a:t>
            </a:r>
            <a:r>
              <a:rPr lang="en-US" altLang="zh-CN" sz="2000" dirty="0">
                <a:solidFill>
                  <a:srgbClr val="FF0000"/>
                </a:solidFill>
              </a:rPr>
              <a:t>SV</a:t>
            </a:r>
            <a:r>
              <a:rPr lang="zh-CN" altLang="en-US" sz="2000" dirty="0">
                <a:solidFill>
                  <a:srgbClr val="FF0000"/>
                </a:solidFill>
              </a:rPr>
              <a:t>、进度绩效指数</a:t>
            </a:r>
            <a:r>
              <a:rPr lang="en-US" altLang="zh-CN" sz="2000" dirty="0">
                <a:solidFill>
                  <a:srgbClr val="FF0000"/>
                </a:solidFill>
              </a:rPr>
              <a:t>SPI</a:t>
            </a:r>
            <a:r>
              <a:rPr lang="zh-CN" altLang="en-US" sz="2000" dirty="0">
                <a:solidFill>
                  <a:srgbClr val="FF0000"/>
                </a:solidFill>
              </a:rPr>
              <a:t>；</a:t>
            </a:r>
            <a:endParaRPr lang="en-US" altLang="zh-CN" sz="2000" dirty="0">
              <a:solidFill>
                <a:srgbClr val="FF0000"/>
              </a:solidFill>
            </a:endParaRPr>
          </a:p>
          <a:p>
            <a:pPr marL="776288" lvl="1" indent="-457200">
              <a:buFont typeface="+mj-lt"/>
              <a:buAutoNum type="arabicPeriod"/>
            </a:pPr>
            <a:r>
              <a:rPr lang="zh-CN" altLang="en-US" sz="2000" dirty="0"/>
              <a:t>如有必要，还需进行预测，计算如下指标：完工尚需估算</a:t>
            </a:r>
            <a:r>
              <a:rPr lang="en-US" altLang="zh-CN" sz="2000" dirty="0"/>
              <a:t>ETC</a:t>
            </a:r>
            <a:r>
              <a:rPr lang="zh-CN" altLang="en-US" sz="2000" dirty="0"/>
              <a:t>、完工估算</a:t>
            </a:r>
            <a:r>
              <a:rPr lang="en-US" altLang="zh-CN" sz="2000" dirty="0"/>
              <a:t>EAC</a:t>
            </a:r>
            <a:r>
              <a:rPr lang="zh-CN" altLang="en-US" sz="2000" dirty="0"/>
              <a:t>、完工尚需绩效指数</a:t>
            </a:r>
            <a:r>
              <a:rPr lang="en-US" altLang="zh-CN" sz="2000" dirty="0"/>
              <a:t>TCPI</a:t>
            </a:r>
            <a:r>
              <a:rPr lang="zh-CN" altLang="en-US" sz="2000" dirty="0"/>
              <a:t>；</a:t>
            </a:r>
            <a:endParaRPr lang="en-US" altLang="zh-CN" sz="2000" dirty="0"/>
          </a:p>
          <a:p>
            <a:pPr lvl="3"/>
            <a:r>
              <a:rPr lang="zh-CN" altLang="en-US" dirty="0">
                <a:solidFill>
                  <a:srgbClr val="FF0000"/>
                </a:solidFill>
              </a:rPr>
              <a:t>完工预算</a:t>
            </a:r>
            <a:r>
              <a:rPr lang="en-US" altLang="zh-CN" dirty="0">
                <a:solidFill>
                  <a:srgbClr val="FF0000"/>
                </a:solidFill>
              </a:rPr>
              <a:t>(BAC)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的成本基准，除非已批准变更，否则不能改变；</a:t>
            </a:r>
            <a:endParaRPr lang="en-US" altLang="zh-CN" dirty="0"/>
          </a:p>
          <a:p>
            <a:pPr lvl="3"/>
            <a:r>
              <a:rPr lang="zh-CN" altLang="en-US" dirty="0">
                <a:solidFill>
                  <a:srgbClr val="FF0000"/>
                </a:solidFill>
              </a:rPr>
              <a:t>完工工期</a:t>
            </a:r>
            <a:r>
              <a:rPr lang="en-US" altLang="zh-CN" dirty="0">
                <a:solidFill>
                  <a:srgbClr val="FF0000"/>
                </a:solidFill>
              </a:rPr>
              <a:t>(BDAC)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的进度基准，除非已批准变更，否则不能改变；</a:t>
            </a:r>
          </a:p>
          <a:p>
            <a:pPr marL="1052513" lvl="2" indent="-457200">
              <a:buFont typeface="+mj-lt"/>
              <a:buAutoNum type="arabicPeriod"/>
            </a:pPr>
            <a:endParaRPr lang="en-US" altLang="zh-CN" sz="2000" dirty="0">
              <a:solidFill>
                <a:srgbClr val="FF0000"/>
              </a:solidFill>
            </a:endParaRPr>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extLst>
      <p:ext uri="{BB962C8B-B14F-4D97-AF65-F5344CB8AC3E}">
        <p14:creationId xmlns:p14="http://schemas.microsoft.com/office/powerpoint/2010/main" val="323761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381000" y="68936"/>
          <a:ext cx="8305800" cy="640588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370840">
                <a:tc>
                  <a:txBody>
                    <a:bodyPr/>
                    <a:lstStyle/>
                    <a:p>
                      <a:pPr algn="ctr"/>
                      <a:r>
                        <a:rPr lang="zh-CN" altLang="en-US" b="1" dirty="0"/>
                        <a:t>类别</a:t>
                      </a:r>
                    </a:p>
                  </a:txBody>
                  <a:tcPr/>
                </a:tc>
                <a:tc>
                  <a:txBody>
                    <a:bodyPr/>
                    <a:lstStyle/>
                    <a:p>
                      <a:pPr algn="ctr"/>
                      <a:r>
                        <a:rPr lang="zh-CN" altLang="en-US" b="1" dirty="0"/>
                        <a:t>名称</a:t>
                      </a:r>
                    </a:p>
                  </a:txBody>
                  <a:tcPr/>
                </a:tc>
                <a:tc>
                  <a:txBody>
                    <a:bodyPr/>
                    <a:lstStyle/>
                    <a:p>
                      <a:pPr algn="ctr"/>
                      <a:r>
                        <a:rPr lang="zh-CN" altLang="en-US" b="1" dirty="0"/>
                        <a:t>英文缩写</a:t>
                      </a:r>
                    </a:p>
                  </a:txBody>
                  <a:tcPr/>
                </a:tc>
                <a:tc>
                  <a:txBody>
                    <a:bodyPr/>
                    <a:lstStyle/>
                    <a:p>
                      <a:pPr algn="ctr"/>
                      <a:r>
                        <a:rPr lang="zh-CN" altLang="en-US" b="1" dirty="0"/>
                        <a:t>含义（</a:t>
                      </a:r>
                      <a:r>
                        <a:rPr lang="zh-CN" altLang="en-US" b="1" dirty="0">
                          <a:solidFill>
                            <a:srgbClr val="FF0000"/>
                          </a:solidFill>
                        </a:rPr>
                        <a:t>截至某时点</a:t>
                      </a:r>
                      <a:r>
                        <a:rPr lang="zh-CN" altLang="en-US" b="1" dirty="0"/>
                        <a:t>）</a:t>
                      </a:r>
                    </a:p>
                  </a:txBody>
                  <a:tcPr/>
                </a:tc>
                <a:tc>
                  <a:txBody>
                    <a:bodyPr/>
                    <a:lstStyle/>
                    <a:p>
                      <a:pPr algn="ctr"/>
                      <a:r>
                        <a:rPr lang="zh-CN" altLang="en-US" b="1" dirty="0"/>
                        <a:t>计算工式</a:t>
                      </a:r>
                    </a:p>
                  </a:txBody>
                  <a:tcPr/>
                </a:tc>
                <a:extLst>
                  <a:ext uri="{0D108BD9-81ED-4DB2-BD59-A6C34878D82A}">
                    <a16:rowId xmlns:a16="http://schemas.microsoft.com/office/drawing/2014/main" val="10000"/>
                  </a:ext>
                </a:extLst>
              </a:tr>
              <a:tr h="370840">
                <a:tc rowSpan="2">
                  <a:txBody>
                    <a:bodyPr/>
                    <a:lstStyle/>
                    <a:p>
                      <a:pPr algn="ctr"/>
                      <a:r>
                        <a:rPr lang="zh-CN" altLang="en-US" dirty="0"/>
                        <a:t>成本绩效</a:t>
                      </a:r>
                    </a:p>
                  </a:txBody>
                  <a:tcPr/>
                </a:tc>
                <a:tc>
                  <a:txBody>
                    <a:bodyPr/>
                    <a:lstStyle/>
                    <a:p>
                      <a:r>
                        <a:rPr lang="zh-CN" altLang="en-US" dirty="0"/>
                        <a:t>成本偏差</a:t>
                      </a:r>
                    </a:p>
                  </a:txBody>
                  <a:tcPr/>
                </a:tc>
                <a:tc>
                  <a:txBody>
                    <a:bodyPr/>
                    <a:lstStyle/>
                    <a:p>
                      <a:r>
                        <a:rPr lang="en-US" altLang="zh-CN" dirty="0"/>
                        <a:t>CV</a:t>
                      </a:r>
                      <a:endParaRPr lang="zh-CN" altLang="en-US" dirty="0"/>
                    </a:p>
                  </a:txBody>
                  <a:tcPr/>
                </a:tc>
                <a:tc>
                  <a:txBody>
                    <a:bodyPr/>
                    <a:lstStyle/>
                    <a:p>
                      <a:r>
                        <a:rPr lang="zh-CN" altLang="en-US" dirty="0"/>
                        <a:t>已经发生多少成本偏差，</a:t>
                      </a:r>
                      <a:r>
                        <a:rPr lang="zh-CN" altLang="en-US" b="1" dirty="0">
                          <a:solidFill>
                            <a:srgbClr val="FF0000"/>
                          </a:solidFill>
                        </a:rPr>
                        <a:t>正值节约，负值超支</a:t>
                      </a:r>
                    </a:p>
                  </a:txBody>
                  <a:tcPr/>
                </a:tc>
                <a:tc>
                  <a:txBody>
                    <a:bodyPr/>
                    <a:lstStyle/>
                    <a:p>
                      <a:r>
                        <a:rPr lang="en-US" altLang="zh-CN" dirty="0"/>
                        <a:t>EV-AC</a:t>
                      </a:r>
                      <a:endParaRPr lang="zh-CN" altLang="en-US" dirty="0"/>
                    </a:p>
                  </a:txBody>
                  <a:tcPr/>
                </a:tc>
                <a:extLst>
                  <a:ext uri="{0D108BD9-81ED-4DB2-BD59-A6C34878D82A}">
                    <a16:rowId xmlns:a16="http://schemas.microsoft.com/office/drawing/2014/main" val="10001"/>
                  </a:ext>
                </a:extLst>
              </a:tr>
              <a:tr h="370840">
                <a:tc vMerge="1">
                  <a:txBody>
                    <a:bodyPr/>
                    <a:lstStyle/>
                    <a:p>
                      <a:endParaRPr lang="zh-CN" altLang="en-US" dirty="0"/>
                    </a:p>
                  </a:txBody>
                  <a:tcPr/>
                </a:tc>
                <a:tc>
                  <a:txBody>
                    <a:bodyPr/>
                    <a:lstStyle/>
                    <a:p>
                      <a:r>
                        <a:rPr lang="zh-CN" altLang="en-US" dirty="0"/>
                        <a:t>成本绩效指数</a:t>
                      </a:r>
                    </a:p>
                  </a:txBody>
                  <a:tcPr/>
                </a:tc>
                <a:tc>
                  <a:txBody>
                    <a:bodyPr/>
                    <a:lstStyle/>
                    <a:p>
                      <a:r>
                        <a:rPr lang="en-US" altLang="zh-CN" dirty="0"/>
                        <a:t>CPI</a:t>
                      </a:r>
                      <a:endParaRPr lang="zh-CN" altLang="en-US" dirty="0"/>
                    </a:p>
                  </a:txBody>
                  <a:tcPr/>
                </a:tc>
                <a:tc>
                  <a:txBody>
                    <a:bodyPr/>
                    <a:lstStyle/>
                    <a:p>
                      <a:r>
                        <a:rPr lang="zh-CN" altLang="en-US" dirty="0"/>
                        <a:t>实际花费的每</a:t>
                      </a:r>
                      <a:r>
                        <a:rPr lang="en-US" altLang="zh-CN" dirty="0"/>
                        <a:t>1</a:t>
                      </a:r>
                      <a:r>
                        <a:rPr lang="zh-CN" altLang="en-US" dirty="0"/>
                        <a:t>元钱做了价值多少钱的事（按预算价值算），</a:t>
                      </a:r>
                      <a:r>
                        <a:rPr lang="zh-CN" altLang="en-US" b="1" dirty="0">
                          <a:solidFill>
                            <a:srgbClr val="FF0000"/>
                          </a:solidFill>
                        </a:rPr>
                        <a:t>大于</a:t>
                      </a:r>
                      <a:r>
                        <a:rPr lang="en-US" altLang="zh-CN" b="1" dirty="0">
                          <a:solidFill>
                            <a:srgbClr val="FF0000"/>
                          </a:solidFill>
                        </a:rPr>
                        <a:t>1</a:t>
                      </a:r>
                      <a:r>
                        <a:rPr lang="zh-CN" altLang="en-US" b="1" dirty="0">
                          <a:solidFill>
                            <a:srgbClr val="FF0000"/>
                          </a:solidFill>
                        </a:rPr>
                        <a:t>好，小于</a:t>
                      </a:r>
                      <a:r>
                        <a:rPr lang="en-US" altLang="zh-CN" b="1" dirty="0">
                          <a:solidFill>
                            <a:srgbClr val="FF0000"/>
                          </a:solidFill>
                        </a:rPr>
                        <a:t>1</a:t>
                      </a:r>
                      <a:r>
                        <a:rPr lang="zh-CN" altLang="en-US" b="1" dirty="0">
                          <a:solidFill>
                            <a:srgbClr val="FF0000"/>
                          </a:solidFill>
                        </a:rPr>
                        <a:t>不好</a:t>
                      </a:r>
                    </a:p>
                  </a:txBody>
                  <a:tcPr/>
                </a:tc>
                <a:tc>
                  <a:txBody>
                    <a:bodyPr/>
                    <a:lstStyle/>
                    <a:p>
                      <a:r>
                        <a:rPr lang="en-US" altLang="zh-CN" dirty="0"/>
                        <a:t>EV/AC</a:t>
                      </a:r>
                      <a:endParaRPr lang="zh-CN" altLang="en-US" dirty="0"/>
                    </a:p>
                  </a:txBody>
                  <a:tcPr/>
                </a:tc>
                <a:extLst>
                  <a:ext uri="{0D108BD9-81ED-4DB2-BD59-A6C34878D82A}">
                    <a16:rowId xmlns:a16="http://schemas.microsoft.com/office/drawing/2014/main" val="10002"/>
                  </a:ext>
                </a:extLst>
              </a:tr>
              <a:tr h="370840">
                <a:tc rowSpan="2">
                  <a:txBody>
                    <a:bodyPr/>
                    <a:lstStyle/>
                    <a:p>
                      <a:pPr algn="ctr"/>
                      <a:r>
                        <a:rPr lang="zh-CN" altLang="en-US" dirty="0"/>
                        <a:t>进度绩效</a:t>
                      </a:r>
                    </a:p>
                  </a:txBody>
                  <a:tcPr/>
                </a:tc>
                <a:tc>
                  <a:txBody>
                    <a:bodyPr/>
                    <a:lstStyle/>
                    <a:p>
                      <a:r>
                        <a:rPr lang="zh-CN" altLang="en-US" dirty="0"/>
                        <a:t>进度偏差</a:t>
                      </a:r>
                    </a:p>
                  </a:txBody>
                  <a:tcPr/>
                </a:tc>
                <a:tc>
                  <a:txBody>
                    <a:bodyPr/>
                    <a:lstStyle/>
                    <a:p>
                      <a:r>
                        <a:rPr lang="en-US" altLang="zh-CN" dirty="0"/>
                        <a:t>SV</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已经发生多少进度偏差，</a:t>
                      </a:r>
                      <a:r>
                        <a:rPr lang="zh-CN" altLang="en-US" b="1" dirty="0">
                          <a:solidFill>
                            <a:srgbClr val="FF0000"/>
                          </a:solidFill>
                        </a:rPr>
                        <a:t>正值提前，负值落后</a:t>
                      </a:r>
                    </a:p>
                  </a:txBody>
                  <a:tcPr/>
                </a:tc>
                <a:tc>
                  <a:txBody>
                    <a:bodyPr/>
                    <a:lstStyle/>
                    <a:p>
                      <a:r>
                        <a:rPr lang="en-US" altLang="zh-CN" dirty="0"/>
                        <a:t>EV-PV</a:t>
                      </a:r>
                      <a:endParaRPr lang="zh-CN" altLang="en-US" dirty="0"/>
                    </a:p>
                  </a:txBody>
                  <a:tcPr/>
                </a:tc>
                <a:extLst>
                  <a:ext uri="{0D108BD9-81ED-4DB2-BD59-A6C34878D82A}">
                    <a16:rowId xmlns:a16="http://schemas.microsoft.com/office/drawing/2014/main" val="10003"/>
                  </a:ext>
                </a:extLst>
              </a:tr>
              <a:tr h="370840">
                <a:tc vMerge="1">
                  <a:txBody>
                    <a:bodyPr/>
                    <a:lstStyle/>
                    <a:p>
                      <a:endParaRPr lang="zh-CN" altLang="en-US" dirty="0"/>
                    </a:p>
                  </a:txBody>
                  <a:tcPr/>
                </a:tc>
                <a:tc>
                  <a:txBody>
                    <a:bodyPr/>
                    <a:lstStyle/>
                    <a:p>
                      <a:r>
                        <a:rPr lang="zh-CN" altLang="en-US" dirty="0"/>
                        <a:t>进度绩效指数</a:t>
                      </a:r>
                    </a:p>
                  </a:txBody>
                  <a:tcPr/>
                </a:tc>
                <a:tc>
                  <a:txBody>
                    <a:bodyPr/>
                    <a:lstStyle/>
                    <a:p>
                      <a:r>
                        <a:rPr lang="en-US" altLang="zh-CN" dirty="0"/>
                        <a:t>SPI</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实际进度是计划进度的百分比，</a:t>
                      </a:r>
                      <a:r>
                        <a:rPr lang="zh-CN" altLang="en-US" b="1" dirty="0">
                          <a:solidFill>
                            <a:srgbClr val="FF0000"/>
                          </a:solidFill>
                        </a:rPr>
                        <a:t>大于</a:t>
                      </a:r>
                      <a:r>
                        <a:rPr lang="en-US" altLang="zh-CN" b="1" dirty="0">
                          <a:solidFill>
                            <a:srgbClr val="FF0000"/>
                          </a:solidFill>
                        </a:rPr>
                        <a:t>1</a:t>
                      </a:r>
                      <a:r>
                        <a:rPr lang="zh-CN" altLang="en-US" b="1" dirty="0">
                          <a:solidFill>
                            <a:srgbClr val="FF0000"/>
                          </a:solidFill>
                        </a:rPr>
                        <a:t>好，小于</a:t>
                      </a:r>
                      <a:r>
                        <a:rPr lang="en-US" altLang="zh-CN" b="1" dirty="0">
                          <a:solidFill>
                            <a:srgbClr val="FF0000"/>
                          </a:solidFill>
                        </a:rPr>
                        <a:t>1</a:t>
                      </a:r>
                      <a:r>
                        <a:rPr lang="zh-CN" altLang="en-US" b="1" dirty="0">
                          <a:solidFill>
                            <a:srgbClr val="FF0000"/>
                          </a:solidFill>
                        </a:rPr>
                        <a:t>不好</a:t>
                      </a:r>
                    </a:p>
                  </a:txBody>
                  <a:tcPr/>
                </a:tc>
                <a:tc>
                  <a:txBody>
                    <a:bodyPr/>
                    <a:lstStyle/>
                    <a:p>
                      <a:r>
                        <a:rPr lang="en-US" altLang="zh-CN" dirty="0"/>
                        <a:t>EV/PV</a:t>
                      </a:r>
                      <a:endParaRPr lang="zh-CN" altLang="en-US" dirty="0"/>
                    </a:p>
                  </a:txBody>
                  <a:tcPr/>
                </a:tc>
                <a:extLst>
                  <a:ext uri="{0D108BD9-81ED-4DB2-BD59-A6C34878D82A}">
                    <a16:rowId xmlns:a16="http://schemas.microsoft.com/office/drawing/2014/main" val="10004"/>
                  </a:ext>
                </a:extLst>
              </a:tr>
              <a:tr h="185420">
                <a:tc rowSpan="5">
                  <a:txBody>
                    <a:bodyPr/>
                    <a:lstStyle/>
                    <a:p>
                      <a:pPr algn="ctr"/>
                      <a:r>
                        <a:rPr lang="zh-CN" altLang="en-US" dirty="0"/>
                        <a:t>预测指标</a:t>
                      </a:r>
                    </a:p>
                  </a:txBody>
                  <a:tcPr/>
                </a:tc>
                <a:tc rowSpan="2">
                  <a:txBody>
                    <a:bodyPr/>
                    <a:lstStyle/>
                    <a:p>
                      <a:r>
                        <a:rPr lang="zh-CN" altLang="en-US" dirty="0"/>
                        <a:t>完工尚需估算</a:t>
                      </a:r>
                    </a:p>
                  </a:txBody>
                  <a:tcPr/>
                </a:tc>
                <a:tc rowSpan="2">
                  <a:txBody>
                    <a:bodyPr/>
                    <a:lstStyle/>
                    <a:p>
                      <a:r>
                        <a:rPr lang="en-US" altLang="zh-CN" dirty="0"/>
                        <a:t>ETC</a:t>
                      </a:r>
                      <a:endParaRPr lang="zh-CN" altLang="en-US" dirty="0"/>
                    </a:p>
                  </a:txBody>
                  <a:tcPr/>
                </a:tc>
                <a:tc rowSpan="2">
                  <a:txBody>
                    <a:bodyPr/>
                    <a:lstStyle/>
                    <a:p>
                      <a:r>
                        <a:rPr lang="zh-CN" altLang="en-US" dirty="0"/>
                        <a:t>重新估算完成剩余工作还需要的成本</a:t>
                      </a:r>
                    </a:p>
                  </a:txBody>
                  <a:tcPr/>
                </a:tc>
                <a:tc>
                  <a:txBody>
                    <a:bodyPr/>
                    <a:lstStyle/>
                    <a:p>
                      <a:r>
                        <a:rPr lang="en-US" altLang="zh-CN" dirty="0"/>
                        <a:t>BAC-EV</a:t>
                      </a:r>
                      <a:endParaRPr lang="zh-CN" altLang="en-US" dirty="0"/>
                    </a:p>
                  </a:txBody>
                  <a:tcPr/>
                </a:tc>
                <a:extLst>
                  <a:ext uri="{0D108BD9-81ED-4DB2-BD59-A6C34878D82A}">
                    <a16:rowId xmlns:a16="http://schemas.microsoft.com/office/drawing/2014/main" val="10005"/>
                  </a:ext>
                </a:extLst>
              </a:tr>
              <a:tr h="18542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r>
                        <a:rPr lang="zh-CN" altLang="en-US" dirty="0"/>
                        <a:t>自下而上</a:t>
                      </a:r>
                      <a:br>
                        <a:rPr lang="en-US" altLang="zh-CN" dirty="0"/>
                      </a:br>
                      <a:r>
                        <a:rPr lang="zh-CN" altLang="en-US" dirty="0"/>
                        <a:t>估算</a:t>
                      </a:r>
                    </a:p>
                  </a:txBody>
                  <a:tcPr/>
                </a:tc>
                <a:extLst>
                  <a:ext uri="{0D108BD9-81ED-4DB2-BD59-A6C34878D82A}">
                    <a16:rowId xmlns:a16="http://schemas.microsoft.com/office/drawing/2014/main" val="10006"/>
                  </a:ext>
                </a:extLst>
              </a:tr>
              <a:tr h="370840">
                <a:tc vMerge="1">
                  <a:txBody>
                    <a:bodyPr/>
                    <a:lstStyle/>
                    <a:p>
                      <a:endParaRPr lang="zh-CN" altLang="en-US" dirty="0"/>
                    </a:p>
                  </a:txBody>
                  <a:tcPr/>
                </a:tc>
                <a:tc>
                  <a:txBody>
                    <a:bodyPr/>
                    <a:lstStyle/>
                    <a:p>
                      <a:r>
                        <a:rPr lang="zh-CN" altLang="en-US" dirty="0"/>
                        <a:t>完工估算</a:t>
                      </a:r>
                    </a:p>
                  </a:txBody>
                  <a:tcPr/>
                </a:tc>
                <a:tc>
                  <a:txBody>
                    <a:bodyPr/>
                    <a:lstStyle/>
                    <a:p>
                      <a:r>
                        <a:rPr lang="en-US" altLang="zh-CN" dirty="0"/>
                        <a:t>EAC</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重新估算完成整个项目所需要的成本</a:t>
                      </a:r>
                    </a:p>
                  </a:txBody>
                  <a:tcPr/>
                </a:tc>
                <a:tc>
                  <a:txBody>
                    <a:bodyPr/>
                    <a:lstStyle/>
                    <a:p>
                      <a:r>
                        <a:rPr lang="en-US" altLang="zh-CN" dirty="0"/>
                        <a:t>BAC/CPI</a:t>
                      </a:r>
                      <a:endParaRPr lang="zh-CN" altLang="en-US" dirty="0"/>
                    </a:p>
                  </a:txBody>
                  <a:tcPr/>
                </a:tc>
                <a:extLst>
                  <a:ext uri="{0D108BD9-81ED-4DB2-BD59-A6C34878D82A}">
                    <a16:rowId xmlns:a16="http://schemas.microsoft.com/office/drawing/2014/main" val="10007"/>
                  </a:ext>
                </a:extLst>
              </a:tr>
              <a:tr h="370840">
                <a:tc vMerge="1">
                  <a:txBody>
                    <a:bodyPr/>
                    <a:lstStyle/>
                    <a:p>
                      <a:endParaRPr lang="zh-CN" altLang="en-US" dirty="0"/>
                    </a:p>
                  </a:txBody>
                  <a:tcPr/>
                </a:tc>
                <a:tc>
                  <a:txBody>
                    <a:bodyPr/>
                    <a:lstStyle/>
                    <a:p>
                      <a:r>
                        <a:rPr lang="zh-CN" altLang="en-US" dirty="0"/>
                        <a:t>完工尚需</a:t>
                      </a:r>
                      <a:br>
                        <a:rPr lang="en-US" altLang="zh-CN" dirty="0"/>
                      </a:br>
                      <a:r>
                        <a:rPr lang="zh-CN" altLang="en-US" dirty="0"/>
                        <a:t>绩效指数</a:t>
                      </a:r>
                    </a:p>
                  </a:txBody>
                  <a:tcPr/>
                </a:tc>
                <a:tc>
                  <a:txBody>
                    <a:bodyPr/>
                    <a:lstStyle/>
                    <a:p>
                      <a:r>
                        <a:rPr lang="en-US" altLang="zh-CN" dirty="0"/>
                        <a:t>TCPI</a:t>
                      </a:r>
                      <a:endParaRPr lang="zh-CN" altLang="en-US" dirty="0"/>
                    </a:p>
                  </a:txBody>
                  <a:tcPr/>
                </a:tc>
                <a:tc>
                  <a:txBody>
                    <a:bodyPr/>
                    <a:lstStyle/>
                    <a:p>
                      <a:r>
                        <a:rPr lang="zh-CN" altLang="en-US" dirty="0"/>
                        <a:t>重新估算的、为了在既定的预算内完工，而必须达到的未来绩效水平</a:t>
                      </a:r>
                    </a:p>
                  </a:txBody>
                  <a:tcPr/>
                </a:tc>
                <a:tc>
                  <a:txBody>
                    <a:bodyPr/>
                    <a:lstStyle/>
                    <a:p>
                      <a:r>
                        <a:rPr lang="en-US" altLang="zh-CN" dirty="0"/>
                        <a:t>(BAC-EV)/</a:t>
                      </a:r>
                      <a:br>
                        <a:rPr lang="en-US" altLang="zh-CN" dirty="0"/>
                      </a:br>
                      <a:r>
                        <a:rPr lang="en-US" altLang="zh-CN" dirty="0"/>
                        <a:t>(BAC-AC)</a:t>
                      </a:r>
                      <a:endParaRPr lang="zh-CN" altLang="en-US" dirty="0"/>
                    </a:p>
                  </a:txBody>
                  <a:tcPr/>
                </a:tc>
                <a:extLst>
                  <a:ext uri="{0D108BD9-81ED-4DB2-BD59-A6C34878D82A}">
                    <a16:rowId xmlns:a16="http://schemas.microsoft.com/office/drawing/2014/main" val="10008"/>
                  </a:ext>
                </a:extLst>
              </a:tr>
              <a:tr h="370840">
                <a:tc vMerge="1">
                  <a:txBody>
                    <a:bodyPr/>
                    <a:lstStyle/>
                    <a:p>
                      <a:pPr algn="ctr"/>
                      <a:endParaRPr lang="zh-CN" altLang="en-US" dirty="0"/>
                    </a:p>
                  </a:txBody>
                  <a:tcPr/>
                </a:tc>
                <a:tc>
                  <a:txBody>
                    <a:bodyPr/>
                    <a:lstStyle/>
                    <a:p>
                      <a:r>
                        <a:rPr lang="zh-CN" altLang="en-US" dirty="0"/>
                        <a:t>估计完工工期</a:t>
                      </a:r>
                    </a:p>
                  </a:txBody>
                  <a:tcPr/>
                </a:tc>
                <a:tc>
                  <a:txBody>
                    <a:bodyPr/>
                    <a:lstStyle/>
                    <a:p>
                      <a:r>
                        <a:rPr lang="en-US" altLang="zh-CN" dirty="0"/>
                        <a:t>EDAC</a:t>
                      </a:r>
                      <a:endParaRPr lang="zh-CN" altLang="en-US" dirty="0"/>
                    </a:p>
                  </a:txBody>
                  <a:tcPr/>
                </a:tc>
                <a:tc>
                  <a:txBody>
                    <a:bodyPr/>
                    <a:lstStyle/>
                    <a:p>
                      <a:r>
                        <a:rPr lang="zh-CN" altLang="en-US" dirty="0"/>
                        <a:t>重新估算完成整个项目的工期</a:t>
                      </a:r>
                    </a:p>
                  </a:txBody>
                  <a:tcPr/>
                </a:tc>
                <a:tc>
                  <a:txBody>
                    <a:bodyPr/>
                    <a:lstStyle/>
                    <a:p>
                      <a:r>
                        <a:rPr lang="en-US" altLang="zh-CN" dirty="0"/>
                        <a:t>BDAC/SPI</a:t>
                      </a:r>
                      <a:endParaRPr lang="zh-CN" altLang="en-US" dirty="0"/>
                    </a:p>
                  </a:txBody>
                  <a:tcPr/>
                </a:tc>
                <a:extLst>
                  <a:ext uri="{0D108BD9-81ED-4DB2-BD59-A6C34878D82A}">
                    <a16:rowId xmlns:a16="http://schemas.microsoft.com/office/drawing/2014/main" val="10009"/>
                  </a:ext>
                </a:extLst>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extLst>
      <p:ext uri="{BB962C8B-B14F-4D97-AF65-F5344CB8AC3E}">
        <p14:creationId xmlns:p14="http://schemas.microsoft.com/office/powerpoint/2010/main" val="4234706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305800" cy="762000"/>
          </a:xfrm>
        </p:spPr>
        <p:txBody>
          <a:bodyPr/>
          <a:lstStyle/>
          <a:p>
            <a:r>
              <a:rPr lang="zh-CN" altLang="en-US" dirty="0"/>
              <a:t>挣值管理法练习</a:t>
            </a:r>
          </a:p>
        </p:txBody>
      </p:sp>
      <p:sp>
        <p:nvSpPr>
          <p:cNvPr id="3" name="内容占位符 2"/>
          <p:cNvSpPr>
            <a:spLocks noGrp="1"/>
          </p:cNvSpPr>
          <p:nvPr>
            <p:ph sz="quarter" idx="1"/>
          </p:nvPr>
        </p:nvSpPr>
        <p:spPr>
          <a:xfrm>
            <a:off x="381000" y="1121238"/>
            <a:ext cx="8305800" cy="5867400"/>
          </a:xfrm>
        </p:spPr>
        <p:txBody>
          <a:bodyPr/>
          <a:lstStyle/>
          <a:p>
            <a:r>
              <a:rPr lang="zh-CN" altLang="en-US" dirty="0"/>
              <a:t>题目：某任务的总预算成本为</a:t>
            </a:r>
            <a:r>
              <a:rPr lang="en-US" altLang="zh-CN" dirty="0"/>
              <a:t>1000</a:t>
            </a:r>
            <a:r>
              <a:rPr lang="zh-CN" altLang="en-US" dirty="0"/>
              <a:t>元、基准工期</a:t>
            </a:r>
            <a:r>
              <a:rPr lang="en-US" altLang="zh-CN" dirty="0"/>
              <a:t>6</a:t>
            </a:r>
            <a:r>
              <a:rPr lang="zh-CN" altLang="en-US" dirty="0"/>
              <a:t>周，截至今日按计划应该完成</a:t>
            </a:r>
            <a:r>
              <a:rPr lang="en-US" altLang="zh-CN" dirty="0"/>
              <a:t>80%</a:t>
            </a:r>
            <a:r>
              <a:rPr lang="zh-CN" altLang="en-US" dirty="0"/>
              <a:t>工作量，但实际只完成了</a:t>
            </a:r>
            <a:r>
              <a:rPr lang="en-US" altLang="zh-CN" dirty="0"/>
              <a:t>50%</a:t>
            </a:r>
            <a:r>
              <a:rPr lang="zh-CN" altLang="en-US" dirty="0"/>
              <a:t>的工作量，实际支出为</a:t>
            </a:r>
            <a:r>
              <a:rPr lang="en-US" altLang="zh-CN" dirty="0"/>
              <a:t>300</a:t>
            </a:r>
            <a:r>
              <a:rPr lang="zh-CN" altLang="en-US" dirty="0"/>
              <a:t>元，则：</a:t>
            </a:r>
            <a:endParaRPr lang="en-US" altLang="zh-CN" dirty="0"/>
          </a:p>
          <a:p>
            <a:pPr lvl="1"/>
            <a:r>
              <a:rPr lang="en-US" altLang="zh-CN" dirty="0"/>
              <a:t>PV                           =</a:t>
            </a:r>
          </a:p>
          <a:p>
            <a:pPr lvl="1"/>
            <a:r>
              <a:rPr lang="en-US" altLang="zh-CN" dirty="0"/>
              <a:t>AC                           =</a:t>
            </a:r>
          </a:p>
          <a:p>
            <a:pPr lvl="1"/>
            <a:r>
              <a:rPr lang="en-US" altLang="zh-CN" dirty="0"/>
              <a:t>EV                           =</a:t>
            </a:r>
          </a:p>
          <a:p>
            <a:pPr lvl="1"/>
            <a:r>
              <a:rPr lang="en-US" altLang="zh-CN" dirty="0"/>
              <a:t>BAC                         =</a:t>
            </a:r>
          </a:p>
          <a:p>
            <a:pPr lvl="1"/>
            <a:r>
              <a:rPr lang="en-US" altLang="zh-CN" dirty="0"/>
              <a:t>BDAC                      =</a:t>
            </a:r>
          </a:p>
          <a:p>
            <a:pPr lvl="1"/>
            <a:r>
              <a:rPr lang="en-US" altLang="zh-CN" dirty="0"/>
              <a:t>CV                           =</a:t>
            </a:r>
          </a:p>
          <a:p>
            <a:pPr lvl="1"/>
            <a:r>
              <a:rPr lang="en-US" altLang="zh-CN" dirty="0"/>
              <a:t>CPI                          =</a:t>
            </a:r>
          </a:p>
          <a:p>
            <a:pPr lvl="1"/>
            <a:r>
              <a:rPr lang="en-US" altLang="zh-CN" dirty="0"/>
              <a:t>SV                           =</a:t>
            </a:r>
          </a:p>
          <a:p>
            <a:pPr lvl="1"/>
            <a:r>
              <a:rPr lang="en-US" altLang="zh-CN" dirty="0"/>
              <a:t>SPI                          =</a:t>
            </a:r>
          </a:p>
          <a:p>
            <a:pPr lvl="1"/>
            <a:r>
              <a:rPr lang="en-US" altLang="zh-CN" dirty="0"/>
              <a:t>EAC = BAC/CPI     =</a:t>
            </a:r>
          </a:p>
          <a:p>
            <a:pPr lvl="1"/>
            <a:r>
              <a:rPr lang="en-US" altLang="zh-CN" dirty="0"/>
              <a:t>EDAC=BDAC/SPI  = </a:t>
            </a:r>
            <a:endParaRPr lang="zh-CN" altLang="en-US" dirty="0"/>
          </a:p>
        </p:txBody>
      </p:sp>
      <p:sp>
        <p:nvSpPr>
          <p:cNvPr id="6" name="TextBox 5"/>
          <p:cNvSpPr txBox="1"/>
          <p:nvPr/>
        </p:nvSpPr>
        <p:spPr>
          <a:xfrm>
            <a:off x="3375609" y="2057400"/>
            <a:ext cx="891591" cy="4747453"/>
          </a:xfrm>
          <a:prstGeom prst="rect">
            <a:avLst/>
          </a:prstGeom>
          <a:noFill/>
        </p:spPr>
        <p:txBody>
          <a:bodyPr wrap="none" rtlCol="0">
            <a:spAutoFit/>
          </a:bodyPr>
          <a:lstStyle/>
          <a:p>
            <a:pPr>
              <a:lnSpc>
                <a:spcPct val="125000"/>
              </a:lnSpc>
            </a:pPr>
            <a:r>
              <a:rPr lang="en-US" altLang="zh-CN" dirty="0"/>
              <a:t>800</a:t>
            </a:r>
          </a:p>
          <a:p>
            <a:pPr>
              <a:lnSpc>
                <a:spcPct val="125000"/>
              </a:lnSpc>
            </a:pPr>
            <a:r>
              <a:rPr lang="en-US" altLang="zh-CN" dirty="0"/>
              <a:t>300</a:t>
            </a:r>
          </a:p>
          <a:p>
            <a:pPr>
              <a:lnSpc>
                <a:spcPct val="125000"/>
              </a:lnSpc>
            </a:pPr>
            <a:r>
              <a:rPr lang="en-US" altLang="zh-CN" dirty="0"/>
              <a:t>500</a:t>
            </a:r>
          </a:p>
          <a:p>
            <a:pPr>
              <a:lnSpc>
                <a:spcPct val="125000"/>
              </a:lnSpc>
            </a:pPr>
            <a:r>
              <a:rPr lang="en-US" altLang="zh-CN" dirty="0"/>
              <a:t>1000</a:t>
            </a:r>
          </a:p>
          <a:p>
            <a:pPr>
              <a:lnSpc>
                <a:spcPct val="125000"/>
              </a:lnSpc>
            </a:pPr>
            <a:r>
              <a:rPr lang="en-US" altLang="zh-CN" dirty="0"/>
              <a:t>6</a:t>
            </a:r>
            <a:r>
              <a:rPr lang="zh-CN" altLang="en-US" dirty="0"/>
              <a:t>周</a:t>
            </a:r>
            <a:endParaRPr lang="en-US" altLang="zh-CN" dirty="0"/>
          </a:p>
          <a:p>
            <a:pPr>
              <a:lnSpc>
                <a:spcPct val="125000"/>
              </a:lnSpc>
            </a:pPr>
            <a:r>
              <a:rPr lang="en-US" altLang="zh-CN" dirty="0"/>
              <a:t>200</a:t>
            </a:r>
          </a:p>
          <a:p>
            <a:pPr>
              <a:lnSpc>
                <a:spcPct val="125000"/>
              </a:lnSpc>
            </a:pPr>
            <a:r>
              <a:rPr lang="en-US" altLang="zh-CN" dirty="0"/>
              <a:t>1.7</a:t>
            </a:r>
          </a:p>
          <a:p>
            <a:pPr>
              <a:lnSpc>
                <a:spcPct val="125000"/>
              </a:lnSpc>
            </a:pPr>
            <a:r>
              <a:rPr lang="en-US" altLang="zh-CN" dirty="0"/>
              <a:t>- 300</a:t>
            </a:r>
          </a:p>
          <a:p>
            <a:pPr>
              <a:lnSpc>
                <a:spcPct val="125000"/>
              </a:lnSpc>
            </a:pPr>
            <a:r>
              <a:rPr lang="en-US" altLang="zh-CN" dirty="0"/>
              <a:t>0.625</a:t>
            </a:r>
          </a:p>
          <a:p>
            <a:pPr>
              <a:lnSpc>
                <a:spcPct val="125000"/>
              </a:lnSpc>
            </a:pPr>
            <a:r>
              <a:rPr lang="en-US" altLang="zh-CN" dirty="0"/>
              <a:t>600</a:t>
            </a:r>
          </a:p>
          <a:p>
            <a:pPr>
              <a:lnSpc>
                <a:spcPct val="125000"/>
              </a:lnSpc>
            </a:pPr>
            <a:r>
              <a:rPr lang="en-US" altLang="zh-CN" dirty="0"/>
              <a:t>9.6</a:t>
            </a:r>
            <a:r>
              <a:rPr lang="zh-CN" altLang="en-US" dirty="0"/>
              <a:t>周</a:t>
            </a:r>
          </a:p>
        </p:txBody>
      </p:sp>
    </p:spTree>
    <p:extLst>
      <p:ext uri="{BB962C8B-B14F-4D97-AF65-F5344CB8AC3E}">
        <p14:creationId xmlns:p14="http://schemas.microsoft.com/office/powerpoint/2010/main" val="248126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挣值管理中</a:t>
            </a:r>
            <a:r>
              <a:rPr lang="en-US" altLang="zh-CN" dirty="0"/>
              <a:t>EV</a:t>
            </a:r>
            <a:r>
              <a:rPr lang="zh-CN" altLang="en-US" dirty="0"/>
              <a:t>的估算方法</a:t>
            </a:r>
          </a:p>
        </p:txBody>
      </p:sp>
      <p:sp>
        <p:nvSpPr>
          <p:cNvPr id="3" name="内容占位符 2"/>
          <p:cNvSpPr>
            <a:spLocks noGrp="1"/>
          </p:cNvSpPr>
          <p:nvPr>
            <p:ph sz="quarter" idx="1"/>
          </p:nvPr>
        </p:nvSpPr>
        <p:spPr/>
        <p:txBody>
          <a:bodyPr/>
          <a:lstStyle/>
          <a:p>
            <a:r>
              <a:rPr lang="zh-CN" altLang="en-US" sz="2400" dirty="0"/>
              <a:t>现实中存在一个问题：在某个监控点上，有些工作包正在进行，那么</a:t>
            </a:r>
            <a:r>
              <a:rPr lang="en-US" altLang="zh-CN" sz="2400" dirty="0"/>
              <a:t>EV</a:t>
            </a:r>
            <a:r>
              <a:rPr lang="zh-CN" altLang="en-US" sz="2400" dirty="0"/>
              <a:t>值应该如何计算呢？有几种惯例：</a:t>
            </a:r>
            <a:endParaRPr lang="en-US" altLang="zh-CN" sz="2400" dirty="0"/>
          </a:p>
          <a:p>
            <a:pPr lvl="1"/>
            <a:r>
              <a:rPr lang="en-US" altLang="zh-CN" sz="2000" dirty="0"/>
              <a:t>50/50</a:t>
            </a:r>
            <a:r>
              <a:rPr lang="zh-CN" altLang="en-US" sz="2000" dirty="0"/>
              <a:t>规则：工作一旦开始，就认为已经完成了</a:t>
            </a:r>
            <a:r>
              <a:rPr lang="en-US" altLang="zh-CN" sz="2000" dirty="0"/>
              <a:t>50%</a:t>
            </a:r>
            <a:r>
              <a:rPr lang="zh-CN" altLang="en-US" sz="2000" dirty="0"/>
              <a:t>的工作量；而后，在整个工作全部完成后，计算另外</a:t>
            </a:r>
            <a:r>
              <a:rPr lang="en-US" altLang="zh-CN" sz="2000" dirty="0"/>
              <a:t>50%</a:t>
            </a:r>
            <a:r>
              <a:rPr lang="zh-CN" altLang="en-US" sz="2000" dirty="0"/>
              <a:t>；</a:t>
            </a:r>
            <a:endParaRPr lang="en-US" altLang="zh-CN" sz="2000" dirty="0"/>
          </a:p>
          <a:p>
            <a:pPr lvl="1"/>
            <a:r>
              <a:rPr lang="en-US" altLang="zh-CN" sz="2000" dirty="0"/>
              <a:t>20/80</a:t>
            </a:r>
            <a:r>
              <a:rPr lang="zh-CN" altLang="en-US" sz="2000" dirty="0"/>
              <a:t>规则：工作一旦开始，就认为已经完成了</a:t>
            </a:r>
            <a:r>
              <a:rPr lang="en-US" altLang="zh-CN" sz="2000" dirty="0"/>
              <a:t>20%</a:t>
            </a:r>
            <a:r>
              <a:rPr lang="zh-CN" altLang="en-US" sz="2000" dirty="0"/>
              <a:t>的工作量；而后，在整个工作全部完成后，计算另外</a:t>
            </a:r>
            <a:r>
              <a:rPr lang="en-US" altLang="zh-CN" sz="2000" dirty="0"/>
              <a:t>80%</a:t>
            </a:r>
            <a:r>
              <a:rPr lang="zh-CN" altLang="en-US" sz="2000" dirty="0"/>
              <a:t>；</a:t>
            </a:r>
            <a:endParaRPr lang="en-US" altLang="zh-CN" sz="2000" dirty="0"/>
          </a:p>
          <a:p>
            <a:pPr lvl="1"/>
            <a:r>
              <a:rPr lang="en-US" altLang="zh-CN" sz="2000" dirty="0"/>
              <a:t>0/100</a:t>
            </a:r>
            <a:r>
              <a:rPr lang="zh-CN" altLang="en-US" sz="2000" dirty="0"/>
              <a:t>规则：工作开始和执行过程中不计算任何工作量，在整个工作全部完成后，计算</a:t>
            </a:r>
            <a:r>
              <a:rPr lang="en-US" altLang="zh-CN" sz="2000" dirty="0"/>
              <a:t>100%</a:t>
            </a:r>
            <a:r>
              <a:rPr lang="zh-CN" altLang="en-US" sz="2000" dirty="0"/>
              <a:t>工作量；</a:t>
            </a:r>
            <a:endParaRPr lang="en-US" altLang="zh-CN" sz="2000" dirty="0"/>
          </a:p>
          <a:p>
            <a:pPr lvl="1"/>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extLst>
      <p:ext uri="{BB962C8B-B14F-4D97-AF65-F5344CB8AC3E}">
        <p14:creationId xmlns:p14="http://schemas.microsoft.com/office/powerpoint/2010/main" val="1521801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3"/>
          <a:srcRect/>
          <a:stretch>
            <a:fillRect/>
          </a:stretch>
        </p:blipFill>
        <p:spPr bwMode="auto">
          <a:xfrm>
            <a:off x="4876800" y="1447800"/>
            <a:ext cx="3810000" cy="3810000"/>
          </a:xfrm>
          <a:prstGeom prst="rect">
            <a:avLst/>
          </a:prstGeom>
          <a:noFill/>
        </p:spPr>
      </p:pic>
      <p:sp>
        <p:nvSpPr>
          <p:cNvPr id="3" name="内容占位符 2"/>
          <p:cNvSpPr>
            <a:spLocks noGrp="1"/>
          </p:cNvSpPr>
          <p:nvPr>
            <p:ph sz="quarter" idx="1"/>
          </p:nvPr>
        </p:nvSpPr>
        <p:spPr>
          <a:xfrm>
            <a:off x="381000" y="1371600"/>
            <a:ext cx="4419600" cy="4572000"/>
          </a:xfrm>
        </p:spPr>
        <p:txBody>
          <a:bodyPr/>
          <a:lstStyle/>
          <a:p>
            <a:r>
              <a:rPr lang="zh-CN" altLang="en-US" sz="2400" dirty="0">
                <a:latin typeface="Arial" charset="0"/>
              </a:rPr>
              <a:t>在项目进行的第四个月，计划的总费用 是</a:t>
            </a:r>
            <a:r>
              <a:rPr lang="en-US" altLang="zh-CN" sz="2400" dirty="0">
                <a:latin typeface="Arial" charset="0"/>
              </a:rPr>
              <a:t>10</a:t>
            </a:r>
            <a:r>
              <a:rPr lang="zh-CN" altLang="en-US" sz="2400" dirty="0">
                <a:latin typeface="Arial" charset="0"/>
              </a:rPr>
              <a:t>万元，而实际支付是</a:t>
            </a:r>
            <a:r>
              <a:rPr lang="en-US" altLang="zh-CN" sz="2400" dirty="0">
                <a:latin typeface="Arial" charset="0"/>
              </a:rPr>
              <a:t>12</a:t>
            </a:r>
            <a:r>
              <a:rPr lang="zh-CN" altLang="en-US" sz="2400" dirty="0">
                <a:latin typeface="Arial" charset="0"/>
              </a:rPr>
              <a:t>万元，这个项目的进度如何？</a:t>
            </a:r>
            <a:endParaRPr lang="en-US" altLang="zh-CN" sz="2400" dirty="0">
              <a:latin typeface="Arial" charset="0"/>
            </a:endParaRPr>
          </a:p>
          <a:p>
            <a:pPr marL="776288" lvl="1" indent="-457200">
              <a:buFont typeface="+mj-lt"/>
              <a:buAutoNum type="alphaUcPeriod"/>
            </a:pPr>
            <a:r>
              <a:rPr lang="zh-CN" altLang="en-US" sz="2000" dirty="0"/>
              <a:t>比时间表提前</a:t>
            </a:r>
            <a:endParaRPr lang="en-US" altLang="zh-CN" sz="2000" dirty="0"/>
          </a:p>
          <a:p>
            <a:pPr marL="776288" lvl="1" indent="-457200">
              <a:buFont typeface="+mj-lt"/>
              <a:buAutoNum type="alphaUcPeriod"/>
            </a:pPr>
            <a:r>
              <a:rPr lang="zh-CN" altLang="en-US" sz="2000" dirty="0"/>
              <a:t>由于成本超支，项目面临困难</a:t>
            </a:r>
            <a:endParaRPr lang="en-US" altLang="zh-CN" sz="2000" dirty="0"/>
          </a:p>
          <a:p>
            <a:pPr marL="776288" lvl="1" indent="-457200">
              <a:buFont typeface="+mj-lt"/>
              <a:buAutoNum type="alphaUcPeriod"/>
            </a:pPr>
            <a:r>
              <a:rPr lang="zh-CN" altLang="en-US" sz="2000" dirty="0"/>
              <a:t>项目将在原来的预算内完成</a:t>
            </a:r>
            <a:endParaRPr lang="en-US" altLang="zh-CN" sz="2000" dirty="0"/>
          </a:p>
          <a:p>
            <a:pPr marL="776288" lvl="1" indent="-457200">
              <a:buFont typeface="+mj-lt"/>
              <a:buAutoNum type="alphaUcPeriod"/>
            </a:pPr>
            <a:r>
              <a:rPr lang="zh-CN" altLang="en-US" sz="2000" dirty="0"/>
              <a:t>提供的信息不足以对这一问题做出判断</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
        <p:nvSpPr>
          <p:cNvPr id="7" name="标题 1"/>
          <p:cNvSpPr>
            <a:spLocks noGrp="1"/>
          </p:cNvSpPr>
          <p:nvPr>
            <p:ph type="title"/>
          </p:nvPr>
        </p:nvSpPr>
        <p:spPr>
          <a:xfrm>
            <a:off x="300038" y="252413"/>
            <a:ext cx="8520112" cy="647700"/>
          </a:xfrm>
        </p:spPr>
        <p:txBody>
          <a:bodyPr/>
          <a:lstStyle/>
          <a:p>
            <a:r>
              <a:rPr lang="en-US" altLang="zh-CN" dirty="0"/>
              <a:t>EVM</a:t>
            </a:r>
            <a:r>
              <a:rPr lang="zh-CN" altLang="en-US" dirty="0"/>
              <a:t>练习</a:t>
            </a:r>
          </a:p>
        </p:txBody>
      </p:sp>
    </p:spTree>
    <p:extLst>
      <p:ext uri="{BB962C8B-B14F-4D97-AF65-F5344CB8AC3E}">
        <p14:creationId xmlns:p14="http://schemas.microsoft.com/office/powerpoint/2010/main" val="2020305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3"/>
          <a:srcRect/>
          <a:stretch>
            <a:fillRect/>
          </a:stretch>
        </p:blipFill>
        <p:spPr bwMode="auto">
          <a:xfrm>
            <a:off x="4876800" y="1447800"/>
            <a:ext cx="3810000" cy="3810000"/>
          </a:xfrm>
          <a:prstGeom prst="rect">
            <a:avLst/>
          </a:prstGeom>
          <a:noFill/>
        </p:spPr>
      </p:pic>
      <p:sp>
        <p:nvSpPr>
          <p:cNvPr id="3" name="内容占位符 2"/>
          <p:cNvSpPr>
            <a:spLocks noGrp="1"/>
          </p:cNvSpPr>
          <p:nvPr>
            <p:ph sz="quarter" idx="1"/>
          </p:nvPr>
        </p:nvSpPr>
        <p:spPr>
          <a:xfrm>
            <a:off x="381000" y="1556682"/>
            <a:ext cx="4419600" cy="4572000"/>
          </a:xfrm>
        </p:spPr>
        <p:txBody>
          <a:bodyPr/>
          <a:lstStyle/>
          <a:p>
            <a:r>
              <a:rPr lang="zh-CN" altLang="en-US" sz="2400" dirty="0">
                <a:latin typeface="Arial" charset="0"/>
              </a:rPr>
              <a:t>在项目绩效审核会上，项目经理告诉团队实际成本低于初始估算，进度执行良好，比计划的基准还稍好一些。在这种情况下使用挣值管理，</a:t>
            </a:r>
            <a:r>
              <a:rPr lang="en-US" altLang="zh-CN" sz="2400" dirty="0">
                <a:latin typeface="Arial" charset="0"/>
              </a:rPr>
              <a:t>CPI</a:t>
            </a:r>
            <a:r>
              <a:rPr lang="zh-CN" altLang="en-US" sz="2400" dirty="0">
                <a:latin typeface="Arial" charset="0"/>
              </a:rPr>
              <a:t>和</a:t>
            </a:r>
            <a:r>
              <a:rPr lang="en-US" altLang="zh-CN" sz="2400" dirty="0">
                <a:latin typeface="Arial" charset="0"/>
              </a:rPr>
              <a:t>SPI</a:t>
            </a:r>
            <a:r>
              <a:rPr lang="zh-CN" altLang="en-US" sz="2400" dirty="0">
                <a:latin typeface="Arial" charset="0"/>
              </a:rPr>
              <a:t>的指数表现如何？</a:t>
            </a:r>
            <a:endParaRPr lang="en-US" altLang="zh-CN" sz="2400" dirty="0">
              <a:latin typeface="Arial" charset="0"/>
            </a:endParaRPr>
          </a:p>
          <a:p>
            <a:pPr marL="776288" lvl="1" indent="-457200">
              <a:buFont typeface="+mj-lt"/>
              <a:buAutoNum type="alphaUcPeriod"/>
            </a:pPr>
            <a:r>
              <a:rPr lang="en-US" altLang="zh-CN" sz="2000" dirty="0"/>
              <a:t>CPI&gt;1.0;SPI&lt;1.0</a:t>
            </a:r>
          </a:p>
          <a:p>
            <a:pPr marL="776288" lvl="1" indent="-457200">
              <a:buFont typeface="+mj-lt"/>
              <a:buAutoNum type="alphaUcPeriod"/>
            </a:pPr>
            <a:r>
              <a:rPr lang="en-US" altLang="zh-CN" sz="2000" dirty="0"/>
              <a:t>CPI&gt;1.0;SPI&gt;1.0</a:t>
            </a:r>
          </a:p>
          <a:p>
            <a:pPr marL="776288" lvl="1" indent="-457200">
              <a:buFont typeface="+mj-lt"/>
              <a:buAutoNum type="alphaUcPeriod"/>
            </a:pPr>
            <a:r>
              <a:rPr lang="en-US" altLang="zh-CN" sz="2000" dirty="0"/>
              <a:t>CPI&lt;1.0;SPI&gt;1.0</a:t>
            </a:r>
          </a:p>
          <a:p>
            <a:pPr marL="776288" lvl="1" indent="-457200">
              <a:buFont typeface="+mj-lt"/>
              <a:buAutoNum type="alphaUcPeriod"/>
            </a:pPr>
            <a:r>
              <a:rPr lang="en-US" altLang="zh-CN" sz="2000" dirty="0"/>
              <a:t>CPI&lt;1.0;SPI&lt;1.0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
        <p:nvSpPr>
          <p:cNvPr id="7" name="标题 1"/>
          <p:cNvSpPr>
            <a:spLocks noGrp="1"/>
          </p:cNvSpPr>
          <p:nvPr>
            <p:ph type="title"/>
          </p:nvPr>
        </p:nvSpPr>
        <p:spPr>
          <a:xfrm>
            <a:off x="300038" y="252413"/>
            <a:ext cx="8520112" cy="647700"/>
          </a:xfrm>
        </p:spPr>
        <p:txBody>
          <a:bodyPr/>
          <a:lstStyle/>
          <a:p>
            <a:r>
              <a:rPr lang="en-US" altLang="zh-CN" dirty="0"/>
              <a:t>EVM</a:t>
            </a:r>
            <a:r>
              <a:rPr lang="zh-CN" altLang="en-US" dirty="0"/>
              <a:t>练习</a:t>
            </a:r>
          </a:p>
        </p:txBody>
      </p:sp>
    </p:spTree>
    <p:extLst>
      <p:ext uri="{BB962C8B-B14F-4D97-AF65-F5344CB8AC3E}">
        <p14:creationId xmlns:p14="http://schemas.microsoft.com/office/powerpoint/2010/main" val="769257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3"/>
          <a:srcRect/>
          <a:stretch>
            <a:fillRect/>
          </a:stretch>
        </p:blipFill>
        <p:spPr bwMode="auto">
          <a:xfrm>
            <a:off x="4876800" y="1447800"/>
            <a:ext cx="3810000" cy="3810000"/>
          </a:xfrm>
          <a:prstGeom prst="rect">
            <a:avLst/>
          </a:prstGeom>
          <a:noFill/>
        </p:spPr>
      </p:pic>
      <p:sp>
        <p:nvSpPr>
          <p:cNvPr id="3" name="内容占位符 2"/>
          <p:cNvSpPr>
            <a:spLocks noGrp="1"/>
          </p:cNvSpPr>
          <p:nvPr>
            <p:ph sz="quarter" idx="1"/>
          </p:nvPr>
        </p:nvSpPr>
        <p:spPr>
          <a:xfrm>
            <a:off x="381000" y="1485903"/>
            <a:ext cx="4419600" cy="4572000"/>
          </a:xfrm>
        </p:spPr>
        <p:txBody>
          <a:bodyPr/>
          <a:lstStyle/>
          <a:p>
            <a:r>
              <a:rPr lang="zh-CN" altLang="en-US" sz="2400" dirty="0">
                <a:latin typeface="Arial" charset="0"/>
              </a:rPr>
              <a:t>一项偏差报告显示</a:t>
            </a:r>
            <a:r>
              <a:rPr lang="en-US" altLang="zh-CN" sz="2400" dirty="0">
                <a:latin typeface="Arial" charset="0"/>
              </a:rPr>
              <a:t>PV=120,EV=100,AC=120.</a:t>
            </a:r>
            <a:r>
              <a:rPr lang="zh-CN" altLang="en-US" sz="2400" dirty="0">
                <a:latin typeface="Arial" charset="0"/>
              </a:rPr>
              <a:t>基于上述数据，下列哪种说法是正确的？</a:t>
            </a:r>
            <a:endParaRPr lang="en-US" altLang="zh-CN" sz="2400" dirty="0">
              <a:latin typeface="Arial" charset="0"/>
            </a:endParaRPr>
          </a:p>
          <a:p>
            <a:pPr marL="776288" lvl="1" indent="-457200">
              <a:buFont typeface="+mj-lt"/>
              <a:buAutoNum type="alphaUcPeriod"/>
            </a:pPr>
            <a:r>
              <a:rPr lang="zh-CN" altLang="en-US" sz="2000" dirty="0"/>
              <a:t>落后于进度，符合预算</a:t>
            </a:r>
            <a:endParaRPr lang="en-US" altLang="zh-CN" sz="2000" dirty="0"/>
          </a:p>
          <a:p>
            <a:pPr marL="776288" lvl="1" indent="-457200">
              <a:buFont typeface="+mj-lt"/>
              <a:buAutoNum type="alphaUcPeriod"/>
            </a:pPr>
            <a:r>
              <a:rPr lang="zh-CN" altLang="en-US" sz="2000" dirty="0"/>
              <a:t>超前于进度，超出预算</a:t>
            </a:r>
            <a:endParaRPr lang="en-US" altLang="zh-CN" sz="2000" dirty="0"/>
          </a:p>
          <a:p>
            <a:pPr marL="776288" lvl="1" indent="-457200">
              <a:buFont typeface="+mj-lt"/>
              <a:buAutoNum type="alphaUcPeriod"/>
            </a:pPr>
            <a:r>
              <a:rPr lang="zh-CN" altLang="en-US" sz="2000" dirty="0"/>
              <a:t>落后于进度，超出预算</a:t>
            </a:r>
            <a:endParaRPr lang="en-US" altLang="zh-CN" sz="2000" dirty="0"/>
          </a:p>
          <a:p>
            <a:pPr marL="776288" lvl="1" indent="-457200">
              <a:buFont typeface="+mj-lt"/>
              <a:buAutoNum type="alphaUcPeriod"/>
            </a:pPr>
            <a:r>
              <a:rPr lang="zh-CN" altLang="en-US" sz="2000" dirty="0"/>
              <a:t>超前于进度，符合预算</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
        <p:nvSpPr>
          <p:cNvPr id="7" name="标题 1"/>
          <p:cNvSpPr>
            <a:spLocks noGrp="1"/>
          </p:cNvSpPr>
          <p:nvPr>
            <p:ph type="title"/>
          </p:nvPr>
        </p:nvSpPr>
        <p:spPr>
          <a:xfrm>
            <a:off x="300038" y="252413"/>
            <a:ext cx="8520112" cy="647700"/>
          </a:xfrm>
        </p:spPr>
        <p:txBody>
          <a:bodyPr/>
          <a:lstStyle/>
          <a:p>
            <a:r>
              <a:rPr lang="en-US" altLang="zh-CN" dirty="0"/>
              <a:t>EVM</a:t>
            </a:r>
            <a:r>
              <a:rPr lang="zh-CN" altLang="en-US" dirty="0"/>
              <a:t>练习</a:t>
            </a:r>
          </a:p>
        </p:txBody>
      </p:sp>
    </p:spTree>
    <p:extLst>
      <p:ext uri="{BB962C8B-B14F-4D97-AF65-F5344CB8AC3E}">
        <p14:creationId xmlns:p14="http://schemas.microsoft.com/office/powerpoint/2010/main" val="2100379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3"/>
          <a:srcRect/>
          <a:stretch>
            <a:fillRect/>
          </a:stretch>
        </p:blipFill>
        <p:spPr bwMode="auto">
          <a:xfrm>
            <a:off x="4876800" y="1447800"/>
            <a:ext cx="3810000" cy="3810000"/>
          </a:xfrm>
          <a:prstGeom prst="rect">
            <a:avLst/>
          </a:prstGeom>
          <a:noFill/>
        </p:spPr>
      </p:pic>
      <p:sp>
        <p:nvSpPr>
          <p:cNvPr id="3" name="内容占位符 2"/>
          <p:cNvSpPr>
            <a:spLocks noGrp="1"/>
          </p:cNvSpPr>
          <p:nvPr>
            <p:ph sz="quarter" idx="1"/>
          </p:nvPr>
        </p:nvSpPr>
        <p:spPr>
          <a:xfrm>
            <a:off x="381000" y="1371600"/>
            <a:ext cx="4419600" cy="4572000"/>
          </a:xfrm>
        </p:spPr>
        <p:txBody>
          <a:bodyPr/>
          <a:lstStyle/>
          <a:p>
            <a:r>
              <a:rPr lang="zh-CN" altLang="en-US" sz="2400" dirty="0">
                <a:latin typeface="Arial" charset="0"/>
              </a:rPr>
              <a:t>假设挣值</a:t>
            </a:r>
            <a:r>
              <a:rPr lang="en-US" altLang="zh-CN" sz="2400" dirty="0">
                <a:latin typeface="Arial" charset="0"/>
              </a:rPr>
              <a:t>(EV)=350</a:t>
            </a:r>
            <a:r>
              <a:rPr lang="zh-CN" altLang="en-US" sz="2400" dirty="0">
                <a:latin typeface="Arial" charset="0"/>
              </a:rPr>
              <a:t>，实际成本</a:t>
            </a:r>
            <a:r>
              <a:rPr lang="en-US" altLang="zh-CN" sz="2400" dirty="0">
                <a:latin typeface="Arial" charset="0"/>
              </a:rPr>
              <a:t>(AC)=400</a:t>
            </a:r>
            <a:r>
              <a:rPr lang="zh-CN" altLang="en-US" sz="2400" dirty="0">
                <a:latin typeface="Arial" charset="0"/>
              </a:rPr>
              <a:t>，计划值</a:t>
            </a:r>
            <a:r>
              <a:rPr lang="en-US" altLang="zh-CN" sz="2400" dirty="0">
                <a:latin typeface="Arial" charset="0"/>
              </a:rPr>
              <a:t>(PV)=325</a:t>
            </a:r>
            <a:r>
              <a:rPr lang="zh-CN" altLang="en-US" sz="2400" dirty="0">
                <a:latin typeface="Arial" charset="0"/>
              </a:rPr>
              <a:t>，那么成本偏差</a:t>
            </a:r>
            <a:r>
              <a:rPr lang="en-US" altLang="zh-CN" sz="2400" dirty="0">
                <a:latin typeface="Arial" charset="0"/>
              </a:rPr>
              <a:t>(CV)</a:t>
            </a:r>
            <a:r>
              <a:rPr lang="zh-CN" altLang="en-US" sz="2400" dirty="0">
                <a:latin typeface="Arial" charset="0"/>
              </a:rPr>
              <a:t>等于</a:t>
            </a:r>
            <a:endParaRPr lang="en-US" altLang="zh-CN" sz="2400" dirty="0">
              <a:latin typeface="Arial" charset="0"/>
            </a:endParaRPr>
          </a:p>
          <a:p>
            <a:pPr marL="776288" lvl="1" indent="-457200">
              <a:buFont typeface="+mj-lt"/>
              <a:buAutoNum type="alphaUcPeriod"/>
            </a:pPr>
            <a:r>
              <a:rPr lang="en-US" altLang="zh-CN" sz="2000" dirty="0"/>
              <a:t>350</a:t>
            </a:r>
          </a:p>
          <a:p>
            <a:pPr marL="776288" lvl="1" indent="-457200">
              <a:buFont typeface="+mj-lt"/>
              <a:buAutoNum type="alphaUcPeriod"/>
            </a:pPr>
            <a:r>
              <a:rPr lang="en-US" altLang="zh-CN" sz="2000" dirty="0"/>
              <a:t>-75</a:t>
            </a:r>
          </a:p>
          <a:p>
            <a:pPr marL="776288" lvl="1" indent="-457200">
              <a:buFont typeface="+mj-lt"/>
              <a:buAutoNum type="alphaUcPeriod"/>
            </a:pPr>
            <a:r>
              <a:rPr lang="en-US" altLang="zh-CN" sz="2000" dirty="0"/>
              <a:t>400</a:t>
            </a:r>
          </a:p>
          <a:p>
            <a:pPr marL="776288" lvl="1" indent="-457200">
              <a:buFont typeface="+mj-lt"/>
              <a:buAutoNum type="alphaUcPeriod"/>
            </a:pPr>
            <a:r>
              <a:rPr lang="en-US" altLang="zh-CN" sz="2000" dirty="0"/>
              <a:t>-50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
        <p:nvSpPr>
          <p:cNvPr id="7" name="标题 1"/>
          <p:cNvSpPr>
            <a:spLocks noGrp="1"/>
          </p:cNvSpPr>
          <p:nvPr>
            <p:ph type="title"/>
          </p:nvPr>
        </p:nvSpPr>
        <p:spPr>
          <a:xfrm>
            <a:off x="300038" y="252413"/>
            <a:ext cx="8520112" cy="647700"/>
          </a:xfrm>
        </p:spPr>
        <p:txBody>
          <a:bodyPr/>
          <a:lstStyle/>
          <a:p>
            <a:r>
              <a:rPr lang="en-US" altLang="zh-CN" dirty="0"/>
              <a:t>EVM</a:t>
            </a:r>
            <a:r>
              <a:rPr lang="zh-CN" altLang="en-US" dirty="0"/>
              <a:t>练习</a:t>
            </a:r>
          </a:p>
        </p:txBody>
      </p:sp>
    </p:spTree>
    <p:extLst>
      <p:ext uri="{BB962C8B-B14F-4D97-AF65-F5344CB8AC3E}">
        <p14:creationId xmlns:p14="http://schemas.microsoft.com/office/powerpoint/2010/main" val="418110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img.mazystar.cn/pic/20094719502452277801.jpg"/>
          <p:cNvPicPr>
            <a:picLocks noChangeAspect="1" noChangeArrowheads="1"/>
          </p:cNvPicPr>
          <p:nvPr/>
        </p:nvPicPr>
        <p:blipFill>
          <a:blip r:embed="rId2"/>
          <a:srcRect/>
          <a:stretch>
            <a:fillRect/>
          </a:stretch>
        </p:blipFill>
        <p:spPr bwMode="auto">
          <a:xfrm>
            <a:off x="5894614" y="2242457"/>
            <a:ext cx="3249386" cy="3249386"/>
          </a:xfrm>
          <a:prstGeom prst="rect">
            <a:avLst/>
          </a:prstGeom>
          <a:noFill/>
        </p:spPr>
      </p:pic>
      <p:sp>
        <p:nvSpPr>
          <p:cNvPr id="2" name="标题 1"/>
          <p:cNvSpPr>
            <a:spLocks noGrp="1"/>
          </p:cNvSpPr>
          <p:nvPr>
            <p:ph type="title"/>
          </p:nvPr>
        </p:nvSpPr>
        <p:spPr>
          <a:noFill/>
          <a:ln w="9525">
            <a:noFill/>
            <a:miter lim="800000"/>
            <a:headEnd/>
            <a:tailEnd/>
          </a:ln>
        </p:spPr>
        <p:txBody>
          <a:bodyPr vert="horz" wrap="square" lIns="0" tIns="45720" rIns="0" bIns="45720" numCol="1" anchor="t" anchorCtr="0" compatLnSpc="1">
            <a:prstTxWarp prst="textNoShape">
              <a:avLst/>
            </a:prstTxWarp>
          </a:bodyPr>
          <a:lstStyle/>
          <a:p>
            <a:r>
              <a:rPr lang="zh-CN" altLang="en-US" dirty="0"/>
              <a:t>思考</a:t>
            </a:r>
          </a:p>
        </p:txBody>
      </p:sp>
      <p:sp>
        <p:nvSpPr>
          <p:cNvPr id="3" name="内容占位符 2"/>
          <p:cNvSpPr>
            <a:spLocks noGrp="1"/>
          </p:cNvSpPr>
          <p:nvPr>
            <p:ph sz="quarter" idx="1"/>
          </p:nvPr>
        </p:nvSpPr>
        <p:spPr>
          <a:xfrm>
            <a:off x="295276" y="1489075"/>
            <a:ext cx="5566682" cy="4313238"/>
          </a:xfrm>
        </p:spPr>
        <p:txBody>
          <a:bodyPr/>
          <a:lstStyle/>
          <a:p>
            <a:r>
              <a:rPr lang="zh-CN" altLang="en-US" sz="2400" dirty="0"/>
              <a:t>既然已经制定了详尽的项目管理计划，那么在执行期间，项目经理是不是只需拿着计划对项目成员的工作下命令、挑毛病就可以了？</a:t>
            </a:r>
            <a:endParaRPr lang="en-US" altLang="zh-CN" sz="2400" dirty="0"/>
          </a:p>
          <a:p>
            <a:pPr lvl="1">
              <a:lnSpc>
                <a:spcPct val="130000"/>
              </a:lnSpc>
            </a:pPr>
            <a:r>
              <a:rPr lang="zh-CN" altLang="en-US" sz="2000" b="1" dirty="0">
                <a:solidFill>
                  <a:srgbClr val="FF0000"/>
                </a:solidFill>
              </a:rPr>
              <a:t>良好的计划是成功的一半，另外一半就是按照计划去执行。项目经理要带领项目团队一丝不苟地执行计划；</a:t>
            </a:r>
            <a:endParaRPr lang="zh-CN" altLang="en-US" sz="2000" i="1" dirty="0"/>
          </a:p>
          <a:p>
            <a:pPr lvl="1">
              <a:lnSpc>
                <a:spcPct val="130000"/>
              </a:lnSpc>
            </a:pPr>
            <a:r>
              <a:rPr lang="zh-CN" altLang="en-US" sz="2000" b="1" dirty="0">
                <a:solidFill>
                  <a:srgbClr val="FF0000"/>
                </a:solidFill>
                <a:latin typeface="微软雅黑" pitchFamily="34" charset="-122"/>
                <a:ea typeface="微软雅黑" pitchFamily="34" charset="-122"/>
              </a:rPr>
              <a:t>但是，项目实施的客观环境随时都在变化，项目计划要对项目实施有切实的指导作用，就必须及时识别环境的变化，迅速作出必要的应对和调整；</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3"/>
          <a:srcRect/>
          <a:stretch>
            <a:fillRect/>
          </a:stretch>
        </p:blipFill>
        <p:spPr bwMode="auto">
          <a:xfrm>
            <a:off x="4876800" y="1447800"/>
            <a:ext cx="3810000" cy="3810000"/>
          </a:xfrm>
          <a:prstGeom prst="rect">
            <a:avLst/>
          </a:prstGeom>
          <a:noFill/>
        </p:spPr>
      </p:pic>
      <p:sp>
        <p:nvSpPr>
          <p:cNvPr id="3" name="内容占位符 2"/>
          <p:cNvSpPr>
            <a:spLocks noGrp="1"/>
          </p:cNvSpPr>
          <p:nvPr>
            <p:ph sz="quarter" idx="1"/>
          </p:nvPr>
        </p:nvSpPr>
        <p:spPr>
          <a:xfrm>
            <a:off x="381000" y="1371600"/>
            <a:ext cx="4419600" cy="4572000"/>
          </a:xfrm>
        </p:spPr>
        <p:txBody>
          <a:bodyPr/>
          <a:lstStyle/>
          <a:p>
            <a:r>
              <a:rPr lang="zh-CN" altLang="en-US" sz="2400" dirty="0">
                <a:latin typeface="Arial" charset="0"/>
              </a:rPr>
              <a:t>一般，计算完工估算</a:t>
            </a:r>
            <a:r>
              <a:rPr lang="en-US" altLang="zh-CN" sz="2400" dirty="0">
                <a:latin typeface="Arial" charset="0"/>
              </a:rPr>
              <a:t>(EAC)</a:t>
            </a:r>
            <a:r>
              <a:rPr lang="zh-CN" altLang="en-US" sz="2400" dirty="0">
                <a:latin typeface="Arial" charset="0"/>
              </a:rPr>
              <a:t>的方法是用完工预算</a:t>
            </a:r>
            <a:r>
              <a:rPr lang="en-US" altLang="zh-CN" sz="2400" dirty="0">
                <a:latin typeface="Arial" charset="0"/>
              </a:rPr>
              <a:t>(BAC)</a:t>
            </a:r>
            <a:r>
              <a:rPr lang="zh-CN" altLang="en-US" sz="2400" dirty="0">
                <a:latin typeface="Arial" charset="0"/>
              </a:rPr>
              <a:t>：</a:t>
            </a:r>
            <a:endParaRPr lang="en-US" altLang="zh-CN" sz="2400" dirty="0">
              <a:latin typeface="Arial" charset="0"/>
            </a:endParaRPr>
          </a:p>
          <a:p>
            <a:pPr marL="776288" lvl="1" indent="-457200">
              <a:buFont typeface="+mj-lt"/>
              <a:buAutoNum type="alphaUcPeriod"/>
            </a:pPr>
            <a:r>
              <a:rPr lang="zh-CN" altLang="en-US" sz="2000" dirty="0"/>
              <a:t>除以进度绩效指数</a:t>
            </a:r>
            <a:r>
              <a:rPr lang="en-US" altLang="zh-CN" sz="2000" dirty="0"/>
              <a:t>(SPI)</a:t>
            </a:r>
          </a:p>
          <a:p>
            <a:pPr marL="776288" lvl="1" indent="-457200">
              <a:buFont typeface="+mj-lt"/>
              <a:buAutoNum type="alphaUcPeriod"/>
            </a:pPr>
            <a:r>
              <a:rPr lang="zh-CN" altLang="en-US" sz="2000" dirty="0"/>
              <a:t>乘以进度绩效指数</a:t>
            </a:r>
            <a:r>
              <a:rPr lang="en-US" altLang="zh-CN" sz="2000" dirty="0"/>
              <a:t>(SPI)</a:t>
            </a:r>
          </a:p>
          <a:p>
            <a:pPr marL="776288" lvl="1" indent="-457200">
              <a:buFont typeface="+mj-lt"/>
              <a:buAutoNum type="alphaUcPeriod"/>
            </a:pPr>
            <a:r>
              <a:rPr lang="zh-CN" altLang="en-US" sz="2000" dirty="0"/>
              <a:t>乘以费用绩效指数</a:t>
            </a:r>
            <a:r>
              <a:rPr lang="en-US" altLang="zh-CN" sz="2000" dirty="0"/>
              <a:t>(CPI)</a:t>
            </a:r>
          </a:p>
          <a:p>
            <a:pPr marL="776288" lvl="1" indent="-457200">
              <a:buFont typeface="+mj-lt"/>
              <a:buAutoNum type="alphaUcPeriod"/>
            </a:pPr>
            <a:r>
              <a:rPr lang="zh-CN" altLang="en-US" sz="2000" dirty="0"/>
              <a:t>除以费用绩效指数</a:t>
            </a:r>
            <a:r>
              <a:rPr lang="en-US" altLang="zh-CN" sz="2000" dirty="0"/>
              <a:t>(CPI)</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
        <p:nvSpPr>
          <p:cNvPr id="7" name="标题 1"/>
          <p:cNvSpPr>
            <a:spLocks noGrp="1"/>
          </p:cNvSpPr>
          <p:nvPr>
            <p:ph type="title"/>
          </p:nvPr>
        </p:nvSpPr>
        <p:spPr>
          <a:xfrm>
            <a:off x="300038" y="252413"/>
            <a:ext cx="8520112" cy="647700"/>
          </a:xfrm>
        </p:spPr>
        <p:txBody>
          <a:bodyPr/>
          <a:lstStyle/>
          <a:p>
            <a:r>
              <a:rPr lang="en-US" altLang="zh-CN" dirty="0"/>
              <a:t>EVM</a:t>
            </a:r>
            <a:r>
              <a:rPr lang="zh-CN" altLang="en-US" dirty="0"/>
              <a:t>练习</a:t>
            </a:r>
          </a:p>
        </p:txBody>
      </p:sp>
    </p:spTree>
    <p:extLst>
      <p:ext uri="{BB962C8B-B14F-4D97-AF65-F5344CB8AC3E}">
        <p14:creationId xmlns:p14="http://schemas.microsoft.com/office/powerpoint/2010/main" val="698495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381000" y="1600200"/>
          <a:ext cx="8305803" cy="2225040"/>
        </p:xfrm>
        <a:graphic>
          <a:graphicData uri="http://schemas.openxmlformats.org/drawingml/2006/table">
            <a:tbl>
              <a:tblPr firstRow="1" bandRow="1">
                <a:tableStyleId>{5940675A-B579-460E-94D1-54222C63F5DA}</a:tableStyleId>
              </a:tblPr>
              <a:tblGrid>
                <a:gridCol w="922867">
                  <a:extLst>
                    <a:ext uri="{9D8B030D-6E8A-4147-A177-3AD203B41FA5}">
                      <a16:colId xmlns:a16="http://schemas.microsoft.com/office/drawing/2014/main" val="20000"/>
                    </a:ext>
                  </a:extLst>
                </a:gridCol>
                <a:gridCol w="922867">
                  <a:extLst>
                    <a:ext uri="{9D8B030D-6E8A-4147-A177-3AD203B41FA5}">
                      <a16:colId xmlns:a16="http://schemas.microsoft.com/office/drawing/2014/main" val="20001"/>
                    </a:ext>
                  </a:extLst>
                </a:gridCol>
                <a:gridCol w="922867">
                  <a:extLst>
                    <a:ext uri="{9D8B030D-6E8A-4147-A177-3AD203B41FA5}">
                      <a16:colId xmlns:a16="http://schemas.microsoft.com/office/drawing/2014/main" val="20002"/>
                    </a:ext>
                  </a:extLst>
                </a:gridCol>
                <a:gridCol w="922867">
                  <a:extLst>
                    <a:ext uri="{9D8B030D-6E8A-4147-A177-3AD203B41FA5}">
                      <a16:colId xmlns:a16="http://schemas.microsoft.com/office/drawing/2014/main" val="20003"/>
                    </a:ext>
                  </a:extLst>
                </a:gridCol>
                <a:gridCol w="922867">
                  <a:extLst>
                    <a:ext uri="{9D8B030D-6E8A-4147-A177-3AD203B41FA5}">
                      <a16:colId xmlns:a16="http://schemas.microsoft.com/office/drawing/2014/main" val="20004"/>
                    </a:ext>
                  </a:extLst>
                </a:gridCol>
                <a:gridCol w="922867">
                  <a:extLst>
                    <a:ext uri="{9D8B030D-6E8A-4147-A177-3AD203B41FA5}">
                      <a16:colId xmlns:a16="http://schemas.microsoft.com/office/drawing/2014/main" val="20005"/>
                    </a:ext>
                  </a:extLst>
                </a:gridCol>
                <a:gridCol w="922867">
                  <a:extLst>
                    <a:ext uri="{9D8B030D-6E8A-4147-A177-3AD203B41FA5}">
                      <a16:colId xmlns:a16="http://schemas.microsoft.com/office/drawing/2014/main" val="20006"/>
                    </a:ext>
                  </a:extLst>
                </a:gridCol>
                <a:gridCol w="922867">
                  <a:extLst>
                    <a:ext uri="{9D8B030D-6E8A-4147-A177-3AD203B41FA5}">
                      <a16:colId xmlns:a16="http://schemas.microsoft.com/office/drawing/2014/main" val="20007"/>
                    </a:ext>
                  </a:extLst>
                </a:gridCol>
                <a:gridCol w="922867">
                  <a:extLst>
                    <a:ext uri="{9D8B030D-6E8A-4147-A177-3AD203B41FA5}">
                      <a16:colId xmlns:a16="http://schemas.microsoft.com/office/drawing/2014/main" val="20008"/>
                    </a:ext>
                  </a:extLst>
                </a:gridCol>
              </a:tblGrid>
              <a:tr h="370840">
                <a:tc>
                  <a:txBody>
                    <a:bodyPr/>
                    <a:lstStyle/>
                    <a:p>
                      <a:pPr algn="ctr"/>
                      <a:endParaRPr lang="zh-CN" altLang="en-US" b="1" dirty="0"/>
                    </a:p>
                  </a:txBody>
                  <a:tcPr/>
                </a:tc>
                <a:tc>
                  <a:txBody>
                    <a:bodyPr/>
                    <a:lstStyle/>
                    <a:p>
                      <a:pPr algn="ctr"/>
                      <a:r>
                        <a:rPr lang="zh-CN" altLang="en-US" b="1" dirty="0"/>
                        <a:t>活动</a:t>
                      </a:r>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extLst>
                  <a:ext uri="{0D108BD9-81ED-4DB2-BD59-A6C34878D82A}">
                    <a16:rowId xmlns:a16="http://schemas.microsoft.com/office/drawing/2014/main" val="10000"/>
                  </a:ext>
                </a:extLst>
              </a:tr>
              <a:tr h="370840">
                <a:tc>
                  <a:txBody>
                    <a:bodyPr/>
                    <a:lstStyle/>
                    <a:p>
                      <a:r>
                        <a:rPr lang="en-US" altLang="zh-CN" dirty="0"/>
                        <a:t>1</a:t>
                      </a:r>
                      <a:endParaRPr lang="zh-CN" altLang="en-US" dirty="0"/>
                    </a:p>
                  </a:txBody>
                  <a:tcPr/>
                </a:tc>
                <a:tc>
                  <a:txBody>
                    <a:bodyPr/>
                    <a:lstStyle/>
                    <a:p>
                      <a:r>
                        <a:rPr lang="zh-CN" altLang="en-US" dirty="0"/>
                        <a:t>装修</a:t>
                      </a:r>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370840">
                <a:tc>
                  <a:txBody>
                    <a:bodyPr/>
                    <a:lstStyle/>
                    <a:p>
                      <a:r>
                        <a:rPr lang="en-US" altLang="zh-CN" dirty="0"/>
                        <a:t>2</a:t>
                      </a:r>
                      <a:endParaRPr lang="zh-CN" altLang="en-US" dirty="0"/>
                    </a:p>
                  </a:txBody>
                  <a:tcPr/>
                </a:tc>
                <a:tc>
                  <a:txBody>
                    <a:bodyPr/>
                    <a:lstStyle/>
                    <a:p>
                      <a:r>
                        <a:rPr lang="zh-CN" altLang="en-US" dirty="0"/>
                        <a:t>油漆</a:t>
                      </a:r>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370840">
                <a:tc>
                  <a:txBody>
                    <a:bodyPr/>
                    <a:lstStyle/>
                    <a:p>
                      <a:r>
                        <a:rPr lang="en-US" altLang="zh-CN" dirty="0"/>
                        <a:t>3</a:t>
                      </a:r>
                      <a:endParaRPr lang="zh-CN" altLang="en-US" dirty="0"/>
                    </a:p>
                  </a:txBody>
                  <a:tcPr/>
                </a:tc>
                <a:tc>
                  <a:txBody>
                    <a:bodyPr/>
                    <a:lstStyle/>
                    <a:p>
                      <a:r>
                        <a:rPr lang="zh-CN" altLang="en-US" dirty="0"/>
                        <a:t>搬入</a:t>
                      </a:r>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370840">
                <a:tc>
                  <a:txBody>
                    <a:bodyPr/>
                    <a:lstStyle/>
                    <a:p>
                      <a:r>
                        <a:rPr lang="en-US" altLang="zh-CN" dirty="0"/>
                        <a:t>4</a:t>
                      </a:r>
                      <a:endParaRPr lang="zh-CN" altLang="en-US" dirty="0"/>
                    </a:p>
                  </a:txBody>
                  <a:tcPr/>
                </a:tc>
                <a:tc>
                  <a:txBody>
                    <a:bodyPr/>
                    <a:lstStyle/>
                    <a:p>
                      <a:r>
                        <a:rPr lang="zh-CN" altLang="en-US" dirty="0"/>
                        <a:t>清扫</a:t>
                      </a:r>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370840">
                <a:tc>
                  <a:txBody>
                    <a:bodyPr/>
                    <a:lstStyle/>
                    <a:p>
                      <a:pPr algn="ctr"/>
                      <a:r>
                        <a:rPr lang="zh-CN" altLang="en-US" b="1" dirty="0"/>
                        <a:t>合计</a:t>
                      </a:r>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1752600" y="1143000"/>
            <a:ext cx="5673348" cy="430887"/>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p>
        </p:txBody>
      </p:sp>
      <p:sp>
        <p:nvSpPr>
          <p:cNvPr id="8" name="TextBox 7"/>
          <p:cNvSpPr txBox="1"/>
          <p:nvPr/>
        </p:nvSpPr>
        <p:spPr>
          <a:xfrm>
            <a:off x="1752600" y="3962400"/>
            <a:ext cx="5509842" cy="430887"/>
          </a:xfrm>
          <a:prstGeom prst="rect">
            <a:avLst/>
          </a:prstGeom>
          <a:noFill/>
        </p:spPr>
        <p:txBody>
          <a:bodyPr wrap="none" rtlCol="0">
            <a:spAutoFit/>
          </a:bodyPr>
          <a:lstStyle/>
          <a:p>
            <a:r>
              <a:rPr lang="zh-CN" altLang="en-US" b="1" dirty="0"/>
              <a:t>新商店开业项目执行报告（仅</a:t>
            </a:r>
            <a:r>
              <a:rPr lang="en-US" altLang="zh-CN" b="1" dirty="0"/>
              <a:t>2009</a:t>
            </a:r>
            <a:r>
              <a:rPr lang="zh-CN" altLang="en-US" b="1" dirty="0"/>
              <a:t>年</a:t>
            </a:r>
            <a:r>
              <a:rPr lang="en-US" altLang="zh-CN" b="1" dirty="0"/>
              <a:t>6</a:t>
            </a:r>
            <a:r>
              <a:rPr lang="zh-CN" altLang="en-US" b="1" dirty="0"/>
              <a:t>月）</a:t>
            </a:r>
          </a:p>
        </p:txBody>
      </p:sp>
      <p:graphicFrame>
        <p:nvGraphicFramePr>
          <p:cNvPr id="9" name="表格 8"/>
          <p:cNvGraphicFramePr>
            <a:graphicFrameLocks noGrp="1"/>
          </p:cNvGraphicFramePr>
          <p:nvPr/>
        </p:nvGraphicFramePr>
        <p:xfrm>
          <a:off x="2057400" y="4404360"/>
          <a:ext cx="4614335" cy="1854200"/>
        </p:xfrm>
        <a:graphic>
          <a:graphicData uri="http://schemas.openxmlformats.org/drawingml/2006/table">
            <a:tbl>
              <a:tblPr firstRow="1" bandRow="1">
                <a:tableStyleId>{5940675A-B579-460E-94D1-54222C63F5DA}</a:tableStyleId>
              </a:tblPr>
              <a:tblGrid>
                <a:gridCol w="922867">
                  <a:extLst>
                    <a:ext uri="{9D8B030D-6E8A-4147-A177-3AD203B41FA5}">
                      <a16:colId xmlns:a16="http://schemas.microsoft.com/office/drawing/2014/main" val="20000"/>
                    </a:ext>
                  </a:extLst>
                </a:gridCol>
                <a:gridCol w="922867">
                  <a:extLst>
                    <a:ext uri="{9D8B030D-6E8A-4147-A177-3AD203B41FA5}">
                      <a16:colId xmlns:a16="http://schemas.microsoft.com/office/drawing/2014/main" val="20001"/>
                    </a:ext>
                  </a:extLst>
                </a:gridCol>
                <a:gridCol w="922867">
                  <a:extLst>
                    <a:ext uri="{9D8B030D-6E8A-4147-A177-3AD203B41FA5}">
                      <a16:colId xmlns:a16="http://schemas.microsoft.com/office/drawing/2014/main" val="20002"/>
                    </a:ext>
                  </a:extLst>
                </a:gridCol>
                <a:gridCol w="922867">
                  <a:extLst>
                    <a:ext uri="{9D8B030D-6E8A-4147-A177-3AD203B41FA5}">
                      <a16:colId xmlns:a16="http://schemas.microsoft.com/office/drawing/2014/main" val="20003"/>
                    </a:ext>
                  </a:extLst>
                </a:gridCol>
                <a:gridCol w="922867">
                  <a:extLst>
                    <a:ext uri="{9D8B030D-6E8A-4147-A177-3AD203B41FA5}">
                      <a16:colId xmlns:a16="http://schemas.microsoft.com/office/drawing/2014/main" val="20004"/>
                    </a:ext>
                  </a:extLst>
                </a:gridCol>
              </a:tblGrid>
              <a:tr h="370840">
                <a:tc>
                  <a:txBody>
                    <a:bodyPr/>
                    <a:lstStyle/>
                    <a:p>
                      <a:pPr algn="ctr"/>
                      <a:endParaRPr lang="zh-CN" altLang="en-US" b="1" dirty="0"/>
                    </a:p>
                  </a:txBody>
                  <a:tcPr/>
                </a:tc>
                <a:tc>
                  <a:txBody>
                    <a:bodyPr/>
                    <a:lstStyle/>
                    <a:p>
                      <a:pPr algn="ctr"/>
                      <a:r>
                        <a:rPr lang="zh-CN" altLang="en-US" b="1" dirty="0"/>
                        <a:t>活动</a:t>
                      </a:r>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extLst>
                  <a:ext uri="{0D108BD9-81ED-4DB2-BD59-A6C34878D82A}">
                    <a16:rowId xmlns:a16="http://schemas.microsoft.com/office/drawing/2014/main" val="10000"/>
                  </a:ext>
                </a:extLst>
              </a:tr>
              <a:tr h="370840">
                <a:tc>
                  <a:txBody>
                    <a:bodyPr/>
                    <a:lstStyle/>
                    <a:p>
                      <a:r>
                        <a:rPr lang="en-US" altLang="zh-CN" dirty="0"/>
                        <a:t>1</a:t>
                      </a:r>
                      <a:endParaRPr lang="zh-CN" altLang="en-US" dirty="0"/>
                    </a:p>
                  </a:txBody>
                  <a:tcPr/>
                </a:tc>
                <a:tc>
                  <a:txBody>
                    <a:bodyPr/>
                    <a:lstStyle/>
                    <a:p>
                      <a:r>
                        <a:rPr lang="zh-CN" altLang="en-US" dirty="0"/>
                        <a:t>装修</a:t>
                      </a:r>
                    </a:p>
                  </a:txBody>
                  <a:tcPr/>
                </a:tc>
                <a:tc>
                  <a:txBody>
                    <a:bodyPr/>
                    <a:lstStyle/>
                    <a:p>
                      <a:r>
                        <a:rPr lang="en-US" altLang="zh-CN" dirty="0"/>
                        <a:t>200</a:t>
                      </a:r>
                      <a:endParaRPr lang="zh-CN" altLang="en-US" dirty="0"/>
                    </a:p>
                  </a:txBody>
                  <a:tcPr/>
                </a:tc>
                <a:tc>
                  <a:txBody>
                    <a:bodyPr/>
                    <a:lstStyle/>
                    <a:p>
                      <a:r>
                        <a:rPr lang="en-US" altLang="zh-CN" dirty="0"/>
                        <a:t>400</a:t>
                      </a:r>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2</a:t>
                      </a:r>
                      <a:endParaRPr lang="zh-CN" altLang="en-US" dirty="0"/>
                    </a:p>
                  </a:txBody>
                  <a:tcPr/>
                </a:tc>
                <a:tc>
                  <a:txBody>
                    <a:bodyPr/>
                    <a:lstStyle/>
                    <a:p>
                      <a:r>
                        <a:rPr lang="zh-CN" altLang="en-US" dirty="0"/>
                        <a:t>油漆</a:t>
                      </a:r>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1800</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3</a:t>
                      </a:r>
                      <a:endParaRPr lang="zh-CN" altLang="en-US" dirty="0"/>
                    </a:p>
                  </a:txBody>
                  <a:tcPr/>
                </a:tc>
                <a:tc>
                  <a:txBody>
                    <a:bodyPr/>
                    <a:lstStyle/>
                    <a:p>
                      <a:r>
                        <a:rPr lang="zh-CN" altLang="en-US" dirty="0"/>
                        <a:t>搬入</a:t>
                      </a:r>
                    </a:p>
                  </a:txBody>
                  <a:tcPr/>
                </a:tc>
                <a:tc>
                  <a:txBody>
                    <a:bodyPr/>
                    <a:lstStyle/>
                    <a:p>
                      <a:r>
                        <a:rPr lang="en-US" altLang="zh-CN" dirty="0"/>
                        <a:t>1800</a:t>
                      </a:r>
                      <a:endParaRPr lang="zh-CN" altLang="en-US" dirty="0"/>
                    </a:p>
                  </a:txBody>
                  <a:tcPr/>
                </a:tc>
                <a:tc>
                  <a:txBody>
                    <a:bodyPr/>
                    <a:lstStyle/>
                    <a:p>
                      <a:r>
                        <a:rPr lang="en-US" altLang="zh-CN" dirty="0"/>
                        <a:t>1900</a:t>
                      </a:r>
                      <a:endParaRPr lang="zh-CN" altLang="en-US" dirty="0"/>
                    </a:p>
                  </a:txBody>
                  <a:tcPr/>
                </a:tc>
                <a:tc>
                  <a:txBody>
                    <a:bodyPr/>
                    <a:lstStyle/>
                    <a:p>
                      <a:r>
                        <a:rPr lang="en-US" altLang="zh-CN" dirty="0"/>
                        <a:t>2100</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4</a:t>
                      </a:r>
                      <a:endParaRPr lang="zh-CN" altLang="en-US" dirty="0"/>
                    </a:p>
                  </a:txBody>
                  <a:tcPr/>
                </a:tc>
                <a:tc>
                  <a:txBody>
                    <a:bodyPr/>
                    <a:lstStyle/>
                    <a:p>
                      <a:r>
                        <a:rPr lang="zh-CN" altLang="en-US" dirty="0"/>
                        <a:t>清扫</a:t>
                      </a:r>
                    </a:p>
                  </a:txBody>
                  <a:tcPr/>
                </a:tc>
                <a:tc>
                  <a:txBody>
                    <a:bodyPr/>
                    <a:lstStyle/>
                    <a:p>
                      <a:r>
                        <a:rPr lang="en-US" altLang="zh-CN" dirty="0"/>
                        <a:t>500</a:t>
                      </a:r>
                      <a:endParaRPr lang="zh-CN" altLang="en-US" dirty="0"/>
                    </a:p>
                  </a:txBody>
                  <a:tcPr/>
                </a:tc>
                <a:tc>
                  <a:txBody>
                    <a:bodyPr/>
                    <a:lstStyle/>
                    <a:p>
                      <a:r>
                        <a:rPr lang="en-US" altLang="zh-CN" dirty="0"/>
                        <a:t>800</a:t>
                      </a:r>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838200" y="6248400"/>
            <a:ext cx="4868640" cy="430887"/>
          </a:xfrm>
          <a:prstGeom prst="rect">
            <a:avLst/>
          </a:prstGeom>
          <a:noFill/>
        </p:spPr>
        <p:txBody>
          <a:bodyPr wrap="none" rtlCol="0">
            <a:spAutoFit/>
          </a:bodyPr>
          <a:lstStyle/>
          <a:p>
            <a:r>
              <a:rPr lang="zh-CN" altLang="en-US" b="1" dirty="0"/>
              <a:t>计算截止</a:t>
            </a:r>
            <a:r>
              <a:rPr lang="en-US" altLang="zh-CN" b="1" dirty="0"/>
              <a:t>6</a:t>
            </a:r>
            <a:r>
              <a:rPr lang="zh-CN" altLang="en-US" b="1" dirty="0"/>
              <a:t>月末的</a:t>
            </a:r>
            <a:r>
              <a:rPr lang="en-US" altLang="zh-CN" b="1" dirty="0"/>
              <a:t>CV</a:t>
            </a:r>
            <a:r>
              <a:rPr lang="zh-CN" altLang="en-US" b="1" dirty="0"/>
              <a:t>、</a:t>
            </a:r>
            <a:r>
              <a:rPr lang="en-US" altLang="zh-CN" b="1" dirty="0"/>
              <a:t>SV</a:t>
            </a:r>
            <a:r>
              <a:rPr lang="zh-CN" altLang="en-US" b="1" dirty="0"/>
              <a:t>、</a:t>
            </a:r>
            <a:r>
              <a:rPr lang="en-US" altLang="zh-CN" b="1" dirty="0"/>
              <a:t>CPI</a:t>
            </a:r>
            <a:r>
              <a:rPr lang="zh-CN" altLang="en-US" b="1" dirty="0"/>
              <a:t>、</a:t>
            </a:r>
            <a:r>
              <a:rPr lang="en-US" altLang="zh-CN" b="1" dirty="0"/>
              <a:t>SPI</a:t>
            </a:r>
            <a:endParaRPr lang="zh-CN" altLang="en-US" b="1" dirty="0"/>
          </a:p>
        </p:txBody>
      </p:sp>
      <p:sp>
        <p:nvSpPr>
          <p:cNvPr id="11" name="标题 1"/>
          <p:cNvSpPr txBox="1">
            <a:spLocks/>
          </p:cNvSpPr>
          <p:nvPr/>
        </p:nvSpPr>
        <p:spPr bwMode="gray">
          <a:xfrm>
            <a:off x="452438" y="4048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a:lstStyle>
          <a:p>
            <a:r>
              <a:rPr lang="en-US" altLang="zh-CN" dirty="0"/>
              <a:t>EVM</a:t>
            </a:r>
            <a:r>
              <a:rPr lang="zh-CN" altLang="en-US" dirty="0"/>
              <a:t>计算练习</a:t>
            </a:r>
          </a:p>
        </p:txBody>
      </p:sp>
    </p:spTree>
    <p:extLst>
      <p:ext uri="{BB962C8B-B14F-4D97-AF65-F5344CB8AC3E}">
        <p14:creationId xmlns:p14="http://schemas.microsoft.com/office/powerpoint/2010/main" val="1484503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extLst>
              <p:ext uri="{D42A27DB-BD31-4B8C-83A1-F6EECF244321}">
                <p14:modId xmlns:p14="http://schemas.microsoft.com/office/powerpoint/2010/main" val="2299824580"/>
              </p:ext>
            </p:extLst>
          </p:nvPr>
        </p:nvGraphicFramePr>
        <p:xfrm>
          <a:off x="381000" y="1502226"/>
          <a:ext cx="8305803" cy="2225040"/>
        </p:xfrm>
        <a:graphic>
          <a:graphicData uri="http://schemas.openxmlformats.org/drawingml/2006/table">
            <a:tbl>
              <a:tblPr firstRow="1" bandRow="1">
                <a:tableStyleId>{5940675A-B579-460E-94D1-54222C63F5DA}</a:tableStyleId>
              </a:tblPr>
              <a:tblGrid>
                <a:gridCol w="922867">
                  <a:extLst>
                    <a:ext uri="{9D8B030D-6E8A-4147-A177-3AD203B41FA5}">
                      <a16:colId xmlns:a16="http://schemas.microsoft.com/office/drawing/2014/main" val="20000"/>
                    </a:ext>
                  </a:extLst>
                </a:gridCol>
                <a:gridCol w="922867">
                  <a:extLst>
                    <a:ext uri="{9D8B030D-6E8A-4147-A177-3AD203B41FA5}">
                      <a16:colId xmlns:a16="http://schemas.microsoft.com/office/drawing/2014/main" val="20001"/>
                    </a:ext>
                  </a:extLst>
                </a:gridCol>
                <a:gridCol w="922867">
                  <a:extLst>
                    <a:ext uri="{9D8B030D-6E8A-4147-A177-3AD203B41FA5}">
                      <a16:colId xmlns:a16="http://schemas.microsoft.com/office/drawing/2014/main" val="20002"/>
                    </a:ext>
                  </a:extLst>
                </a:gridCol>
                <a:gridCol w="922867">
                  <a:extLst>
                    <a:ext uri="{9D8B030D-6E8A-4147-A177-3AD203B41FA5}">
                      <a16:colId xmlns:a16="http://schemas.microsoft.com/office/drawing/2014/main" val="20003"/>
                    </a:ext>
                  </a:extLst>
                </a:gridCol>
                <a:gridCol w="922867">
                  <a:extLst>
                    <a:ext uri="{9D8B030D-6E8A-4147-A177-3AD203B41FA5}">
                      <a16:colId xmlns:a16="http://schemas.microsoft.com/office/drawing/2014/main" val="20004"/>
                    </a:ext>
                  </a:extLst>
                </a:gridCol>
                <a:gridCol w="922867">
                  <a:extLst>
                    <a:ext uri="{9D8B030D-6E8A-4147-A177-3AD203B41FA5}">
                      <a16:colId xmlns:a16="http://schemas.microsoft.com/office/drawing/2014/main" val="20005"/>
                    </a:ext>
                  </a:extLst>
                </a:gridCol>
                <a:gridCol w="922867">
                  <a:extLst>
                    <a:ext uri="{9D8B030D-6E8A-4147-A177-3AD203B41FA5}">
                      <a16:colId xmlns:a16="http://schemas.microsoft.com/office/drawing/2014/main" val="20006"/>
                    </a:ext>
                  </a:extLst>
                </a:gridCol>
                <a:gridCol w="922867">
                  <a:extLst>
                    <a:ext uri="{9D8B030D-6E8A-4147-A177-3AD203B41FA5}">
                      <a16:colId xmlns:a16="http://schemas.microsoft.com/office/drawing/2014/main" val="20007"/>
                    </a:ext>
                  </a:extLst>
                </a:gridCol>
                <a:gridCol w="922867">
                  <a:extLst>
                    <a:ext uri="{9D8B030D-6E8A-4147-A177-3AD203B41FA5}">
                      <a16:colId xmlns:a16="http://schemas.microsoft.com/office/drawing/2014/main" val="20008"/>
                    </a:ext>
                  </a:extLst>
                </a:gridCol>
              </a:tblGrid>
              <a:tr h="370840">
                <a:tc>
                  <a:txBody>
                    <a:bodyPr/>
                    <a:lstStyle/>
                    <a:p>
                      <a:pPr algn="ctr"/>
                      <a:endParaRPr lang="zh-CN" altLang="en-US" b="1" dirty="0"/>
                    </a:p>
                  </a:txBody>
                  <a:tcPr/>
                </a:tc>
                <a:tc>
                  <a:txBody>
                    <a:bodyPr/>
                    <a:lstStyle/>
                    <a:p>
                      <a:pPr algn="ctr"/>
                      <a:r>
                        <a:rPr lang="zh-CN" altLang="en-US" b="1" dirty="0"/>
                        <a:t>活动</a:t>
                      </a:r>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extLst>
                  <a:ext uri="{0D108BD9-81ED-4DB2-BD59-A6C34878D82A}">
                    <a16:rowId xmlns:a16="http://schemas.microsoft.com/office/drawing/2014/main" val="10000"/>
                  </a:ext>
                </a:extLst>
              </a:tr>
              <a:tr h="370840">
                <a:tc>
                  <a:txBody>
                    <a:bodyPr/>
                    <a:lstStyle/>
                    <a:p>
                      <a:r>
                        <a:rPr lang="en-US" altLang="zh-CN" dirty="0"/>
                        <a:t>1</a:t>
                      </a:r>
                      <a:endParaRPr lang="zh-CN" altLang="en-US" dirty="0"/>
                    </a:p>
                  </a:txBody>
                  <a:tcPr/>
                </a:tc>
                <a:tc>
                  <a:txBody>
                    <a:bodyPr/>
                    <a:lstStyle/>
                    <a:p>
                      <a:r>
                        <a:rPr lang="zh-CN" altLang="en-US" dirty="0"/>
                        <a:t>装修</a:t>
                      </a:r>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1.08</a:t>
                      </a:r>
                      <a:endParaRPr lang="zh-CN" altLang="en-US" dirty="0"/>
                    </a:p>
                  </a:txBody>
                  <a:tcPr/>
                </a:tc>
                <a:tc>
                  <a:txBody>
                    <a:bodyPr/>
                    <a:lstStyle/>
                    <a:p>
                      <a:r>
                        <a:rPr lang="en-US" altLang="zh-CN" dirty="0"/>
                        <a:t>0.8</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2</a:t>
                      </a:r>
                      <a:endParaRPr lang="zh-CN" altLang="en-US" dirty="0"/>
                    </a:p>
                  </a:txBody>
                  <a:tcPr/>
                </a:tc>
                <a:tc>
                  <a:txBody>
                    <a:bodyPr/>
                    <a:lstStyle/>
                    <a:p>
                      <a:r>
                        <a:rPr lang="zh-CN" altLang="en-US" dirty="0"/>
                        <a:t>油漆</a:t>
                      </a:r>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0</a:t>
                      </a:r>
                      <a:endParaRPr lang="zh-CN" altLang="en-US" dirty="0"/>
                    </a:p>
                  </a:txBody>
                  <a:tcPr/>
                </a:tc>
                <a:tc>
                  <a:txBody>
                    <a:bodyPr/>
                    <a:lstStyle/>
                    <a:p>
                      <a:r>
                        <a:rPr lang="en-US" altLang="zh-CN" dirty="0"/>
                        <a:t>1.04</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3</a:t>
                      </a:r>
                      <a:endParaRPr lang="zh-CN" altLang="en-US" dirty="0"/>
                    </a:p>
                  </a:txBody>
                  <a:tcPr/>
                </a:tc>
                <a:tc>
                  <a:txBody>
                    <a:bodyPr/>
                    <a:lstStyle/>
                    <a:p>
                      <a:r>
                        <a:rPr lang="zh-CN" altLang="en-US" dirty="0"/>
                        <a:t>搬入</a:t>
                      </a:r>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r>
                        <a:rPr lang="en-US" altLang="zh-CN" dirty="0"/>
                        <a:t>-1200</a:t>
                      </a:r>
                      <a:endParaRPr lang="zh-CN" altLang="en-US" dirty="0"/>
                    </a:p>
                  </a:txBody>
                  <a:tcPr/>
                </a:tc>
                <a:tc>
                  <a:txBody>
                    <a:bodyPr/>
                    <a:lstStyle/>
                    <a:p>
                      <a:r>
                        <a:rPr lang="en-US" altLang="zh-CN" dirty="0"/>
                        <a:t>-6000</a:t>
                      </a:r>
                      <a:endParaRPr lang="zh-CN" altLang="en-US" dirty="0"/>
                    </a:p>
                  </a:txBody>
                  <a:tcPr/>
                </a:tc>
                <a:tc>
                  <a:txBody>
                    <a:bodyPr/>
                    <a:lstStyle/>
                    <a:p>
                      <a:r>
                        <a:rPr lang="en-US" altLang="zh-CN" dirty="0"/>
                        <a:t>0.625</a:t>
                      </a:r>
                      <a:endParaRPr lang="zh-CN" altLang="en-US" dirty="0"/>
                    </a:p>
                  </a:txBody>
                  <a:tcPr/>
                </a:tc>
                <a:tc>
                  <a:txBody>
                    <a:bodyPr/>
                    <a:lstStyle/>
                    <a:p>
                      <a:r>
                        <a:rPr lang="en-US" altLang="zh-CN" dirty="0"/>
                        <a:t>0.25</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4</a:t>
                      </a:r>
                      <a:endParaRPr lang="zh-CN" altLang="en-US" dirty="0"/>
                    </a:p>
                  </a:txBody>
                  <a:tcPr/>
                </a:tc>
                <a:tc>
                  <a:txBody>
                    <a:bodyPr/>
                    <a:lstStyle/>
                    <a:p>
                      <a:r>
                        <a:rPr lang="zh-CN" altLang="en-US" dirty="0"/>
                        <a:t>清扫</a:t>
                      </a:r>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0.67</a:t>
                      </a:r>
                      <a:endParaRPr lang="zh-CN" altLang="en-US" dirty="0"/>
                    </a:p>
                  </a:txBody>
                  <a:tcPr/>
                </a:tc>
                <a:tc>
                  <a:txBody>
                    <a:bodyPr/>
                    <a:lstStyle/>
                    <a:p>
                      <a:r>
                        <a:rPr lang="en-US" altLang="zh-CN" dirty="0"/>
                        <a:t>0.5</a:t>
                      </a:r>
                      <a:endParaRPr lang="zh-CN" altLang="en-US" dirty="0"/>
                    </a:p>
                  </a:txBody>
                  <a:tcPr/>
                </a:tc>
                <a:extLst>
                  <a:ext uri="{0D108BD9-81ED-4DB2-BD59-A6C34878D82A}">
                    <a16:rowId xmlns:a16="http://schemas.microsoft.com/office/drawing/2014/main" val="10004"/>
                  </a:ext>
                </a:extLst>
              </a:tr>
              <a:tr h="370840">
                <a:tc>
                  <a:txBody>
                    <a:bodyPr/>
                    <a:lstStyle/>
                    <a:p>
                      <a:pPr algn="ctr"/>
                      <a:r>
                        <a:rPr lang="zh-CN" altLang="en-US" b="1" dirty="0"/>
                        <a:t>合计</a:t>
                      </a:r>
                    </a:p>
                  </a:txBody>
                  <a:tcPr/>
                </a:tc>
                <a:tc>
                  <a:txBody>
                    <a:bodyPr/>
                    <a:lstStyle/>
                    <a:p>
                      <a:pPr algn="ctr"/>
                      <a:endParaRPr lang="zh-CN" altLang="en-US" b="1" dirty="0"/>
                    </a:p>
                  </a:txBody>
                  <a:tcPr/>
                </a:tc>
                <a:tc>
                  <a:txBody>
                    <a:bodyPr/>
                    <a:lstStyle/>
                    <a:p>
                      <a:pPr algn="ctr"/>
                      <a:r>
                        <a:rPr lang="en-US" altLang="zh-CN" b="1" dirty="0"/>
                        <a:t>40000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-12000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0.7</a:t>
                      </a:r>
                      <a:endParaRPr lang="zh-CN" altLang="en-US" b="1" dirty="0"/>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1752600" y="1045026"/>
            <a:ext cx="5673348" cy="430887"/>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p>
        </p:txBody>
      </p:sp>
      <p:sp>
        <p:nvSpPr>
          <p:cNvPr id="8" name="TextBox 7"/>
          <p:cNvSpPr txBox="1"/>
          <p:nvPr/>
        </p:nvSpPr>
        <p:spPr>
          <a:xfrm>
            <a:off x="1752600" y="3864426"/>
            <a:ext cx="5775940" cy="430887"/>
          </a:xfrm>
          <a:prstGeom prst="rect">
            <a:avLst/>
          </a:prstGeom>
          <a:noFill/>
        </p:spPr>
        <p:txBody>
          <a:bodyPr wrap="none" rtlCol="0">
            <a:spAutoFit/>
          </a:bodyPr>
          <a:lstStyle/>
          <a:p>
            <a:r>
              <a:rPr lang="zh-CN" altLang="en-US" b="1" dirty="0"/>
              <a:t>新商店开业项目执行报告（截止</a:t>
            </a:r>
            <a:r>
              <a:rPr lang="en-US" altLang="zh-CN" b="1" dirty="0"/>
              <a:t>2009/6/30 </a:t>
            </a:r>
            <a:r>
              <a:rPr lang="zh-CN" altLang="en-US" b="1" dirty="0"/>
              <a:t>）</a:t>
            </a:r>
          </a:p>
        </p:txBody>
      </p:sp>
      <p:graphicFrame>
        <p:nvGraphicFramePr>
          <p:cNvPr id="11" name="内容占位符 5"/>
          <p:cNvGraphicFramePr>
            <a:graphicFrameLocks/>
          </p:cNvGraphicFramePr>
          <p:nvPr>
            <p:extLst>
              <p:ext uri="{D42A27DB-BD31-4B8C-83A1-F6EECF244321}">
                <p14:modId xmlns:p14="http://schemas.microsoft.com/office/powerpoint/2010/main" val="1099961917"/>
              </p:ext>
            </p:extLst>
          </p:nvPr>
        </p:nvGraphicFramePr>
        <p:xfrm>
          <a:off x="457200" y="4245426"/>
          <a:ext cx="8305803" cy="2225040"/>
        </p:xfrm>
        <a:graphic>
          <a:graphicData uri="http://schemas.openxmlformats.org/drawingml/2006/table">
            <a:tbl>
              <a:tblPr firstRow="1" bandRow="1">
                <a:tableStyleId>{5940675A-B579-460E-94D1-54222C63F5DA}</a:tableStyleId>
              </a:tblPr>
              <a:tblGrid>
                <a:gridCol w="922867">
                  <a:extLst>
                    <a:ext uri="{9D8B030D-6E8A-4147-A177-3AD203B41FA5}">
                      <a16:colId xmlns:a16="http://schemas.microsoft.com/office/drawing/2014/main" val="20000"/>
                    </a:ext>
                  </a:extLst>
                </a:gridCol>
                <a:gridCol w="922867">
                  <a:extLst>
                    <a:ext uri="{9D8B030D-6E8A-4147-A177-3AD203B41FA5}">
                      <a16:colId xmlns:a16="http://schemas.microsoft.com/office/drawing/2014/main" val="20001"/>
                    </a:ext>
                  </a:extLst>
                </a:gridCol>
                <a:gridCol w="922867">
                  <a:extLst>
                    <a:ext uri="{9D8B030D-6E8A-4147-A177-3AD203B41FA5}">
                      <a16:colId xmlns:a16="http://schemas.microsoft.com/office/drawing/2014/main" val="20002"/>
                    </a:ext>
                  </a:extLst>
                </a:gridCol>
                <a:gridCol w="922867">
                  <a:extLst>
                    <a:ext uri="{9D8B030D-6E8A-4147-A177-3AD203B41FA5}">
                      <a16:colId xmlns:a16="http://schemas.microsoft.com/office/drawing/2014/main" val="20003"/>
                    </a:ext>
                  </a:extLst>
                </a:gridCol>
                <a:gridCol w="922867">
                  <a:extLst>
                    <a:ext uri="{9D8B030D-6E8A-4147-A177-3AD203B41FA5}">
                      <a16:colId xmlns:a16="http://schemas.microsoft.com/office/drawing/2014/main" val="20004"/>
                    </a:ext>
                  </a:extLst>
                </a:gridCol>
                <a:gridCol w="922867">
                  <a:extLst>
                    <a:ext uri="{9D8B030D-6E8A-4147-A177-3AD203B41FA5}">
                      <a16:colId xmlns:a16="http://schemas.microsoft.com/office/drawing/2014/main" val="20005"/>
                    </a:ext>
                  </a:extLst>
                </a:gridCol>
                <a:gridCol w="922867">
                  <a:extLst>
                    <a:ext uri="{9D8B030D-6E8A-4147-A177-3AD203B41FA5}">
                      <a16:colId xmlns:a16="http://schemas.microsoft.com/office/drawing/2014/main" val="20006"/>
                    </a:ext>
                  </a:extLst>
                </a:gridCol>
                <a:gridCol w="922867">
                  <a:extLst>
                    <a:ext uri="{9D8B030D-6E8A-4147-A177-3AD203B41FA5}">
                      <a16:colId xmlns:a16="http://schemas.microsoft.com/office/drawing/2014/main" val="20007"/>
                    </a:ext>
                  </a:extLst>
                </a:gridCol>
                <a:gridCol w="922867">
                  <a:extLst>
                    <a:ext uri="{9D8B030D-6E8A-4147-A177-3AD203B41FA5}">
                      <a16:colId xmlns:a16="http://schemas.microsoft.com/office/drawing/2014/main" val="20008"/>
                    </a:ext>
                  </a:extLst>
                </a:gridCol>
              </a:tblGrid>
              <a:tr h="370840">
                <a:tc>
                  <a:txBody>
                    <a:bodyPr/>
                    <a:lstStyle/>
                    <a:p>
                      <a:pPr algn="ctr"/>
                      <a:endParaRPr lang="zh-CN" altLang="en-US" b="1" dirty="0"/>
                    </a:p>
                  </a:txBody>
                  <a:tcPr/>
                </a:tc>
                <a:tc>
                  <a:txBody>
                    <a:bodyPr/>
                    <a:lstStyle/>
                    <a:p>
                      <a:pPr algn="ctr"/>
                      <a:r>
                        <a:rPr lang="zh-CN" altLang="en-US" b="1" dirty="0"/>
                        <a:t>活动</a:t>
                      </a:r>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extLst>
                  <a:ext uri="{0D108BD9-81ED-4DB2-BD59-A6C34878D82A}">
                    <a16:rowId xmlns:a16="http://schemas.microsoft.com/office/drawing/2014/main" val="10000"/>
                  </a:ext>
                </a:extLst>
              </a:tr>
              <a:tr h="370840">
                <a:tc>
                  <a:txBody>
                    <a:bodyPr/>
                    <a:lstStyle/>
                    <a:p>
                      <a:r>
                        <a:rPr lang="en-US" altLang="zh-CN" dirty="0"/>
                        <a:t>1</a:t>
                      </a:r>
                      <a:endParaRPr lang="zh-CN" altLang="en-US" dirty="0"/>
                    </a:p>
                  </a:txBody>
                  <a:tcPr/>
                </a:tc>
                <a:tc>
                  <a:txBody>
                    <a:bodyPr/>
                    <a:lstStyle/>
                    <a:p>
                      <a:r>
                        <a:rPr lang="zh-CN" altLang="en-US" dirty="0"/>
                        <a:t>装修</a:t>
                      </a:r>
                    </a:p>
                  </a:txBody>
                  <a:tcPr/>
                </a:tc>
                <a:tc>
                  <a:txBody>
                    <a:bodyPr/>
                    <a:lstStyle/>
                    <a:p>
                      <a:r>
                        <a:rPr lang="en-US" altLang="zh-CN" dirty="0"/>
                        <a:t>25200</a:t>
                      </a:r>
                      <a:endParaRPr lang="zh-CN" altLang="en-US" dirty="0"/>
                    </a:p>
                  </a:txBody>
                  <a:tcPr/>
                </a:tc>
                <a:tc>
                  <a:txBody>
                    <a:bodyPr/>
                    <a:lstStyle/>
                    <a:p>
                      <a:r>
                        <a:rPr lang="en-US" altLang="zh-CN" dirty="0"/>
                        <a:t>20400</a:t>
                      </a:r>
                      <a:endParaRPr lang="zh-CN" altLang="en-US" dirty="0"/>
                    </a:p>
                  </a:txBody>
                  <a:tcPr/>
                </a:tc>
                <a:tc>
                  <a:txBody>
                    <a:bodyPr/>
                    <a:lstStyle/>
                    <a:p>
                      <a:r>
                        <a:rPr lang="en-US" altLang="zh-CN" dirty="0"/>
                        <a:t>18600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1.09</a:t>
                      </a:r>
                      <a:endParaRPr lang="zh-CN" altLang="en-US" dirty="0"/>
                    </a:p>
                  </a:txBody>
                  <a:tcPr/>
                </a:tc>
                <a:tc>
                  <a:txBody>
                    <a:bodyPr/>
                    <a:lstStyle/>
                    <a:p>
                      <a:r>
                        <a:rPr lang="en-US" altLang="zh-CN" dirty="0"/>
                        <a:t>0.81</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2</a:t>
                      </a:r>
                      <a:endParaRPr lang="zh-CN" altLang="en-US" dirty="0"/>
                    </a:p>
                  </a:txBody>
                  <a:tcPr/>
                </a:tc>
                <a:tc>
                  <a:txBody>
                    <a:bodyPr/>
                    <a:lstStyle/>
                    <a:p>
                      <a:r>
                        <a:rPr lang="zh-CN" altLang="en-US" dirty="0"/>
                        <a:t>油漆</a:t>
                      </a:r>
                    </a:p>
                  </a:txBody>
                  <a:tcPr/>
                </a:tc>
                <a:tc>
                  <a:txBody>
                    <a:bodyPr/>
                    <a:lstStyle/>
                    <a:p>
                      <a:r>
                        <a:rPr lang="en-US" altLang="zh-CN" dirty="0"/>
                        <a:t>6500</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6600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0</a:t>
                      </a:r>
                      <a:endParaRPr lang="zh-CN" altLang="en-US" dirty="0"/>
                    </a:p>
                  </a:txBody>
                  <a:tcPr/>
                </a:tc>
                <a:tc>
                  <a:txBody>
                    <a:bodyPr/>
                    <a:lstStyle/>
                    <a:p>
                      <a:r>
                        <a:rPr lang="en-US" altLang="zh-CN" dirty="0"/>
                        <a:t>0.985</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3</a:t>
                      </a:r>
                      <a:endParaRPr lang="zh-CN" altLang="en-US" dirty="0"/>
                    </a:p>
                  </a:txBody>
                  <a:tcPr/>
                </a:tc>
                <a:tc>
                  <a:txBody>
                    <a:bodyPr/>
                    <a:lstStyle/>
                    <a:p>
                      <a:r>
                        <a:rPr lang="zh-CN" altLang="en-US" dirty="0"/>
                        <a:t>搬入</a:t>
                      </a:r>
                    </a:p>
                  </a:txBody>
                  <a:tcPr/>
                </a:tc>
                <a:tc>
                  <a:txBody>
                    <a:bodyPr/>
                    <a:lstStyle/>
                    <a:p>
                      <a:r>
                        <a:rPr lang="en-US" altLang="zh-CN" dirty="0"/>
                        <a:t>9800</a:t>
                      </a:r>
                      <a:endParaRPr lang="zh-CN" altLang="en-US" dirty="0"/>
                    </a:p>
                  </a:txBody>
                  <a:tcPr/>
                </a:tc>
                <a:tc>
                  <a:txBody>
                    <a:bodyPr/>
                    <a:lstStyle/>
                    <a:p>
                      <a:r>
                        <a:rPr lang="en-US" altLang="zh-CN" dirty="0"/>
                        <a:t>3900</a:t>
                      </a:r>
                      <a:endParaRPr lang="zh-CN" altLang="en-US" dirty="0"/>
                    </a:p>
                  </a:txBody>
                  <a:tcPr/>
                </a:tc>
                <a:tc>
                  <a:txBody>
                    <a:bodyPr/>
                    <a:lstStyle/>
                    <a:p>
                      <a:r>
                        <a:rPr lang="en-US" altLang="zh-CN" dirty="0"/>
                        <a:t>5300</a:t>
                      </a:r>
                      <a:endParaRPr lang="zh-CN" altLang="en-US" dirty="0"/>
                    </a:p>
                  </a:txBody>
                  <a:tcPr/>
                </a:tc>
                <a:tc>
                  <a:txBody>
                    <a:bodyPr/>
                    <a:lstStyle/>
                    <a:p>
                      <a:r>
                        <a:rPr lang="en-US" altLang="zh-CN" dirty="0"/>
                        <a:t>-1400</a:t>
                      </a:r>
                      <a:endParaRPr lang="zh-CN" altLang="en-US" dirty="0"/>
                    </a:p>
                  </a:txBody>
                  <a:tcPr/>
                </a:tc>
                <a:tc>
                  <a:txBody>
                    <a:bodyPr/>
                    <a:lstStyle/>
                    <a:p>
                      <a:r>
                        <a:rPr lang="en-US" altLang="zh-CN" dirty="0"/>
                        <a:t>-5900</a:t>
                      </a:r>
                      <a:endParaRPr lang="zh-CN" altLang="en-US" dirty="0"/>
                    </a:p>
                  </a:txBody>
                  <a:tcPr/>
                </a:tc>
                <a:tc>
                  <a:txBody>
                    <a:bodyPr/>
                    <a:lstStyle/>
                    <a:p>
                      <a:r>
                        <a:rPr lang="en-US" altLang="zh-CN" dirty="0"/>
                        <a:t>0.736</a:t>
                      </a:r>
                      <a:endParaRPr lang="zh-CN" altLang="en-US" dirty="0"/>
                    </a:p>
                  </a:txBody>
                  <a:tcPr/>
                </a:tc>
                <a:tc>
                  <a:txBody>
                    <a:bodyPr/>
                    <a:lstStyle/>
                    <a:p>
                      <a:r>
                        <a:rPr lang="en-US" altLang="zh-CN" dirty="0"/>
                        <a:t>0.398</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4</a:t>
                      </a:r>
                      <a:endParaRPr lang="zh-CN" altLang="en-US" dirty="0"/>
                    </a:p>
                  </a:txBody>
                  <a:tcPr/>
                </a:tc>
                <a:tc>
                  <a:txBody>
                    <a:bodyPr/>
                    <a:lstStyle/>
                    <a:p>
                      <a:r>
                        <a:rPr lang="zh-CN" altLang="en-US" dirty="0"/>
                        <a:t>清扫</a:t>
                      </a:r>
                    </a:p>
                  </a:txBody>
                  <a:tcPr/>
                </a:tc>
                <a:tc>
                  <a:txBody>
                    <a:bodyPr/>
                    <a:lstStyle/>
                    <a:p>
                      <a:r>
                        <a:rPr lang="en-US" altLang="zh-CN" dirty="0"/>
                        <a:t>2500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1600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-700</a:t>
                      </a:r>
                      <a:endParaRPr lang="zh-CN" altLang="en-US" dirty="0"/>
                    </a:p>
                  </a:txBody>
                  <a:tcPr/>
                </a:tc>
                <a:tc>
                  <a:txBody>
                    <a:bodyPr/>
                    <a:lstStyle/>
                    <a:p>
                      <a:r>
                        <a:rPr lang="en-US" altLang="zh-CN" dirty="0"/>
                        <a:t>1.125</a:t>
                      </a:r>
                      <a:endParaRPr lang="zh-CN" altLang="en-US" dirty="0"/>
                    </a:p>
                  </a:txBody>
                  <a:tcPr/>
                </a:tc>
                <a:tc>
                  <a:txBody>
                    <a:bodyPr/>
                    <a:lstStyle/>
                    <a:p>
                      <a:r>
                        <a:rPr lang="en-US" altLang="zh-CN" dirty="0"/>
                        <a:t>0.72</a:t>
                      </a:r>
                      <a:endParaRPr lang="zh-CN" altLang="en-US" dirty="0"/>
                    </a:p>
                  </a:txBody>
                  <a:tcPr/>
                </a:tc>
                <a:extLst>
                  <a:ext uri="{0D108BD9-81ED-4DB2-BD59-A6C34878D82A}">
                    <a16:rowId xmlns:a16="http://schemas.microsoft.com/office/drawing/2014/main" val="10004"/>
                  </a:ext>
                </a:extLst>
              </a:tr>
              <a:tr h="370840">
                <a:tc>
                  <a:txBody>
                    <a:bodyPr/>
                    <a:lstStyle/>
                    <a:p>
                      <a:pPr algn="ctr"/>
                      <a:r>
                        <a:rPr lang="zh-CN" altLang="en-US" b="1" dirty="0"/>
                        <a:t>合计</a:t>
                      </a:r>
                    </a:p>
                  </a:txBody>
                  <a:tcPr/>
                </a:tc>
                <a:tc>
                  <a:txBody>
                    <a:bodyPr/>
                    <a:lstStyle/>
                    <a:p>
                      <a:pPr algn="ctr"/>
                      <a:endParaRPr lang="zh-CN" altLang="en-US" b="1" dirty="0"/>
                    </a:p>
                  </a:txBody>
                  <a:tcPr/>
                </a:tc>
                <a:tc>
                  <a:txBody>
                    <a:bodyPr/>
                    <a:lstStyle/>
                    <a:p>
                      <a:pPr algn="ctr"/>
                      <a:r>
                        <a:rPr lang="en-US" altLang="zh-CN" b="1" dirty="0"/>
                        <a:t>44000</a:t>
                      </a:r>
                      <a:endParaRPr lang="zh-CN" altLang="en-US" b="1" dirty="0"/>
                    </a:p>
                  </a:txBody>
                  <a:tcPr/>
                </a:tc>
                <a:tc>
                  <a:txBody>
                    <a:bodyPr/>
                    <a:lstStyle/>
                    <a:p>
                      <a:pPr algn="ctr"/>
                      <a:r>
                        <a:rPr lang="en-US" altLang="zh-CN" b="1" dirty="0"/>
                        <a:t>32600</a:t>
                      </a:r>
                      <a:endParaRPr lang="zh-CN" altLang="en-US" b="1" dirty="0"/>
                    </a:p>
                  </a:txBody>
                  <a:tcPr/>
                </a:tc>
                <a:tc>
                  <a:txBody>
                    <a:bodyPr/>
                    <a:lstStyle/>
                    <a:p>
                      <a:pPr algn="ctr"/>
                      <a:r>
                        <a:rPr lang="en-US" altLang="zh-CN" b="1" dirty="0"/>
                        <a:t>32100</a:t>
                      </a:r>
                      <a:endParaRPr lang="zh-CN" altLang="en-US" b="1" dirty="0"/>
                    </a:p>
                  </a:txBody>
                  <a:tcPr/>
                </a:tc>
                <a:tc>
                  <a:txBody>
                    <a:bodyPr/>
                    <a:lstStyle/>
                    <a:p>
                      <a:pPr algn="ctr"/>
                      <a:r>
                        <a:rPr lang="en-US" altLang="zh-CN" b="1" dirty="0"/>
                        <a:t>500</a:t>
                      </a:r>
                      <a:endParaRPr lang="zh-CN" altLang="en-US" b="1" dirty="0"/>
                    </a:p>
                  </a:txBody>
                  <a:tcPr/>
                </a:tc>
                <a:tc>
                  <a:txBody>
                    <a:bodyPr/>
                    <a:lstStyle/>
                    <a:p>
                      <a:pPr algn="ctr"/>
                      <a:r>
                        <a:rPr lang="en-US" altLang="zh-CN" b="1" dirty="0"/>
                        <a:t>-11400</a:t>
                      </a:r>
                      <a:endParaRPr lang="zh-CN" altLang="en-US" b="1" dirty="0"/>
                    </a:p>
                  </a:txBody>
                  <a:tcPr/>
                </a:tc>
                <a:tc>
                  <a:txBody>
                    <a:bodyPr/>
                    <a:lstStyle/>
                    <a:p>
                      <a:pPr algn="ctr"/>
                      <a:r>
                        <a:rPr lang="en-US" altLang="zh-CN" b="1" dirty="0"/>
                        <a:t>1.016</a:t>
                      </a:r>
                      <a:endParaRPr lang="zh-CN" altLang="en-US" b="1" dirty="0"/>
                    </a:p>
                  </a:txBody>
                  <a:tcPr/>
                </a:tc>
                <a:tc>
                  <a:txBody>
                    <a:bodyPr/>
                    <a:lstStyle/>
                    <a:p>
                      <a:pPr algn="ctr"/>
                      <a:r>
                        <a:rPr lang="en-US" altLang="zh-CN" b="1" dirty="0"/>
                        <a:t>0.741</a:t>
                      </a:r>
                      <a:endParaRPr lang="zh-CN" altLang="en-US" b="1" dirty="0"/>
                    </a:p>
                  </a:txBody>
                  <a:tcPr/>
                </a:tc>
                <a:extLst>
                  <a:ext uri="{0D108BD9-81ED-4DB2-BD59-A6C34878D82A}">
                    <a16:rowId xmlns:a16="http://schemas.microsoft.com/office/drawing/2014/main" val="10005"/>
                  </a:ext>
                </a:extLst>
              </a:tr>
            </a:tbl>
          </a:graphicData>
        </a:graphic>
      </p:graphicFrame>
      <p:sp>
        <p:nvSpPr>
          <p:cNvPr id="9" name="标题 1"/>
          <p:cNvSpPr txBox="1">
            <a:spLocks/>
          </p:cNvSpPr>
          <p:nvPr/>
        </p:nvSpPr>
        <p:spPr bwMode="gray">
          <a:xfrm>
            <a:off x="452438" y="4048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a:lstStyle>
          <a:p>
            <a:r>
              <a:rPr lang="en-US" altLang="zh-CN" dirty="0"/>
              <a:t>EVM</a:t>
            </a:r>
            <a:r>
              <a:rPr lang="zh-CN" altLang="en-US" dirty="0"/>
              <a:t>计算练习答案</a:t>
            </a:r>
          </a:p>
        </p:txBody>
      </p:sp>
    </p:spTree>
    <p:extLst>
      <p:ext uri="{BB962C8B-B14F-4D97-AF65-F5344CB8AC3E}">
        <p14:creationId xmlns:p14="http://schemas.microsoft.com/office/powerpoint/2010/main" val="384337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中进行挣值分析</a:t>
            </a:r>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设置基准，“项目</a:t>
            </a:r>
            <a:r>
              <a:rPr lang="en-US" altLang="zh-CN" sz="2400" dirty="0"/>
              <a:t>—</a:t>
            </a:r>
            <a:r>
              <a:rPr lang="zh-CN" altLang="en-US" sz="2400" dirty="0"/>
              <a:t>设置比较基准”；通过查看项目信息可以看出；</a:t>
            </a:r>
            <a:endParaRPr lang="en-US" altLang="zh-CN" sz="2400" dirty="0"/>
          </a:p>
          <a:p>
            <a:pPr marL="457200" indent="-457200">
              <a:buFont typeface="+mj-lt"/>
              <a:buAutoNum type="arabicPeriod"/>
            </a:pPr>
            <a:r>
              <a:rPr lang="zh-CN" altLang="en-US" sz="2400" dirty="0"/>
              <a:t>更新任务完成情况：</a:t>
            </a:r>
            <a:endParaRPr lang="en-US" altLang="zh-CN" sz="2400" dirty="0"/>
          </a:p>
          <a:p>
            <a:pPr marL="720725" lvl="1" indent="-457200">
              <a:buFont typeface="+mj-lt"/>
              <a:buAutoNum type="arabicPeriod"/>
            </a:pPr>
            <a:r>
              <a:rPr lang="zh-CN" altLang="en-US" sz="2200" dirty="0"/>
              <a:t>快捷更新完成的百分比，“任务</a:t>
            </a:r>
            <a:r>
              <a:rPr lang="en-US" altLang="zh-CN" sz="2200" dirty="0"/>
              <a:t>—</a:t>
            </a:r>
            <a:r>
              <a:rPr lang="zh-CN" altLang="en-US" sz="2200" dirty="0"/>
              <a:t>百分比”；</a:t>
            </a:r>
            <a:endParaRPr lang="en-US" altLang="zh-CN" sz="2200" dirty="0"/>
          </a:p>
          <a:p>
            <a:pPr marL="720725" lvl="1" indent="-457200">
              <a:buFont typeface="+mj-lt"/>
              <a:buAutoNum type="arabicPeriod"/>
            </a:pPr>
            <a:r>
              <a:rPr lang="zh-CN" altLang="en-US" sz="2200" dirty="0"/>
              <a:t>调整实际开展时间，“任务</a:t>
            </a:r>
            <a:r>
              <a:rPr lang="en-US" altLang="zh-CN" sz="2200" dirty="0"/>
              <a:t>—</a:t>
            </a:r>
            <a:r>
              <a:rPr lang="zh-CN" altLang="en-US" sz="2200" dirty="0"/>
              <a:t>跟踪时标记</a:t>
            </a:r>
            <a:r>
              <a:rPr lang="en-US" altLang="zh-CN" sz="2200" dirty="0"/>
              <a:t>—</a:t>
            </a:r>
            <a:r>
              <a:rPr lang="zh-CN" altLang="en-US" sz="2200" dirty="0"/>
              <a:t>更新任务</a:t>
            </a:r>
            <a:r>
              <a:rPr lang="en-US" altLang="zh-CN" sz="2200" dirty="0"/>
              <a:t>—</a:t>
            </a:r>
            <a:r>
              <a:rPr lang="zh-CN" altLang="en-US" sz="2200" dirty="0"/>
              <a:t>设置实际开始和结束时间”，可特意设置一些任务实际和计划不同；</a:t>
            </a:r>
            <a:endParaRPr lang="en-US" altLang="zh-CN" sz="2200" dirty="0"/>
          </a:p>
          <a:p>
            <a:pPr marL="720725" lvl="1" indent="-457200">
              <a:buFont typeface="+mj-lt"/>
              <a:buAutoNum type="arabicPeriod"/>
            </a:pPr>
            <a:r>
              <a:rPr lang="zh-CN" altLang="en-US" sz="2200" dirty="0"/>
              <a:t>通过“差异”视图，可以看到实际与计划的偏差；</a:t>
            </a:r>
            <a:endParaRPr lang="en-US" altLang="zh-CN" sz="2200" dirty="0"/>
          </a:p>
          <a:p>
            <a:pPr marL="457200" indent="-457200">
              <a:buFont typeface="+mj-lt"/>
              <a:buAutoNum type="arabicPeriod"/>
            </a:pPr>
            <a:r>
              <a:rPr lang="zh-CN" altLang="en-US" sz="2400" dirty="0"/>
              <a:t>挣值分析视图：</a:t>
            </a:r>
            <a:endParaRPr lang="en-US" altLang="zh-CN" sz="2400" dirty="0"/>
          </a:p>
          <a:p>
            <a:pPr marL="720725" lvl="1" indent="-457200">
              <a:buFont typeface="+mj-lt"/>
              <a:buAutoNum type="arabicPeriod"/>
            </a:pPr>
            <a:r>
              <a:rPr lang="zh-CN" altLang="en-US" sz="2200" dirty="0"/>
              <a:t>“项目</a:t>
            </a:r>
            <a:r>
              <a:rPr lang="en-US" altLang="zh-CN" sz="2200" dirty="0"/>
              <a:t>—</a:t>
            </a:r>
            <a:r>
              <a:rPr lang="zh-CN" altLang="en-US" sz="2200" dirty="0"/>
              <a:t>可视报表</a:t>
            </a:r>
            <a:r>
              <a:rPr lang="en-US" altLang="zh-CN" sz="2200" dirty="0"/>
              <a:t>—</a:t>
            </a:r>
            <a:r>
              <a:rPr lang="zh-CN" altLang="en-US" sz="2200" dirty="0"/>
              <a:t>随时间变化的盈余分析报表”；</a:t>
            </a:r>
          </a:p>
        </p:txBody>
      </p:sp>
    </p:spTree>
    <p:extLst>
      <p:ext uri="{BB962C8B-B14F-4D97-AF65-F5344CB8AC3E}">
        <p14:creationId xmlns:p14="http://schemas.microsoft.com/office/powerpoint/2010/main" val="4019631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ChangeAspect="1" noChangeArrowheads="1"/>
          </p:cNvPicPr>
          <p:nvPr/>
        </p:nvPicPr>
        <p:blipFill>
          <a:blip r:embed="rId2"/>
          <a:srcRect l="11250" t="22739" r="20625" b="9044"/>
          <a:stretch>
            <a:fillRect/>
          </a:stretch>
        </p:blipFill>
        <p:spPr bwMode="auto">
          <a:xfrm>
            <a:off x="381000" y="1415154"/>
            <a:ext cx="8305800" cy="5029200"/>
          </a:xfrm>
          <a:prstGeom prst="rect">
            <a:avLst/>
          </a:prstGeom>
          <a:noFill/>
          <a:ln w="9525">
            <a:noFill/>
            <a:miter lim="800000"/>
            <a:headEnd/>
            <a:tailEnd/>
          </a:ln>
          <a:effectLst/>
        </p:spPr>
      </p:pic>
    </p:spTree>
    <p:extLst>
      <p:ext uri="{BB962C8B-B14F-4D97-AF65-F5344CB8AC3E}">
        <p14:creationId xmlns:p14="http://schemas.microsoft.com/office/powerpoint/2010/main" val="3758183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分析进度偏差</a:t>
            </a:r>
            <a:r>
              <a:rPr lang="zh-CN" altLang="en-US" sz="2800" dirty="0"/>
              <a:t>原因</a:t>
            </a:r>
            <a:endParaRPr lang="zh-CN" altLang="en-US" dirty="0"/>
          </a:p>
        </p:txBody>
      </p:sp>
      <p:sp>
        <p:nvSpPr>
          <p:cNvPr id="3" name="内容占位符 2"/>
          <p:cNvSpPr>
            <a:spLocks noGrp="1"/>
          </p:cNvSpPr>
          <p:nvPr>
            <p:ph idx="1"/>
          </p:nvPr>
        </p:nvSpPr>
        <p:spPr/>
        <p:txBody>
          <a:bodyPr/>
          <a:lstStyle/>
          <a:p>
            <a:r>
              <a:rPr lang="zh-CN" altLang="en-US" sz="2200" dirty="0"/>
              <a:t>项目团队内部原因，如人员技术欠佳、团队士气不高等</a:t>
            </a:r>
            <a:endParaRPr lang="en-US" altLang="zh-CN" sz="2200" dirty="0"/>
          </a:p>
          <a:p>
            <a:r>
              <a:rPr lang="zh-CN" altLang="en-US" sz="2200" dirty="0"/>
              <a:t>项目执行组织的原因，如管理层支持不力、流程繁琐等</a:t>
            </a:r>
            <a:endParaRPr lang="en-US" altLang="zh-CN" sz="2200" dirty="0"/>
          </a:p>
          <a:p>
            <a:r>
              <a:rPr lang="zh-CN" altLang="en-US" sz="2200" dirty="0"/>
              <a:t>客户原因，如客户配合懈怠、需求事前确定不彻底等</a:t>
            </a:r>
            <a:endParaRPr lang="en-US" altLang="zh-CN" sz="2200" dirty="0"/>
          </a:p>
          <a:p>
            <a:r>
              <a:rPr lang="zh-CN" altLang="en-US" sz="2200" dirty="0"/>
              <a:t>外部原因，如政府批复问题、分包商配合不力等</a:t>
            </a:r>
            <a:endParaRPr lang="en-US" altLang="zh-CN" sz="2200" dirty="0"/>
          </a:p>
        </p:txBody>
      </p:sp>
    </p:spTree>
    <p:extLst>
      <p:ext uri="{BB962C8B-B14F-4D97-AF65-F5344CB8AC3E}">
        <p14:creationId xmlns:p14="http://schemas.microsoft.com/office/powerpoint/2010/main" val="1931920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分析范围偏差原因</a:t>
            </a:r>
          </a:p>
        </p:txBody>
      </p:sp>
      <p:sp>
        <p:nvSpPr>
          <p:cNvPr id="3" name="内容占位符 2"/>
          <p:cNvSpPr>
            <a:spLocks noGrp="1"/>
          </p:cNvSpPr>
          <p:nvPr>
            <p:ph idx="1"/>
          </p:nvPr>
        </p:nvSpPr>
        <p:spPr/>
        <p:txBody>
          <a:bodyPr/>
          <a:lstStyle/>
          <a:p>
            <a:r>
              <a:rPr lang="zh-CN" altLang="en-US" sz="2400" dirty="0"/>
              <a:t>范围镀金或缩水；</a:t>
            </a:r>
            <a:endParaRPr lang="en-US" altLang="zh-CN" sz="2400" dirty="0"/>
          </a:p>
          <a:p>
            <a:pPr lvl="2"/>
            <a:r>
              <a:rPr lang="zh-CN" altLang="en-US" sz="2000" dirty="0"/>
              <a:t>干系人对范围定义和期望存在歧义；</a:t>
            </a:r>
            <a:endParaRPr lang="en-US" altLang="zh-CN" sz="2000" dirty="0"/>
          </a:p>
          <a:p>
            <a:pPr lvl="2"/>
            <a:r>
              <a:rPr lang="zh-CN" altLang="en-US" sz="2000" dirty="0"/>
              <a:t>范围变更没有遵循正规的变更控制流程，导致新变更没有在范围基准中体现；</a:t>
            </a:r>
            <a:endParaRPr lang="en-US" altLang="zh-CN" sz="2400" dirty="0"/>
          </a:p>
          <a:p>
            <a:r>
              <a:rPr lang="zh-CN" altLang="en-US" sz="2400" dirty="0"/>
              <a:t>不达标；</a:t>
            </a:r>
            <a:endParaRPr lang="en-US" altLang="zh-CN" sz="2400" dirty="0"/>
          </a:p>
          <a:p>
            <a:pPr lvl="2"/>
            <a:r>
              <a:rPr lang="zh-CN" altLang="en-US" sz="2000" dirty="0"/>
              <a:t>功能或性能指标没有达到预定的验收标准；</a:t>
            </a:r>
            <a:endParaRPr lang="en-US" altLang="zh-CN" sz="2000" dirty="0"/>
          </a:p>
          <a:p>
            <a:pPr lvl="2"/>
            <a:r>
              <a:rPr lang="zh-CN" altLang="en-US" sz="2000" dirty="0"/>
              <a:t>没有验收标准或验收标准不详尽，导致干系人理解分歧；</a:t>
            </a:r>
          </a:p>
          <a:p>
            <a:endParaRPr lang="zh-CN" altLang="en-US" sz="2400" dirty="0"/>
          </a:p>
        </p:txBody>
      </p:sp>
    </p:spTree>
    <p:extLst>
      <p:ext uri="{BB962C8B-B14F-4D97-AF65-F5344CB8AC3E}">
        <p14:creationId xmlns:p14="http://schemas.microsoft.com/office/powerpoint/2010/main" val="1715761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质量偏差</a:t>
            </a:r>
          </a:p>
        </p:txBody>
      </p:sp>
      <p:sp>
        <p:nvSpPr>
          <p:cNvPr id="3" name="内容占位符 2"/>
          <p:cNvSpPr>
            <a:spLocks noGrp="1"/>
          </p:cNvSpPr>
          <p:nvPr>
            <p:ph idx="1"/>
          </p:nvPr>
        </p:nvSpPr>
        <p:spPr/>
        <p:txBody>
          <a:bodyPr/>
          <a:lstStyle/>
          <a:p>
            <a:r>
              <a:rPr lang="zh-CN" altLang="en-US" sz="2400" dirty="0"/>
              <a:t>由测试团队提供缺陷报告；</a:t>
            </a:r>
            <a:endParaRPr lang="en-US" altLang="zh-CN" sz="2400" dirty="0"/>
          </a:p>
          <a:p>
            <a:r>
              <a:rPr lang="zh-CN" altLang="en-US" sz="2400" dirty="0"/>
              <a:t>通过在</a:t>
            </a:r>
            <a:r>
              <a:rPr lang="en-US" altLang="zh-CN" sz="2400" dirty="0"/>
              <a:t>Bug</a:t>
            </a:r>
            <a:r>
              <a:rPr lang="zh-CN" altLang="en-US" sz="2400" dirty="0"/>
              <a:t>管理工具中记录，例如</a:t>
            </a:r>
            <a:r>
              <a:rPr lang="en-US" altLang="zh-CN" sz="2400" dirty="0" err="1"/>
              <a:t>Bugfree</a:t>
            </a:r>
            <a:r>
              <a:rPr lang="zh-CN" altLang="en-US" sz="2400" dirty="0"/>
              <a:t>；</a:t>
            </a:r>
            <a:endParaRPr lang="en-US" altLang="zh-CN" sz="2400" dirty="0"/>
          </a:p>
        </p:txBody>
      </p:sp>
    </p:spTree>
    <p:extLst>
      <p:ext uri="{BB962C8B-B14F-4D97-AF65-F5344CB8AC3E}">
        <p14:creationId xmlns:p14="http://schemas.microsoft.com/office/powerpoint/2010/main" val="1439271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分析成本偏差原因</a:t>
            </a:r>
          </a:p>
        </p:txBody>
      </p:sp>
      <p:sp>
        <p:nvSpPr>
          <p:cNvPr id="3" name="内容占位符 2"/>
          <p:cNvSpPr>
            <a:spLocks noGrp="1"/>
          </p:cNvSpPr>
          <p:nvPr>
            <p:ph idx="1"/>
          </p:nvPr>
        </p:nvSpPr>
        <p:spPr/>
        <p:txBody>
          <a:bodyPr/>
          <a:lstStyle/>
          <a:p>
            <a:r>
              <a:rPr lang="zh-CN" altLang="en-US" dirty="0"/>
              <a:t>范围、成本、质量偏差都可能带来成本的偏差；</a:t>
            </a:r>
            <a:endParaRPr lang="en-US" altLang="zh-CN" dirty="0"/>
          </a:p>
          <a:p>
            <a:r>
              <a:rPr lang="zh-CN" altLang="en-US" dirty="0"/>
              <a:t>客户需求的变化也会影响成本；</a:t>
            </a:r>
            <a:endParaRPr lang="en-US" altLang="zh-CN" dirty="0"/>
          </a:p>
          <a:p>
            <a:r>
              <a:rPr lang="zh-CN" altLang="en-US" dirty="0"/>
              <a:t>风险的出现同样影响成本；</a:t>
            </a:r>
          </a:p>
        </p:txBody>
      </p:sp>
      <p:grpSp>
        <p:nvGrpSpPr>
          <p:cNvPr id="4" name="组合 3"/>
          <p:cNvGrpSpPr/>
          <p:nvPr/>
        </p:nvGrpSpPr>
        <p:grpSpPr>
          <a:xfrm>
            <a:off x="2628941" y="2962903"/>
            <a:ext cx="3695660" cy="3505200"/>
            <a:chOff x="5057160" y="2743200"/>
            <a:chExt cx="3695660" cy="3505200"/>
          </a:xfrm>
        </p:grpSpPr>
        <p:sp>
          <p:nvSpPr>
            <p:cNvPr id="5" name="椭圆 4"/>
            <p:cNvSpPr/>
            <p:nvPr/>
          </p:nvSpPr>
          <p:spPr>
            <a:xfrm>
              <a:off x="5638800" y="3276600"/>
              <a:ext cx="25146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itchFamily="34" charset="-122"/>
                <a:ea typeface="微软雅黑" pitchFamily="34" charset="-122"/>
              </a:endParaRPr>
            </a:p>
          </p:txBody>
        </p:sp>
        <p:sp>
          <p:nvSpPr>
            <p:cNvPr id="6" name="等腰三角形 5"/>
            <p:cNvSpPr/>
            <p:nvPr/>
          </p:nvSpPr>
          <p:spPr>
            <a:xfrm>
              <a:off x="5790071" y="3262489"/>
              <a:ext cx="2226169" cy="191911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itchFamily="34" charset="-122"/>
                <a:ea typeface="微软雅黑" pitchFamily="34" charset="-122"/>
              </a:endParaRPr>
            </a:p>
          </p:txBody>
        </p:sp>
        <p:sp>
          <p:nvSpPr>
            <p:cNvPr id="7" name="椭圆 6"/>
            <p:cNvSpPr/>
            <p:nvPr/>
          </p:nvSpPr>
          <p:spPr>
            <a:xfrm>
              <a:off x="6248400" y="38862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质量</a:t>
              </a:r>
            </a:p>
          </p:txBody>
        </p:sp>
        <p:sp>
          <p:nvSpPr>
            <p:cNvPr id="8" name="TextBox 7"/>
            <p:cNvSpPr txBox="1"/>
            <p:nvPr/>
          </p:nvSpPr>
          <p:spPr>
            <a:xfrm rot="18176836">
              <a:off x="5801190" y="3925146"/>
              <a:ext cx="748923" cy="430887"/>
            </a:xfrm>
            <a:prstGeom prst="rect">
              <a:avLst/>
            </a:prstGeom>
            <a:noFill/>
          </p:spPr>
          <p:txBody>
            <a:bodyPr wrap="none" rtlCol="0">
              <a:spAutoFit/>
            </a:bodyPr>
            <a:lstStyle/>
            <a:p>
              <a:r>
                <a:rPr lang="zh-CN" altLang="en-US" b="1" dirty="0">
                  <a:latin typeface="微软雅黑" pitchFamily="34" charset="-122"/>
                  <a:ea typeface="微软雅黑" pitchFamily="34" charset="-122"/>
                </a:rPr>
                <a:t>范围</a:t>
              </a:r>
            </a:p>
          </p:txBody>
        </p:sp>
        <p:sp>
          <p:nvSpPr>
            <p:cNvPr id="9" name="TextBox 8"/>
            <p:cNvSpPr txBox="1"/>
            <p:nvPr/>
          </p:nvSpPr>
          <p:spPr>
            <a:xfrm rot="3577484">
              <a:off x="7327516" y="3848355"/>
              <a:ext cx="748923" cy="430887"/>
            </a:xfrm>
            <a:prstGeom prst="rect">
              <a:avLst/>
            </a:prstGeom>
            <a:noFill/>
          </p:spPr>
          <p:txBody>
            <a:bodyPr wrap="none" rtlCol="0">
              <a:spAutoFit/>
            </a:bodyPr>
            <a:lstStyle/>
            <a:p>
              <a:r>
                <a:rPr lang="zh-CN" altLang="en-US" b="1" dirty="0">
                  <a:latin typeface="微软雅黑" pitchFamily="34" charset="-122"/>
                  <a:ea typeface="微软雅黑" pitchFamily="34" charset="-122"/>
                </a:rPr>
                <a:t>时间</a:t>
              </a:r>
            </a:p>
          </p:txBody>
        </p:sp>
        <p:sp>
          <p:nvSpPr>
            <p:cNvPr id="10" name="TextBox 9"/>
            <p:cNvSpPr txBox="1"/>
            <p:nvPr/>
          </p:nvSpPr>
          <p:spPr>
            <a:xfrm>
              <a:off x="6553200" y="5181600"/>
              <a:ext cx="748923" cy="430887"/>
            </a:xfrm>
            <a:prstGeom prst="rect">
              <a:avLst/>
            </a:prstGeom>
            <a:noFill/>
          </p:spPr>
          <p:txBody>
            <a:bodyPr wrap="none" rtlCol="0">
              <a:spAutoFit/>
            </a:bodyPr>
            <a:lstStyle/>
            <a:p>
              <a:r>
                <a:rPr lang="zh-CN" altLang="en-US" b="1" dirty="0">
                  <a:latin typeface="微软雅黑" pitchFamily="34" charset="-122"/>
                  <a:ea typeface="微软雅黑" pitchFamily="34" charset="-122"/>
                </a:rPr>
                <a:t>成本</a:t>
              </a:r>
            </a:p>
          </p:txBody>
        </p:sp>
        <p:sp>
          <p:nvSpPr>
            <p:cNvPr id="11" name="下箭头 10"/>
            <p:cNvSpPr/>
            <p:nvPr/>
          </p:nvSpPr>
          <p:spPr>
            <a:xfrm rot="18975884">
              <a:off x="5300521" y="276738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风险</a:t>
              </a:r>
            </a:p>
          </p:txBody>
        </p:sp>
        <p:sp>
          <p:nvSpPr>
            <p:cNvPr id="12" name="下箭头 11"/>
            <p:cNvSpPr/>
            <p:nvPr/>
          </p:nvSpPr>
          <p:spPr>
            <a:xfrm rot="3068326">
              <a:off x="7804195" y="2848548"/>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风险</a:t>
              </a:r>
            </a:p>
          </p:txBody>
        </p:sp>
        <p:sp>
          <p:nvSpPr>
            <p:cNvPr id="13" name="下箭头 12"/>
            <p:cNvSpPr/>
            <p:nvPr/>
          </p:nvSpPr>
          <p:spPr>
            <a:xfrm rot="14089794">
              <a:off x="5208790" y="529317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风险</a:t>
              </a:r>
            </a:p>
          </p:txBody>
        </p:sp>
        <p:sp>
          <p:nvSpPr>
            <p:cNvPr id="14" name="下箭头 13"/>
            <p:cNvSpPr/>
            <p:nvPr/>
          </p:nvSpPr>
          <p:spPr>
            <a:xfrm rot="7968657">
              <a:off x="7814649" y="527280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风险</a:t>
              </a:r>
            </a:p>
          </p:txBody>
        </p:sp>
        <p:sp>
          <p:nvSpPr>
            <p:cNvPr id="15" name="TextBox 14"/>
            <p:cNvSpPr txBox="1"/>
            <p:nvPr/>
          </p:nvSpPr>
          <p:spPr>
            <a:xfrm>
              <a:off x="6248400" y="2743200"/>
              <a:ext cx="1313180" cy="430887"/>
            </a:xfrm>
            <a:prstGeom prst="rect">
              <a:avLst/>
            </a:prstGeom>
            <a:noFill/>
          </p:spPr>
          <p:txBody>
            <a:bodyPr wrap="none" rtlCol="0">
              <a:spAutoFit/>
            </a:bodyPr>
            <a:lstStyle/>
            <a:p>
              <a:r>
                <a:rPr lang="zh-CN" altLang="en-US" b="1" dirty="0">
                  <a:latin typeface="微软雅黑" pitchFamily="34" charset="-122"/>
                  <a:ea typeface="微软雅黑" pitchFamily="34" charset="-122"/>
                </a:rPr>
                <a:t>客户需求</a:t>
              </a:r>
            </a:p>
          </p:txBody>
        </p:sp>
        <p:sp>
          <p:nvSpPr>
            <p:cNvPr id="16" name="TextBox 15"/>
            <p:cNvSpPr txBox="1"/>
            <p:nvPr/>
          </p:nvSpPr>
          <p:spPr>
            <a:xfrm>
              <a:off x="6324600" y="5817513"/>
              <a:ext cx="1313180" cy="430887"/>
            </a:xfrm>
            <a:prstGeom prst="rect">
              <a:avLst/>
            </a:prstGeom>
            <a:noFill/>
          </p:spPr>
          <p:txBody>
            <a:bodyPr wrap="none" rtlCol="0">
              <a:spAutoFit/>
            </a:bodyPr>
            <a:lstStyle/>
            <a:p>
              <a:r>
                <a:rPr lang="zh-CN" altLang="en-US" b="1" dirty="0">
                  <a:latin typeface="微软雅黑" pitchFamily="34" charset="-122"/>
                  <a:ea typeface="微软雅黑" pitchFamily="34" charset="-122"/>
                </a:rPr>
                <a:t>客户需求</a:t>
              </a:r>
            </a:p>
          </p:txBody>
        </p:sp>
        <p:sp>
          <p:nvSpPr>
            <p:cNvPr id="17" name="TextBox 16"/>
            <p:cNvSpPr txBox="1"/>
            <p:nvPr/>
          </p:nvSpPr>
          <p:spPr>
            <a:xfrm>
              <a:off x="5057160" y="3886200"/>
              <a:ext cx="523220" cy="1220847"/>
            </a:xfrm>
            <a:prstGeom prst="rect">
              <a:avLst/>
            </a:prstGeom>
            <a:noFill/>
          </p:spPr>
          <p:txBody>
            <a:bodyPr vert="eaVert" wrap="none" rtlCol="0">
              <a:spAutoFit/>
            </a:bodyPr>
            <a:lstStyle/>
            <a:p>
              <a:r>
                <a:rPr lang="zh-CN" altLang="en-US" b="1" dirty="0">
                  <a:latin typeface="微软雅黑" pitchFamily="34" charset="-122"/>
                  <a:ea typeface="微软雅黑" pitchFamily="34" charset="-122"/>
                </a:rPr>
                <a:t>客户需求</a:t>
              </a:r>
            </a:p>
          </p:txBody>
        </p:sp>
        <p:sp>
          <p:nvSpPr>
            <p:cNvPr id="18" name="TextBox 17"/>
            <p:cNvSpPr txBox="1"/>
            <p:nvPr/>
          </p:nvSpPr>
          <p:spPr>
            <a:xfrm>
              <a:off x="8229600" y="3962400"/>
              <a:ext cx="523220" cy="1220847"/>
            </a:xfrm>
            <a:prstGeom prst="rect">
              <a:avLst/>
            </a:prstGeom>
            <a:noFill/>
          </p:spPr>
          <p:txBody>
            <a:bodyPr vert="eaVert" wrap="none" rtlCol="0">
              <a:spAutoFit/>
            </a:bodyPr>
            <a:lstStyle/>
            <a:p>
              <a:r>
                <a:rPr lang="zh-CN" altLang="en-US" b="1" dirty="0">
                  <a:latin typeface="微软雅黑" pitchFamily="34" charset="-122"/>
                  <a:ea typeface="微软雅黑" pitchFamily="34" charset="-122"/>
                </a:rPr>
                <a:t>客户需求</a:t>
              </a:r>
            </a:p>
          </p:txBody>
        </p:sp>
      </p:grpSp>
    </p:spTree>
    <p:extLst>
      <p:ext uri="{BB962C8B-B14F-4D97-AF65-F5344CB8AC3E}">
        <p14:creationId xmlns:p14="http://schemas.microsoft.com/office/powerpoint/2010/main" val="19041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 </a:t>
            </a:r>
            <a:r>
              <a:rPr lang="zh-CN" altLang="en-US" sz="2800" dirty="0"/>
              <a:t>报告绩效、沟通变更</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4751614" y="2988129"/>
            <a:ext cx="1681843"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18943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执行与监控阶段的过程概述</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报告绩效情况</a:t>
            </a:r>
          </a:p>
        </p:txBody>
      </p:sp>
      <p:sp>
        <p:nvSpPr>
          <p:cNvPr id="3" name="内容占位符 2"/>
          <p:cNvSpPr>
            <a:spLocks noGrp="1"/>
          </p:cNvSpPr>
          <p:nvPr>
            <p:ph idx="1"/>
          </p:nvPr>
        </p:nvSpPr>
        <p:spPr/>
        <p:txBody>
          <a:bodyPr/>
          <a:lstStyle/>
          <a:p>
            <a:r>
              <a:rPr lang="zh-CN" altLang="en-US" sz="2400" dirty="0"/>
              <a:t>在整个项目生命周期中，按沟通管理计划向项目干系人（主要是发起人、客户、内部核心成员）提供绩效指标信息</a:t>
            </a:r>
            <a:endParaRPr lang="en-US" altLang="zh-CN" sz="2400" dirty="0"/>
          </a:p>
          <a:p>
            <a:r>
              <a:rPr lang="zh-CN" altLang="en-US" sz="2400" dirty="0"/>
              <a:t>方法：面对面、电话、邮件、计算机聊天等；</a:t>
            </a:r>
            <a:endParaRPr lang="en-US" altLang="zh-CN" sz="2400" dirty="0"/>
          </a:p>
          <a:p>
            <a:r>
              <a:rPr lang="zh-CN" altLang="en-US" sz="2400" dirty="0"/>
              <a:t>内容：</a:t>
            </a:r>
            <a:endParaRPr lang="en-US" altLang="zh-CN" sz="2400" dirty="0"/>
          </a:p>
          <a:p>
            <a:pPr lvl="2"/>
            <a:r>
              <a:rPr lang="zh-CN" altLang="en-US" sz="2000" dirty="0"/>
              <a:t>绩效分析； </a:t>
            </a:r>
            <a:endParaRPr lang="en-US" altLang="zh-CN" sz="2000" dirty="0"/>
          </a:p>
          <a:p>
            <a:pPr lvl="2"/>
            <a:r>
              <a:rPr lang="zh-CN" altLang="en-US" sz="2000" dirty="0"/>
              <a:t>本报告期完成的工作； </a:t>
            </a:r>
            <a:endParaRPr lang="en-US" altLang="zh-CN" sz="2000" dirty="0"/>
          </a:p>
          <a:p>
            <a:pPr lvl="2"/>
            <a:r>
              <a:rPr lang="zh-CN" altLang="en-US" sz="2000" dirty="0"/>
              <a:t>下一报告期将要完成的工作； </a:t>
            </a:r>
            <a:endParaRPr lang="en-US" altLang="zh-CN" sz="2000" dirty="0"/>
          </a:p>
          <a:p>
            <a:pPr lvl="2"/>
            <a:r>
              <a:rPr lang="zh-CN" altLang="en-US" sz="2000" dirty="0"/>
              <a:t>当前的风险和问题状态； </a:t>
            </a:r>
            <a:endParaRPr lang="en-US" altLang="zh-CN" sz="2000" dirty="0"/>
          </a:p>
          <a:p>
            <a:pPr lvl="2"/>
            <a:r>
              <a:rPr lang="zh-CN" altLang="en-US" sz="2000" dirty="0"/>
              <a:t>本期批准的变更汇总； </a:t>
            </a:r>
            <a:endParaRPr lang="en-US" altLang="zh-CN" sz="2000" dirty="0"/>
          </a:p>
          <a:p>
            <a:pPr lvl="1"/>
            <a:endParaRPr lang="en-US" altLang="zh-CN" sz="2200" dirty="0"/>
          </a:p>
        </p:txBody>
      </p:sp>
    </p:spTree>
    <p:extLst>
      <p:ext uri="{BB962C8B-B14F-4D97-AF65-F5344CB8AC3E}">
        <p14:creationId xmlns:p14="http://schemas.microsoft.com/office/powerpoint/2010/main" val="1253957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沟通变更</a:t>
            </a:r>
          </a:p>
        </p:txBody>
      </p:sp>
      <p:sp>
        <p:nvSpPr>
          <p:cNvPr id="3" name="内容占位符 2"/>
          <p:cNvSpPr>
            <a:spLocks noGrp="1"/>
          </p:cNvSpPr>
          <p:nvPr>
            <p:ph idx="1"/>
          </p:nvPr>
        </p:nvSpPr>
        <p:spPr/>
        <p:txBody>
          <a:bodyPr/>
          <a:lstStyle/>
          <a:p>
            <a:r>
              <a:rPr lang="zh-CN" altLang="en-US" sz="2400" dirty="0"/>
              <a:t>有两种常见情况会触发变更：</a:t>
            </a:r>
            <a:endParaRPr lang="en-US" altLang="zh-CN" sz="2400" dirty="0"/>
          </a:p>
          <a:p>
            <a:pPr marL="639762" lvl="1" indent="-457200">
              <a:buFont typeface="+mj-lt"/>
              <a:buAutoNum type="arabicPeriod"/>
            </a:pPr>
            <a:r>
              <a:rPr lang="zh-CN" altLang="en-US" sz="2200" dirty="0"/>
              <a:t>绩效评审发现项目的进展偏差较大，必须加以纠正；</a:t>
            </a:r>
            <a:endParaRPr lang="en-US" altLang="zh-CN" sz="2200" dirty="0"/>
          </a:p>
          <a:p>
            <a:pPr marL="639762" lvl="1" indent="-457200">
              <a:buFont typeface="+mj-lt"/>
              <a:buAutoNum type="arabicPeriod"/>
            </a:pPr>
            <a:r>
              <a:rPr lang="zh-CN" altLang="en-US" sz="2200" dirty="0"/>
              <a:t>客户或其他任何人提出了有意义的变更建议；</a:t>
            </a:r>
            <a:endParaRPr lang="en-US" altLang="zh-CN" sz="2200" dirty="0"/>
          </a:p>
          <a:p>
            <a:r>
              <a:rPr lang="zh-CN" altLang="en-US" sz="2400" dirty="0">
                <a:solidFill>
                  <a:srgbClr val="FF0000"/>
                </a:solidFill>
              </a:rPr>
              <a:t>无论是何种情况的变更需求，都必须经过变更控制过程，不能私自进行；</a:t>
            </a:r>
          </a:p>
        </p:txBody>
      </p:sp>
    </p:spTree>
    <p:extLst>
      <p:ext uri="{BB962C8B-B14F-4D97-AF65-F5344CB8AC3E}">
        <p14:creationId xmlns:p14="http://schemas.microsoft.com/office/powerpoint/2010/main" val="1953859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5. </a:t>
            </a:r>
            <a:r>
              <a:rPr lang="zh-CN" altLang="en-US" sz="2800" dirty="0"/>
              <a:t>变更控制 </a:t>
            </a:r>
            <a:r>
              <a:rPr lang="en-US" altLang="zh-CN" sz="2800" dirty="0"/>
              <a:t>&amp; </a:t>
            </a:r>
            <a:r>
              <a:rPr lang="zh-CN" altLang="en-US" sz="2800" dirty="0"/>
              <a:t>实施变更</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6449787" y="2988129"/>
            <a:ext cx="914399" cy="2971800"/>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9343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变更的原则</a:t>
            </a:r>
          </a:p>
        </p:txBody>
      </p:sp>
      <p:cxnSp>
        <p:nvCxnSpPr>
          <p:cNvPr id="15" name="直接连接符 14"/>
          <p:cNvCxnSpPr/>
          <p:nvPr/>
        </p:nvCxnSpPr>
        <p:spPr bwMode="auto">
          <a:xfrm rot="5400000">
            <a:off x="3829051" y="4371732"/>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3" name="组合 24"/>
          <p:cNvGrpSpPr/>
          <p:nvPr/>
        </p:nvGrpSpPr>
        <p:grpSpPr>
          <a:xfrm>
            <a:off x="1207521" y="2761280"/>
            <a:ext cx="7119312" cy="3380015"/>
            <a:chOff x="1207521" y="2156165"/>
            <a:chExt cx="7119312" cy="3380015"/>
          </a:xfrm>
        </p:grpSpPr>
        <p:grpSp>
          <p:nvGrpSpPr>
            <p:cNvPr id="4" name="组合 7"/>
            <p:cNvGrpSpPr/>
            <p:nvPr/>
          </p:nvGrpSpPr>
          <p:grpSpPr>
            <a:xfrm>
              <a:off x="1207521" y="2156165"/>
              <a:ext cx="6858793" cy="3380015"/>
              <a:chOff x="1207521" y="2156165"/>
              <a:chExt cx="6858793" cy="3380015"/>
            </a:xfrm>
          </p:grpSpPr>
          <p:cxnSp>
            <p:nvCxnSpPr>
              <p:cNvPr id="5" name="直接箭头连接符 4"/>
              <p:cNvCxnSpPr/>
              <p:nvPr/>
            </p:nvCxnSpPr>
            <p:spPr bwMode="auto">
              <a:xfrm rot="5400000" flipH="1" flipV="1">
                <a:off x="-481693" y="3845379"/>
                <a:ext cx="3380015"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 name="直接箭头连接符 6"/>
              <p:cNvCxnSpPr/>
              <p:nvPr/>
            </p:nvCxnSpPr>
            <p:spPr bwMode="auto">
              <a:xfrm>
                <a:off x="1208314" y="3788229"/>
                <a:ext cx="685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20" name="TextBox 19"/>
            <p:cNvSpPr txBox="1"/>
            <p:nvPr/>
          </p:nvSpPr>
          <p:spPr>
            <a:xfrm>
              <a:off x="7919349" y="3755572"/>
              <a:ext cx="407484" cy="461665"/>
            </a:xfrm>
            <a:prstGeom prst="rect">
              <a:avLst/>
            </a:prstGeom>
            <a:noFill/>
          </p:spPr>
          <p:txBody>
            <a:bodyPr wrap="none" rtlCol="0">
              <a:spAutoFit/>
            </a:bodyPr>
            <a:lstStyle/>
            <a:p>
              <a:r>
                <a:rPr lang="en-US" altLang="zh-CN" sz="2400" b="1" dirty="0"/>
                <a:t>B</a:t>
              </a:r>
              <a:endParaRPr lang="zh-CN" altLang="en-US" sz="2400" b="1" dirty="0"/>
            </a:p>
          </p:txBody>
        </p:sp>
      </p:grpSp>
      <p:grpSp>
        <p:nvGrpSpPr>
          <p:cNvPr id="6" name="组合 25"/>
          <p:cNvGrpSpPr/>
          <p:nvPr/>
        </p:nvGrpSpPr>
        <p:grpSpPr>
          <a:xfrm>
            <a:off x="1224643" y="3530818"/>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charset="0"/>
              </a:endParaRPr>
            </a:p>
          </p:txBody>
        </p:sp>
        <p:sp>
          <p:nvSpPr>
            <p:cNvPr id="21" name="TextBox 20"/>
            <p:cNvSpPr txBox="1"/>
            <p:nvPr/>
          </p:nvSpPr>
          <p:spPr>
            <a:xfrm>
              <a:off x="1910429" y="3037117"/>
              <a:ext cx="407484" cy="46166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grpSp>
        <p:nvGrpSpPr>
          <p:cNvPr id="8" name="组合 27"/>
          <p:cNvGrpSpPr/>
          <p:nvPr/>
        </p:nvGrpSpPr>
        <p:grpSpPr>
          <a:xfrm>
            <a:off x="4751614" y="3612454"/>
            <a:ext cx="881743" cy="1082144"/>
            <a:chOff x="4751614" y="3380014"/>
            <a:chExt cx="661307" cy="576588"/>
          </a:xfrm>
        </p:grpSpPr>
        <p:sp>
          <p:nvSpPr>
            <p:cNvPr id="18" name="任意多边形 17"/>
            <p:cNvSpPr/>
            <p:nvPr/>
          </p:nvSpPr>
          <p:spPr bwMode="auto">
            <a:xfrm>
              <a:off x="4751614" y="3380014"/>
              <a:ext cx="661307" cy="449036"/>
            </a:xfrm>
            <a:custGeom>
              <a:avLst/>
              <a:gdLst>
                <a:gd name="connsiteX0" fmla="*/ 0 w 661307"/>
                <a:gd name="connsiteY0" fmla="*/ 0 h 449036"/>
                <a:gd name="connsiteX1" fmla="*/ 375557 w 661307"/>
                <a:gd name="connsiteY1" fmla="*/ 65315 h 449036"/>
                <a:gd name="connsiteX2" fmla="*/ 620486 w 661307"/>
                <a:gd name="connsiteY2" fmla="*/ 391886 h 449036"/>
                <a:gd name="connsiteX3" fmla="*/ 620486 w 661307"/>
                <a:gd name="connsiteY3" fmla="*/ 408215 h 449036"/>
                <a:gd name="connsiteX4" fmla="*/ 620486 w 661307"/>
                <a:gd name="connsiteY4" fmla="*/ 408215 h 449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307" h="449036">
                  <a:moveTo>
                    <a:pt x="0" y="0"/>
                  </a:moveTo>
                  <a:cubicBezTo>
                    <a:pt x="136071" y="0"/>
                    <a:pt x="272143" y="1"/>
                    <a:pt x="375557" y="65315"/>
                  </a:cubicBezTo>
                  <a:cubicBezTo>
                    <a:pt x="478971" y="130629"/>
                    <a:pt x="579665" y="334736"/>
                    <a:pt x="620486" y="391886"/>
                  </a:cubicBezTo>
                  <a:cubicBezTo>
                    <a:pt x="661307" y="449036"/>
                    <a:pt x="620486" y="408215"/>
                    <a:pt x="620486" y="408215"/>
                  </a:cubicBezTo>
                  <a:lnTo>
                    <a:pt x="620486" y="408215"/>
                  </a:lnTo>
                </a:path>
              </a:pathLst>
            </a:custGeom>
            <a:noFill/>
            <a:ln w="57150" cap="flat" cmpd="sng" algn="ctr">
              <a:solidFill>
                <a:srgbClr val="FF0000"/>
              </a:solidFill>
              <a:prstDash val="sysDash"/>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22" name="TextBox 21"/>
            <p:cNvSpPr txBox="1"/>
            <p:nvPr/>
          </p:nvSpPr>
          <p:spPr>
            <a:xfrm>
              <a:off x="4976130" y="3494937"/>
              <a:ext cx="407484" cy="461665"/>
            </a:xfrm>
            <a:prstGeom prst="rect">
              <a:avLst/>
            </a:prstGeom>
            <a:noFill/>
          </p:spPr>
          <p:txBody>
            <a:bodyPr wrap="none" rtlCol="0">
              <a:spAutoFit/>
            </a:bodyPr>
            <a:lstStyle/>
            <a:p>
              <a:r>
                <a:rPr lang="en-US" altLang="zh-CN" sz="2400" b="1" dirty="0">
                  <a:solidFill>
                    <a:srgbClr val="FF0000"/>
                  </a:solidFill>
                </a:rPr>
                <a:t>C</a:t>
              </a:r>
              <a:endParaRPr lang="zh-CN" altLang="en-US" sz="2400" b="1" dirty="0">
                <a:solidFill>
                  <a:srgbClr val="FF0000"/>
                </a:solidFill>
              </a:endParaRPr>
            </a:p>
          </p:txBody>
        </p:sp>
      </p:grpSp>
      <p:grpSp>
        <p:nvGrpSpPr>
          <p:cNvPr id="9" name="组合 26"/>
          <p:cNvGrpSpPr/>
          <p:nvPr/>
        </p:nvGrpSpPr>
        <p:grpSpPr>
          <a:xfrm>
            <a:off x="4767943" y="3416510"/>
            <a:ext cx="3477986" cy="998765"/>
            <a:chOff x="4751614" y="3271072"/>
            <a:chExt cx="3494315" cy="552535"/>
          </a:xfrm>
        </p:grpSpPr>
        <p:sp>
          <p:nvSpPr>
            <p:cNvPr id="19" name="任意多边形 18"/>
            <p:cNvSpPr/>
            <p:nvPr/>
          </p:nvSpPr>
          <p:spPr bwMode="auto">
            <a:xfrm>
              <a:off x="4751614" y="3298372"/>
              <a:ext cx="3494315" cy="525235"/>
            </a:xfrm>
            <a:custGeom>
              <a:avLst/>
              <a:gdLst>
                <a:gd name="connsiteX0" fmla="*/ 0 w 3494315"/>
                <a:gd name="connsiteY0" fmla="*/ 65314 h 525235"/>
                <a:gd name="connsiteX1" fmla="*/ 1338943 w 3494315"/>
                <a:gd name="connsiteY1" fmla="*/ 65314 h 525235"/>
                <a:gd name="connsiteX2" fmla="*/ 3184072 w 3494315"/>
                <a:gd name="connsiteY2" fmla="*/ 457199 h 525235"/>
                <a:gd name="connsiteX3" fmla="*/ 3200400 w 3494315"/>
                <a:gd name="connsiteY3" fmla="*/ 473528 h 525235"/>
              </a:gdLst>
              <a:ahLst/>
              <a:cxnLst>
                <a:cxn ang="0">
                  <a:pos x="connsiteX0" y="connsiteY0"/>
                </a:cxn>
                <a:cxn ang="0">
                  <a:pos x="connsiteX1" y="connsiteY1"/>
                </a:cxn>
                <a:cxn ang="0">
                  <a:pos x="connsiteX2" y="connsiteY2"/>
                </a:cxn>
                <a:cxn ang="0">
                  <a:pos x="connsiteX3" y="connsiteY3"/>
                </a:cxn>
              </a:cxnLst>
              <a:rect l="l" t="t" r="r" b="b"/>
              <a:pathLst>
                <a:path w="3494315" h="525235">
                  <a:moveTo>
                    <a:pt x="0" y="65314"/>
                  </a:moveTo>
                  <a:cubicBezTo>
                    <a:pt x="404132" y="32657"/>
                    <a:pt x="808264" y="0"/>
                    <a:pt x="1338943" y="65314"/>
                  </a:cubicBezTo>
                  <a:cubicBezTo>
                    <a:pt x="1869622" y="130628"/>
                    <a:pt x="2873829" y="389163"/>
                    <a:pt x="3184072" y="457199"/>
                  </a:cubicBezTo>
                  <a:cubicBezTo>
                    <a:pt x="3494315" y="525235"/>
                    <a:pt x="3347357" y="499381"/>
                    <a:pt x="3200400" y="473528"/>
                  </a:cubicBezTo>
                </a:path>
              </a:pathLst>
            </a:custGeom>
            <a:noFill/>
            <a:ln w="57150" cap="flat" cmpd="sng" algn="ctr">
              <a:solidFill>
                <a:schemeClr val="bg2"/>
              </a:solidFill>
              <a:prstDash val="sysDot"/>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23" name="TextBox 22"/>
            <p:cNvSpPr txBox="1"/>
            <p:nvPr/>
          </p:nvSpPr>
          <p:spPr>
            <a:xfrm>
              <a:off x="6809631" y="3271072"/>
              <a:ext cx="474810" cy="461665"/>
            </a:xfrm>
            <a:prstGeom prst="rect">
              <a:avLst/>
            </a:prstGeom>
            <a:noFill/>
          </p:spPr>
          <p:txBody>
            <a:bodyPr wrap="none" rtlCol="0">
              <a:spAutoFit/>
            </a:bodyPr>
            <a:lstStyle/>
            <a:p>
              <a:r>
                <a:rPr lang="en-US" altLang="zh-CN" sz="2400" b="1" dirty="0">
                  <a:solidFill>
                    <a:schemeClr val="bg2"/>
                  </a:solidFill>
                </a:rPr>
                <a:t>W</a:t>
              </a:r>
              <a:endParaRPr lang="zh-CN" altLang="en-US" sz="2400" b="1" dirty="0">
                <a:solidFill>
                  <a:schemeClr val="bg2"/>
                </a:solidFill>
              </a:endParaRPr>
            </a:p>
          </p:txBody>
        </p:sp>
      </p:grpSp>
      <p:sp>
        <p:nvSpPr>
          <p:cNvPr id="24" name="TextBox 23"/>
          <p:cNvSpPr txBox="1"/>
          <p:nvPr/>
        </p:nvSpPr>
        <p:spPr>
          <a:xfrm>
            <a:off x="5691019" y="4929302"/>
            <a:ext cx="3453189" cy="1323439"/>
          </a:xfrm>
          <a:prstGeom prst="rect">
            <a:avLst/>
          </a:prstGeom>
          <a:noFill/>
        </p:spPr>
        <p:txBody>
          <a:bodyPr wrap="none" rtlCol="0">
            <a:spAutoFit/>
          </a:bodyPr>
          <a:lstStyle/>
          <a:p>
            <a:r>
              <a:rPr lang="en-US" altLang="zh-CN" dirty="0">
                <a:latin typeface="方正姚体" pitchFamily="2" charset="-122"/>
                <a:ea typeface="方正姚体" pitchFamily="2" charset="-122"/>
              </a:rPr>
              <a:t>B,   Baseline:</a:t>
            </a:r>
            <a:r>
              <a:rPr lang="zh-CN" altLang="en-US" dirty="0">
                <a:latin typeface="方正姚体" pitchFamily="2" charset="-122"/>
                <a:ea typeface="方正姚体" pitchFamily="2" charset="-122"/>
              </a:rPr>
              <a:t>基准计划；</a:t>
            </a:r>
            <a:endParaRPr lang="en-US" altLang="zh-CN" dirty="0">
              <a:latin typeface="方正姚体" pitchFamily="2" charset="-122"/>
              <a:ea typeface="方正姚体" pitchFamily="2" charset="-122"/>
            </a:endParaRPr>
          </a:p>
          <a:p>
            <a:r>
              <a:rPr lang="en-US" altLang="zh-CN" dirty="0">
                <a:latin typeface="方正姚体" pitchFamily="2" charset="-122"/>
                <a:ea typeface="方正姚体" pitchFamily="2" charset="-122"/>
              </a:rPr>
              <a:t>A,   Active:</a:t>
            </a:r>
            <a:r>
              <a:rPr lang="zh-CN" altLang="en-US" dirty="0">
                <a:latin typeface="方正姚体" pitchFamily="2" charset="-122"/>
                <a:ea typeface="方正姚体" pitchFamily="2" charset="-122"/>
              </a:rPr>
              <a:t>实际执行状况；</a:t>
            </a:r>
            <a:endParaRPr lang="en-US" altLang="zh-CN" dirty="0">
              <a:latin typeface="方正姚体" pitchFamily="2" charset="-122"/>
              <a:ea typeface="方正姚体" pitchFamily="2" charset="-122"/>
            </a:endParaRPr>
          </a:p>
          <a:p>
            <a:r>
              <a:rPr lang="en-US" altLang="zh-CN" dirty="0">
                <a:latin typeface="方正姚体" pitchFamily="2" charset="-122"/>
                <a:ea typeface="方正姚体" pitchFamily="2" charset="-122"/>
              </a:rPr>
              <a:t>C,   Control:</a:t>
            </a:r>
            <a:r>
              <a:rPr lang="zh-CN" altLang="en-US" dirty="0">
                <a:latin typeface="方正姚体" pitchFamily="2" charset="-122"/>
                <a:ea typeface="方正姚体" pitchFamily="2" charset="-122"/>
              </a:rPr>
              <a:t>控制计划和行动；</a:t>
            </a:r>
            <a:endParaRPr lang="en-US" altLang="zh-CN" dirty="0">
              <a:latin typeface="方正姚体" pitchFamily="2" charset="-122"/>
              <a:ea typeface="方正姚体" pitchFamily="2" charset="-122"/>
            </a:endParaRPr>
          </a:p>
          <a:p>
            <a:r>
              <a:rPr lang="en-US" altLang="zh-CN" dirty="0">
                <a:latin typeface="方正姚体" pitchFamily="2" charset="-122"/>
                <a:ea typeface="方正姚体" pitchFamily="2" charset="-122"/>
              </a:rPr>
              <a:t>W,   Wrong:</a:t>
            </a:r>
            <a:r>
              <a:rPr lang="zh-CN" altLang="en-US" dirty="0">
                <a:latin typeface="方正姚体" pitchFamily="2" charset="-122"/>
                <a:ea typeface="方正姚体" pitchFamily="2" charset="-122"/>
              </a:rPr>
              <a:t>错误的控制思想；</a:t>
            </a:r>
          </a:p>
        </p:txBody>
      </p:sp>
      <p:sp>
        <p:nvSpPr>
          <p:cNvPr id="29" name="TextBox 28"/>
          <p:cNvSpPr txBox="1"/>
          <p:nvPr/>
        </p:nvSpPr>
        <p:spPr>
          <a:xfrm>
            <a:off x="4245430" y="2779689"/>
            <a:ext cx="954107" cy="400110"/>
          </a:xfrm>
          <a:prstGeom prst="rect">
            <a:avLst/>
          </a:prstGeom>
          <a:noFill/>
        </p:spPr>
        <p:txBody>
          <a:bodyPr wrap="none" rtlCol="0">
            <a:spAutoFit/>
          </a:bodyPr>
          <a:lstStyle/>
          <a:p>
            <a:r>
              <a:rPr lang="zh-CN" altLang="en-US" dirty="0"/>
              <a:t>监控点</a:t>
            </a:r>
          </a:p>
        </p:txBody>
      </p:sp>
      <p:cxnSp>
        <p:nvCxnSpPr>
          <p:cNvPr id="26" name="直接连接符 25"/>
          <p:cNvCxnSpPr/>
          <p:nvPr/>
        </p:nvCxnSpPr>
        <p:spPr bwMode="auto">
          <a:xfrm rot="5400000">
            <a:off x="2740447" y="4393500"/>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27" name="直接连接符 26"/>
          <p:cNvCxnSpPr/>
          <p:nvPr/>
        </p:nvCxnSpPr>
        <p:spPr bwMode="auto">
          <a:xfrm rot="5400000">
            <a:off x="1548430" y="440982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
        <p:nvSpPr>
          <p:cNvPr id="28" name="椭圆形标注 27"/>
          <p:cNvSpPr/>
          <p:nvPr/>
        </p:nvSpPr>
        <p:spPr bwMode="auto">
          <a:xfrm>
            <a:off x="1894115" y="5375939"/>
            <a:ext cx="2775857" cy="1175657"/>
          </a:xfrm>
          <a:prstGeom prst="wedgeEllipseCallout">
            <a:avLst>
              <a:gd name="adj1" fmla="val 78870"/>
              <a:gd name="adj2" fmla="val -14870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effectLst/>
                <a:latin typeface="Arial" charset="0"/>
              </a:rPr>
              <a:t>变更原则：</a:t>
            </a:r>
            <a:endParaRPr kumimoji="0" lang="en-US" altLang="zh-CN" sz="2000" b="1" i="0" u="none" strike="noStrike" cap="none" normalizeH="0" baseline="0" dirty="0">
              <a:ln>
                <a:noFill/>
              </a:ln>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effectLst/>
                <a:latin typeface="Arial" charset="0"/>
              </a:rPr>
              <a:t>尽快回到基准路径</a:t>
            </a:r>
          </a:p>
        </p:txBody>
      </p:sp>
      <p:sp>
        <p:nvSpPr>
          <p:cNvPr id="10" name="TextBox 9"/>
          <p:cNvSpPr txBox="1"/>
          <p:nvPr/>
        </p:nvSpPr>
        <p:spPr>
          <a:xfrm>
            <a:off x="395804" y="1118279"/>
            <a:ext cx="8791189" cy="1631216"/>
          </a:xfrm>
          <a:prstGeom prst="rect">
            <a:avLst/>
          </a:prstGeom>
          <a:noFill/>
        </p:spPr>
        <p:txBody>
          <a:bodyPr wrap="none" rtlCol="0">
            <a:spAutoFit/>
          </a:bodyPr>
          <a:lstStyle/>
          <a:p>
            <a:r>
              <a:rPr lang="zh-CN" altLang="en-US" dirty="0"/>
              <a:t>案例：你是某项目的项目经理，项目原计划总工期</a:t>
            </a:r>
            <a:r>
              <a:rPr lang="en-US" altLang="zh-CN" dirty="0"/>
              <a:t>10</a:t>
            </a:r>
            <a:r>
              <a:rPr lang="zh-CN" altLang="en-US" dirty="0"/>
              <a:t>个月，每月完成</a:t>
            </a:r>
            <a:r>
              <a:rPr lang="en-US" altLang="zh-CN" dirty="0"/>
              <a:t>10%</a:t>
            </a:r>
            <a:r>
              <a:rPr lang="zh-CN" altLang="en-US" dirty="0"/>
              <a:t>。</a:t>
            </a:r>
            <a:endParaRPr lang="en-US" altLang="zh-CN" dirty="0"/>
          </a:p>
          <a:p>
            <a:r>
              <a:rPr lang="en-US" altLang="zh-CN" dirty="0"/>
              <a:t>3</a:t>
            </a:r>
            <a:r>
              <a:rPr lang="zh-CN" altLang="en-US" dirty="0"/>
              <a:t>月底的绩效评审结果显示，截止当前，项目仅完成了</a:t>
            </a:r>
            <a:r>
              <a:rPr lang="en-US" altLang="zh-CN" dirty="0"/>
              <a:t>20%</a:t>
            </a:r>
            <a:r>
              <a:rPr lang="zh-CN" altLang="en-US" dirty="0"/>
              <a:t>，必须进行调整，</a:t>
            </a:r>
            <a:endParaRPr lang="en-US" altLang="zh-CN" dirty="0"/>
          </a:p>
          <a:p>
            <a:r>
              <a:rPr lang="zh-CN" altLang="en-US" dirty="0"/>
              <a:t>否则有延期的危险，你将采取的方案是：</a:t>
            </a:r>
            <a:endParaRPr lang="en-US" altLang="zh-CN" dirty="0"/>
          </a:p>
          <a:p>
            <a:r>
              <a:rPr lang="en-US" altLang="zh-CN" dirty="0"/>
              <a:t>1.</a:t>
            </a:r>
            <a:r>
              <a:rPr lang="zh-CN" altLang="en-US" dirty="0"/>
              <a:t> 制定新计划，将未完成的</a:t>
            </a:r>
            <a:r>
              <a:rPr lang="en-US" altLang="zh-CN" dirty="0"/>
              <a:t>80%</a:t>
            </a:r>
            <a:r>
              <a:rPr lang="zh-CN" altLang="en-US" dirty="0"/>
              <a:t>工作在剩余</a:t>
            </a:r>
            <a:r>
              <a:rPr lang="en-US" altLang="zh-CN" dirty="0"/>
              <a:t>7</a:t>
            </a:r>
            <a:r>
              <a:rPr lang="zh-CN" altLang="en-US" dirty="0"/>
              <a:t>个月安排完成；</a:t>
            </a:r>
            <a:endParaRPr lang="en-US" altLang="zh-CN" dirty="0"/>
          </a:p>
          <a:p>
            <a:r>
              <a:rPr lang="en-US" altLang="zh-CN" dirty="0"/>
              <a:t>2.</a:t>
            </a:r>
            <a:r>
              <a:rPr lang="zh-CN" altLang="en-US" dirty="0"/>
              <a:t> 调整原计划，</a:t>
            </a:r>
            <a:r>
              <a:rPr lang="en-US" altLang="zh-CN" dirty="0"/>
              <a:t>4</a:t>
            </a:r>
            <a:r>
              <a:rPr lang="zh-CN" altLang="en-US" dirty="0"/>
              <a:t>月底完成至</a:t>
            </a:r>
            <a:r>
              <a:rPr lang="en-US" altLang="zh-CN" dirty="0"/>
              <a:t>35%</a:t>
            </a:r>
            <a:r>
              <a:rPr lang="zh-CN" altLang="en-US" dirty="0"/>
              <a:t>，</a:t>
            </a:r>
            <a:r>
              <a:rPr lang="en-US" altLang="zh-CN" dirty="0"/>
              <a:t>5</a:t>
            </a:r>
            <a:r>
              <a:rPr lang="zh-CN" altLang="en-US" dirty="0"/>
              <a:t>月底完成至</a:t>
            </a:r>
            <a:r>
              <a:rPr lang="en-US" altLang="zh-CN" dirty="0"/>
              <a:t>50%</a:t>
            </a:r>
            <a:r>
              <a:rPr lang="zh-CN" altLang="en-US" dirty="0"/>
              <a:t>，</a:t>
            </a:r>
            <a:r>
              <a:rPr lang="en-US" altLang="zh-CN" dirty="0"/>
              <a:t>6-10</a:t>
            </a:r>
            <a:r>
              <a:rPr lang="zh-CN" altLang="en-US" dirty="0"/>
              <a:t>月按计划进行。</a:t>
            </a:r>
          </a:p>
        </p:txBody>
      </p:sp>
    </p:spTree>
    <p:extLst>
      <p:ext uri="{BB962C8B-B14F-4D97-AF65-F5344CB8AC3E}">
        <p14:creationId xmlns:p14="http://schemas.microsoft.com/office/powerpoint/2010/main" val="201523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20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典型的变更控制流程</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381000" y="2016893"/>
            <a:ext cx="8305800" cy="3281413"/>
          </a:xfrm>
          <a:prstGeom prst="rect">
            <a:avLst/>
          </a:prstGeom>
          <a:noFill/>
          <a:ln w="9525">
            <a:noFill/>
            <a:miter lim="800000"/>
            <a:headEnd/>
            <a:tailEnd/>
          </a:ln>
          <a:effectLst/>
        </p:spPr>
      </p:pic>
    </p:spTree>
    <p:extLst>
      <p:ext uri="{BB962C8B-B14F-4D97-AF65-F5344CB8AC3E}">
        <p14:creationId xmlns:p14="http://schemas.microsoft.com/office/powerpoint/2010/main" val="378795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变更控制委员会</a:t>
            </a:r>
            <a:br>
              <a:rPr lang="en-US" altLang="zh-CN" dirty="0"/>
            </a:br>
            <a:endParaRPr lang="zh-CN" altLang="en-US" dirty="0"/>
          </a:p>
        </p:txBody>
      </p:sp>
      <p:sp>
        <p:nvSpPr>
          <p:cNvPr id="3" name="内容占位符 2"/>
          <p:cNvSpPr>
            <a:spLocks noGrp="1"/>
          </p:cNvSpPr>
          <p:nvPr>
            <p:ph idx="1"/>
          </p:nvPr>
        </p:nvSpPr>
        <p:spPr/>
        <p:txBody>
          <a:bodyPr/>
          <a:lstStyle/>
          <a:p>
            <a:r>
              <a:rPr lang="zh-CN" altLang="en-US" sz="2400" dirty="0"/>
              <a:t>变更控制委员会负责接收与审查变更请求，并批准或否决这些变更请求； </a:t>
            </a:r>
            <a:endParaRPr lang="en-US" altLang="zh-CN" sz="2400" dirty="0"/>
          </a:p>
          <a:p>
            <a:r>
              <a:rPr lang="zh-CN" altLang="en-US" sz="2400" dirty="0"/>
              <a:t>应该明确规定这些委员会的角色和职责，并经相关干系人一致同意； </a:t>
            </a:r>
            <a:endParaRPr lang="en-US" altLang="zh-CN" sz="2400" dirty="0"/>
          </a:p>
          <a:p>
            <a:pPr lvl="1"/>
            <a:r>
              <a:rPr lang="zh-CN" altLang="en-US" sz="2200" dirty="0">
                <a:solidFill>
                  <a:srgbClr val="FF0000"/>
                </a:solidFill>
              </a:rPr>
              <a:t>成员通常包括项目经理、客户代表、发起人、专家；</a:t>
            </a:r>
            <a:endParaRPr lang="en-US" altLang="zh-CN" sz="2200" dirty="0">
              <a:solidFill>
                <a:srgbClr val="FF0000"/>
              </a:solidFill>
            </a:endParaRPr>
          </a:p>
          <a:p>
            <a:r>
              <a:rPr lang="zh-CN" altLang="en-US" sz="2400" dirty="0"/>
              <a:t>变更控制委员会的所有决策都应记录在案，并传递给干系人，以便采取后续措施； </a:t>
            </a:r>
            <a:endParaRPr lang="en-US" altLang="zh-CN" sz="2400" dirty="0"/>
          </a:p>
          <a:p>
            <a:pPr lvl="1"/>
            <a:r>
              <a:rPr lang="zh-CN" altLang="en-US" sz="2200" dirty="0"/>
              <a:t>为提高项目的工作效率，通常普通变更由项目经理批准，重要变更才由变更控制委员会批准；</a:t>
            </a:r>
            <a:endParaRPr lang="en-US" altLang="zh-CN" sz="2200" dirty="0"/>
          </a:p>
          <a:p>
            <a:endParaRPr lang="zh-CN" altLang="en-US" sz="2400" dirty="0"/>
          </a:p>
        </p:txBody>
      </p:sp>
    </p:spTree>
    <p:extLst>
      <p:ext uri="{BB962C8B-B14F-4D97-AF65-F5344CB8AC3E}">
        <p14:creationId xmlns:p14="http://schemas.microsoft.com/office/powerpoint/2010/main" val="1212744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6. </a:t>
            </a:r>
            <a:r>
              <a:rPr lang="zh-CN" altLang="en-US" sz="2800" dirty="0"/>
              <a:t>发布成果 </a:t>
            </a:r>
            <a:r>
              <a:rPr lang="en-US" altLang="zh-CN" sz="2800" dirty="0"/>
              <a:t>&amp; </a:t>
            </a:r>
            <a:r>
              <a:rPr lang="zh-CN" altLang="en-US" sz="2800" dirty="0"/>
              <a:t>项目验收</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7364186" y="2988129"/>
            <a:ext cx="1779814"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97393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发布项目成果</a:t>
            </a:r>
          </a:p>
        </p:txBody>
      </p:sp>
      <p:sp>
        <p:nvSpPr>
          <p:cNvPr id="3" name="内容占位符 2"/>
          <p:cNvSpPr>
            <a:spLocks noGrp="1"/>
          </p:cNvSpPr>
          <p:nvPr>
            <p:ph idx="1"/>
          </p:nvPr>
        </p:nvSpPr>
        <p:spPr/>
        <p:txBody>
          <a:bodyPr/>
          <a:lstStyle/>
          <a:p>
            <a:r>
              <a:rPr lang="zh-CN" altLang="en-US" sz="2400" dirty="0"/>
              <a:t>符合</a:t>
            </a:r>
            <a:r>
              <a:rPr lang="en-US" altLang="zh-CN" sz="2400" dirty="0"/>
              <a:t>《</a:t>
            </a:r>
            <a:r>
              <a:rPr lang="zh-CN" altLang="en-US" sz="2400" dirty="0"/>
              <a:t>需求说明书</a:t>
            </a:r>
            <a:r>
              <a:rPr lang="en-US" altLang="zh-CN" sz="2400" dirty="0"/>
              <a:t>》</a:t>
            </a:r>
            <a:r>
              <a:rPr lang="zh-CN" altLang="en-US" sz="2400" dirty="0"/>
              <a:t>和</a:t>
            </a:r>
            <a:r>
              <a:rPr lang="en-US" altLang="zh-CN" sz="2400" dirty="0"/>
              <a:t>《</a:t>
            </a:r>
            <a:r>
              <a:rPr lang="zh-CN" altLang="en-US" sz="2400" dirty="0"/>
              <a:t>范围说明书</a:t>
            </a:r>
            <a:r>
              <a:rPr lang="en-US" altLang="zh-CN" sz="2400" dirty="0"/>
              <a:t>》</a:t>
            </a:r>
            <a:r>
              <a:rPr lang="zh-CN" altLang="en-US" sz="2400" dirty="0"/>
              <a:t>的可执行程序；</a:t>
            </a:r>
            <a:endParaRPr lang="en-US" altLang="zh-CN" sz="2400" dirty="0"/>
          </a:p>
          <a:p>
            <a:r>
              <a:rPr lang="zh-CN" altLang="en-US" sz="2400" dirty="0"/>
              <a:t>源代码；</a:t>
            </a:r>
            <a:endParaRPr lang="en-US" altLang="zh-CN" sz="2400" dirty="0"/>
          </a:p>
          <a:p>
            <a:r>
              <a:rPr lang="zh-CN" altLang="en-US" sz="2400" dirty="0"/>
              <a:t>各类技术文档和管理文档；</a:t>
            </a:r>
            <a:endParaRPr lang="en-US" altLang="zh-CN" sz="2400" dirty="0"/>
          </a:p>
        </p:txBody>
      </p:sp>
    </p:spTree>
    <p:extLst>
      <p:ext uri="{BB962C8B-B14F-4D97-AF65-F5344CB8AC3E}">
        <p14:creationId xmlns:p14="http://schemas.microsoft.com/office/powerpoint/2010/main" val="253442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项目验收</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054" y="1489075"/>
            <a:ext cx="7531317" cy="4313238"/>
          </a:xfrm>
        </p:spPr>
      </p:pic>
    </p:spTree>
    <p:extLst>
      <p:ext uri="{BB962C8B-B14F-4D97-AF65-F5344CB8AC3E}">
        <p14:creationId xmlns:p14="http://schemas.microsoft.com/office/powerpoint/2010/main" val="4092070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验收过程</a:t>
            </a:r>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开发团队依据</a:t>
            </a:r>
            <a:r>
              <a:rPr lang="en-US" altLang="zh-CN" sz="2400" dirty="0"/>
              <a:t>《</a:t>
            </a:r>
            <a:r>
              <a:rPr lang="zh-CN" altLang="en-US" sz="2400" dirty="0"/>
              <a:t>范围说明书</a:t>
            </a:r>
            <a:r>
              <a:rPr lang="en-US" altLang="zh-CN" sz="2400" dirty="0"/>
              <a:t>》</a:t>
            </a:r>
            <a:r>
              <a:rPr lang="zh-CN" altLang="en-US" sz="2400" dirty="0"/>
              <a:t>的定义，完成所有功能的开发，提交可运行的程序；</a:t>
            </a:r>
            <a:endParaRPr lang="en-US" altLang="zh-CN" sz="2400" dirty="0"/>
          </a:p>
          <a:p>
            <a:pPr marL="457200" indent="-457200">
              <a:buFont typeface="+mj-lt"/>
              <a:buAutoNum type="arabicPeriod"/>
            </a:pPr>
            <a:r>
              <a:rPr lang="zh-CN" altLang="en-US" sz="2400" dirty="0"/>
              <a:t>测试团队依据</a:t>
            </a:r>
            <a:r>
              <a:rPr lang="en-US" altLang="zh-CN" sz="2400" dirty="0"/>
              <a:t>《</a:t>
            </a:r>
            <a:r>
              <a:rPr lang="zh-CN" altLang="en-US" sz="2400" dirty="0"/>
              <a:t>需求说明书</a:t>
            </a:r>
            <a:r>
              <a:rPr lang="en-US" altLang="zh-CN" sz="2400" dirty="0"/>
              <a:t>》</a:t>
            </a:r>
            <a:r>
              <a:rPr lang="zh-CN" altLang="en-US" sz="2400" dirty="0"/>
              <a:t>完成最终测试，并提交签字的</a:t>
            </a:r>
            <a:r>
              <a:rPr lang="en-US" altLang="zh-CN" sz="2400" dirty="0"/>
              <a:t>《</a:t>
            </a:r>
            <a:r>
              <a:rPr lang="zh-CN" altLang="en-US" sz="2400" dirty="0"/>
              <a:t>测试报告</a:t>
            </a:r>
            <a:r>
              <a:rPr lang="en-US" altLang="zh-CN" sz="2400" dirty="0"/>
              <a:t>》</a:t>
            </a:r>
            <a:r>
              <a:rPr lang="zh-CN" altLang="en-US" sz="2400" dirty="0"/>
              <a:t>，承诺系统达到验收条件；</a:t>
            </a:r>
            <a:endParaRPr lang="en-US" altLang="zh-CN" sz="2400" dirty="0"/>
          </a:p>
          <a:p>
            <a:pPr marL="457200" indent="-457200">
              <a:buFont typeface="+mj-lt"/>
              <a:buAutoNum type="arabicPeriod"/>
            </a:pPr>
            <a:r>
              <a:rPr lang="zh-CN" altLang="en-US" sz="2400" dirty="0"/>
              <a:t>客户代表依据</a:t>
            </a:r>
            <a:r>
              <a:rPr lang="en-US" altLang="zh-CN" sz="2400" dirty="0"/>
              <a:t>《</a:t>
            </a:r>
            <a:r>
              <a:rPr lang="zh-CN" altLang="en-US" sz="2400" dirty="0"/>
              <a:t>需求说明书</a:t>
            </a:r>
            <a:r>
              <a:rPr lang="en-US" altLang="zh-CN" sz="2400" dirty="0"/>
              <a:t>》</a:t>
            </a:r>
            <a:r>
              <a:rPr lang="zh-CN" altLang="en-US" sz="2400" dirty="0"/>
              <a:t>对系统进行验收，如果合格，即在</a:t>
            </a:r>
            <a:r>
              <a:rPr lang="en-US" altLang="zh-CN" sz="2400" dirty="0"/>
              <a:t>《</a:t>
            </a:r>
            <a:r>
              <a:rPr lang="zh-CN" altLang="en-US" sz="2400" dirty="0"/>
              <a:t>验收报告</a:t>
            </a:r>
            <a:r>
              <a:rPr lang="en-US" altLang="zh-CN" sz="2400" dirty="0"/>
              <a:t>》</a:t>
            </a:r>
            <a:r>
              <a:rPr lang="zh-CN" altLang="en-US" sz="2400" dirty="0"/>
              <a:t>上签字，初验通过；</a:t>
            </a:r>
            <a:endParaRPr lang="en-US" altLang="zh-CN" sz="2400" dirty="0"/>
          </a:p>
          <a:p>
            <a:pPr marL="457200" indent="-457200">
              <a:buFont typeface="+mj-lt"/>
              <a:buAutoNum type="arabicPeriod"/>
            </a:pPr>
            <a:r>
              <a:rPr lang="zh-CN" altLang="en-US" sz="2400" dirty="0"/>
              <a:t>部署团队将系统安装至客户环境，进入真实运行阶段；</a:t>
            </a:r>
            <a:endParaRPr lang="en-US" altLang="zh-CN" sz="2400" dirty="0"/>
          </a:p>
          <a:p>
            <a:pPr marL="457200" indent="-457200">
              <a:buFont typeface="+mj-lt"/>
              <a:buAutoNum type="arabicPeriod"/>
            </a:pPr>
            <a:r>
              <a:rPr lang="zh-CN" altLang="en-US" sz="2400" dirty="0"/>
              <a:t>系统真实运行固定时间周期后（通常为三个月），客户即可进行终验；</a:t>
            </a:r>
          </a:p>
        </p:txBody>
      </p:sp>
    </p:spTree>
    <p:extLst>
      <p:ext uri="{BB962C8B-B14F-4D97-AF65-F5344CB8AC3E}">
        <p14:creationId xmlns:p14="http://schemas.microsoft.com/office/powerpoint/2010/main" val="419984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 </a:t>
            </a:r>
            <a:r>
              <a:rPr lang="zh-CN" altLang="en-US" sz="2800" dirty="0"/>
              <a:t>组建团队、分工</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326570" y="2922814"/>
            <a:ext cx="1698172" cy="3209890"/>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113205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7. </a:t>
            </a:r>
            <a:r>
              <a:rPr lang="zh-CN" altLang="en-US" sz="2800" dirty="0"/>
              <a:t>项目团队建设和管理</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1142999" y="2122715"/>
            <a:ext cx="7903029" cy="4082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98074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a:t>
            </a:r>
          </a:p>
        </p:txBody>
      </p:sp>
      <p:sp>
        <p:nvSpPr>
          <p:cNvPr id="3" name="内容占位符 2"/>
          <p:cNvSpPr>
            <a:spLocks noGrp="1"/>
          </p:cNvSpPr>
          <p:nvPr>
            <p:ph idx="1"/>
          </p:nvPr>
        </p:nvSpPr>
        <p:spPr/>
        <p:txBody>
          <a:bodyPr/>
          <a:lstStyle/>
          <a:p>
            <a:r>
              <a:rPr lang="zh-CN" altLang="en-US" sz="2400" dirty="0"/>
              <a:t>建设团队：提高工作能力、促进团队互动和改善团队氛围，以提高项目绩效；</a:t>
            </a:r>
            <a:endParaRPr lang="en-US" altLang="zh-CN" sz="2400" dirty="0"/>
          </a:p>
          <a:p>
            <a:r>
              <a:rPr lang="zh-CN" altLang="en-US" sz="2400" dirty="0"/>
              <a:t>管理团队：跟踪团队成员的表现、提供反馈、解决问题并管理变更，以优化项目绩效；</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845379" y="3165954"/>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273299" y="3159601"/>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887186" y="3187725"/>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p>
        </p:txBody>
      </p:sp>
      <p:sp>
        <p:nvSpPr>
          <p:cNvPr id="4" name="页脚占位符 3"/>
          <p:cNvSpPr>
            <a:spLocks noGrp="1"/>
          </p:cNvSpPr>
          <p:nvPr>
            <p:ph type="ftr" sz="quarter" idx="10"/>
          </p:nvPr>
        </p:nvSpPr>
        <p:spPr/>
        <p:txBody>
          <a:bodyPr/>
          <a:lstStyle/>
          <a:p>
            <a:pPr>
              <a:defRPr/>
            </a:pPr>
            <a:r>
              <a:rPr lang="en-US">
                <a:solidFill>
                  <a:srgbClr val="FFFFFF"/>
                </a:solidFill>
              </a:rPr>
              <a:t>Information Technology Project Management, Fifth Edition, Copyright 2007</a:t>
            </a:r>
            <a:endParaRPr lang="en-US" dirty="0">
              <a:solidFill>
                <a:srgbClr val="FFFFFF"/>
              </a:solidFill>
            </a:endParaRPr>
          </a:p>
        </p:txBody>
      </p:sp>
      <p:grpSp>
        <p:nvGrpSpPr>
          <p:cNvPr id="3" name="组合 15"/>
          <p:cNvGrpSpPr/>
          <p:nvPr/>
        </p:nvGrpSpPr>
        <p:grpSpPr>
          <a:xfrm>
            <a:off x="838200" y="2083713"/>
            <a:ext cx="7924800" cy="4012287"/>
            <a:chOff x="838200" y="2286000"/>
            <a:chExt cx="7924800" cy="4012287"/>
          </a:xfrm>
        </p:grpSpPr>
        <p:grpSp>
          <p:nvGrpSpPr>
            <p:cNvPr id="6" name="组合 5"/>
            <p:cNvGrpSpPr/>
            <p:nvPr/>
          </p:nvGrpSpPr>
          <p:grpSpPr>
            <a:xfrm>
              <a:off x="838200" y="2286000"/>
              <a:ext cx="7924800" cy="4012287"/>
              <a:chOff x="1218406" y="3810794"/>
              <a:chExt cx="5550317" cy="2487493"/>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748923" cy="430887"/>
              </a:xfrm>
              <a:prstGeom prst="rect">
                <a:avLst/>
              </a:prstGeom>
              <a:noFill/>
              <a:ln w="28575">
                <a:noFill/>
              </a:ln>
            </p:spPr>
            <p:txBody>
              <a:bodyPr wrap="none" rtlCol="0">
                <a:spAutoFit/>
              </a:bodyPr>
              <a:lstStyle/>
              <a:p>
                <a:r>
                  <a:rPr lang="zh-CN" altLang="en-US" dirty="0">
                    <a:solidFill>
                      <a:srgbClr val="000000"/>
                    </a:solidFill>
                  </a:rPr>
                  <a:t>时间</a:t>
                </a:r>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1066800" y="1828800"/>
            <a:ext cx="748923" cy="430887"/>
          </a:xfrm>
          <a:prstGeom prst="rect">
            <a:avLst/>
          </a:prstGeom>
          <a:noFill/>
        </p:spPr>
        <p:txBody>
          <a:bodyPr wrap="none" rtlCol="0">
            <a:spAutoFit/>
          </a:bodyPr>
          <a:lstStyle/>
          <a:p>
            <a:r>
              <a:rPr lang="zh-CN" altLang="en-US" dirty="0">
                <a:solidFill>
                  <a:srgbClr val="000000"/>
                </a:solidFill>
              </a:rPr>
              <a:t>形成</a:t>
            </a:r>
          </a:p>
        </p:txBody>
      </p:sp>
      <p:sp>
        <p:nvSpPr>
          <p:cNvPr id="18" name="TextBox 17"/>
          <p:cNvSpPr txBox="1"/>
          <p:nvPr/>
        </p:nvSpPr>
        <p:spPr>
          <a:xfrm>
            <a:off x="2590800" y="1828800"/>
            <a:ext cx="748923" cy="430887"/>
          </a:xfrm>
          <a:prstGeom prst="rect">
            <a:avLst/>
          </a:prstGeom>
          <a:noFill/>
        </p:spPr>
        <p:txBody>
          <a:bodyPr wrap="none" rtlCol="0">
            <a:spAutoFit/>
          </a:bodyPr>
          <a:lstStyle/>
          <a:p>
            <a:r>
              <a:rPr lang="zh-CN" altLang="en-US" dirty="0">
                <a:solidFill>
                  <a:srgbClr val="000000"/>
                </a:solidFill>
              </a:rPr>
              <a:t>震荡</a:t>
            </a:r>
          </a:p>
        </p:txBody>
      </p:sp>
      <p:sp>
        <p:nvSpPr>
          <p:cNvPr id="19" name="TextBox 18"/>
          <p:cNvSpPr txBox="1"/>
          <p:nvPr/>
        </p:nvSpPr>
        <p:spPr>
          <a:xfrm>
            <a:off x="3962400" y="1828800"/>
            <a:ext cx="748923" cy="430887"/>
          </a:xfrm>
          <a:prstGeom prst="rect">
            <a:avLst/>
          </a:prstGeom>
          <a:noFill/>
        </p:spPr>
        <p:txBody>
          <a:bodyPr wrap="none" rtlCol="0">
            <a:spAutoFit/>
          </a:bodyPr>
          <a:lstStyle/>
          <a:p>
            <a:r>
              <a:rPr lang="zh-CN" altLang="en-US" dirty="0">
                <a:solidFill>
                  <a:srgbClr val="000000"/>
                </a:solidFill>
              </a:rPr>
              <a:t>规范</a:t>
            </a:r>
          </a:p>
        </p:txBody>
      </p:sp>
      <p:sp>
        <p:nvSpPr>
          <p:cNvPr id="20" name="TextBox 19"/>
          <p:cNvSpPr txBox="1"/>
          <p:nvPr/>
        </p:nvSpPr>
        <p:spPr>
          <a:xfrm>
            <a:off x="5562600" y="1828800"/>
            <a:ext cx="748923" cy="430887"/>
          </a:xfrm>
          <a:prstGeom prst="rect">
            <a:avLst/>
          </a:prstGeom>
          <a:noFill/>
        </p:spPr>
        <p:txBody>
          <a:bodyPr wrap="none" rtlCol="0">
            <a:spAutoFit/>
          </a:bodyPr>
          <a:lstStyle/>
          <a:p>
            <a:r>
              <a:rPr lang="zh-CN" altLang="en-US" dirty="0">
                <a:solidFill>
                  <a:srgbClr val="000000"/>
                </a:solidFill>
              </a:rPr>
              <a:t>成熟</a:t>
            </a:r>
          </a:p>
        </p:txBody>
      </p:sp>
      <p:sp>
        <p:nvSpPr>
          <p:cNvPr id="27" name="TextBox 26"/>
          <p:cNvSpPr txBox="1"/>
          <p:nvPr/>
        </p:nvSpPr>
        <p:spPr>
          <a:xfrm>
            <a:off x="304800" y="5334000"/>
            <a:ext cx="466794" cy="430887"/>
          </a:xfrm>
          <a:prstGeom prst="rect">
            <a:avLst/>
          </a:prstGeom>
          <a:noFill/>
        </p:spPr>
        <p:txBody>
          <a:bodyPr wrap="none" rtlCol="0">
            <a:spAutoFit/>
          </a:bodyPr>
          <a:lstStyle/>
          <a:p>
            <a:r>
              <a:rPr lang="zh-CN" altLang="en-US" dirty="0">
                <a:solidFill>
                  <a:srgbClr val="000000"/>
                </a:solidFill>
              </a:rPr>
              <a:t>低</a:t>
            </a:r>
          </a:p>
        </p:txBody>
      </p:sp>
      <p:sp>
        <p:nvSpPr>
          <p:cNvPr id="28" name="TextBox 27"/>
          <p:cNvSpPr txBox="1"/>
          <p:nvPr/>
        </p:nvSpPr>
        <p:spPr>
          <a:xfrm>
            <a:off x="304800" y="2057400"/>
            <a:ext cx="466794" cy="430887"/>
          </a:xfrm>
          <a:prstGeom prst="rect">
            <a:avLst/>
          </a:prstGeom>
          <a:noFill/>
        </p:spPr>
        <p:txBody>
          <a:bodyPr wrap="none" rtlCol="0">
            <a:spAutoFit/>
          </a:bodyPr>
          <a:lstStyle/>
          <a:p>
            <a:r>
              <a:rPr lang="zh-CN" altLang="en-US" dirty="0">
                <a:solidFill>
                  <a:srgbClr val="000000"/>
                </a:solidFill>
              </a:rPr>
              <a:t>高</a:t>
            </a:r>
          </a:p>
        </p:txBody>
      </p:sp>
      <p:pic>
        <p:nvPicPr>
          <p:cNvPr id="1029" name="Picture 5"/>
          <p:cNvPicPr>
            <a:picLocks noChangeAspect="1" noChangeArrowheads="1"/>
          </p:cNvPicPr>
          <p:nvPr/>
        </p:nvPicPr>
        <p:blipFill>
          <a:blip r:embed="rId6"/>
          <a:srcRect/>
          <a:stretch>
            <a:fillRect/>
          </a:stretch>
        </p:blipFill>
        <p:spPr bwMode="auto">
          <a:xfrm>
            <a:off x="5247819" y="3139621"/>
            <a:ext cx="1185636" cy="1090785"/>
          </a:xfrm>
          <a:prstGeom prst="rect">
            <a:avLst/>
          </a:prstGeom>
          <a:noFill/>
          <a:ln w="9525">
            <a:noFill/>
            <a:miter lim="800000"/>
            <a:headEnd/>
            <a:tailEnd/>
          </a:ln>
          <a:effectLst/>
        </p:spPr>
      </p:pic>
    </p:spTree>
    <p:extLst>
      <p:ext uri="{BB962C8B-B14F-4D97-AF65-F5344CB8AC3E}">
        <p14:creationId xmlns:p14="http://schemas.microsoft.com/office/powerpoint/2010/main" val="2961381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团队形成阶段</a:t>
            </a:r>
          </a:p>
        </p:txBody>
      </p:sp>
      <p:sp>
        <p:nvSpPr>
          <p:cNvPr id="3" name="内容占位符 2"/>
          <p:cNvSpPr>
            <a:spLocks noGrp="1"/>
          </p:cNvSpPr>
          <p:nvPr>
            <p:ph idx="1"/>
          </p:nvPr>
        </p:nvSpPr>
        <p:spPr>
          <a:xfrm>
            <a:off x="295275" y="1489074"/>
            <a:ext cx="8524875" cy="4846411"/>
          </a:xfrm>
        </p:spPr>
        <p:txBody>
          <a:bodyPr/>
          <a:lstStyle/>
          <a:p>
            <a:r>
              <a:rPr lang="zh-CN" altLang="en-US" sz="2400" dirty="0"/>
              <a:t>项目组成员刚刚开始在一起工作，总体上有积极的愿望，急于开始工作，但对自己的职责及其他成员的角色都不是很了解，会有很多的疑问，并不断摸索以确定何种行为能够被接受；</a:t>
            </a:r>
            <a:endParaRPr lang="en-US" altLang="zh-CN" sz="2400" dirty="0"/>
          </a:p>
          <a:p>
            <a:r>
              <a:rPr lang="zh-CN" altLang="en-US" sz="2400" dirty="0"/>
              <a:t>在这一阶段，项目经理需要进行团队的指导和构建工作：</a:t>
            </a:r>
            <a:endParaRPr lang="en-US" altLang="zh-CN" sz="2400" dirty="0"/>
          </a:p>
          <a:p>
            <a:pPr lvl="1"/>
            <a:r>
              <a:rPr lang="zh-CN" altLang="en-US" sz="2000" dirty="0"/>
              <a:t>应向项目组成员宣传项目目标，并为他们描绘未来的美好前景及项目成功所能带来的效益；</a:t>
            </a:r>
            <a:endParaRPr lang="en-US" altLang="zh-CN" sz="2000" dirty="0"/>
          </a:p>
          <a:p>
            <a:pPr lvl="1"/>
            <a:r>
              <a:rPr lang="zh-CN" altLang="en-US" sz="2000" dirty="0"/>
              <a:t>公布项目的工作范围、质量标准、预算和进度计划的标准和限制，使每个成员对项目目标有全面深入的了解，建立起共同的愿景；</a:t>
            </a:r>
            <a:endParaRPr lang="en-US" altLang="zh-CN" sz="2000" dirty="0"/>
          </a:p>
          <a:p>
            <a:pPr lvl="1"/>
            <a:r>
              <a:rPr lang="zh-CN" altLang="en-US" sz="2000" dirty="0"/>
              <a:t>明确每个项目团队成员的角色、主要任务和要求，帮助他们更好地理解所承担的任务；</a:t>
            </a:r>
            <a:endParaRPr lang="en-US" altLang="zh-CN" sz="2000" dirty="0"/>
          </a:p>
          <a:p>
            <a:pPr lvl="1"/>
            <a:r>
              <a:rPr lang="zh-CN" altLang="en-US" sz="2000" dirty="0"/>
              <a:t>与项目团队成员共同讨论项目团队的组成、工作方式、管理方式、一些方针政策，以便取得一致意见，保证今后工作的顺利开展；</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团队震荡阶段</a:t>
            </a:r>
          </a:p>
        </p:txBody>
      </p:sp>
      <p:sp>
        <p:nvSpPr>
          <p:cNvPr id="3" name="内容占位符 2"/>
          <p:cNvSpPr>
            <a:spLocks noGrp="1"/>
          </p:cNvSpPr>
          <p:nvPr>
            <p:ph idx="1"/>
          </p:nvPr>
        </p:nvSpPr>
        <p:spPr/>
        <p:txBody>
          <a:bodyPr/>
          <a:lstStyle/>
          <a:p>
            <a:r>
              <a:rPr lang="zh-CN" altLang="en-US" sz="2400" dirty="0"/>
              <a:t>这是团队内激烈冲突的阶段。随着工作的开展，各方面问题会逐渐暴露，导致冲突产生、士气低落。成员们可能会发现：</a:t>
            </a:r>
            <a:endParaRPr lang="en-US" altLang="zh-CN" sz="2400" dirty="0"/>
          </a:p>
          <a:p>
            <a:pPr lvl="1"/>
            <a:r>
              <a:rPr lang="zh-CN" altLang="en-US" sz="2200" dirty="0"/>
              <a:t>现实与理想不一致；</a:t>
            </a:r>
            <a:endParaRPr lang="en-US" altLang="zh-CN" sz="2200" dirty="0"/>
          </a:p>
          <a:p>
            <a:pPr lvl="1"/>
            <a:r>
              <a:rPr lang="zh-CN" altLang="en-US" sz="2200" dirty="0"/>
              <a:t>任务繁重而且困难重重，成本或进度限制太过紧张；</a:t>
            </a:r>
            <a:endParaRPr lang="en-US" altLang="zh-CN" sz="2200" dirty="0"/>
          </a:p>
          <a:p>
            <a:pPr lvl="1"/>
            <a:r>
              <a:rPr lang="zh-CN" altLang="en-US" sz="2200" dirty="0"/>
              <a:t>工作中可能与某个成员合作不愉快；</a:t>
            </a:r>
            <a:endParaRPr lang="en-US" altLang="zh-CN" sz="2200" dirty="0"/>
          </a:p>
          <a:p>
            <a:r>
              <a:rPr lang="zh-CN" altLang="en-US" sz="2400" dirty="0"/>
              <a:t>在这一阶段，项目经理需要利用这一时机，创造一个理解和支持的环境；</a:t>
            </a:r>
            <a:endParaRPr lang="en-US" altLang="zh-CN" sz="2400" dirty="0"/>
          </a:p>
          <a:p>
            <a:pPr marL="915987" lvl="2" indent="-457200">
              <a:buFont typeface="+mj-lt"/>
              <a:buAutoNum type="arabicPeriod"/>
            </a:pPr>
            <a:r>
              <a:rPr lang="zh-CN" altLang="en-US" sz="2000" dirty="0"/>
              <a:t>允许成员表达不满或他们所关注的问题，接受及容忍成员的任何不满；</a:t>
            </a:r>
            <a:endParaRPr lang="en-US" altLang="zh-CN" sz="2000" dirty="0"/>
          </a:p>
          <a:p>
            <a:pPr marL="915987" lvl="2" indent="-457200">
              <a:buFont typeface="+mj-lt"/>
              <a:buAutoNum type="arabicPeriod"/>
            </a:pPr>
            <a:r>
              <a:rPr lang="zh-CN" altLang="en-US" sz="2000" dirty="0"/>
              <a:t>做好导向工作，努力解决问题、矛盾；</a:t>
            </a:r>
            <a:endParaRPr lang="en-US" altLang="zh-CN" sz="2000" dirty="0"/>
          </a:p>
          <a:p>
            <a:pPr marL="915987" lvl="2" indent="-457200">
              <a:buFont typeface="+mj-lt"/>
              <a:buAutoNum type="arabicPeriod"/>
            </a:pPr>
            <a:r>
              <a:rPr lang="zh-CN" altLang="en-US" sz="2000" dirty="0"/>
              <a:t>依靠团队成员共同解决问题，共同决策；</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团队规范阶段</a:t>
            </a:r>
          </a:p>
        </p:txBody>
      </p:sp>
      <p:sp>
        <p:nvSpPr>
          <p:cNvPr id="3" name="内容占位符 2"/>
          <p:cNvSpPr>
            <a:spLocks noGrp="1"/>
          </p:cNvSpPr>
          <p:nvPr>
            <p:ph idx="1"/>
          </p:nvPr>
        </p:nvSpPr>
        <p:spPr>
          <a:xfrm>
            <a:off x="295275" y="1489075"/>
            <a:ext cx="8524875" cy="4830082"/>
          </a:xfrm>
        </p:spPr>
        <p:txBody>
          <a:bodyPr/>
          <a:lstStyle/>
          <a:p>
            <a:r>
              <a:rPr lang="zh-CN" altLang="en-US" sz="2400" dirty="0"/>
              <a:t>在这一阶段，团队将逐渐趋于规范。团队成员经过震荡阶段逐渐冷静下来，开始表现出相互之间的理解、关心和友爱，亲密的团队关系开始形成，同时，团队开始表现出凝聚力；</a:t>
            </a:r>
            <a:endParaRPr lang="en-US" altLang="zh-CN" sz="2400" dirty="0"/>
          </a:p>
          <a:p>
            <a:r>
              <a:rPr lang="zh-CN" altLang="en-US" sz="2400" dirty="0"/>
              <a:t>另外，团队成员通过一段时间的工作，开始熟悉工作程序和标准操作方法，对新制度，也开始逐步熟悉和适应，新的行为规范得到确立并为团队成员所遵守；</a:t>
            </a:r>
            <a:endParaRPr lang="en-US" altLang="zh-CN" sz="2400" dirty="0"/>
          </a:p>
          <a:p>
            <a:r>
              <a:rPr lang="zh-CN" altLang="en-US" sz="2400" dirty="0"/>
              <a:t>在这一阶段，项目经理应：</a:t>
            </a:r>
            <a:endParaRPr lang="en-US" altLang="zh-CN" sz="2400" dirty="0"/>
          </a:p>
          <a:p>
            <a:pPr marL="639762" lvl="1" indent="-457200">
              <a:buFont typeface="+mj-lt"/>
              <a:buAutoNum type="arabicPeriod"/>
            </a:pPr>
            <a:r>
              <a:rPr lang="zh-CN" altLang="en-US" sz="2000" dirty="0"/>
              <a:t>尽量减少指导性工作，给予团队成员更多的支持和帮助；</a:t>
            </a:r>
            <a:endParaRPr lang="en-US" altLang="zh-CN" sz="2000" dirty="0"/>
          </a:p>
          <a:p>
            <a:pPr marL="639762" lvl="1" indent="-457200">
              <a:buFont typeface="+mj-lt"/>
              <a:buAutoNum type="arabicPeriod"/>
            </a:pPr>
            <a:r>
              <a:rPr lang="zh-CN" altLang="en-US" sz="2000" dirty="0"/>
              <a:t>在确立团队规范的同时，要鼓励成员的个性发挥；</a:t>
            </a:r>
            <a:endParaRPr lang="en-US" altLang="zh-CN" sz="2000" dirty="0"/>
          </a:p>
          <a:p>
            <a:pPr marL="639762" lvl="1" indent="-457200">
              <a:buFont typeface="+mj-lt"/>
              <a:buAutoNum type="arabicPeriod"/>
            </a:pPr>
            <a:r>
              <a:rPr lang="zh-CN" altLang="en-US" sz="2000" dirty="0"/>
              <a:t>培育团队文化，注重培养成员对团队的认同感、归属感，努力营造出相互协作、互相帮助、互相关爱、努力奉献的精神氛围；</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团队成熟阶段</a:t>
            </a:r>
          </a:p>
        </p:txBody>
      </p:sp>
      <p:sp>
        <p:nvSpPr>
          <p:cNvPr id="3" name="内容占位符 2"/>
          <p:cNvSpPr>
            <a:spLocks noGrp="1"/>
          </p:cNvSpPr>
          <p:nvPr>
            <p:ph idx="1"/>
          </p:nvPr>
        </p:nvSpPr>
        <p:spPr/>
        <p:txBody>
          <a:bodyPr/>
          <a:lstStyle/>
          <a:p>
            <a:r>
              <a:rPr lang="zh-CN" altLang="en-US" sz="2400" dirty="0"/>
              <a:t>在这一阶段，团队的结构完全功能化并得到认可，内部致力于从相互了解和理解到共同完成当前工作上；</a:t>
            </a:r>
            <a:endParaRPr lang="en-US" altLang="zh-CN" sz="2400" dirty="0"/>
          </a:p>
          <a:p>
            <a:r>
              <a:rPr lang="zh-CN" altLang="en-US" sz="2400" dirty="0"/>
              <a:t>团队成员一方面积极工作，为实现项目目标而努力；另一方面成员之间能够开放、坦诚及时地进行沟通，互相帮助，共同解决工作中的困难和问题，创造出很高的工作效率和满意度；</a:t>
            </a:r>
            <a:endParaRPr lang="en-US" altLang="zh-CN" sz="2400" dirty="0"/>
          </a:p>
          <a:p>
            <a:r>
              <a:rPr lang="zh-CN" altLang="en-US" sz="2400" dirty="0"/>
              <a:t>在这一阶段，项目经理工作的重点应是：</a:t>
            </a:r>
            <a:endParaRPr lang="en-US" altLang="zh-CN" sz="2400" dirty="0"/>
          </a:p>
          <a:p>
            <a:pPr marL="525462" lvl="1" indent="-342900">
              <a:buFont typeface="+mj-lt"/>
              <a:buAutoNum type="arabicPeriod"/>
            </a:pPr>
            <a:r>
              <a:rPr lang="zh-CN" altLang="en-US" sz="2000" dirty="0"/>
              <a:t>授予团队成员更大的权力，尽量发挥成员的潜力；</a:t>
            </a:r>
            <a:endParaRPr lang="en-US" altLang="zh-CN" sz="2000" dirty="0"/>
          </a:p>
          <a:p>
            <a:pPr marL="525462" lvl="1" indent="-342900">
              <a:buFont typeface="+mj-lt"/>
              <a:buAutoNum type="arabicPeriod"/>
            </a:pPr>
            <a:r>
              <a:rPr lang="zh-CN" altLang="en-US" sz="2000" dirty="0"/>
              <a:t>帮助团队执行项目计划，集中精力了解掌握有关成本、进度、工作范围的具体完成情况，以保证项目目标得以实现；</a:t>
            </a:r>
            <a:endParaRPr lang="en-US" altLang="zh-CN" sz="2000" dirty="0"/>
          </a:p>
          <a:p>
            <a:pPr marL="525462" lvl="1" indent="-342900">
              <a:buFont typeface="+mj-lt"/>
              <a:buAutoNum type="arabicPeriod"/>
            </a:pPr>
            <a:r>
              <a:rPr lang="zh-CN" altLang="en-US" sz="2000" dirty="0"/>
              <a:t>做好对团队成员的培训工作，帮助他们获得职业上的成长和发展；</a:t>
            </a:r>
            <a:endParaRPr lang="zh-CN" alt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845379" y="3165954"/>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273299" y="3159601"/>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887186" y="3187725"/>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grpSp>
        <p:nvGrpSpPr>
          <p:cNvPr id="3" name="组合 15"/>
          <p:cNvGrpSpPr/>
          <p:nvPr/>
        </p:nvGrpSpPr>
        <p:grpSpPr>
          <a:xfrm>
            <a:off x="838200" y="2083713"/>
            <a:ext cx="7924800" cy="4012287"/>
            <a:chOff x="838200" y="2286000"/>
            <a:chExt cx="7924800" cy="4012287"/>
          </a:xfrm>
        </p:grpSpPr>
        <p:grpSp>
          <p:nvGrpSpPr>
            <p:cNvPr id="6" name="组合 5"/>
            <p:cNvGrpSpPr/>
            <p:nvPr/>
          </p:nvGrpSpPr>
          <p:grpSpPr>
            <a:xfrm>
              <a:off x="838200" y="2286000"/>
              <a:ext cx="7924800" cy="4012287"/>
              <a:chOff x="1218406" y="3810794"/>
              <a:chExt cx="5550317" cy="2487493"/>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748923" cy="430887"/>
              </a:xfrm>
              <a:prstGeom prst="rect">
                <a:avLst/>
              </a:prstGeom>
              <a:noFill/>
              <a:ln w="28575">
                <a:noFill/>
              </a:ln>
            </p:spPr>
            <p:txBody>
              <a:bodyPr wrap="none" rtlCol="0">
                <a:spAutoFit/>
              </a:bodyPr>
              <a:lstStyle/>
              <a:p>
                <a:r>
                  <a:rPr lang="zh-CN" altLang="en-US" dirty="0"/>
                  <a:t>时间</a:t>
                </a:r>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1066800" y="1828800"/>
            <a:ext cx="748923" cy="430887"/>
          </a:xfrm>
          <a:prstGeom prst="rect">
            <a:avLst/>
          </a:prstGeom>
          <a:noFill/>
        </p:spPr>
        <p:txBody>
          <a:bodyPr wrap="none" rtlCol="0">
            <a:spAutoFit/>
          </a:bodyPr>
          <a:lstStyle/>
          <a:p>
            <a:r>
              <a:rPr lang="zh-CN" altLang="en-US" dirty="0"/>
              <a:t>形成</a:t>
            </a:r>
          </a:p>
        </p:txBody>
      </p:sp>
      <p:sp>
        <p:nvSpPr>
          <p:cNvPr id="18" name="TextBox 17"/>
          <p:cNvSpPr txBox="1"/>
          <p:nvPr/>
        </p:nvSpPr>
        <p:spPr>
          <a:xfrm>
            <a:off x="2590800" y="1828800"/>
            <a:ext cx="748923" cy="430887"/>
          </a:xfrm>
          <a:prstGeom prst="rect">
            <a:avLst/>
          </a:prstGeom>
          <a:noFill/>
        </p:spPr>
        <p:txBody>
          <a:bodyPr wrap="none" rtlCol="0">
            <a:spAutoFit/>
          </a:bodyPr>
          <a:lstStyle/>
          <a:p>
            <a:r>
              <a:rPr lang="zh-CN" altLang="en-US" dirty="0"/>
              <a:t>震荡</a:t>
            </a:r>
          </a:p>
        </p:txBody>
      </p:sp>
      <p:sp>
        <p:nvSpPr>
          <p:cNvPr id="19" name="TextBox 18"/>
          <p:cNvSpPr txBox="1"/>
          <p:nvPr/>
        </p:nvSpPr>
        <p:spPr>
          <a:xfrm>
            <a:off x="3962400" y="1828800"/>
            <a:ext cx="748923" cy="430887"/>
          </a:xfrm>
          <a:prstGeom prst="rect">
            <a:avLst/>
          </a:prstGeom>
          <a:noFill/>
        </p:spPr>
        <p:txBody>
          <a:bodyPr wrap="none" rtlCol="0">
            <a:spAutoFit/>
          </a:bodyPr>
          <a:lstStyle/>
          <a:p>
            <a:r>
              <a:rPr lang="zh-CN" altLang="en-US" dirty="0"/>
              <a:t>规范</a:t>
            </a:r>
          </a:p>
        </p:txBody>
      </p:sp>
      <p:sp>
        <p:nvSpPr>
          <p:cNvPr id="20" name="TextBox 19"/>
          <p:cNvSpPr txBox="1"/>
          <p:nvPr/>
        </p:nvSpPr>
        <p:spPr>
          <a:xfrm>
            <a:off x="5562600" y="1828800"/>
            <a:ext cx="748923" cy="430887"/>
          </a:xfrm>
          <a:prstGeom prst="rect">
            <a:avLst/>
          </a:prstGeom>
          <a:noFill/>
        </p:spPr>
        <p:txBody>
          <a:bodyPr wrap="none" rtlCol="0">
            <a:spAutoFit/>
          </a:bodyPr>
          <a:lstStyle/>
          <a:p>
            <a:r>
              <a:rPr lang="zh-CN" altLang="en-US" dirty="0"/>
              <a:t>成熟</a:t>
            </a:r>
          </a:p>
        </p:txBody>
      </p:sp>
      <p:sp>
        <p:nvSpPr>
          <p:cNvPr id="22" name="任意多边形 21"/>
          <p:cNvSpPr/>
          <p:nvPr/>
        </p:nvSpPr>
        <p:spPr>
          <a:xfrm>
            <a:off x="834189" y="2426369"/>
            <a:ext cx="6748380" cy="3328736"/>
          </a:xfrm>
          <a:custGeom>
            <a:avLst/>
            <a:gdLst>
              <a:gd name="connsiteX0" fmla="*/ 0 w 6748380"/>
              <a:gd name="connsiteY0" fmla="*/ 3328736 h 3328736"/>
              <a:gd name="connsiteX1" fmla="*/ 2406316 w 6748380"/>
              <a:gd name="connsiteY1" fmla="*/ 3152273 h 3328736"/>
              <a:gd name="connsiteX2" fmla="*/ 3561348 w 6748380"/>
              <a:gd name="connsiteY2" fmla="*/ 2831431 h 3328736"/>
              <a:gd name="connsiteX3" fmla="*/ 4122822 w 6748380"/>
              <a:gd name="connsiteY3" fmla="*/ 1949115 h 3328736"/>
              <a:gd name="connsiteX4" fmla="*/ 4668253 w 6748380"/>
              <a:gd name="connsiteY4" fmla="*/ 393031 h 3328736"/>
              <a:gd name="connsiteX5" fmla="*/ 6432885 w 6748380"/>
              <a:gd name="connsiteY5" fmla="*/ 56147 h 3328736"/>
              <a:gd name="connsiteX6" fmla="*/ 6561222 w 6748380"/>
              <a:gd name="connsiteY6" fmla="*/ 56147 h 33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80" h="3328736">
                <a:moveTo>
                  <a:pt x="0" y="3328736"/>
                </a:moveTo>
                <a:cubicBezTo>
                  <a:pt x="906379" y="3281946"/>
                  <a:pt x="1812758" y="3235157"/>
                  <a:pt x="2406316" y="3152273"/>
                </a:cubicBezTo>
                <a:cubicBezTo>
                  <a:pt x="2999874" y="3069389"/>
                  <a:pt x="3275264" y="3031957"/>
                  <a:pt x="3561348" y="2831431"/>
                </a:cubicBezTo>
                <a:cubicBezTo>
                  <a:pt x="3847432" y="2630905"/>
                  <a:pt x="3938338" y="2355515"/>
                  <a:pt x="4122822" y="1949115"/>
                </a:cubicBezTo>
                <a:cubicBezTo>
                  <a:pt x="4307306" y="1542715"/>
                  <a:pt x="4283243" y="708526"/>
                  <a:pt x="4668253" y="393031"/>
                </a:cubicBezTo>
                <a:cubicBezTo>
                  <a:pt x="5053263" y="77536"/>
                  <a:pt x="6117390" y="112294"/>
                  <a:pt x="6432885" y="56147"/>
                </a:cubicBezTo>
                <a:cubicBezTo>
                  <a:pt x="6748380" y="0"/>
                  <a:pt x="6654801" y="28073"/>
                  <a:pt x="6561222" y="56147"/>
                </a:cubicBezTo>
              </a:path>
            </a:pathLst>
          </a:cu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4516105" y="5007462"/>
            <a:ext cx="1210588" cy="400110"/>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工作绩效</a:t>
            </a:r>
          </a:p>
        </p:txBody>
      </p:sp>
      <p:sp>
        <p:nvSpPr>
          <p:cNvPr id="25" name="任意多边形 24"/>
          <p:cNvSpPr/>
          <p:nvPr/>
        </p:nvSpPr>
        <p:spPr>
          <a:xfrm>
            <a:off x="818147" y="2354179"/>
            <a:ext cx="6689558" cy="3408947"/>
          </a:xfrm>
          <a:custGeom>
            <a:avLst/>
            <a:gdLst>
              <a:gd name="connsiteX0" fmla="*/ 0 w 6689558"/>
              <a:gd name="connsiteY0" fmla="*/ 1876926 h 3408947"/>
              <a:gd name="connsiteX1" fmla="*/ 1315453 w 6689558"/>
              <a:gd name="connsiteY1" fmla="*/ 2117558 h 3408947"/>
              <a:gd name="connsiteX2" fmla="*/ 2117558 w 6689558"/>
              <a:gd name="connsiteY2" fmla="*/ 3400926 h 3408947"/>
              <a:gd name="connsiteX3" fmla="*/ 3801979 w 6689558"/>
              <a:gd name="connsiteY3" fmla="*/ 2069432 h 3408947"/>
              <a:gd name="connsiteX4" fmla="*/ 4507832 w 6689558"/>
              <a:gd name="connsiteY4" fmla="*/ 625642 h 3408947"/>
              <a:gd name="connsiteX5" fmla="*/ 5085348 w 6689558"/>
              <a:gd name="connsiteY5" fmla="*/ 256674 h 3408947"/>
              <a:gd name="connsiteX6" fmla="*/ 6689558 w 6689558"/>
              <a:gd name="connsiteY6" fmla="*/ 0 h 3408947"/>
              <a:gd name="connsiteX7" fmla="*/ 6689558 w 6689558"/>
              <a:gd name="connsiteY7" fmla="*/ 0 h 3408947"/>
              <a:gd name="connsiteX8" fmla="*/ 6689558 w 6689558"/>
              <a:gd name="connsiteY8" fmla="*/ 0 h 340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9558" h="3408947">
                <a:moveTo>
                  <a:pt x="0" y="1876926"/>
                </a:moveTo>
                <a:cubicBezTo>
                  <a:pt x="481263" y="1870242"/>
                  <a:pt x="962527" y="1863558"/>
                  <a:pt x="1315453" y="2117558"/>
                </a:cubicBezTo>
                <a:cubicBezTo>
                  <a:pt x="1668379" y="2371558"/>
                  <a:pt x="1703137" y="3408947"/>
                  <a:pt x="2117558" y="3400926"/>
                </a:cubicBezTo>
                <a:cubicBezTo>
                  <a:pt x="2531979" y="3392905"/>
                  <a:pt x="3403600" y="2531979"/>
                  <a:pt x="3801979" y="2069432"/>
                </a:cubicBezTo>
                <a:cubicBezTo>
                  <a:pt x="4200358" y="1606885"/>
                  <a:pt x="4293937" y="927768"/>
                  <a:pt x="4507832" y="625642"/>
                </a:cubicBezTo>
                <a:cubicBezTo>
                  <a:pt x="4721727" y="323516"/>
                  <a:pt x="4721727" y="360948"/>
                  <a:pt x="5085348" y="256674"/>
                </a:cubicBezTo>
                <a:cubicBezTo>
                  <a:pt x="5448969" y="152400"/>
                  <a:pt x="6689558" y="0"/>
                  <a:pt x="6689558" y="0"/>
                </a:cubicBezTo>
                <a:lnTo>
                  <a:pt x="6689558" y="0"/>
                </a:lnTo>
                <a:lnTo>
                  <a:pt x="6689558" y="0"/>
                </a:lnTo>
              </a:path>
            </a:pathLst>
          </a:custGeom>
          <a:ln>
            <a:solidFill>
              <a:schemeClr val="tx1"/>
            </a:solidFill>
            <a:prstDash val="das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1017785" y="4512145"/>
            <a:ext cx="1210588" cy="400110"/>
          </a:xfrm>
          <a:prstGeom prst="rect">
            <a:avLst/>
          </a:prstGeom>
          <a:noFill/>
        </p:spPr>
        <p:txBody>
          <a:bodyPr wrap="none" rtlCol="0">
            <a:spAutoFit/>
          </a:bodyPr>
          <a:lstStyle/>
          <a:p>
            <a:r>
              <a:rPr lang="zh-CN" altLang="en-US" b="1" dirty="0">
                <a:latin typeface="微软雅黑" pitchFamily="34" charset="-122"/>
                <a:ea typeface="微软雅黑" pitchFamily="34" charset="-122"/>
              </a:rPr>
              <a:t>团队精神</a:t>
            </a:r>
          </a:p>
        </p:txBody>
      </p:sp>
      <p:sp>
        <p:nvSpPr>
          <p:cNvPr id="27" name="TextBox 26"/>
          <p:cNvSpPr txBox="1"/>
          <p:nvPr/>
        </p:nvSpPr>
        <p:spPr>
          <a:xfrm>
            <a:off x="304800" y="5334000"/>
            <a:ext cx="466794" cy="430887"/>
          </a:xfrm>
          <a:prstGeom prst="rect">
            <a:avLst/>
          </a:prstGeom>
          <a:noFill/>
        </p:spPr>
        <p:txBody>
          <a:bodyPr wrap="none" rtlCol="0">
            <a:spAutoFit/>
          </a:bodyPr>
          <a:lstStyle/>
          <a:p>
            <a:r>
              <a:rPr lang="zh-CN" altLang="en-US" dirty="0"/>
              <a:t>低</a:t>
            </a:r>
          </a:p>
        </p:txBody>
      </p:sp>
      <p:sp>
        <p:nvSpPr>
          <p:cNvPr id="28" name="TextBox 27"/>
          <p:cNvSpPr txBox="1"/>
          <p:nvPr/>
        </p:nvSpPr>
        <p:spPr>
          <a:xfrm>
            <a:off x="304800" y="2057400"/>
            <a:ext cx="466794" cy="430887"/>
          </a:xfrm>
          <a:prstGeom prst="rect">
            <a:avLst/>
          </a:prstGeom>
          <a:noFill/>
        </p:spPr>
        <p:txBody>
          <a:bodyPr wrap="none" rtlCol="0">
            <a:spAutoFit/>
          </a:bodyPr>
          <a:lstStyle/>
          <a:p>
            <a:r>
              <a:rPr lang="zh-CN" altLang="en-US" dirty="0"/>
              <a:t>高</a:t>
            </a:r>
          </a:p>
        </p:txBody>
      </p:sp>
      <p:pic>
        <p:nvPicPr>
          <p:cNvPr id="1029" name="Picture 5"/>
          <p:cNvPicPr>
            <a:picLocks noChangeAspect="1" noChangeArrowheads="1"/>
          </p:cNvPicPr>
          <p:nvPr/>
        </p:nvPicPr>
        <p:blipFill>
          <a:blip r:embed="rId6"/>
          <a:srcRect/>
          <a:stretch>
            <a:fillRect/>
          </a:stretch>
        </p:blipFill>
        <p:spPr bwMode="auto">
          <a:xfrm>
            <a:off x="5247819" y="3139621"/>
            <a:ext cx="1185636" cy="10907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0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20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1029"/>
                                        </p:tgtEl>
                                        <p:attrNameLst>
                                          <p:attrName>style.visibility</p:attrName>
                                        </p:attrNameLst>
                                      </p:cBhvr>
                                      <p:to>
                                        <p:strVal val="visible"/>
                                      </p:to>
                                    </p:set>
                                    <p:animEffect transition="in" filter="fade">
                                      <p:cBhvr>
                                        <p:cTn id="34" dur="2000"/>
                                        <p:tgtEl>
                                          <p:spTgt spid="10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20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2" grpId="0" animBg="1"/>
      <p:bldP spid="23" grpId="0"/>
      <p:bldP spid="25" grpId="0" animBg="1"/>
      <p:bldP spid="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p>
        </p:txBody>
      </p:sp>
      <p:sp>
        <p:nvSpPr>
          <p:cNvPr id="3" name="内容占位符 2"/>
          <p:cNvSpPr>
            <a:spLocks noGrp="1"/>
          </p:cNvSpPr>
          <p:nvPr>
            <p:ph idx="1"/>
          </p:nvPr>
        </p:nvSpPr>
        <p:spPr/>
        <p:txBody>
          <a:bodyPr/>
          <a:lstStyle/>
          <a:p>
            <a:r>
              <a:rPr lang="zh-CN" altLang="en-US" sz="2400" dirty="0"/>
              <a:t>人际关系。了解项目团队成员的感情、预测其行动，了解其后顾之忧，并尽力帮助解决问题，可大大减少麻烦并促进合作</a:t>
            </a:r>
            <a:r>
              <a:rPr lang="en-US" altLang="zh-CN" sz="2400" dirty="0"/>
              <a:t>; </a:t>
            </a:r>
          </a:p>
          <a:p>
            <a:pPr lvl="1"/>
            <a:r>
              <a:rPr lang="en-US" altLang="zh-CN" sz="2000" dirty="0">
                <a:hlinkClick r:id="rId2" action="ppaction://hlinkfile"/>
              </a:rPr>
              <a:t>MBTI</a:t>
            </a:r>
            <a:r>
              <a:rPr lang="zh-CN" altLang="en-US" sz="2000" dirty="0">
                <a:hlinkClick r:id="rId2" action="ppaction://hlinkfile"/>
              </a:rPr>
              <a:t>职业性格测试</a:t>
            </a:r>
            <a:r>
              <a:rPr lang="zh-CN" altLang="en-US" sz="2000" dirty="0"/>
              <a:t>：</a:t>
            </a:r>
            <a:r>
              <a:rPr lang="en-US" sz="2000" dirty="0">
                <a:hlinkClick r:id="rId3"/>
              </a:rPr>
              <a:t>http://www.apesk.com/mbti/dati.asp</a:t>
            </a:r>
            <a:r>
              <a:rPr lang="en-US" sz="2000" dirty="0"/>
              <a:t> </a:t>
            </a:r>
            <a:endParaRPr lang="en-US" altLang="zh-CN" sz="2000" dirty="0"/>
          </a:p>
          <a:p>
            <a:pPr lvl="1"/>
            <a:r>
              <a:rPr lang="en-US" altLang="zh-CN" sz="2000" dirty="0">
                <a:hlinkClick r:id="rId4" action="ppaction://hlinkfile"/>
              </a:rPr>
              <a:t>DISC</a:t>
            </a:r>
            <a:r>
              <a:rPr lang="zh-CN" altLang="en-US" sz="2000" dirty="0">
                <a:hlinkClick r:id="rId4" action="ppaction://hlinkfile"/>
              </a:rPr>
              <a:t>测试</a:t>
            </a:r>
            <a:r>
              <a:rPr lang="zh-CN" altLang="en-US" sz="2000" dirty="0"/>
              <a:t>：</a:t>
            </a:r>
            <a:r>
              <a:rPr lang="en-US" sz="2000" u="sng" dirty="0">
                <a:hlinkClick r:id="rId5"/>
              </a:rPr>
              <a:t>http://www.apesk.com/disc/</a:t>
            </a:r>
            <a:endParaRPr lang="en-US" sz="2000" u="sng" dirty="0"/>
          </a:p>
          <a:p>
            <a:pPr lvl="1"/>
            <a:r>
              <a:rPr lang="zh-CN" altLang="en-US" sz="2000" dirty="0"/>
              <a:t>参见教材</a:t>
            </a:r>
            <a:r>
              <a:rPr lang="en-US" altLang="zh-CN" sz="2000" dirty="0"/>
              <a:t>220</a:t>
            </a:r>
            <a:r>
              <a:rPr lang="zh-CN" altLang="en-US" sz="2000" dirty="0"/>
              <a:t>页</a:t>
            </a:r>
            <a:r>
              <a:rPr lang="en-US" altLang="zh-CN" sz="2000" dirty="0"/>
              <a:t>—223</a:t>
            </a:r>
            <a:r>
              <a:rPr lang="zh-CN" altLang="en-US" sz="2000" dirty="0"/>
              <a:t>页；</a:t>
            </a:r>
            <a:endParaRPr lang="en-US" altLang="zh-CN" sz="2000" dirty="0"/>
          </a:p>
          <a:p>
            <a:r>
              <a:rPr lang="zh-CN" altLang="en-US" sz="2400" dirty="0"/>
              <a:t>基本规则。尽早制定并遵守明确的规则，对项目团队成员的可接受行为做出明确规定</a:t>
            </a:r>
            <a:r>
              <a:rPr lang="en-US" altLang="zh-CN" sz="2400" dirty="0"/>
              <a:t>(</a:t>
            </a:r>
            <a:r>
              <a:rPr lang="zh-CN" altLang="en-US" sz="2400" dirty="0"/>
              <a:t>教材</a:t>
            </a:r>
            <a:r>
              <a:rPr lang="en-US" altLang="zh-CN" sz="2400" dirty="0"/>
              <a:t>61</a:t>
            </a:r>
            <a:r>
              <a:rPr lang="zh-CN" altLang="en-US" sz="2400" dirty="0"/>
              <a:t>页“团队契约”</a:t>
            </a:r>
            <a:r>
              <a:rPr lang="en-US" altLang="zh-CN" sz="2400" dirty="0"/>
              <a:t>); </a:t>
            </a:r>
          </a:p>
          <a:p>
            <a:r>
              <a:rPr lang="zh-CN" altLang="en-US" sz="2400" dirty="0"/>
              <a:t>培训。可以是正式或非正式的，包括：课堂培训、在线培训、计算机辅助培训、在岗培训、辅导及指导等</a:t>
            </a:r>
            <a:r>
              <a:rPr lang="en-US" altLang="zh-CN" sz="2400" dirty="0"/>
              <a:t>; </a:t>
            </a:r>
          </a:p>
          <a:p>
            <a:endParaRPr lang="zh-CN"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p>
        </p:txBody>
      </p:sp>
      <p:sp>
        <p:nvSpPr>
          <p:cNvPr id="3" name="内容占位符 2"/>
          <p:cNvSpPr>
            <a:spLocks noGrp="1"/>
          </p:cNvSpPr>
          <p:nvPr>
            <p:ph idx="1"/>
          </p:nvPr>
        </p:nvSpPr>
        <p:spPr/>
        <p:txBody>
          <a:bodyPr/>
          <a:lstStyle/>
          <a:p>
            <a:r>
              <a:rPr lang="zh-CN" altLang="en-US" sz="2400" dirty="0"/>
              <a:t>集中办公。把许多或全部最活跃的项目团队成员安排在同一个物理地点工作，增强团队工作能力；</a:t>
            </a:r>
            <a:endParaRPr lang="en-US" altLang="zh-CN" sz="2400" dirty="0"/>
          </a:p>
          <a:p>
            <a:r>
              <a:rPr lang="zh-CN" altLang="en-US" sz="2400" dirty="0"/>
              <a:t>认可与奖励。对成员的优良行为给予认可与奖励</a:t>
            </a:r>
            <a:endParaRPr lang="en-US" altLang="zh-CN" sz="2400" dirty="0"/>
          </a:p>
          <a:p>
            <a:pPr lvl="1"/>
            <a:r>
              <a:rPr lang="zh-CN" altLang="en-US" sz="2000" dirty="0"/>
              <a:t>只有能满足被奖励者的某个重要需求的奖励，才是有效的奖励；</a:t>
            </a:r>
            <a:endParaRPr lang="en-US" altLang="zh-CN" sz="2000" dirty="0"/>
          </a:p>
          <a:p>
            <a:pPr lvl="1"/>
            <a:r>
              <a:rPr lang="zh-CN" altLang="en-US" sz="2000" dirty="0"/>
              <a:t>在决定认可与奖励时，应考虑文化差异，例如：</a:t>
            </a:r>
            <a:r>
              <a:rPr lang="en-US" altLang="zh-CN" sz="2000" dirty="0"/>
              <a:t>IBM</a:t>
            </a:r>
            <a:r>
              <a:rPr lang="zh-CN" altLang="en-US" sz="2000" dirty="0"/>
              <a:t>东京事件；</a:t>
            </a:r>
            <a:endParaRPr lang="en-US" altLang="zh-CN" sz="2000" dirty="0"/>
          </a:p>
          <a:p>
            <a:pPr lvl="1"/>
            <a:r>
              <a:rPr lang="zh-CN" altLang="en-US" sz="2000" dirty="0">
                <a:solidFill>
                  <a:srgbClr val="FF0000"/>
                </a:solidFill>
              </a:rPr>
              <a:t>只有优良行为才能得到奖励</a:t>
            </a:r>
            <a:r>
              <a:rPr lang="zh-CN" altLang="en-US" sz="2000" dirty="0"/>
              <a:t>。例如，为实现紧迫的进度目标而自愿加班，应当受到奖励或表彰；反之，因团队成员计划不周而导致的加班，则不应受到奖励；</a:t>
            </a:r>
            <a:endParaRPr lang="en-US" altLang="zh-CN" sz="2000" dirty="0"/>
          </a:p>
          <a:p>
            <a:pPr lvl="1"/>
            <a:r>
              <a:rPr lang="zh-CN" altLang="en-US" sz="2000" dirty="0"/>
              <a:t>应该在整个项目生命周期中尽可能地给予表彰，而不是等到项目结束之后；</a:t>
            </a:r>
            <a:endParaRPr lang="en-US" altLang="zh-C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组建项目团队、分工</a:t>
            </a:r>
          </a:p>
        </p:txBody>
      </p:sp>
      <p:sp>
        <p:nvSpPr>
          <p:cNvPr id="3" name="内容占位符 2"/>
          <p:cNvSpPr>
            <a:spLocks noGrp="1"/>
          </p:cNvSpPr>
          <p:nvPr>
            <p:ph idx="1"/>
          </p:nvPr>
        </p:nvSpPr>
        <p:spPr/>
        <p:txBody>
          <a:bodyPr/>
          <a:lstStyle/>
          <a:p>
            <a:r>
              <a:rPr lang="zh-CN" altLang="en-US" sz="2400" dirty="0"/>
              <a:t>由</a:t>
            </a:r>
            <a:r>
              <a:rPr lang="zh-CN" altLang="en-US" sz="2400" dirty="0">
                <a:solidFill>
                  <a:srgbClr val="FF0000"/>
                </a:solidFill>
              </a:rPr>
              <a:t>项目经理</a:t>
            </a:r>
            <a:r>
              <a:rPr lang="zh-CN" altLang="en-US" sz="2400" dirty="0"/>
              <a:t>主要负责，依据</a:t>
            </a:r>
            <a:r>
              <a:rPr lang="en-US" altLang="zh-CN" sz="2400" dirty="0"/>
              <a:t>《</a:t>
            </a:r>
            <a:r>
              <a:rPr lang="zh-CN" altLang="en-US" sz="2400" dirty="0"/>
              <a:t>人力资源计划</a:t>
            </a:r>
            <a:r>
              <a:rPr lang="en-US" altLang="zh-CN" sz="2400" dirty="0"/>
              <a:t>》</a:t>
            </a:r>
            <a:r>
              <a:rPr lang="zh-CN" altLang="en-US" sz="2400" dirty="0"/>
              <a:t>、</a:t>
            </a:r>
            <a:r>
              <a:rPr lang="en-US" altLang="zh-CN" sz="2400" dirty="0"/>
              <a:t>《</a:t>
            </a:r>
            <a:r>
              <a:rPr lang="zh-CN" altLang="en-US" sz="2400" dirty="0"/>
              <a:t>人员配备管理计划</a:t>
            </a:r>
            <a:r>
              <a:rPr lang="en-US" altLang="zh-CN" sz="2400" dirty="0"/>
              <a:t>》</a:t>
            </a:r>
            <a:r>
              <a:rPr lang="zh-CN" altLang="en-US" sz="2400" dirty="0"/>
              <a:t>，招募（内外部）需要的人员组成项目团队，</a:t>
            </a:r>
            <a:r>
              <a:rPr lang="en-US" altLang="zh-CN" sz="2400" dirty="0"/>
              <a:t>IT</a:t>
            </a:r>
            <a:r>
              <a:rPr lang="zh-CN" altLang="en-US" sz="2400" dirty="0"/>
              <a:t>项目团队通常包括如下类型成员：</a:t>
            </a:r>
            <a:endParaRPr lang="en-US" altLang="zh-CN" sz="2400" dirty="0"/>
          </a:p>
          <a:p>
            <a:pPr lvl="1"/>
            <a:r>
              <a:rPr lang="zh-CN" altLang="en-US" sz="2200" dirty="0"/>
              <a:t>开发人员</a:t>
            </a:r>
            <a:endParaRPr lang="en-US" altLang="zh-CN" sz="2200" dirty="0"/>
          </a:p>
          <a:p>
            <a:pPr lvl="1"/>
            <a:r>
              <a:rPr lang="zh-CN" altLang="en-US" sz="2200" dirty="0"/>
              <a:t>测试人员</a:t>
            </a:r>
            <a:endParaRPr lang="en-US" altLang="zh-CN" sz="2200" dirty="0"/>
          </a:p>
          <a:p>
            <a:pPr lvl="1"/>
            <a:r>
              <a:rPr lang="zh-CN" altLang="en-US" sz="2200" dirty="0"/>
              <a:t>部署人员</a:t>
            </a:r>
            <a:endParaRPr lang="en-US" altLang="zh-CN" sz="2200" dirty="0"/>
          </a:p>
          <a:p>
            <a:pPr lvl="1"/>
            <a:r>
              <a:rPr lang="zh-CN" altLang="en-US" sz="2200" dirty="0"/>
              <a:t>用户体验人员</a:t>
            </a:r>
            <a:endParaRPr lang="en-US" altLang="zh-CN" sz="2200" dirty="0"/>
          </a:p>
          <a:p>
            <a:pPr lvl="1"/>
            <a:r>
              <a:rPr lang="en-US" altLang="zh-CN" sz="2200" dirty="0"/>
              <a:t>……</a:t>
            </a:r>
          </a:p>
          <a:p>
            <a:r>
              <a:rPr lang="zh-CN" altLang="en-US" sz="2400" dirty="0"/>
              <a:t>项目经理依</a:t>
            </a:r>
            <a:r>
              <a:rPr lang="en-US" altLang="zh-CN" sz="2400" dirty="0"/>
              <a:t>《</a:t>
            </a:r>
            <a:r>
              <a:rPr lang="zh-CN" altLang="en-US" sz="2400" dirty="0"/>
              <a:t>进度计划</a:t>
            </a:r>
            <a:r>
              <a:rPr lang="en-US" altLang="zh-CN" sz="2400" dirty="0"/>
              <a:t>》</a:t>
            </a:r>
            <a:r>
              <a:rPr lang="zh-CN" altLang="en-US" sz="2400" dirty="0"/>
              <a:t>为各成员团队分配任务；</a:t>
            </a:r>
            <a:endParaRPr lang="en-US" altLang="zh-C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p>
        </p:txBody>
      </p:sp>
      <p:sp>
        <p:nvSpPr>
          <p:cNvPr id="3" name="内容占位符 2"/>
          <p:cNvSpPr>
            <a:spLocks noGrp="1"/>
          </p:cNvSpPr>
          <p:nvPr>
            <p:ph idx="1"/>
          </p:nvPr>
        </p:nvSpPr>
        <p:spPr/>
        <p:txBody>
          <a:bodyPr/>
          <a:lstStyle/>
          <a:p>
            <a:r>
              <a:rPr lang="zh-CN" altLang="en-US" sz="2400" dirty="0"/>
              <a:t>团队建设活动</a:t>
            </a:r>
            <a:endParaRPr lang="en-US" altLang="zh-CN" sz="2400" dirty="0"/>
          </a:p>
          <a:p>
            <a:pPr lvl="1"/>
            <a:r>
              <a:rPr lang="zh-CN" altLang="en-US" sz="2000" dirty="0"/>
              <a:t>非正式的沟通和活动有助于建立信任和良好的工作关系；</a:t>
            </a:r>
            <a:endParaRPr lang="en-US" altLang="zh-CN" sz="2000" dirty="0"/>
          </a:p>
          <a:p>
            <a:pPr lvl="1"/>
            <a:r>
              <a:rPr lang="zh-CN" altLang="en-US" sz="2000" dirty="0"/>
              <a:t>把项目团队问题当做“团队的问题”加以讨论和处理。应当鼓励整个团队协作解决这些问题；</a:t>
            </a:r>
            <a:endParaRPr lang="en-US" altLang="zh-CN" sz="2000" dirty="0"/>
          </a:p>
          <a:p>
            <a:pPr lvl="1"/>
            <a:r>
              <a:rPr lang="zh-CN" altLang="en-US" sz="2000" dirty="0"/>
              <a:t>团队建设是一个持续性过程，项目经理应该持续地监督团队机能和绩效，确定是否需要采取措施来预防和纠正各种团队问题；</a:t>
            </a:r>
            <a:endParaRPr lang="en-US" altLang="zh-CN" sz="2000" dirty="0"/>
          </a:p>
          <a:p>
            <a:endParaRPr lang="zh-CN"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p>
        </p:txBody>
      </p:sp>
      <p:sp>
        <p:nvSpPr>
          <p:cNvPr id="3" name="内容占位符 2"/>
          <p:cNvSpPr>
            <a:spLocks noGrp="1"/>
          </p:cNvSpPr>
          <p:nvPr>
            <p:ph idx="1"/>
          </p:nvPr>
        </p:nvSpPr>
        <p:spPr/>
        <p:txBody>
          <a:bodyPr/>
          <a:lstStyle/>
          <a:p>
            <a:r>
              <a:rPr lang="zh-CN" altLang="en-US" sz="2400" dirty="0"/>
              <a:t>观察和交谈；</a:t>
            </a:r>
            <a:endParaRPr lang="en-US" altLang="zh-CN" sz="2400" dirty="0"/>
          </a:p>
          <a:p>
            <a:r>
              <a:rPr lang="zh-CN" altLang="en-US" sz="2400" dirty="0"/>
              <a:t>典型的管理团队内容：</a:t>
            </a:r>
            <a:endParaRPr lang="en-US" altLang="zh-CN" sz="2400" dirty="0"/>
          </a:p>
          <a:p>
            <a:pPr lvl="1"/>
            <a:r>
              <a:rPr lang="zh-CN" altLang="en-US" sz="2000" dirty="0"/>
              <a:t>澄清角色与职责；</a:t>
            </a:r>
            <a:endParaRPr lang="en-US" altLang="zh-CN" sz="2000" dirty="0"/>
          </a:p>
          <a:p>
            <a:pPr lvl="1"/>
            <a:r>
              <a:rPr lang="zh-CN" altLang="en-US" sz="2000" dirty="0"/>
              <a:t>向团队成员提供建设性反馈；</a:t>
            </a:r>
            <a:endParaRPr lang="en-US" altLang="zh-CN" sz="2000" dirty="0"/>
          </a:p>
          <a:p>
            <a:pPr lvl="1"/>
            <a:r>
              <a:rPr lang="zh-CN" altLang="en-US" sz="2000" dirty="0"/>
              <a:t>发现未知或未决问题；</a:t>
            </a:r>
            <a:endParaRPr lang="en-US" altLang="zh-CN" sz="2000" dirty="0"/>
          </a:p>
          <a:p>
            <a:pPr lvl="1"/>
            <a:r>
              <a:rPr lang="zh-CN" altLang="en-US" sz="2000" dirty="0"/>
              <a:t>制定个人培训计划；</a:t>
            </a:r>
            <a:endParaRPr lang="en-US" altLang="zh-CN" sz="2000" dirty="0"/>
          </a:p>
          <a:p>
            <a:pPr lvl="1"/>
            <a:r>
              <a:rPr lang="zh-CN" altLang="en-US" sz="2000" dirty="0"/>
              <a:t>确立未来各时期的具体目标；</a:t>
            </a:r>
            <a:endParaRPr lang="en-US" altLang="zh-CN"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p>
        </p:txBody>
      </p:sp>
      <p:sp>
        <p:nvSpPr>
          <p:cNvPr id="3" name="内容占位符 2"/>
          <p:cNvSpPr>
            <a:spLocks noGrp="1"/>
          </p:cNvSpPr>
          <p:nvPr>
            <p:ph idx="1"/>
          </p:nvPr>
        </p:nvSpPr>
        <p:spPr/>
        <p:txBody>
          <a:bodyPr/>
          <a:lstStyle/>
          <a:p>
            <a:r>
              <a:rPr lang="zh-CN" altLang="en-US" sz="2400" dirty="0">
                <a:solidFill>
                  <a:srgbClr val="FF0000"/>
                </a:solidFill>
              </a:rPr>
              <a:t>冲突管理：</a:t>
            </a:r>
            <a:endParaRPr lang="en-US" altLang="zh-CN" sz="2400" dirty="0">
              <a:solidFill>
                <a:srgbClr val="FF0000"/>
              </a:solidFill>
            </a:endParaRPr>
          </a:p>
          <a:p>
            <a:pPr lvl="1"/>
            <a:r>
              <a:rPr lang="zh-CN" altLang="en-US" sz="2000" dirty="0"/>
              <a:t>解决问题：直面问题，找到彻底的解决方案；</a:t>
            </a:r>
            <a:endParaRPr lang="en-US" altLang="zh-CN" sz="2000" dirty="0"/>
          </a:p>
          <a:p>
            <a:pPr lvl="1"/>
            <a:r>
              <a:rPr lang="zh-CN" altLang="en-US" sz="2000" dirty="0"/>
              <a:t>合作：综合考虑不同的观点和意见，引导各方达成一致</a:t>
            </a:r>
            <a:r>
              <a:rPr lang="en-US" altLang="zh-CN" sz="2000" dirty="0"/>
              <a:t>(</a:t>
            </a:r>
            <a:r>
              <a:rPr lang="zh-CN" altLang="en-US" sz="2000" dirty="0"/>
              <a:t>谁也不得罪</a:t>
            </a:r>
            <a:r>
              <a:rPr lang="en-US" altLang="zh-CN" sz="2000" dirty="0"/>
              <a:t>)</a:t>
            </a:r>
            <a:r>
              <a:rPr lang="zh-CN" altLang="en-US" sz="2000" dirty="0"/>
              <a:t>；</a:t>
            </a:r>
            <a:endParaRPr lang="en-US" altLang="zh-CN" sz="2000" dirty="0"/>
          </a:p>
          <a:p>
            <a:pPr lvl="1"/>
            <a:r>
              <a:rPr lang="zh-CN" altLang="en-US" sz="2000" dirty="0"/>
              <a:t>妥协：寻找让全体当事人在一定程度上满意的方案</a:t>
            </a:r>
            <a:r>
              <a:rPr lang="en-US" altLang="zh-CN" sz="2000" dirty="0"/>
              <a:t>(</a:t>
            </a:r>
            <a:r>
              <a:rPr lang="zh-CN" altLang="en-US" sz="2000" dirty="0"/>
              <a:t>各让一步</a:t>
            </a:r>
            <a:r>
              <a:rPr lang="en-US" altLang="zh-CN" sz="2000" dirty="0"/>
              <a:t>)</a:t>
            </a:r>
            <a:r>
              <a:rPr lang="zh-CN" altLang="en-US" sz="2000" dirty="0"/>
              <a:t>；</a:t>
            </a:r>
            <a:endParaRPr lang="en-US" altLang="zh-CN" sz="2000" dirty="0"/>
          </a:p>
          <a:p>
            <a:pPr lvl="1"/>
            <a:r>
              <a:rPr lang="zh-CN" altLang="en-US" sz="2000" dirty="0"/>
              <a:t>缓解：强调一致而非差异（求同存异）；</a:t>
            </a:r>
            <a:endParaRPr lang="en-US" altLang="zh-CN" sz="2000" dirty="0"/>
          </a:p>
          <a:p>
            <a:pPr lvl="1"/>
            <a:r>
              <a:rPr lang="zh-CN" altLang="en-US" sz="2000" dirty="0"/>
              <a:t>强迫：以牺牲其他方为代价，推行某一方观点；</a:t>
            </a:r>
            <a:endParaRPr lang="en-US" altLang="zh-CN" sz="2000" dirty="0"/>
          </a:p>
          <a:p>
            <a:pPr lvl="1"/>
            <a:r>
              <a:rPr lang="zh-CN" altLang="en-US" sz="2000" dirty="0"/>
              <a:t>撤退：从冲突中退出；</a:t>
            </a:r>
            <a:endParaRPr lang="en-US" altLang="zh-CN" sz="2000" dirty="0"/>
          </a:p>
          <a:p>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p>
        </p:txBody>
      </p:sp>
      <p:graphicFrame>
        <p:nvGraphicFramePr>
          <p:cNvPr id="6" name="内容占位符 5"/>
          <p:cNvGraphicFramePr>
            <a:graphicFrameLocks noGrp="1"/>
          </p:cNvGraphicFramePr>
          <p:nvPr>
            <p:ph sz="quarter" idx="1"/>
          </p:nvPr>
        </p:nvGraphicFramePr>
        <p:xfrm>
          <a:off x="381000" y="2090057"/>
          <a:ext cx="8305800" cy="3870960"/>
        </p:xfrm>
        <a:graphic>
          <a:graphicData uri="http://schemas.openxmlformats.org/drawingml/2006/table">
            <a:tbl>
              <a:tblPr firstRow="1" bandRow="1">
                <a:tableStyleId>{5940675A-B579-460E-94D1-54222C63F5DA}</a:tableStyleId>
              </a:tblPr>
              <a:tblGrid>
                <a:gridCol w="1709057">
                  <a:extLst>
                    <a:ext uri="{9D8B030D-6E8A-4147-A177-3AD203B41FA5}">
                      <a16:colId xmlns:a16="http://schemas.microsoft.com/office/drawing/2014/main" val="20000"/>
                    </a:ext>
                  </a:extLst>
                </a:gridCol>
                <a:gridCol w="6596743">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a:t>参照权力</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a:t>项目经理拥有超凡的个人魅力</a:t>
                      </a:r>
                    </a:p>
                  </a:txBody>
                  <a:tcPr/>
                </a:tc>
                <a:extLst>
                  <a:ext uri="{0D108BD9-81ED-4DB2-BD59-A6C34878D82A}">
                    <a16:rowId xmlns:a16="http://schemas.microsoft.com/office/drawing/2014/main" val="10000"/>
                  </a:ext>
                </a:extLst>
              </a:tr>
              <a:tr h="370840">
                <a:tc>
                  <a:txBody>
                    <a:bodyPr/>
                    <a:lstStyle/>
                    <a:p>
                      <a:r>
                        <a:rPr lang="zh-CN" altLang="en-US" sz="2800" dirty="0"/>
                        <a:t>专家权力</a:t>
                      </a:r>
                    </a:p>
                  </a:txBody>
                  <a:tcPr/>
                </a:tc>
                <a:tc>
                  <a:txBody>
                    <a:bodyPr/>
                    <a:lstStyle/>
                    <a:p>
                      <a:r>
                        <a:rPr lang="zh-CN" altLang="en-US" sz="2800" dirty="0"/>
                        <a:t>如果项目经理在某个领域是专家，团队成员更倾向于听从项目经理的安排</a:t>
                      </a:r>
                    </a:p>
                  </a:txBody>
                  <a:tcPr/>
                </a:tc>
                <a:extLst>
                  <a:ext uri="{0D108BD9-81ED-4DB2-BD59-A6C34878D82A}">
                    <a16:rowId xmlns:a16="http://schemas.microsoft.com/office/drawing/2014/main" val="10001"/>
                  </a:ext>
                </a:extLst>
              </a:tr>
              <a:tr h="370840">
                <a:tc>
                  <a:txBody>
                    <a:bodyPr/>
                    <a:lstStyle/>
                    <a:p>
                      <a:r>
                        <a:rPr lang="zh-CN" altLang="en-US" sz="2800" dirty="0"/>
                        <a:t>奖励权力</a:t>
                      </a:r>
                    </a:p>
                  </a:txBody>
                  <a:tcPr/>
                </a:tc>
                <a:tc>
                  <a:txBody>
                    <a:bodyPr/>
                    <a:lstStyle/>
                    <a:p>
                      <a:r>
                        <a:rPr lang="zh-CN" altLang="en-US" sz="2800" dirty="0"/>
                        <a:t>通过奖励来鼓励成员工作。包括晋升、机会、表彰、金钱等</a:t>
                      </a:r>
                      <a:endParaRPr lang="en-US" altLang="zh-CN" sz="2800" dirty="0"/>
                    </a:p>
                  </a:txBody>
                  <a:tcPr/>
                </a:tc>
                <a:extLst>
                  <a:ext uri="{0D108BD9-81ED-4DB2-BD59-A6C34878D82A}">
                    <a16:rowId xmlns:a16="http://schemas.microsoft.com/office/drawing/2014/main" val="10002"/>
                  </a:ext>
                </a:extLst>
              </a:tr>
              <a:tr h="370840">
                <a:tc>
                  <a:txBody>
                    <a:bodyPr/>
                    <a:lstStyle/>
                    <a:p>
                      <a:r>
                        <a:rPr lang="zh-CN" altLang="en-US" sz="2800" dirty="0"/>
                        <a:t>合法权力 </a:t>
                      </a:r>
                    </a:p>
                  </a:txBody>
                  <a:tcPr/>
                </a:tc>
                <a:tc>
                  <a:txBody>
                    <a:bodyPr/>
                    <a:lstStyle/>
                    <a:p>
                      <a:r>
                        <a:rPr lang="zh-CN" altLang="en-US" sz="2800" dirty="0"/>
                        <a:t>通过职位授予的权力去指挥成员工作</a:t>
                      </a:r>
                    </a:p>
                  </a:txBody>
                  <a:tcPr/>
                </a:tc>
                <a:extLst>
                  <a:ext uri="{0D108BD9-81ED-4DB2-BD59-A6C34878D82A}">
                    <a16:rowId xmlns:a16="http://schemas.microsoft.com/office/drawing/2014/main" val="10003"/>
                  </a:ext>
                </a:extLst>
              </a:tr>
              <a:tr h="370840">
                <a:tc>
                  <a:txBody>
                    <a:bodyPr/>
                    <a:lstStyle/>
                    <a:p>
                      <a:r>
                        <a:rPr lang="zh-CN" altLang="en-US" sz="2800" dirty="0"/>
                        <a:t>强制权力</a:t>
                      </a:r>
                    </a:p>
                  </a:txBody>
                  <a:tcPr/>
                </a:tc>
                <a:tc>
                  <a:txBody>
                    <a:bodyPr/>
                    <a:lstStyle/>
                    <a:p>
                      <a:r>
                        <a:rPr lang="zh-CN" altLang="en-US" sz="2800" dirty="0"/>
                        <a:t>通过惩罚方法驱使成员做他们不愿意做的事情，适用于制止消极行为</a:t>
                      </a:r>
                    </a:p>
                  </a:txBody>
                  <a:tcPr/>
                </a:tc>
                <a:extLst>
                  <a:ext uri="{0D108BD9-81ED-4DB2-BD59-A6C34878D82A}">
                    <a16:rowId xmlns:a16="http://schemas.microsoft.com/office/drawing/2014/main" val="10004"/>
                  </a:ext>
                </a:extLst>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a:spLocks/>
          </p:cNvSpPr>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kumimoji="0" lang="zh-CN" altLang="en-US" sz="2400" b="0" i="0" u="none" strike="noStrike" kern="0" cap="none" spc="0" normalizeH="0" baseline="0" noProof="0" dirty="0">
                <a:ln>
                  <a:noFill/>
                </a:ln>
                <a:effectLst/>
                <a:uLnTx/>
                <a:uFillTx/>
                <a:latin typeface="微软雅黑" pitchFamily="34" charset="-122"/>
                <a:ea typeface="微软雅黑" pitchFamily="34" charset="-122"/>
                <a:cs typeface="+mn-cs"/>
              </a:rPr>
              <a:t>权力：</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p>
        </p:txBody>
      </p:sp>
      <p:graphicFrame>
        <p:nvGraphicFramePr>
          <p:cNvPr id="6" name="内容占位符 5"/>
          <p:cNvGraphicFramePr>
            <a:graphicFrameLocks noGrp="1"/>
          </p:cNvGraphicFramePr>
          <p:nvPr>
            <p:ph sz="quarter" idx="1"/>
          </p:nvPr>
        </p:nvGraphicFramePr>
        <p:xfrm>
          <a:off x="413657" y="2106386"/>
          <a:ext cx="8305800" cy="4023360"/>
        </p:xfrm>
        <a:graphic>
          <a:graphicData uri="http://schemas.openxmlformats.org/drawingml/2006/table">
            <a:tbl>
              <a:tblPr firstRow="1" bandRow="1">
                <a:tableStyleId>{5940675A-B579-460E-94D1-54222C63F5DA}</a:tableStyleId>
              </a:tblPr>
              <a:tblGrid>
                <a:gridCol w="1496786">
                  <a:extLst>
                    <a:ext uri="{9D8B030D-6E8A-4147-A177-3AD203B41FA5}">
                      <a16:colId xmlns:a16="http://schemas.microsoft.com/office/drawing/2014/main" val="20000"/>
                    </a:ext>
                  </a:extLst>
                </a:gridCol>
                <a:gridCol w="1910443">
                  <a:extLst>
                    <a:ext uri="{9D8B030D-6E8A-4147-A177-3AD203B41FA5}">
                      <a16:colId xmlns:a16="http://schemas.microsoft.com/office/drawing/2014/main" val="20001"/>
                    </a:ext>
                  </a:extLst>
                </a:gridCol>
                <a:gridCol w="2530928">
                  <a:extLst>
                    <a:ext uri="{9D8B030D-6E8A-4147-A177-3AD203B41FA5}">
                      <a16:colId xmlns:a16="http://schemas.microsoft.com/office/drawing/2014/main" val="20002"/>
                    </a:ext>
                  </a:extLst>
                </a:gridCol>
                <a:gridCol w="2367643">
                  <a:extLst>
                    <a:ext uri="{9D8B030D-6E8A-4147-A177-3AD203B41FA5}">
                      <a16:colId xmlns:a16="http://schemas.microsoft.com/office/drawing/2014/main" val="20003"/>
                    </a:ext>
                  </a:extLst>
                </a:gridCol>
              </a:tblGrid>
              <a:tr h="370840">
                <a:tc>
                  <a:txBody>
                    <a:bodyPr/>
                    <a:lstStyle/>
                    <a:p>
                      <a:r>
                        <a:rPr lang="zh-CN" altLang="en-US" sz="2400" dirty="0"/>
                        <a:t>管理风格</a:t>
                      </a:r>
                    </a:p>
                  </a:txBody>
                  <a:tcPr/>
                </a:tc>
                <a:tc>
                  <a:txBody>
                    <a:bodyPr/>
                    <a:lstStyle/>
                    <a:p>
                      <a:r>
                        <a:rPr lang="zh-CN" altLang="en-US" sz="2400" dirty="0"/>
                        <a:t>优点</a:t>
                      </a:r>
                    </a:p>
                  </a:txBody>
                  <a:tcPr/>
                </a:tc>
                <a:tc>
                  <a:txBody>
                    <a:bodyPr/>
                    <a:lstStyle/>
                    <a:p>
                      <a:r>
                        <a:rPr lang="zh-CN" altLang="en-US" sz="2400" dirty="0"/>
                        <a:t>缺点</a:t>
                      </a:r>
                    </a:p>
                  </a:txBody>
                  <a:tcPr/>
                </a:tc>
                <a:tc>
                  <a:txBody>
                    <a:bodyPr/>
                    <a:lstStyle/>
                    <a:p>
                      <a:r>
                        <a:rPr lang="zh-CN" altLang="en-US" sz="2400" dirty="0"/>
                        <a:t>适用于</a:t>
                      </a:r>
                    </a:p>
                  </a:txBody>
                  <a:tcPr/>
                </a:tc>
                <a:extLst>
                  <a:ext uri="{0D108BD9-81ED-4DB2-BD59-A6C34878D82A}">
                    <a16:rowId xmlns:a16="http://schemas.microsoft.com/office/drawing/2014/main" val="10000"/>
                  </a:ext>
                </a:extLst>
              </a:tr>
              <a:tr h="370840">
                <a:tc>
                  <a:txBody>
                    <a:bodyPr/>
                    <a:lstStyle/>
                    <a:p>
                      <a:r>
                        <a:rPr lang="zh-CN" altLang="en-US" sz="2400" dirty="0"/>
                        <a:t>独裁式</a:t>
                      </a:r>
                    </a:p>
                  </a:txBody>
                  <a:tcPr/>
                </a:tc>
                <a:tc>
                  <a:txBody>
                    <a:bodyPr/>
                    <a:lstStyle/>
                    <a:p>
                      <a:r>
                        <a:rPr lang="zh-CN" altLang="en-US" sz="2400" dirty="0"/>
                        <a:t>快速决策</a:t>
                      </a:r>
                    </a:p>
                  </a:txBody>
                  <a:tcPr/>
                </a:tc>
                <a:tc>
                  <a:txBody>
                    <a:bodyPr/>
                    <a:lstStyle/>
                    <a:p>
                      <a:pPr>
                        <a:buFont typeface="Arial" pitchFamily="34" charset="0"/>
                        <a:buChar char="•"/>
                      </a:pPr>
                      <a:r>
                        <a:rPr lang="zh-CN" altLang="en-US" sz="2400" dirty="0"/>
                        <a:t>武断或错误决策</a:t>
                      </a:r>
                      <a:endParaRPr lang="en-US" altLang="zh-CN" sz="2400" dirty="0"/>
                    </a:p>
                    <a:p>
                      <a:pPr>
                        <a:buFont typeface="Arial" pitchFamily="34" charset="0"/>
                        <a:buChar char="•"/>
                      </a:pPr>
                      <a:r>
                        <a:rPr lang="zh-CN" altLang="en-US" sz="2400" dirty="0"/>
                        <a:t>限制成员的选择会导致士气低落</a:t>
                      </a:r>
                    </a:p>
                  </a:txBody>
                  <a:tcPr/>
                </a:tc>
                <a:tc>
                  <a:txBody>
                    <a:bodyPr/>
                    <a:lstStyle/>
                    <a:p>
                      <a:r>
                        <a:rPr lang="zh-CN" altLang="en-US" sz="2400" dirty="0"/>
                        <a:t>成熟、低风险、有详细说明的项目</a:t>
                      </a:r>
                    </a:p>
                  </a:txBody>
                  <a:tcPr/>
                </a:tc>
                <a:extLst>
                  <a:ext uri="{0D108BD9-81ED-4DB2-BD59-A6C34878D82A}">
                    <a16:rowId xmlns:a16="http://schemas.microsoft.com/office/drawing/2014/main" val="10001"/>
                  </a:ext>
                </a:extLst>
              </a:tr>
              <a:tr h="370840">
                <a:tc>
                  <a:txBody>
                    <a:bodyPr/>
                    <a:lstStyle/>
                    <a:p>
                      <a:r>
                        <a:rPr lang="zh-CN" altLang="en-US" sz="2400" dirty="0"/>
                        <a:t>放任式</a:t>
                      </a:r>
                    </a:p>
                  </a:txBody>
                  <a:tcPr/>
                </a:tc>
                <a:tc>
                  <a:txBody>
                    <a:bodyPr/>
                    <a:lstStyle/>
                    <a:p>
                      <a:r>
                        <a:rPr lang="zh-CN" altLang="en-US" sz="2400" dirty="0"/>
                        <a:t>充分发挥成员的创造力和个人价值</a:t>
                      </a:r>
                    </a:p>
                  </a:txBody>
                  <a:tcPr/>
                </a:tc>
                <a:tc>
                  <a:txBody>
                    <a:bodyPr/>
                    <a:lstStyle/>
                    <a:p>
                      <a:r>
                        <a:rPr lang="zh-CN" altLang="en-US" sz="2400" dirty="0"/>
                        <a:t>目标不明确、不易做决定</a:t>
                      </a:r>
                    </a:p>
                  </a:txBody>
                  <a:tcPr/>
                </a:tc>
                <a:tc>
                  <a:txBody>
                    <a:bodyPr/>
                    <a:lstStyle/>
                    <a:p>
                      <a:r>
                        <a:rPr lang="zh-CN" altLang="en-US" sz="2400" dirty="0"/>
                        <a:t>创新性、研究性项目</a:t>
                      </a:r>
                    </a:p>
                  </a:txBody>
                  <a:tcPr/>
                </a:tc>
                <a:extLst>
                  <a:ext uri="{0D108BD9-81ED-4DB2-BD59-A6C34878D82A}">
                    <a16:rowId xmlns:a16="http://schemas.microsoft.com/office/drawing/2014/main" val="10002"/>
                  </a:ext>
                </a:extLst>
              </a:tr>
              <a:tr h="370840">
                <a:tc>
                  <a:txBody>
                    <a:bodyPr/>
                    <a:lstStyle/>
                    <a:p>
                      <a:r>
                        <a:rPr lang="zh-CN" altLang="en-US" sz="2400" dirty="0"/>
                        <a:t>民主式</a:t>
                      </a:r>
                    </a:p>
                  </a:txBody>
                  <a:tcPr/>
                </a:tc>
                <a:tc>
                  <a:txBody>
                    <a:bodyPr/>
                    <a:lstStyle/>
                    <a:p>
                      <a:r>
                        <a:rPr lang="zh-CN" altLang="en-US" sz="2400" dirty="0"/>
                        <a:t>成员参与度高，愿意承担义务</a:t>
                      </a:r>
                    </a:p>
                  </a:txBody>
                  <a:tcPr/>
                </a:tc>
                <a:tc>
                  <a:txBody>
                    <a:bodyPr/>
                    <a:lstStyle/>
                    <a:p>
                      <a:pPr>
                        <a:buFont typeface="Arial" pitchFamily="34" charset="0"/>
                        <a:buChar char="•"/>
                      </a:pPr>
                      <a:r>
                        <a:rPr lang="zh-CN" altLang="en-US" sz="2400" dirty="0"/>
                        <a:t>延误时机</a:t>
                      </a:r>
                      <a:endParaRPr lang="en-US" altLang="zh-CN" sz="2400" dirty="0"/>
                    </a:p>
                    <a:p>
                      <a:pPr>
                        <a:buFont typeface="Arial" pitchFamily="34" charset="0"/>
                        <a:buChar char="•"/>
                      </a:pPr>
                      <a:r>
                        <a:rPr lang="zh-CN" altLang="en-US" sz="2400" dirty="0"/>
                        <a:t>多数人专政</a:t>
                      </a:r>
                    </a:p>
                  </a:txBody>
                  <a:tcPr/>
                </a:tc>
                <a:tc>
                  <a:txBody>
                    <a:bodyPr/>
                    <a:lstStyle/>
                    <a:p>
                      <a:r>
                        <a:rPr lang="zh-CN" altLang="en-US" sz="2400" dirty="0"/>
                        <a:t>大部分项目</a:t>
                      </a:r>
                    </a:p>
                  </a:txBody>
                  <a:tcPr/>
                </a:tc>
                <a:extLst>
                  <a:ext uri="{0D108BD9-81ED-4DB2-BD59-A6C34878D82A}">
                    <a16:rowId xmlns:a16="http://schemas.microsoft.com/office/drawing/2014/main" val="10003"/>
                  </a:ext>
                </a:extLst>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a:spLocks/>
          </p:cNvSpPr>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kumimoji="0" lang="zh-CN" altLang="en-US" sz="2400" b="0" i="0" u="none" strike="noStrike" kern="0" cap="none" spc="0" normalizeH="0" baseline="0" noProof="0" dirty="0">
                <a:ln>
                  <a:noFill/>
                </a:ln>
                <a:effectLst/>
                <a:uLnTx/>
                <a:uFillTx/>
                <a:latin typeface="微软雅黑" pitchFamily="34" charset="-122"/>
                <a:ea typeface="微软雅黑" pitchFamily="34" charset="-122"/>
                <a:cs typeface="+mn-cs"/>
              </a:rPr>
              <a:t>管理风格：</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建设和管理项目团队的“成果”</a:t>
            </a:r>
          </a:p>
        </p:txBody>
      </p:sp>
      <p:sp>
        <p:nvSpPr>
          <p:cNvPr id="3" name="内容占位符 2"/>
          <p:cNvSpPr>
            <a:spLocks noGrp="1"/>
          </p:cNvSpPr>
          <p:nvPr>
            <p:ph idx="1"/>
          </p:nvPr>
        </p:nvSpPr>
        <p:spPr/>
        <p:txBody>
          <a:bodyPr/>
          <a:lstStyle/>
          <a:p>
            <a:r>
              <a:rPr lang="zh-CN" altLang="en-US" sz="2400" dirty="0">
                <a:hlinkClick r:id="rId3" action="ppaction://hlinkfile"/>
              </a:rPr>
              <a:t>团队绩效评价</a:t>
            </a:r>
            <a:r>
              <a:rPr lang="zh-CN" altLang="en-US" sz="2400" dirty="0"/>
              <a:t>。随着项目团队建设工作的开展，项目管理团队应该对项目团队的有效性，进行正式或非正式评价：</a:t>
            </a:r>
            <a:endParaRPr lang="en-US" altLang="zh-CN" sz="2400" dirty="0"/>
          </a:p>
          <a:p>
            <a:pPr lvl="1"/>
            <a:r>
              <a:rPr lang="zh-CN" altLang="en-US" sz="2000" dirty="0"/>
              <a:t>个人技能的改进；</a:t>
            </a:r>
            <a:endParaRPr lang="en-US" altLang="zh-CN" sz="2000" dirty="0"/>
          </a:p>
          <a:p>
            <a:pPr lvl="1"/>
            <a:r>
              <a:rPr lang="zh-CN" altLang="en-US" sz="2000" dirty="0"/>
              <a:t>团队能力的改进；</a:t>
            </a:r>
            <a:endParaRPr lang="en-US" altLang="zh-CN" sz="2000" dirty="0"/>
          </a:p>
          <a:p>
            <a:pPr lvl="1"/>
            <a:r>
              <a:rPr lang="zh-CN" altLang="en-US" sz="2000" dirty="0"/>
              <a:t>团队成员离职率的降低；</a:t>
            </a:r>
            <a:endParaRPr lang="en-US" altLang="zh-CN" sz="2000" dirty="0"/>
          </a:p>
          <a:p>
            <a:pPr lvl="1"/>
            <a:r>
              <a:rPr lang="zh-CN" altLang="en-US" sz="2000" dirty="0"/>
              <a:t>团队凝聚力的加强；</a:t>
            </a:r>
            <a:endParaRPr lang="en-US" altLang="zh-CN" sz="2800" dirty="0"/>
          </a:p>
          <a:p>
            <a:r>
              <a:rPr lang="zh-CN" altLang="en-US" sz="2400" dirty="0">
                <a:hlinkClick r:id="rId4" action="ppaction://hlinkfile"/>
              </a:rPr>
              <a:t>变更请求</a:t>
            </a:r>
            <a:r>
              <a:rPr lang="zh-CN" altLang="en-US" sz="2400" dirty="0"/>
              <a:t>：主要是人员配备变更，例如把人员转派到其他任务、替换离开的成员等；</a:t>
            </a:r>
            <a:endParaRPr lang="en-US" altLang="zh-CN" sz="2400" dirty="0"/>
          </a:p>
          <a:p>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8. </a:t>
            </a:r>
            <a:r>
              <a:rPr lang="zh-CN" altLang="en-US" sz="2800" dirty="0"/>
              <a:t>风险管理</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1142999" y="2563598"/>
            <a:ext cx="7903029" cy="4082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7065802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a:t>
            </a:r>
          </a:p>
        </p:txBody>
      </p:sp>
      <p:sp>
        <p:nvSpPr>
          <p:cNvPr id="3" name="内容占位符 2"/>
          <p:cNvSpPr>
            <a:spLocks noGrp="1"/>
          </p:cNvSpPr>
          <p:nvPr>
            <p:ph idx="1"/>
          </p:nvPr>
        </p:nvSpPr>
        <p:spPr/>
        <p:txBody>
          <a:bodyPr/>
          <a:lstStyle/>
          <a:p>
            <a:r>
              <a:rPr lang="zh-CN" altLang="en-US" sz="2400" dirty="0"/>
              <a:t>在整个项目中，实施风险应对计划、跟踪已识别风险、监控残余风险、识别新风险和评估风险过程有效性：</a:t>
            </a:r>
            <a:endParaRPr lang="en-US" altLang="zh-CN" sz="2400" dirty="0"/>
          </a:p>
          <a:p>
            <a:pPr marL="776288" lvl="1" indent="-457200">
              <a:buFont typeface="+mj-lt"/>
              <a:buAutoNum type="arabicPeriod"/>
            </a:pPr>
            <a:r>
              <a:rPr lang="zh-CN" altLang="en-US" sz="2000" dirty="0"/>
              <a:t>随时关注项目本身和外部条件的变化，审查以前识别出的风险是否还存在，是否又有新的风险因素出现；</a:t>
            </a:r>
            <a:endParaRPr lang="en-US" altLang="zh-CN" sz="2000" dirty="0"/>
          </a:p>
          <a:p>
            <a:pPr marL="776288" lvl="1" indent="-457200">
              <a:buFont typeface="+mj-lt"/>
              <a:buAutoNum type="arabicPeriod"/>
            </a:pPr>
            <a:r>
              <a:rPr lang="zh-CN" altLang="en-US" sz="2000" dirty="0"/>
              <a:t>对新的风险因素制定应对计划，并且补充到风险应对计划中；</a:t>
            </a:r>
            <a:endParaRPr lang="en-US" altLang="zh-CN" sz="2000" dirty="0"/>
          </a:p>
          <a:p>
            <a:pPr marL="776288" lvl="1" indent="-457200">
              <a:buFont typeface="+mj-lt"/>
              <a:buAutoNum type="arabicPeriod"/>
            </a:pPr>
            <a:r>
              <a:rPr lang="zh-CN" altLang="en-US" sz="2000" dirty="0"/>
              <a:t>监视风险因素出现的征兆，及时根据风险应对计划采取预防或补救措施，并跟踪结果；</a:t>
            </a:r>
            <a:endParaRPr lang="en-US" altLang="zh-CN" sz="2000" dirty="0"/>
          </a:p>
          <a:p>
            <a:pPr marL="776288" lvl="1" indent="-457200">
              <a:buFont typeface="+mj-lt"/>
              <a:buAutoNum type="arabicPeriod"/>
            </a:pPr>
            <a:r>
              <a:rPr lang="zh-CN" altLang="en-US" sz="2000" dirty="0"/>
              <a:t>根据实际情况评估应对措施的效果，并做出适当的调整；</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监控风险的方法</a:t>
            </a:r>
          </a:p>
        </p:txBody>
      </p:sp>
      <p:sp>
        <p:nvSpPr>
          <p:cNvPr id="3" name="内容占位符 2"/>
          <p:cNvSpPr>
            <a:spLocks noGrp="1"/>
          </p:cNvSpPr>
          <p:nvPr>
            <p:ph idx="1"/>
          </p:nvPr>
        </p:nvSpPr>
        <p:spPr>
          <a:xfrm>
            <a:off x="381000" y="1371600"/>
            <a:ext cx="8229600" cy="4572000"/>
          </a:xfrm>
        </p:spPr>
        <p:txBody>
          <a:bodyPr/>
          <a:lstStyle/>
          <a:p>
            <a:r>
              <a:rPr lang="zh-CN" altLang="en-US" sz="2400" dirty="0"/>
              <a:t>风险再评估。定期识别新风险，对现有风险进行再评估以及删去已过时的风险；</a:t>
            </a:r>
            <a:endParaRPr lang="en-US" altLang="zh-CN" sz="2400" dirty="0"/>
          </a:p>
          <a:p>
            <a:r>
              <a:rPr lang="zh-CN" altLang="en-US" sz="2400" dirty="0"/>
              <a:t>状态审查会。风险管理应该是定期状态审查会中的一项议程</a:t>
            </a:r>
            <a:endParaRPr lang="en-US" altLang="zh-CN" sz="2400" dirty="0"/>
          </a:p>
          <a:p>
            <a:pPr lvl="1"/>
            <a:r>
              <a:rPr lang="zh-CN" altLang="en-US" sz="2000" dirty="0"/>
              <a:t>项目成员可以根据自己的判断补充风险因素，最好同时建议风险缓解措施；</a:t>
            </a:r>
            <a:endParaRPr lang="en-US" altLang="zh-CN" sz="2000" dirty="0"/>
          </a:p>
          <a:p>
            <a:pPr lvl="1"/>
            <a:r>
              <a:rPr lang="zh-CN" altLang="en-US" sz="2000" dirty="0"/>
              <a:t>同时，也可以为别人提出的风险因素提供风险应对措施；</a:t>
            </a:r>
            <a:endParaRPr lang="en-US" altLang="zh-CN" sz="2000" dirty="0"/>
          </a:p>
          <a:p>
            <a:r>
              <a:rPr lang="zh-CN" altLang="en-US" sz="2400" dirty="0"/>
              <a:t>储备分析。在项目的任何时点比较剩余应急储备与剩余风险量，从而确定剩余储备是否仍然合理； </a:t>
            </a:r>
            <a:endParaRPr lang="en-US" altLang="zh-CN" sz="2400" dirty="0"/>
          </a:p>
          <a:p>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监控风险的成果</a:t>
            </a:r>
          </a:p>
        </p:txBody>
      </p:sp>
      <p:sp>
        <p:nvSpPr>
          <p:cNvPr id="3" name="内容占位符 2"/>
          <p:cNvSpPr>
            <a:spLocks noGrp="1"/>
          </p:cNvSpPr>
          <p:nvPr>
            <p:ph sz="quarter" idx="1"/>
          </p:nvPr>
        </p:nvSpPr>
        <p:spPr>
          <a:xfrm>
            <a:off x="295275" y="1503363"/>
            <a:ext cx="8524875" cy="4313238"/>
          </a:xfrm>
        </p:spPr>
        <p:txBody>
          <a:bodyPr/>
          <a:lstStyle/>
          <a:p>
            <a:r>
              <a:rPr lang="zh-CN" altLang="en-US" sz="2400" dirty="0">
                <a:hlinkClick r:id="rId2" action="ppaction://hlinkfile"/>
              </a:rPr>
              <a:t>风险登记册（更新）</a:t>
            </a:r>
            <a:endParaRPr lang="en-US" altLang="zh-CN" sz="2400" dirty="0"/>
          </a:p>
          <a:p>
            <a:pPr lvl="1"/>
            <a:r>
              <a:rPr lang="zh-CN" altLang="en-US" sz="2000" dirty="0"/>
              <a:t>风险再评估、风险审计和定期风险审查的结果，例如新识别的风险、已有风险的概率影响调整等。还可能需要删去不复存在的风险并释放相应的储备； </a:t>
            </a:r>
            <a:endParaRPr lang="en-US" altLang="zh-CN" sz="2000" dirty="0"/>
          </a:p>
          <a:p>
            <a:pPr lvl="1"/>
            <a:r>
              <a:rPr lang="zh-CN" altLang="en-US" sz="2000" dirty="0"/>
              <a:t>风险和风险应对的实际结果； </a:t>
            </a:r>
            <a:endParaRPr lang="en-US" altLang="zh-CN" sz="2000" dirty="0"/>
          </a:p>
          <a:p>
            <a:r>
              <a:rPr lang="zh-CN" altLang="en-US" sz="2400" dirty="0"/>
              <a:t>变更请求； </a:t>
            </a:r>
            <a:endParaRPr lang="en-US" altLang="zh-CN" sz="2400" dirty="0"/>
          </a:p>
          <a:p>
            <a:r>
              <a:rPr lang="zh-CN" altLang="en-US" sz="2400" dirty="0"/>
              <a:t>项目管理计划（更新）； </a:t>
            </a:r>
            <a:endParaRPr lang="en-US" altLang="zh-CN"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项目团队最佳实践</a:t>
            </a:r>
          </a:p>
        </p:txBody>
      </p:sp>
      <p:sp>
        <p:nvSpPr>
          <p:cNvPr id="3" name="内容占位符 2"/>
          <p:cNvSpPr>
            <a:spLocks noGrp="1"/>
          </p:cNvSpPr>
          <p:nvPr>
            <p:ph idx="1"/>
          </p:nvPr>
        </p:nvSpPr>
        <p:spPr/>
        <p:txBody>
          <a:bodyPr/>
          <a:lstStyle/>
          <a:p>
            <a:r>
              <a:rPr lang="zh-CN" altLang="en-US" sz="2400" dirty="0"/>
              <a:t>通常需要召开一个全体人员的动员大会，互相了解，鼓舞士气</a:t>
            </a:r>
            <a:endParaRPr lang="en-US" altLang="zh-CN" sz="2400" dirty="0"/>
          </a:p>
          <a:p>
            <a:r>
              <a:rPr lang="zh-CN" altLang="en-US" sz="2400" dirty="0"/>
              <a:t>组建小型专业化团队（一般不超过</a:t>
            </a:r>
            <a:r>
              <a:rPr lang="en-US" altLang="zh-CN" sz="2400"/>
              <a:t>10</a:t>
            </a:r>
            <a:r>
              <a:rPr lang="zh-CN" altLang="en-US" sz="2400"/>
              <a:t>人</a:t>
            </a:r>
            <a:r>
              <a:rPr lang="zh-CN" altLang="en-US" sz="2400" dirty="0"/>
              <a:t>）</a:t>
            </a:r>
          </a:p>
          <a:p>
            <a:r>
              <a:rPr lang="zh-CN" altLang="en-US" sz="2400" dirty="0"/>
              <a:t>在同一地点共同工作（团队内部沟通、与客户沟通都很方便）</a:t>
            </a:r>
          </a:p>
          <a:p>
            <a:r>
              <a:rPr lang="zh-CN" altLang="en-US" sz="2400" dirty="0"/>
              <a:t>要求客户加入项目团队（指定特定接口人）</a:t>
            </a:r>
          </a:p>
          <a:p>
            <a:r>
              <a:rPr lang="zh-CN" altLang="en-US" sz="2400" dirty="0"/>
              <a:t>全体参与项目重要活动（项目不神秘原则）</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2999"/>
            <a:ext cx="91440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 </a:t>
            </a:r>
            <a:r>
              <a:rPr lang="zh-CN" altLang="en-US" sz="2800" dirty="0"/>
              <a:t>执行、汇报绩效指标</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2024741" y="3608614"/>
            <a:ext cx="1730829" cy="2334986"/>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5185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a:t>
            </a:r>
          </a:p>
        </p:txBody>
      </p:sp>
      <p:sp>
        <p:nvSpPr>
          <p:cNvPr id="3" name="内容占位符 2"/>
          <p:cNvSpPr>
            <a:spLocks noGrp="1"/>
          </p:cNvSpPr>
          <p:nvPr>
            <p:ph idx="1"/>
          </p:nvPr>
        </p:nvSpPr>
        <p:spPr/>
        <p:txBody>
          <a:bodyPr/>
          <a:lstStyle/>
          <a:p>
            <a:r>
              <a:rPr lang="zh-CN" altLang="en-US" sz="2400" dirty="0"/>
              <a:t>开发团队：依据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界面设计</a:t>
            </a:r>
            <a:r>
              <a:rPr lang="en-US" altLang="zh-CN" sz="2400" dirty="0"/>
              <a:t>》</a:t>
            </a:r>
            <a:r>
              <a:rPr lang="zh-CN" altLang="en-US" sz="2400" dirty="0"/>
              <a:t>、</a:t>
            </a:r>
            <a:r>
              <a:rPr lang="en-US" altLang="zh-CN" sz="2400" dirty="0"/>
              <a:t>《</a:t>
            </a:r>
            <a:r>
              <a:rPr lang="zh-CN" altLang="en-US" sz="2400" dirty="0"/>
              <a:t>详细设计</a:t>
            </a:r>
            <a:r>
              <a:rPr lang="en-US" altLang="zh-CN" sz="2400" dirty="0"/>
              <a:t>》</a:t>
            </a:r>
          </a:p>
          <a:p>
            <a:r>
              <a:rPr lang="zh-CN" altLang="en-US" sz="2400" dirty="0"/>
              <a:t>测试团队：依据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需求说明书</a:t>
            </a:r>
            <a:r>
              <a:rPr lang="en-US" altLang="zh-CN" sz="2400" dirty="0"/>
              <a:t>》</a:t>
            </a:r>
            <a:r>
              <a:rPr lang="zh-CN" altLang="en-US" sz="2400" dirty="0"/>
              <a:t>、</a:t>
            </a:r>
            <a:r>
              <a:rPr lang="en-US" altLang="zh-CN" sz="2400" dirty="0"/>
              <a:t>《</a:t>
            </a:r>
            <a:r>
              <a:rPr lang="zh-CN" altLang="en-US" sz="2400" dirty="0"/>
              <a:t>测试计划</a:t>
            </a:r>
            <a:r>
              <a:rPr lang="en-US" altLang="zh-CN" sz="2400" dirty="0"/>
              <a:t>》</a:t>
            </a:r>
            <a:r>
              <a:rPr lang="zh-CN" altLang="en-US" sz="2400" dirty="0"/>
              <a:t>、</a:t>
            </a:r>
            <a:r>
              <a:rPr lang="en-US" altLang="zh-CN" sz="2400" dirty="0"/>
              <a:t>《</a:t>
            </a:r>
            <a:r>
              <a:rPr lang="zh-CN" altLang="en-US" sz="2400" dirty="0"/>
              <a:t>测试用例</a:t>
            </a:r>
            <a:r>
              <a:rPr lang="en-US" altLang="zh-CN" sz="2400" dirty="0"/>
              <a:t>》</a:t>
            </a:r>
          </a:p>
          <a:p>
            <a:r>
              <a:rPr lang="zh-CN" altLang="en-US" sz="2400" dirty="0"/>
              <a:t>采购团队：依据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采购文件</a:t>
            </a:r>
            <a:r>
              <a:rPr lang="en-US" altLang="zh-CN" sz="2400" dirty="0"/>
              <a:t>》</a:t>
            </a:r>
            <a:endParaRPr lang="zh-CN" altLang="en-US" sz="2400" dirty="0"/>
          </a:p>
        </p:txBody>
      </p:sp>
    </p:spTree>
    <p:extLst>
      <p:ext uri="{BB962C8B-B14F-4D97-AF65-F5344CB8AC3E}">
        <p14:creationId xmlns:p14="http://schemas.microsoft.com/office/powerpoint/2010/main" val="1948886878"/>
      </p:ext>
    </p:extLst>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5635</TotalTime>
  <Words>5468</Words>
  <Application>Microsoft Office PowerPoint</Application>
  <PresentationFormat>全屏显示(4:3)</PresentationFormat>
  <Paragraphs>678</Paragraphs>
  <Slides>71</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71</vt:i4>
      </vt:variant>
    </vt:vector>
  </HeadingPairs>
  <TitlesOfParts>
    <vt:vector size="78" baseType="lpstr">
      <vt:lpstr>方正姚体</vt:lpstr>
      <vt:lpstr>黑体</vt:lpstr>
      <vt:lpstr>宋体</vt:lpstr>
      <vt:lpstr>微软雅黑</vt:lpstr>
      <vt:lpstr>Arial</vt:lpstr>
      <vt:lpstr>Wingdings</vt:lpstr>
      <vt:lpstr>Standarddesign</vt:lpstr>
      <vt:lpstr>第四章 项目执行与监控</vt:lpstr>
      <vt:lpstr>项目管理的过程</vt:lpstr>
      <vt:lpstr>思考</vt:lpstr>
      <vt:lpstr>执行与监控阶段的过程概述</vt:lpstr>
      <vt:lpstr>1. 组建团队、分工</vt:lpstr>
      <vt:lpstr>组建项目团队、分工</vt:lpstr>
      <vt:lpstr>项目团队最佳实践</vt:lpstr>
      <vt:lpstr>2. 执行、汇报绩效指标</vt:lpstr>
      <vt:lpstr>执行</vt:lpstr>
      <vt:lpstr>执行过程中的最佳实践</vt:lpstr>
      <vt:lpstr>实例：北京利达智通陈君发的实习总结</vt:lpstr>
      <vt:lpstr>持续集成</vt:lpstr>
      <vt:lpstr>每日构建</vt:lpstr>
      <vt:lpstr>实施质量控制</vt:lpstr>
      <vt:lpstr>实施采购</vt:lpstr>
      <vt:lpstr>汇报 &amp; 收集绩效指标</vt:lpstr>
      <vt:lpstr>3. 评审绩效</vt:lpstr>
      <vt:lpstr>评审各项绩效指标</vt:lpstr>
      <vt:lpstr>分析成本偏差（挣值管理 EVM)</vt:lpstr>
      <vt:lpstr>EVM中的重要概念</vt:lpstr>
      <vt:lpstr>挣值(EV)的例子</vt:lpstr>
      <vt:lpstr>挣值分析法操作步骤</vt:lpstr>
      <vt:lpstr>PowerPoint 演示文稿</vt:lpstr>
      <vt:lpstr>挣值管理法练习</vt:lpstr>
      <vt:lpstr>挣值管理中EV的估算方法</vt:lpstr>
      <vt:lpstr>EVM练习</vt:lpstr>
      <vt:lpstr>EVM练习</vt:lpstr>
      <vt:lpstr>EVM练习</vt:lpstr>
      <vt:lpstr>EVM练习</vt:lpstr>
      <vt:lpstr>EVM练习</vt:lpstr>
      <vt:lpstr>PowerPoint 演示文稿</vt:lpstr>
      <vt:lpstr>PowerPoint 演示文稿</vt:lpstr>
      <vt:lpstr>DEMO：在MS Project中进行挣值分析</vt:lpstr>
      <vt:lpstr>PowerPoint 演示文稿</vt:lpstr>
      <vt:lpstr>分析进度偏差原因</vt:lpstr>
      <vt:lpstr>分析范围偏差原因</vt:lpstr>
      <vt:lpstr>质量偏差</vt:lpstr>
      <vt:lpstr>分析成本偏差原因</vt:lpstr>
      <vt:lpstr>4. 报告绩效、沟通变更</vt:lpstr>
      <vt:lpstr>报告绩效情况</vt:lpstr>
      <vt:lpstr>沟通变更</vt:lpstr>
      <vt:lpstr>5. 变更控制 &amp; 实施变更</vt:lpstr>
      <vt:lpstr>变更的原则</vt:lpstr>
      <vt:lpstr>典型的变更控制流程</vt:lpstr>
      <vt:lpstr>变更控制委员会 </vt:lpstr>
      <vt:lpstr>6. 发布成果 &amp; 项目验收</vt:lpstr>
      <vt:lpstr>发布项目成果</vt:lpstr>
      <vt:lpstr>项目验收</vt:lpstr>
      <vt:lpstr>验收过程</vt:lpstr>
      <vt:lpstr>7. 项目团队建设和管理</vt:lpstr>
      <vt:lpstr>建设和管理项目团队</vt:lpstr>
      <vt:lpstr>团队发展阶段</vt:lpstr>
      <vt:lpstr>团队形成阶段</vt:lpstr>
      <vt:lpstr>团队震荡阶段</vt:lpstr>
      <vt:lpstr>团队规范阶段</vt:lpstr>
      <vt:lpstr>团队成熟阶段</vt:lpstr>
      <vt:lpstr>团队发展阶段</vt:lpstr>
      <vt:lpstr>建设团队</vt:lpstr>
      <vt:lpstr>建设团队</vt:lpstr>
      <vt:lpstr>建设团队</vt:lpstr>
      <vt:lpstr>管理团队</vt:lpstr>
      <vt:lpstr>管理团队</vt:lpstr>
      <vt:lpstr>管理团队</vt:lpstr>
      <vt:lpstr>管理团队</vt:lpstr>
      <vt:lpstr>建设和管理项目团队的“成果”</vt:lpstr>
      <vt:lpstr>8. 风险管理</vt:lpstr>
      <vt:lpstr>监控风险</vt:lpstr>
      <vt:lpstr>监控风险的方法</vt:lpstr>
      <vt:lpstr>监控风险的成果</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msy</cp:lastModifiedBy>
  <cp:revision>726</cp:revision>
  <dcterms:created xsi:type="dcterms:W3CDTF">2007-11-27T23:54:21Z</dcterms:created>
  <dcterms:modified xsi:type="dcterms:W3CDTF">2017-04-19T05:41:41Z</dcterms:modified>
</cp:coreProperties>
</file>