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301" r:id="rId5"/>
    <p:sldId id="394" r:id="rId6"/>
    <p:sldId id="261" r:id="rId7"/>
    <p:sldId id="395" r:id="rId8"/>
    <p:sldId id="396" r:id="rId9"/>
    <p:sldId id="397" r:id="rId10"/>
    <p:sldId id="398" r:id="rId11"/>
    <p:sldId id="399" r:id="rId12"/>
    <p:sldId id="38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2017/3/28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IoC&amp;DI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框架简介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8280400" cy="5256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应用服务定位器将查找逻辑从组件里分离出来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降低组件在查找方面的复杂性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增加组件的重用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这是用于查找资源的通用设计模式，并不局限于查找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lvl="1"/>
            <a:r>
              <a:rPr lang="en-US" altLang="zh-CN" dirty="0" err="1"/>
              <a:t>JavaEE</a:t>
            </a:r>
            <a:r>
              <a:rPr lang="zh-CN" altLang="en-US" dirty="0"/>
              <a:t>中的应用，如：</a:t>
            </a:r>
            <a:r>
              <a:rPr lang="en-US" altLang="zh-CN" dirty="0"/>
              <a:t>JNDI(Java</a:t>
            </a:r>
            <a:r>
              <a:rPr lang="zh-CN" altLang="en-US" dirty="0"/>
              <a:t>命名和目录接口</a:t>
            </a:r>
            <a:r>
              <a:rPr lang="en-US" altLang="zh-CN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局限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组件需要知道如何查找资源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4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1283730" cy="369332"/>
            <a:chOff x="6557818" y="5101878"/>
            <a:chExt cx="1283489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1206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的实现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1" y="3424236"/>
            <a:ext cx="1883253" cy="369332"/>
            <a:chOff x="3610222" y="5101878"/>
            <a:chExt cx="1882897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72001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IoC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Inversion </a:t>
            </a:r>
            <a:r>
              <a:rPr lang="en-US" altLang="zh-CN" dirty="0"/>
              <a:t>of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，控制反转）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设计原则，解耦组件之间的</a:t>
            </a:r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</a:t>
            </a:r>
            <a:r>
              <a:rPr lang="zh-CN" altLang="en-US" dirty="0" smtClean="0"/>
              <a:t>（</a:t>
            </a:r>
            <a:r>
              <a:rPr lang="en-US" altLang="zh-CN" dirty="0"/>
              <a:t> DI(Dependency Injection </a:t>
            </a:r>
            <a:r>
              <a:rPr lang="zh-CN" altLang="en-US" dirty="0" smtClean="0"/>
              <a:t>，依赖注入）：</a:t>
            </a:r>
            <a:endParaRPr lang="en-US" altLang="zh-CN" dirty="0" smtClean="0"/>
          </a:p>
          <a:p>
            <a:pPr lvl="1"/>
            <a:r>
              <a:rPr lang="zh-CN" altLang="en-US" dirty="0"/>
              <a:t>具体的设计模式，体现了</a:t>
            </a:r>
            <a:r>
              <a:rPr lang="en-US" altLang="zh-CN" dirty="0" err="1"/>
              <a:t>IoC</a:t>
            </a:r>
            <a:r>
              <a:rPr lang="zh-CN" altLang="en-US" dirty="0"/>
              <a:t>的设计原则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DI</a:t>
            </a:r>
            <a:r>
              <a:rPr lang="zh-CN" altLang="en-US" dirty="0"/>
              <a:t>是</a:t>
            </a:r>
            <a:r>
              <a:rPr lang="en-US" altLang="zh-CN" dirty="0" err="1"/>
              <a:t>IoC</a:t>
            </a:r>
            <a:r>
              <a:rPr lang="zh-CN" altLang="en-US" dirty="0"/>
              <a:t>最典型的实现，所以术语</a:t>
            </a:r>
            <a:r>
              <a:rPr lang="en-US" altLang="zh-CN" dirty="0" err="1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r>
              <a:rPr lang="zh-CN" altLang="en-US" dirty="0"/>
              <a:t>经常被混用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7319">
            <a:off x="9192173" y="3613594"/>
            <a:ext cx="2675150" cy="27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好的获取资源的解决方案</a:t>
            </a:r>
            <a:endParaRPr lang="en-US" altLang="zh-CN" dirty="0"/>
          </a:p>
          <a:p>
            <a:pPr lvl="1"/>
            <a:r>
              <a:rPr lang="zh-CN" altLang="en-US" dirty="0"/>
              <a:t>由容器主动将资源推送到它所管理的组件里，组件要有接受资源的方式</a:t>
            </a:r>
            <a:endParaRPr lang="en-US" altLang="zh-CN" dirty="0"/>
          </a:p>
          <a:p>
            <a:pPr lvl="1"/>
            <a:r>
              <a:rPr lang="zh-CN" altLang="en-US" dirty="0"/>
              <a:t>查找的被动形式</a:t>
            </a:r>
          </a:p>
          <a:p>
            <a:pPr lvl="1"/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5447762" y="3421745"/>
            <a:ext cx="4198513" cy="1694473"/>
          </a:xfrm>
          <a:prstGeom prst="wedgeEllipseCallout">
            <a:avLst>
              <a:gd name="adj1" fmla="val -64698"/>
              <a:gd name="adj2" fmla="val 59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Don’t call </a:t>
            </a:r>
            <a:r>
              <a:rPr lang="en-US" altLang="zh-CN" dirty="0" err="1" smtClean="0"/>
              <a:t>us,we’ll</a:t>
            </a:r>
            <a:r>
              <a:rPr lang="en-US" altLang="zh-CN" dirty="0" smtClean="0"/>
              <a:t> call you!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7762" y="5384980"/>
            <a:ext cx="3281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好莱坞原则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3" y="3879629"/>
            <a:ext cx="242857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不需要服务定位器</a:t>
            </a:r>
            <a:endParaRPr lang="en-US" altLang="zh-CN" dirty="0"/>
          </a:p>
          <a:p>
            <a:pPr lvl="1"/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/>
              <a:t>)</a:t>
            </a:r>
            <a:r>
              <a:rPr lang="zh-CN" altLang="en-US" dirty="0"/>
              <a:t>增加接受资源的方法</a:t>
            </a:r>
            <a:r>
              <a:rPr lang="en-US" altLang="zh-CN" dirty="0"/>
              <a:t>(setter)</a:t>
            </a:r>
          </a:p>
          <a:p>
            <a:pPr lvl="1"/>
            <a:r>
              <a:rPr lang="zh-CN" altLang="en-US" dirty="0"/>
              <a:t>由容器将组件</a:t>
            </a:r>
            <a:r>
              <a:rPr lang="en-US" altLang="zh-CN" dirty="0"/>
              <a:t>(</a:t>
            </a:r>
            <a:r>
              <a:rPr lang="en-US" altLang="zh-CN" dirty="0" err="1"/>
              <a:t>ReportGenerator</a:t>
            </a:r>
            <a:r>
              <a:rPr lang="en-US" altLang="zh-CN" dirty="0"/>
              <a:t>)</a:t>
            </a:r>
            <a:r>
              <a:rPr lang="zh-CN" altLang="en-US" dirty="0"/>
              <a:t>注入到另一个组件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完全面向接口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7991475" cy="568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54771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不同类型的依赖注入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主要有三种类型的</a:t>
            </a:r>
            <a:r>
              <a:rPr lang="en-US" altLang="zh-CN" dirty="0"/>
              <a:t>DI</a:t>
            </a:r>
          </a:p>
          <a:p>
            <a:pPr lvl="1"/>
            <a:r>
              <a:rPr lang="zh-CN" altLang="en-US" dirty="0"/>
              <a:t>接口注入（</a:t>
            </a:r>
            <a:r>
              <a:rPr lang="en-US" altLang="zh-CN" dirty="0"/>
              <a:t>Type1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setter</a:t>
            </a:r>
            <a:r>
              <a:rPr lang="zh-CN" altLang="en-US" dirty="0"/>
              <a:t>注入（</a:t>
            </a:r>
            <a:r>
              <a:rPr lang="en-US" altLang="zh-CN" dirty="0"/>
              <a:t>Type2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构造器注入（</a:t>
            </a:r>
            <a:r>
              <a:rPr lang="en-US" altLang="zh-CN" dirty="0"/>
              <a:t>Type3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流行程度最广的：</a:t>
            </a:r>
            <a:r>
              <a:rPr lang="en-US" altLang="zh-CN" dirty="0"/>
              <a:t>setter</a:t>
            </a:r>
            <a:r>
              <a:rPr lang="zh-CN" altLang="en-US" dirty="0"/>
              <a:t>注入</a:t>
            </a:r>
            <a:endParaRPr lang="en-US" altLang="zh-CN" dirty="0"/>
          </a:p>
          <a:p>
            <a:pPr lvl="1"/>
            <a:r>
              <a:rPr lang="zh-CN" altLang="en-US" dirty="0"/>
              <a:t>有可能忘记注入，会抛出空指针</a:t>
            </a:r>
            <a:endParaRPr lang="en-US" altLang="zh-CN" dirty="0"/>
          </a:p>
          <a:p>
            <a:pPr lvl="1"/>
            <a:r>
              <a:rPr lang="zh-CN" altLang="en-US" dirty="0"/>
              <a:t>代码安全有可能存在问题，依赖会被修改</a:t>
            </a:r>
            <a:endParaRPr lang="en-US" altLang="zh-CN" dirty="0"/>
          </a:p>
          <a:p>
            <a:r>
              <a:rPr lang="zh-CN" altLang="en-US" dirty="0"/>
              <a:t>构造器注入</a:t>
            </a:r>
            <a:endParaRPr lang="en-US" altLang="zh-CN" dirty="0"/>
          </a:p>
          <a:p>
            <a:pPr lvl="1"/>
            <a:r>
              <a:rPr lang="zh-CN" altLang="en-US" dirty="0"/>
              <a:t>可避免</a:t>
            </a:r>
            <a:r>
              <a:rPr lang="en-US" altLang="zh-CN" dirty="0"/>
              <a:t>setter</a:t>
            </a:r>
            <a:r>
              <a:rPr lang="zh-CN" altLang="en-US" dirty="0"/>
              <a:t>注入的一些缺点</a:t>
            </a:r>
            <a:endParaRPr lang="en-US" altLang="zh-CN" dirty="0"/>
          </a:p>
          <a:p>
            <a:pPr lvl="1"/>
            <a:r>
              <a:rPr lang="zh-CN" altLang="en-US" dirty="0"/>
              <a:t>没有含义明确的方法名，对参数位置与数量有要求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框架介绍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7606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zh-CN" dirty="0">
                <a:latin typeface="Bookman Old Style" panose="02050604050505020204" pitchFamily="18" charset="0"/>
              </a:rPr>
              <a:t>Rod </a:t>
            </a:r>
            <a:r>
              <a:rPr lang="zh-CN" altLang="zh-CN" dirty="0" smtClean="0">
                <a:latin typeface="Bookman Old Style" panose="02050604050505020204" pitchFamily="18" charset="0"/>
              </a:rPr>
              <a:t>Johnso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SpringFramework创始人</a:t>
            </a:r>
            <a:r>
              <a:rPr lang="zh-CN" altLang="zh-CN" dirty="0">
                <a:latin typeface="Bookman Old Style" panose="02050604050505020204" pitchFamily="18" charset="0"/>
              </a:rPr>
              <a:t>, interface21 </a:t>
            </a:r>
            <a:r>
              <a:rPr lang="zh-CN" altLang="zh-CN" dirty="0" smtClean="0">
                <a:latin typeface="Bookman Old Style" panose="02050604050505020204" pitchFamily="18" charset="0"/>
              </a:rPr>
              <a:t>CEO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丰富</a:t>
            </a:r>
            <a:r>
              <a:rPr lang="zh-CN" altLang="zh-CN" dirty="0">
                <a:latin typeface="Bookman Old Style" panose="02050604050505020204" pitchFamily="18" charset="0"/>
              </a:rPr>
              <a:t>的c/c++背景，丰富的金融行业</a:t>
            </a:r>
            <a:r>
              <a:rPr lang="zh-CN" altLang="zh-CN" dirty="0" smtClean="0">
                <a:latin typeface="Bookman Old Style" panose="02050604050505020204" pitchFamily="18" charset="0"/>
              </a:rPr>
              <a:t>背景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1996年</a:t>
            </a:r>
            <a:r>
              <a:rPr lang="zh-CN" altLang="zh-CN" dirty="0">
                <a:latin typeface="Bookman Old Style" panose="02050604050505020204" pitchFamily="18" charset="0"/>
              </a:rPr>
              <a:t>开始关注Java服务器端技术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Servlet2.4和JDO2.0专家组成员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2002年著写</a:t>
            </a:r>
            <a:r>
              <a:rPr lang="zh-CN" altLang="zh-CN" dirty="0" smtClean="0">
                <a:latin typeface="Bookman Old Style" panose="02050604050505020204" pitchFamily="18" charset="0"/>
              </a:rPr>
              <a:t>《</a:t>
            </a:r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Expoert one-on-one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zh-CN" altLang="zh-CN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J2EE设计与开发</a:t>
            </a:r>
            <a:r>
              <a:rPr lang="zh-CN" altLang="zh-CN" sz="2400" dirty="0" smtClean="0">
                <a:latin typeface="Bookman Old Style" panose="02050604050505020204" pitchFamily="18" charset="0"/>
              </a:rPr>
              <a:t>》</a:t>
            </a:r>
            <a:r>
              <a:rPr lang="zh-CN" altLang="zh-CN" sz="2400" dirty="0">
                <a:latin typeface="Bookman Old Style" panose="02050604050505020204" pitchFamily="18" charset="0"/>
              </a:rPr>
              <a:t>，改变了Java</a:t>
            </a:r>
            <a:r>
              <a:rPr lang="zh-CN" altLang="zh-CN" sz="2400" dirty="0">
                <a:latin typeface="Bookman Old Style" panose="02050604050505020204" pitchFamily="18" charset="0"/>
              </a:rPr>
              <a:t>世界</a:t>
            </a:r>
            <a:endParaRPr lang="zh-CN" altLang="zh-CN" sz="2400" dirty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技术主张：技术实用为本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音乐学博士</a:t>
            </a:r>
          </a:p>
        </p:txBody>
      </p:sp>
      <p:pic>
        <p:nvPicPr>
          <p:cNvPr id="9" name="Picture 4" descr="boo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35" y="4719638"/>
            <a:ext cx="1162050" cy="14573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joh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73" y="2127251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o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8" y="4719638"/>
            <a:ext cx="1144587" cy="14398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面向对象回顾和案例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306819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7606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28666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框架实现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组件均由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来管理和组装</a:t>
            </a:r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25" y="1553369"/>
            <a:ext cx="7369175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是一个由</a:t>
            </a:r>
            <a:r>
              <a:rPr lang="en-US" altLang="zh-CN" dirty="0">
                <a:latin typeface="+mn-ea"/>
              </a:rPr>
              <a:t>Spring </a:t>
            </a:r>
            <a:r>
              <a:rPr lang="en-US" altLang="zh-CN" dirty="0" err="1">
                <a:latin typeface="+mn-ea"/>
              </a:rPr>
              <a:t>IoC</a:t>
            </a:r>
            <a:r>
              <a:rPr lang="zh-CN" altLang="en-US" dirty="0">
                <a:latin typeface="+mn-ea"/>
              </a:rPr>
              <a:t>容器进行实例化、装配和管理的</a:t>
            </a:r>
            <a:r>
              <a:rPr lang="zh-CN" altLang="en-US" dirty="0" smtClean="0">
                <a:latin typeface="+mn-ea"/>
              </a:rPr>
              <a:t>对象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Beans</a:t>
            </a:r>
            <a:r>
              <a:rPr lang="zh-CN" altLang="en-US" dirty="0">
                <a:latin typeface="+mn-ea"/>
              </a:rPr>
              <a:t>以及他们之间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依赖</a:t>
            </a:r>
            <a:r>
              <a:rPr lang="zh-CN" altLang="en-US" dirty="0" smtClean="0">
                <a:latin typeface="+mn-ea"/>
              </a:rPr>
              <a:t>关系是</a:t>
            </a:r>
            <a:r>
              <a:rPr lang="zh-CN" altLang="en-US" dirty="0">
                <a:latin typeface="+mn-ea"/>
              </a:rPr>
              <a:t>通过容器</a:t>
            </a:r>
            <a:r>
              <a:rPr lang="zh-CN" altLang="en-US" dirty="0" smtClean="0">
                <a:latin typeface="+mn-ea"/>
              </a:rPr>
              <a:t>使用配置元数据反应出来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配置元数据：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基于注解的配置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IoC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DI</a:t>
            </a:r>
            <a:r>
              <a:rPr lang="zh-CN" altLang="en-US" dirty="0" smtClean="0">
                <a:latin typeface="+mn-ea"/>
              </a:rPr>
              <a:t>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三种</a:t>
            </a:r>
            <a:r>
              <a:rPr lang="zh-CN" altLang="en-US" dirty="0" smtClean="0">
                <a:latin typeface="+mn-ea"/>
              </a:rPr>
              <a:t>形式的依赖注入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种配置元数据的方法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面向对象回顾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2363" y="2651125"/>
            <a:ext cx="2116137" cy="2117725"/>
            <a:chOff x="4931904" y="2651491"/>
            <a:chExt cx="2117187" cy="2117187"/>
          </a:xfrm>
        </p:grpSpPr>
        <p:sp>
          <p:nvSpPr>
            <p:cNvPr id="29" name="Oval 2@|1FFC:192|FBC:16777215|LFC:192|LBC:16777215"/>
            <p:cNvSpPr/>
            <p:nvPr/>
          </p:nvSpPr>
          <p:spPr>
            <a:xfrm>
              <a:off x="4931904" y="2651491"/>
              <a:ext cx="2117187" cy="2117187"/>
            </a:xfrm>
            <a:prstGeom prst="ellipse">
              <a:avLst/>
            </a:prstGeom>
            <a:solidFill>
              <a:srgbClr val="1E8300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68" name="Picture 12@|13FFC:16777215|FBC:16777215|LFC:0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2472" y="3187920"/>
              <a:ext cx="915585" cy="101864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1051" y="2132013"/>
            <a:ext cx="4233862" cy="1327150"/>
            <a:chOff x="780627" y="2132181"/>
            <a:chExt cx="4234020" cy="1326809"/>
          </a:xfrm>
        </p:grpSpPr>
        <p:sp>
          <p:nvSpPr>
            <p:cNvPr id="31" name="Oval 38@|1FFC:3675918|FBC:16777215|LFC:192|LBC:16777215"/>
            <p:cNvSpPr/>
            <p:nvPr/>
          </p:nvSpPr>
          <p:spPr>
            <a:xfrm>
              <a:off x="3433892" y="2132181"/>
              <a:ext cx="1323955" cy="1326809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4" name="Straight Connector 5@|9FFC:0|FBC:0|LFC:192|LBC:16777215"/>
            <p:cNvCxnSpPr/>
            <p:nvPr/>
          </p:nvCxnSpPr>
          <p:spPr>
            <a:xfrm>
              <a:off x="4695072" y="3110883"/>
              <a:ext cx="319575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94@|5FFC:16777215|FBC:16777215|LFC:16777215|LBC:16777215"/>
            <p:cNvSpPr/>
            <p:nvPr/>
          </p:nvSpPr>
          <p:spPr bwMode="auto">
            <a:xfrm>
              <a:off x="3881445" y="2547660"/>
              <a:ext cx="498635" cy="520245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TextBox 13@|17FFC:16777215|FBC:16777215|LFC:16777215|LBC:16777215"/>
            <p:cNvSpPr txBox="1"/>
            <p:nvPr/>
          </p:nvSpPr>
          <p:spPr>
            <a:xfrm>
              <a:off x="780627" y="2393664"/>
              <a:ext cx="2298246" cy="6153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应用程序通过类和接口组织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1051" y="4149725"/>
            <a:ext cx="4324349" cy="1323975"/>
            <a:chOff x="780627" y="4149501"/>
            <a:chExt cx="4325330" cy="1323954"/>
          </a:xfrm>
        </p:grpSpPr>
        <p:sp>
          <p:nvSpPr>
            <p:cNvPr id="33" name="Oval 41@|1FFC:3675918|FBC:16777215|LFC:192|LBC:16777215"/>
            <p:cNvSpPr/>
            <p:nvPr/>
          </p:nvSpPr>
          <p:spPr>
            <a:xfrm>
              <a:off x="3433892" y="4149501"/>
              <a:ext cx="1323955" cy="1323954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Straight Connector 44@|9FFC:0|FBC:0|LFC:192|LBC:16777215"/>
            <p:cNvCxnSpPr/>
            <p:nvPr/>
          </p:nvCxnSpPr>
          <p:spPr>
            <a:xfrm flipV="1">
              <a:off x="4732168" y="4269341"/>
              <a:ext cx="373789" cy="245388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7" name="组合 46"/>
            <p:cNvGrpSpPr/>
            <p:nvPr/>
          </p:nvGrpSpPr>
          <p:grpSpPr>
            <a:xfrm>
              <a:off x="3881445" y="4642541"/>
              <a:ext cx="403174" cy="403174"/>
              <a:chOff x="749300" y="4614863"/>
              <a:chExt cx="414338" cy="414337"/>
            </a:xfrm>
          </p:grpSpPr>
          <p:sp>
            <p:nvSpPr>
              <p:cNvPr id="48" name="Oval 69@|1FFC:1677721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749300" y="4614863"/>
                <a:ext cx="414338" cy="414337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0@|5FFC:16777215|FBC:16777215|LFC:16777215|LBC:16777215"/>
              <p:cNvSpPr/>
              <p:nvPr/>
            </p:nvSpPr>
            <p:spPr bwMode="auto">
              <a:xfrm>
                <a:off x="839788" y="4740275"/>
                <a:ext cx="196850" cy="198438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13@|17FFC:16777215|FBC:16777215|LFC:16777215|LBC:16777215"/>
            <p:cNvSpPr txBox="1"/>
            <p:nvPr/>
          </p:nvSpPr>
          <p:spPr>
            <a:xfrm>
              <a:off x="780627" y="4488652"/>
              <a:ext cx="2298246" cy="6155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4.OOP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的编程元素实现核心的业务需要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65949" y="2132013"/>
            <a:ext cx="4157699" cy="1327150"/>
            <a:chOff x="6966342" y="2132181"/>
            <a:chExt cx="4158040" cy="1326810"/>
          </a:xfrm>
        </p:grpSpPr>
        <p:sp>
          <p:nvSpPr>
            <p:cNvPr id="30" name="Oval 37@|1FFC:3675918|FBC:16777215|LFC:192|LBC:16777215"/>
            <p:cNvSpPr/>
            <p:nvPr/>
          </p:nvSpPr>
          <p:spPr>
            <a:xfrm>
              <a:off x="7223144" y="2132181"/>
              <a:ext cx="1323955" cy="1326810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6" name="Straight Connector 46@|9FFC:0|FBC:0|LFC:192|LBC:16777215"/>
            <p:cNvCxnSpPr/>
            <p:nvPr/>
          </p:nvCxnSpPr>
          <p:spPr>
            <a:xfrm flipV="1">
              <a:off x="6966342" y="3110882"/>
              <a:ext cx="345256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610953" y="2547553"/>
              <a:ext cx="499939" cy="496064"/>
              <a:chOff x="2447925" y="3514725"/>
              <a:chExt cx="204787" cy="203200"/>
            </a:xfrm>
            <a:solidFill>
              <a:schemeClr val="bg1"/>
            </a:solidFill>
          </p:grpSpPr>
          <p:sp>
            <p:nvSpPr>
              <p:cNvPr id="44" name="Freeform 690@|5FFC:0|FBC:0|LFC:0|LBC:16777215"/>
              <p:cNvSpPr>
                <a:spLocks noEditPoints="1"/>
              </p:cNvSpPr>
              <p:nvPr/>
            </p:nvSpPr>
            <p:spPr bwMode="auto">
              <a:xfrm>
                <a:off x="2562225" y="3632200"/>
                <a:ext cx="88900" cy="85725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691@|5FFC:0|FBC:0|LFC:0|LBC:16777215"/>
              <p:cNvSpPr/>
              <p:nvPr/>
            </p:nvSpPr>
            <p:spPr bwMode="auto">
              <a:xfrm>
                <a:off x="2447925" y="3514725"/>
                <a:ext cx="90487" cy="92075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Freeform 692@|5FFC:0|FBC:0|LFC:0|LBC:16777215"/>
              <p:cNvSpPr/>
              <p:nvPr/>
            </p:nvSpPr>
            <p:spPr bwMode="auto">
              <a:xfrm>
                <a:off x="2447925" y="3514725"/>
                <a:ext cx="204787" cy="203200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13@|17FFC:16777215|FBC:16777215|LFC:16777215|LBC:16777215"/>
            <p:cNvSpPr txBox="1"/>
            <p:nvPr/>
          </p:nvSpPr>
          <p:spPr>
            <a:xfrm>
              <a:off x="8826136" y="2393664"/>
              <a:ext cx="2298246" cy="9230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基本思想：将系统分解为一组可重用的对象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6576" y="4143375"/>
            <a:ext cx="4237077" cy="1323975"/>
            <a:chOff x="6886447" y="4143795"/>
            <a:chExt cx="4237935" cy="1323955"/>
          </a:xfrm>
        </p:grpSpPr>
        <p:sp>
          <p:nvSpPr>
            <p:cNvPr id="32" name="Oval 39@|1FFC:3675918|FBC:16777215|LFC:192|LBC:16777215"/>
            <p:cNvSpPr/>
            <p:nvPr/>
          </p:nvSpPr>
          <p:spPr>
            <a:xfrm>
              <a:off x="7223145" y="4143795"/>
              <a:ext cx="1323955" cy="1323955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7" name="Straight Connector 48@|9FFC:0|FBC:0|LFC:192|LBC:16777215"/>
            <p:cNvCxnSpPr/>
            <p:nvPr/>
          </p:nvCxnSpPr>
          <p:spPr>
            <a:xfrm>
              <a:off x="6886447" y="4269340"/>
              <a:ext cx="413737" cy="245387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7630468" y="4542903"/>
              <a:ext cx="509306" cy="525735"/>
              <a:chOff x="6118225" y="6365876"/>
              <a:chExt cx="196850" cy="203200"/>
            </a:xfrm>
            <a:solidFill>
              <a:schemeClr val="bg1"/>
            </a:solidFill>
          </p:grpSpPr>
          <p:sp>
            <p:nvSpPr>
              <p:cNvPr id="40" name="Freeform 463@|5FFC:0|FBC:0|LFC:0|LBC:16777215"/>
              <p:cNvSpPr/>
              <p:nvPr/>
            </p:nvSpPr>
            <p:spPr bwMode="auto">
              <a:xfrm>
                <a:off x="6169025" y="6365876"/>
                <a:ext cx="63500" cy="65088"/>
              </a:xfrm>
              <a:custGeom>
                <a:avLst/>
                <a:gdLst>
                  <a:gd name="T0" fmla="*/ 45 w 91"/>
                  <a:gd name="T1" fmla="*/ 91 h 91"/>
                  <a:gd name="T2" fmla="*/ 56 w 91"/>
                  <a:gd name="T3" fmla="*/ 90 h 91"/>
                  <a:gd name="T4" fmla="*/ 41 w 91"/>
                  <a:gd name="T5" fmla="*/ 77 h 91"/>
                  <a:gd name="T6" fmla="*/ 31 w 91"/>
                  <a:gd name="T7" fmla="*/ 60 h 91"/>
                  <a:gd name="T8" fmla="*/ 37 w 91"/>
                  <a:gd name="T9" fmla="*/ 40 h 91"/>
                  <a:gd name="T10" fmla="*/ 58 w 91"/>
                  <a:gd name="T11" fmla="*/ 31 h 91"/>
                  <a:gd name="T12" fmla="*/ 74 w 91"/>
                  <a:gd name="T13" fmla="*/ 37 h 91"/>
                  <a:gd name="T14" fmla="*/ 91 w 91"/>
                  <a:gd name="T15" fmla="*/ 50 h 91"/>
                  <a:gd name="T16" fmla="*/ 91 w 91"/>
                  <a:gd name="T17" fmla="*/ 46 h 91"/>
                  <a:gd name="T18" fmla="*/ 45 w 91"/>
                  <a:gd name="T19" fmla="*/ 0 h 91"/>
                  <a:gd name="T20" fmla="*/ 0 w 91"/>
                  <a:gd name="T21" fmla="*/ 46 h 91"/>
                  <a:gd name="T22" fmla="*/ 45 w 91"/>
                  <a:gd name="T2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cubicBezTo>
                      <a:pt x="49" y="91"/>
                      <a:pt x="53" y="91"/>
                      <a:pt x="56" y="90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5" y="73"/>
                      <a:pt x="32" y="67"/>
                      <a:pt x="31" y="60"/>
                    </a:cubicBezTo>
                    <a:cubicBezTo>
                      <a:pt x="31" y="53"/>
                      <a:pt x="33" y="46"/>
                      <a:pt x="37" y="40"/>
                    </a:cubicBezTo>
                    <a:cubicBezTo>
                      <a:pt x="42" y="34"/>
                      <a:pt x="50" y="31"/>
                      <a:pt x="58" y="31"/>
                    </a:cubicBezTo>
                    <a:cubicBezTo>
                      <a:pt x="64" y="31"/>
                      <a:pt x="70" y="33"/>
                      <a:pt x="74" y="37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7"/>
                      <a:pt x="91" y="46"/>
                    </a:cubicBezTo>
                    <a:cubicBezTo>
                      <a:pt x="91" y="21"/>
                      <a:pt x="71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464@|5FFC:0|FBC:0|LFC:0|LBC:16777215"/>
              <p:cNvSpPr/>
              <p:nvPr/>
            </p:nvSpPr>
            <p:spPr bwMode="auto">
              <a:xfrm>
                <a:off x="6200775" y="6399213"/>
                <a:ext cx="114300" cy="100013"/>
              </a:xfrm>
              <a:custGeom>
                <a:avLst/>
                <a:gdLst>
                  <a:gd name="T0" fmla="*/ 104 w 163"/>
                  <a:gd name="T1" fmla="*/ 26 h 143"/>
                  <a:gd name="T2" fmla="*/ 79 w 163"/>
                  <a:gd name="T3" fmla="*/ 31 h 143"/>
                  <a:gd name="T4" fmla="*/ 66 w 163"/>
                  <a:gd name="T5" fmla="*/ 40 h 143"/>
                  <a:gd name="T6" fmla="*/ 20 w 163"/>
                  <a:gd name="T7" fmla="*/ 2 h 143"/>
                  <a:gd name="T8" fmla="*/ 13 w 163"/>
                  <a:gd name="T9" fmla="*/ 0 h 143"/>
                  <a:gd name="T10" fmla="*/ 4 w 163"/>
                  <a:gd name="T11" fmla="*/ 4 h 143"/>
                  <a:gd name="T12" fmla="*/ 5 w 163"/>
                  <a:gd name="T13" fmla="*/ 20 h 143"/>
                  <a:gd name="T14" fmla="*/ 52 w 163"/>
                  <a:gd name="T15" fmla="*/ 58 h 143"/>
                  <a:gd name="T16" fmla="*/ 46 w 163"/>
                  <a:gd name="T17" fmla="*/ 73 h 143"/>
                  <a:gd name="T18" fmla="*/ 45 w 163"/>
                  <a:gd name="T19" fmla="*/ 81 h 143"/>
                  <a:gd name="T20" fmla="*/ 73 w 163"/>
                  <a:gd name="T21" fmla="*/ 66 h 143"/>
                  <a:gd name="T22" fmla="*/ 89 w 163"/>
                  <a:gd name="T23" fmla="*/ 62 h 143"/>
                  <a:gd name="T24" fmla="*/ 119 w 163"/>
                  <a:gd name="T25" fmla="*/ 79 h 143"/>
                  <a:gd name="T26" fmla="*/ 106 w 163"/>
                  <a:gd name="T27" fmla="*/ 125 h 143"/>
                  <a:gd name="T28" fmla="*/ 82 w 163"/>
                  <a:gd name="T29" fmla="*/ 139 h 143"/>
                  <a:gd name="T30" fmla="*/ 104 w 163"/>
                  <a:gd name="T31" fmla="*/ 143 h 143"/>
                  <a:gd name="T32" fmla="*/ 163 w 163"/>
                  <a:gd name="T33" fmla="*/ 84 h 143"/>
                  <a:gd name="T34" fmla="*/ 104 w 163"/>
                  <a:gd name="T35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43">
                    <a:moveTo>
                      <a:pt x="104" y="26"/>
                    </a:moveTo>
                    <a:cubicBezTo>
                      <a:pt x="95" y="26"/>
                      <a:pt x="86" y="28"/>
                      <a:pt x="79" y="31"/>
                    </a:cubicBezTo>
                    <a:cubicBezTo>
                      <a:pt x="74" y="34"/>
                      <a:pt x="70" y="36"/>
                      <a:pt x="66" y="4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49" y="62"/>
                      <a:pt x="47" y="67"/>
                      <a:pt x="46" y="73"/>
                    </a:cubicBezTo>
                    <a:cubicBezTo>
                      <a:pt x="46" y="75"/>
                      <a:pt x="45" y="78"/>
                      <a:pt x="45" y="81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8" y="63"/>
                      <a:pt x="84" y="62"/>
                      <a:pt x="89" y="62"/>
                    </a:cubicBezTo>
                    <a:cubicBezTo>
                      <a:pt x="102" y="62"/>
                      <a:pt x="113" y="68"/>
                      <a:pt x="119" y="79"/>
                    </a:cubicBezTo>
                    <a:cubicBezTo>
                      <a:pt x="128" y="95"/>
                      <a:pt x="122" y="116"/>
                      <a:pt x="106" y="125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88" y="141"/>
                      <a:pt x="96" y="143"/>
                      <a:pt x="104" y="143"/>
                    </a:cubicBezTo>
                    <a:cubicBezTo>
                      <a:pt x="136" y="143"/>
                      <a:pt x="163" y="117"/>
                      <a:pt x="163" y="84"/>
                    </a:cubicBezTo>
                    <a:cubicBezTo>
                      <a:pt x="163" y="52"/>
                      <a:pt x="136" y="26"/>
                      <a:pt x="10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465@|5FFC:0|FBC:0|LFC:0|LBC:16777215"/>
              <p:cNvSpPr/>
              <p:nvPr/>
            </p:nvSpPr>
            <p:spPr bwMode="auto">
              <a:xfrm>
                <a:off x="6118225" y="6453188"/>
                <a:ext cx="160337" cy="115888"/>
              </a:xfrm>
              <a:custGeom>
                <a:avLst/>
                <a:gdLst>
                  <a:gd name="T0" fmla="*/ 152 w 227"/>
                  <a:gd name="T1" fmla="*/ 69 h 165"/>
                  <a:gd name="T2" fmla="*/ 215 w 227"/>
                  <a:gd name="T3" fmla="*/ 35 h 165"/>
                  <a:gd name="T4" fmla="*/ 222 w 227"/>
                  <a:gd name="T5" fmla="*/ 9 h 165"/>
                  <a:gd name="T6" fmla="*/ 205 w 227"/>
                  <a:gd name="T7" fmla="*/ 0 h 165"/>
                  <a:gd name="T8" fmla="*/ 196 w 227"/>
                  <a:gd name="T9" fmla="*/ 2 h 165"/>
                  <a:gd name="T10" fmla="*/ 135 w 227"/>
                  <a:gd name="T11" fmla="*/ 36 h 165"/>
                  <a:gd name="T12" fmla="*/ 123 w 227"/>
                  <a:gd name="T13" fmla="*/ 26 h 165"/>
                  <a:gd name="T14" fmla="*/ 77 w 227"/>
                  <a:gd name="T15" fmla="*/ 11 h 165"/>
                  <a:gd name="T16" fmla="*/ 0 w 227"/>
                  <a:gd name="T17" fmla="*/ 88 h 165"/>
                  <a:gd name="T18" fmla="*/ 77 w 227"/>
                  <a:gd name="T19" fmla="*/ 165 h 165"/>
                  <a:gd name="T20" fmla="*/ 155 w 227"/>
                  <a:gd name="T21" fmla="*/ 88 h 165"/>
                  <a:gd name="T22" fmla="*/ 154 w 227"/>
                  <a:gd name="T23" fmla="*/ 85 h 165"/>
                  <a:gd name="T24" fmla="*/ 152 w 227"/>
                  <a:gd name="T25" fmla="*/ 6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65">
                    <a:moveTo>
                      <a:pt x="152" y="69"/>
                    </a:moveTo>
                    <a:cubicBezTo>
                      <a:pt x="215" y="35"/>
                      <a:pt x="215" y="35"/>
                      <a:pt x="215" y="35"/>
                    </a:cubicBezTo>
                    <a:cubicBezTo>
                      <a:pt x="224" y="30"/>
                      <a:pt x="227" y="18"/>
                      <a:pt x="222" y="9"/>
                    </a:cubicBezTo>
                    <a:cubicBezTo>
                      <a:pt x="219" y="3"/>
                      <a:pt x="212" y="0"/>
                      <a:pt x="205" y="0"/>
                    </a:cubicBezTo>
                    <a:cubicBezTo>
                      <a:pt x="202" y="0"/>
                      <a:pt x="199" y="0"/>
                      <a:pt x="196" y="2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1" y="32"/>
                      <a:pt x="127" y="29"/>
                      <a:pt x="123" y="26"/>
                    </a:cubicBezTo>
                    <a:cubicBezTo>
                      <a:pt x="110" y="16"/>
                      <a:pt x="94" y="11"/>
                      <a:pt x="77" y="11"/>
                    </a:cubicBezTo>
                    <a:cubicBezTo>
                      <a:pt x="35" y="11"/>
                      <a:pt x="0" y="45"/>
                      <a:pt x="0" y="88"/>
                    </a:cubicBezTo>
                    <a:cubicBezTo>
                      <a:pt x="0" y="131"/>
                      <a:pt x="35" y="165"/>
                      <a:pt x="77" y="165"/>
                    </a:cubicBezTo>
                    <a:cubicBezTo>
                      <a:pt x="120" y="165"/>
                      <a:pt x="155" y="131"/>
                      <a:pt x="155" y="88"/>
                    </a:cubicBezTo>
                    <a:cubicBezTo>
                      <a:pt x="155" y="87"/>
                      <a:pt x="155" y="86"/>
                      <a:pt x="154" y="85"/>
                    </a:cubicBezTo>
                    <a:cubicBezTo>
                      <a:pt x="154" y="80"/>
                      <a:pt x="154" y="75"/>
                      <a:pt x="15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13@|17FFC:16777215|FBC:16777215|LFC:16777215|LBC:16777215"/>
            <p:cNvSpPr txBox="1"/>
            <p:nvPr/>
          </p:nvSpPr>
          <p:spPr>
            <a:xfrm>
              <a:off x="8826136" y="4488652"/>
              <a:ext cx="2298246" cy="6155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对象之间维护相互之间的依赖关系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24583" name="文本框 13"/>
          <p:cNvSpPr txBox="1"/>
          <p:nvPr/>
        </p:nvSpPr>
        <p:spPr>
          <a:xfrm>
            <a:off x="2070100" y="1687513"/>
            <a:ext cx="304323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001333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项目中报表功能</a:t>
            </a:r>
          </a:p>
        </p:txBody>
      </p:sp>
      <p:sp>
        <p:nvSpPr>
          <p:cNvPr id="18" name="矩形 17"/>
          <p:cNvSpPr/>
          <p:nvPr/>
        </p:nvSpPr>
        <p:spPr>
          <a:xfrm>
            <a:off x="1489075" y="1671638"/>
            <a:ext cx="441325" cy="439738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492250" y="1671638"/>
            <a:ext cx="438150" cy="441325"/>
          </a:xfrm>
          <a:prstGeom prst="triangle">
            <a:avLst>
              <a:gd name="adj" fmla="val 0"/>
            </a:avLst>
          </a:prstGeom>
          <a:solidFill>
            <a:srgbClr val="1E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64352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服务类，检索数据，并生成图标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报表生成器类，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生成不同格式的报表文件，例如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PDF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格式、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Html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07586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实现一、二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实现一：以面向对象的方式实现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实现二：分离接口和实现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优化目标：</a:t>
            </a:r>
            <a:r>
              <a:rPr lang="zh-CN" altLang="en-US" dirty="0"/>
              <a:t>消除</a:t>
            </a:r>
            <a:r>
              <a:rPr lang="en-US" altLang="zh-CN" dirty="0" err="1"/>
              <a:t>ReportService</a:t>
            </a:r>
            <a:r>
              <a:rPr lang="zh-CN" altLang="en-US" dirty="0"/>
              <a:t>到</a:t>
            </a:r>
            <a:r>
              <a:rPr lang="en-US" altLang="zh-CN" dirty="0" err="1"/>
              <a:t>ReportGenerator</a:t>
            </a:r>
            <a:r>
              <a:rPr lang="zh-CN" altLang="en-US" dirty="0"/>
              <a:t>实现类之间的依赖关系</a:t>
            </a:r>
          </a:p>
          <a:p>
            <a:pPr lvl="1"/>
            <a:endParaRPr lang="zh-CN" altLang="en-US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4175" y="3010571"/>
            <a:ext cx="6273095" cy="37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采用容器：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增加容器类：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所有组件由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类管理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025" y="1524000"/>
            <a:ext cx="7343775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en-US" altLang="zh-CN" dirty="0" err="1"/>
              <a:t>ReportService</a:t>
            </a:r>
            <a:r>
              <a:rPr lang="zh-CN" altLang="en-US" dirty="0"/>
              <a:t>与</a:t>
            </a:r>
            <a:r>
              <a:rPr lang="en-US" altLang="zh-CN" dirty="0" err="1"/>
              <a:t>ReportGenerator</a:t>
            </a:r>
            <a:r>
              <a:rPr lang="zh-CN" altLang="en-US" dirty="0"/>
              <a:t>的具体实现解耦了</a:t>
            </a:r>
            <a:endParaRPr lang="en-US" altLang="zh-CN" dirty="0"/>
          </a:p>
          <a:p>
            <a:pPr lvl="2"/>
            <a:r>
              <a:rPr lang="zh-CN" altLang="en-US" dirty="0"/>
              <a:t>选择不同的</a:t>
            </a:r>
            <a:r>
              <a:rPr lang="en-US" altLang="zh-CN" dirty="0"/>
              <a:t>Generator</a:t>
            </a:r>
            <a:r>
              <a:rPr lang="zh-CN" altLang="en-US" dirty="0"/>
              <a:t>不需要修改</a:t>
            </a:r>
            <a:r>
              <a:rPr lang="en-US" altLang="zh-CN" dirty="0" smtClean="0"/>
              <a:t>Service</a:t>
            </a:r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en-US" altLang="zh-CN" dirty="0"/>
              <a:t>Container</a:t>
            </a:r>
            <a:r>
              <a:rPr lang="zh-CN" altLang="en-US" dirty="0"/>
              <a:t>对所管理的所有组件产生了依赖</a:t>
            </a:r>
            <a:endParaRPr lang="en-US" altLang="zh-CN" dirty="0"/>
          </a:p>
          <a:p>
            <a:pPr lvl="2"/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依赖，因为其封装有查找逻辑，所以在重用之前还要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2"/>
            <a:r>
              <a:rPr lang="zh-CN" altLang="en-US" dirty="0"/>
              <a:t>去掉</a:t>
            </a:r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使用服务定位器：</a:t>
            </a:r>
            <a:endParaRPr lang="en-US" altLang="zh-CN" dirty="0" smtClean="0"/>
          </a:p>
          <a:p>
            <a:pPr lvl="1"/>
            <a:r>
              <a:rPr lang="zh-CN" altLang="en-US" dirty="0"/>
              <a:t>服务定位器：</a:t>
            </a:r>
            <a:r>
              <a:rPr lang="en-US" altLang="zh-CN" dirty="0" err="1"/>
              <a:t>ServiceLocator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封装查找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2"/>
            <a:r>
              <a:rPr lang="zh-CN" altLang="en-US" dirty="0"/>
              <a:t>对外公开查找组件（</a:t>
            </a:r>
            <a:r>
              <a:rPr lang="en-US" altLang="zh-CN" dirty="0"/>
              <a:t>Generator</a:t>
            </a:r>
            <a:r>
              <a:rPr lang="zh-CN" altLang="en-US" dirty="0"/>
              <a:t>）的方法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749</Words>
  <Application>Microsoft Office PowerPoint</Application>
  <PresentationFormat>宽屏</PresentationFormat>
  <Paragraphs>166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695</cp:revision>
  <dcterms:created xsi:type="dcterms:W3CDTF">2015-08-21T12:41:00Z</dcterms:created>
  <dcterms:modified xsi:type="dcterms:W3CDTF">2017-03-28T06:59:17Z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