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379" r:id="rId2"/>
    <p:sldId id="380" r:id="rId3"/>
    <p:sldId id="381" r:id="rId4"/>
    <p:sldId id="394" r:id="rId5"/>
    <p:sldId id="413" r:id="rId6"/>
    <p:sldId id="414" r:id="rId7"/>
    <p:sldId id="395" r:id="rId8"/>
    <p:sldId id="415" r:id="rId9"/>
    <p:sldId id="416" r:id="rId10"/>
    <p:sldId id="396" r:id="rId11"/>
    <p:sldId id="388" r:id="rId12"/>
    <p:sldId id="400" r:id="rId13"/>
    <p:sldId id="401" r:id="rId14"/>
    <p:sldId id="417" r:id="rId15"/>
    <p:sldId id="418" r:id="rId16"/>
    <p:sldId id="402" r:id="rId17"/>
    <p:sldId id="424" r:id="rId18"/>
    <p:sldId id="404" r:id="rId19"/>
    <p:sldId id="419" r:id="rId20"/>
    <p:sldId id="420" r:id="rId21"/>
    <p:sldId id="421" r:id="rId22"/>
    <p:sldId id="422" r:id="rId23"/>
    <p:sldId id="423" r:id="rId24"/>
    <p:sldId id="425" r:id="rId25"/>
    <p:sldId id="426" r:id="rId26"/>
    <p:sldId id="405" r:id="rId27"/>
    <p:sldId id="427" r:id="rId28"/>
    <p:sldId id="428" r:id="rId29"/>
    <p:sldId id="429" r:id="rId30"/>
    <p:sldId id="430" r:id="rId31"/>
    <p:sldId id="431" r:id="rId32"/>
    <p:sldId id="432" r:id="rId33"/>
    <p:sldId id="433" r:id="rId34"/>
    <p:sldId id="434" r:id="rId35"/>
    <p:sldId id="435" r:id="rId36"/>
    <p:sldId id="436" r:id="rId37"/>
    <p:sldId id="437" r:id="rId38"/>
    <p:sldId id="438" r:id="rId39"/>
    <p:sldId id="439" r:id="rId40"/>
    <p:sldId id="440" r:id="rId41"/>
    <p:sldId id="441" r:id="rId42"/>
    <p:sldId id="442" r:id="rId43"/>
    <p:sldId id="443" r:id="rId44"/>
    <p:sldId id="444" r:id="rId45"/>
    <p:sldId id="392" r:id="rId46"/>
  </p:sldIdLst>
  <p:sldSz cx="12192000" cy="6858000"/>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8300"/>
    <a:srgbClr val="00823E"/>
    <a:srgbClr val="44C51B"/>
    <a:srgbClr val="258903"/>
    <a:srgbClr val="8BB703"/>
    <a:srgbClr val="94C022"/>
    <a:srgbClr val="006A32"/>
    <a:srgbClr val="315B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5"/>
    <p:restoredTop sz="92973" autoAdjust="0"/>
  </p:normalViewPr>
  <p:slideViewPr>
    <p:cSldViewPr snapToGrid="0">
      <p:cViewPr varScale="1">
        <p:scale>
          <a:sx n="69" d="100"/>
          <a:sy n="69" d="100"/>
        </p:scale>
        <p:origin x="822" y="48"/>
      </p:cViewPr>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168E8D44-CA76-4361-9518-CEF5EECC60D5}"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5683804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ClassPathXmlApplicationContext：从类路径中的XML文件载入上下文定义信息，把上下文定义文件当成类路径资源</a:t>
            </a:r>
          </a:p>
          <a:p>
            <a:pPr eaLnBrk="1" hangingPunct="1"/>
            <a:r>
              <a:rPr lang="zh-CN" altLang="en-US" dirty="0" smtClean="0"/>
              <a:t>FileSystemXmlApplicationContext：从文件系统中的XML文件载入上下文定义信息</a:t>
            </a:r>
          </a:p>
          <a:p>
            <a:pPr eaLnBrk="1" hangingPunct="1"/>
            <a:r>
              <a:rPr lang="zh-CN" altLang="en-US" dirty="0" smtClean="0"/>
              <a:t>XmlWebApplicationContext：基于Web的Spring应用系统使用的容器</a:t>
            </a:r>
            <a:endParaRPr lang="en-US" altLang="zh-CN" dirty="0" smtClean="0"/>
          </a:p>
          <a:p>
            <a:pPr eaLnBrk="1" hangingPunct="1"/>
            <a:r>
              <a:rPr lang="en-US" altLang="zh-CN" dirty="0" err="1" smtClean="0"/>
              <a:t>AnnotationConfigApplicationContext</a:t>
            </a:r>
            <a:r>
              <a:rPr lang="zh-CN" altLang="en-US" dirty="0" smtClean="0"/>
              <a:t>：基于</a:t>
            </a:r>
            <a:r>
              <a:rPr lang="en-US" altLang="zh-CN" dirty="0" smtClean="0"/>
              <a:t>Java</a:t>
            </a:r>
            <a:r>
              <a:rPr lang="zh-CN" altLang="en-US" dirty="0" smtClean="0"/>
              <a:t>的配置</a:t>
            </a:r>
          </a:p>
        </p:txBody>
      </p:sp>
    </p:spTree>
    <p:extLst>
      <p:ext uri="{BB962C8B-B14F-4D97-AF65-F5344CB8AC3E}">
        <p14:creationId xmlns:p14="http://schemas.microsoft.com/office/powerpoint/2010/main" val="132212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08061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88151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97344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61985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00391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82713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86459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67589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1168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54555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smtClean="0"/>
          </a:p>
        </p:txBody>
      </p:sp>
    </p:spTree>
    <p:extLst>
      <p:ext uri="{BB962C8B-B14F-4D97-AF65-F5344CB8AC3E}">
        <p14:creationId xmlns:p14="http://schemas.microsoft.com/office/powerpoint/2010/main" val="560962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Spring</a:t>
            </a:r>
            <a:r>
              <a:rPr lang="zh-CN" altLang="en-US" sz="1200" b="0" i="0" kern="1200" dirty="0" smtClean="0">
                <a:solidFill>
                  <a:schemeClr val="tx1"/>
                </a:solidFill>
                <a:effectLst/>
                <a:latin typeface="+mn-lt"/>
                <a:ea typeface="+mn-ea"/>
                <a:cs typeface="+mn-cs"/>
              </a:rPr>
              <a:t>开发团队一般主张当实现的应用组件是不可变对象时使用构造器注入并且要保证所需的依赖不是</a:t>
            </a:r>
            <a:r>
              <a:rPr lang="en-US" altLang="zh-CN" dirty="0" smtClean="0"/>
              <a:t>null</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另一方面，大量的构造器参数造成</a:t>
            </a:r>
            <a:r>
              <a:rPr lang="zh-CN" altLang="en-US" sz="1200" b="0" i="1" kern="1200" dirty="0" smtClean="0">
                <a:solidFill>
                  <a:schemeClr val="tx1"/>
                </a:solidFill>
                <a:effectLst/>
                <a:latin typeface="+mn-lt"/>
                <a:ea typeface="+mn-ea"/>
                <a:cs typeface="+mn-cs"/>
              </a:rPr>
              <a:t>糟糕的代码异味</a:t>
            </a:r>
            <a:r>
              <a:rPr lang="zh-CN" altLang="en-US" sz="1200" b="0" i="0" kern="1200" dirty="0" smtClean="0">
                <a:solidFill>
                  <a:schemeClr val="tx1"/>
                </a:solidFill>
                <a:effectLst/>
                <a:latin typeface="+mn-lt"/>
                <a:ea typeface="+mn-ea"/>
                <a:cs typeface="+mn-cs"/>
              </a:rPr>
              <a:t>，这表明类可能承担了太多的职责应该需要重构以便更好的适当分离要解决的问题</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setter</a:t>
            </a:r>
            <a:r>
              <a:rPr lang="zh-CN" altLang="en-US" sz="1200" b="0" i="0" kern="1200" dirty="0" smtClean="0">
                <a:solidFill>
                  <a:schemeClr val="tx1"/>
                </a:solidFill>
                <a:effectLst/>
                <a:latin typeface="+mn-lt"/>
                <a:ea typeface="+mn-ea"/>
                <a:cs typeface="+mn-cs"/>
              </a:rPr>
              <a:t>注入的一个好处是</a:t>
            </a:r>
            <a:r>
              <a:rPr lang="en-US" altLang="zh-CN" sz="1200" b="0" i="0" kern="1200" dirty="0" smtClean="0">
                <a:solidFill>
                  <a:schemeClr val="tx1"/>
                </a:solidFill>
                <a:effectLst/>
                <a:latin typeface="+mn-lt"/>
                <a:ea typeface="+mn-ea"/>
                <a:cs typeface="+mn-cs"/>
              </a:rPr>
              <a:t>setter</a:t>
            </a:r>
            <a:r>
              <a:rPr lang="zh-CN" altLang="en-US" sz="1200" b="0" i="0" kern="1200" dirty="0" smtClean="0">
                <a:solidFill>
                  <a:schemeClr val="tx1"/>
                </a:solidFill>
                <a:effectLst/>
                <a:latin typeface="+mn-lt"/>
                <a:ea typeface="+mn-ea"/>
                <a:cs typeface="+mn-cs"/>
              </a:rPr>
              <a:t>方法使得这个类的对象在以后的某个时候还可合理的重新配置或者重新注入，并且可读性好</a:t>
            </a:r>
            <a:endParaRPr lang="zh-CN" altLang="en-US" dirty="0"/>
          </a:p>
        </p:txBody>
      </p:sp>
    </p:spTree>
    <p:extLst>
      <p:ext uri="{BB962C8B-B14F-4D97-AF65-F5344CB8AC3E}">
        <p14:creationId xmlns:p14="http://schemas.microsoft.com/office/powerpoint/2010/main" val="3887614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19833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69302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7568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64012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26534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20356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9DEF05-6CBA-49C3-A72C-C46B0CEFFF56}" type="datetimeFigureOut">
              <a:rPr kumimoji="0" lang="zh-CN" altLang="en-US" sz="1800" b="0" i="0" u="none" strike="noStrike" kern="1200" cap="none" spc="0" normalizeH="0" baseline="0" noProof="0" smtClean="0">
                <a:ln>
                  <a:noFill/>
                </a:ln>
                <a:solidFill>
                  <a:schemeClr val="tx1"/>
                </a:solidFill>
                <a:effectLst/>
                <a:uLnTx/>
                <a:uFillTx/>
                <a:latin typeface="+mn-lt"/>
                <a:ea typeface="+mn-ea"/>
                <a:cs typeface="+mn-cs"/>
              </a:rPr>
              <a:t>2017/4/13</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2"/>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3"/>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图片 5"/>
          <p:cNvPicPr>
            <a:picLocks noChangeAspect="1"/>
          </p:cNvPicPr>
          <p:nvPr userDrawn="1"/>
        </p:nvPicPr>
        <p:blipFill>
          <a:blip r:embed="rId14"/>
          <a:stretch>
            <a:fillRect/>
          </a:stretch>
        </p:blipFill>
        <p:spPr>
          <a:xfrm>
            <a:off x="0" y="0"/>
            <a:ext cx="1221105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311775" y="2286000"/>
            <a:ext cx="6391275" cy="1015663"/>
          </a:xfrm>
          <a:prstGeom prst="rect">
            <a:avLst/>
          </a:prstGeom>
          <a:noFill/>
          <a:ln w="9525">
            <a:noFill/>
          </a:ln>
        </p:spPr>
        <p:txBody>
          <a:bodyPr>
            <a:spAutoFit/>
          </a:bodyPr>
          <a:lstStyle/>
          <a:p>
            <a:pPr lvl="0" algn="r" eaLnBrk="1" hangingPunct="1"/>
            <a:r>
              <a:rPr lang="en-US" altLang="zh-CN" sz="6000" b="1" dirty="0" err="1" smtClean="0">
                <a:solidFill>
                  <a:srgbClr val="1E8300"/>
                </a:solidFill>
                <a:latin typeface="微软雅黑" panose="020B0503020204020204" pitchFamily="34" charset="-122"/>
              </a:rPr>
              <a:t>IoC</a:t>
            </a:r>
            <a:r>
              <a:rPr lang="zh-CN" altLang="en-US" sz="6000" b="1" dirty="0" smtClean="0">
                <a:solidFill>
                  <a:srgbClr val="1E8300"/>
                </a:solidFill>
                <a:latin typeface="微软雅黑" panose="020B0503020204020204" pitchFamily="34" charset="-122"/>
              </a:rPr>
              <a:t>容器和</a:t>
            </a:r>
            <a:r>
              <a:rPr lang="en-US" altLang="zh-CN" sz="6000" b="1" dirty="0" smtClean="0">
                <a:solidFill>
                  <a:srgbClr val="1E8300"/>
                </a:solidFill>
                <a:latin typeface="微软雅黑" panose="020B0503020204020204" pitchFamily="34" charset="-122"/>
              </a:rPr>
              <a:t>Bean</a:t>
            </a:r>
            <a:endParaRPr lang="zh-CN" altLang="en-US" sz="6000" b="1" dirty="0">
              <a:solidFill>
                <a:srgbClr val="1E830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4279900" y="1262063"/>
            <a:ext cx="1385888" cy="622300"/>
          </a:xfrm>
          <a:prstGeom prst="rect">
            <a:avLst/>
          </a:prstGeom>
          <a:noFill/>
          <a:ln w="9525">
            <a:noFill/>
          </a:ln>
        </p:spPr>
      </p:pic>
      <p:sp>
        <p:nvSpPr>
          <p:cNvPr id="15" name="文本框 14"/>
          <p:cNvSpPr txBox="1"/>
          <p:nvPr/>
        </p:nvSpPr>
        <p:spPr>
          <a:xfrm>
            <a:off x="5665788" y="4262438"/>
            <a:ext cx="6037262" cy="369887"/>
          </a:xfrm>
          <a:prstGeom prst="rect">
            <a:avLst/>
          </a:prstGeom>
          <a:noFill/>
          <a:ln w="9525">
            <a:noFill/>
          </a:ln>
        </p:spPr>
        <p:txBody>
          <a:bodyPr>
            <a:spAutoFit/>
          </a:bodyPr>
          <a:lstStyle/>
          <a:p>
            <a:pPr lvl="0" algn="r" eaLnBrk="1" hangingPunct="1"/>
            <a:r>
              <a:rPr lang="en-US" altLang="zh-CN" b="1" dirty="0" smtClean="0">
                <a:solidFill>
                  <a:srgbClr val="006A32"/>
                </a:solidFill>
                <a:latin typeface="微软雅黑" panose="020B0503020204020204" pitchFamily="34" charset="-122"/>
                <a:ea typeface="微软雅黑" panose="020B0503020204020204" pitchFamily="34" charset="-122"/>
              </a:rPr>
              <a:t>Java</a:t>
            </a:r>
            <a:r>
              <a:rPr lang="zh-CN" altLang="en-US" b="1" dirty="0" smtClean="0">
                <a:solidFill>
                  <a:srgbClr val="006A32"/>
                </a:solidFill>
                <a:latin typeface="微软雅黑" panose="020B0503020204020204" pitchFamily="34" charset="-122"/>
                <a:ea typeface="微软雅黑" panose="020B0503020204020204" pitchFamily="34" charset="-122"/>
              </a:rPr>
              <a:t> </a:t>
            </a:r>
            <a:r>
              <a:rPr lang="en-US" altLang="zh-CN" b="1" dirty="0" smtClean="0">
                <a:solidFill>
                  <a:srgbClr val="006A32"/>
                </a:solidFill>
                <a:latin typeface="微软雅黑" panose="020B0503020204020204" pitchFamily="34" charset="-122"/>
                <a:ea typeface="微软雅黑" panose="020B0503020204020204" pitchFamily="34" charset="-122"/>
              </a:rPr>
              <a:t>/ </a:t>
            </a:r>
            <a:r>
              <a:rPr lang="zh-CN" altLang="en-US" b="1" dirty="0" smtClean="0">
                <a:solidFill>
                  <a:srgbClr val="006A32"/>
                </a:solidFill>
                <a:latin typeface="微软雅黑" panose="020B0503020204020204" pitchFamily="34" charset="-122"/>
                <a:ea typeface="微软雅黑" panose="020B0503020204020204" pitchFamily="34" charset="-122"/>
              </a:rPr>
              <a:t>王伟</a:t>
            </a:r>
            <a:r>
              <a:rPr lang="en-US" altLang="zh-CN" b="1" dirty="0" smtClean="0">
                <a:solidFill>
                  <a:srgbClr val="006A32"/>
                </a:solidFill>
                <a:latin typeface="微软雅黑" panose="020B0503020204020204" pitchFamily="34" charset="-122"/>
                <a:ea typeface="微软雅黑" panose="020B0503020204020204" pitchFamily="34" charset="-122"/>
              </a:rPr>
              <a:t> </a:t>
            </a:r>
            <a:endParaRPr lang="zh-CN" altLang="en-US" b="1" dirty="0">
              <a:solidFill>
                <a:srgbClr val="006A32"/>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4673600" y="3381375"/>
            <a:ext cx="1155700" cy="3313113"/>
          </a:xfrm>
          <a:prstGeom prst="rect">
            <a:avLst/>
          </a:prstGeom>
          <a:noFill/>
          <a:ln w="9525">
            <a:noFill/>
          </a:ln>
        </p:spPr>
      </p:pic>
      <p:pic>
        <p:nvPicPr>
          <p:cNvPr id="2" name="图片 1"/>
          <p:cNvPicPr>
            <a:picLocks noChangeAspect="1"/>
          </p:cNvPicPr>
          <p:nvPr/>
        </p:nvPicPr>
        <p:blipFill>
          <a:blip r:embed="rId4"/>
          <a:srcRect l="5457"/>
          <a:stretch>
            <a:fillRect/>
          </a:stretch>
        </p:blipFill>
        <p:spPr>
          <a:xfrm>
            <a:off x="0" y="0"/>
            <a:ext cx="5762625" cy="6858000"/>
          </a:xfrm>
          <a:prstGeom prst="rect">
            <a:avLst/>
          </a:prstGeom>
          <a:noFill/>
          <a:ln w="9525">
            <a:noFill/>
          </a:ln>
        </p:spPr>
      </p:pic>
      <p:sp>
        <p:nvSpPr>
          <p:cNvPr id="5" name="文本框 4"/>
          <p:cNvSpPr txBox="1"/>
          <p:nvPr/>
        </p:nvSpPr>
        <p:spPr>
          <a:xfrm>
            <a:off x="9244361" y="314325"/>
            <a:ext cx="2498377" cy="923330"/>
          </a:xfrm>
          <a:prstGeom prst="rect">
            <a:avLst/>
          </a:prstGeom>
          <a:noFill/>
          <a:ln w="9525">
            <a:noFill/>
          </a:ln>
        </p:spPr>
        <p:txBody>
          <a:bodyPr wrap="square">
            <a:spAutoFit/>
          </a:bodyPr>
          <a:lstStyle/>
          <a:p>
            <a:pPr lvl="0" algn="ctr" eaLnBrk="1" hangingPunct="1"/>
            <a:r>
              <a:rPr lang="en-US" altLang="zh-CN" sz="5400" b="1" dirty="0" smtClean="0">
                <a:solidFill>
                  <a:srgbClr val="1E8300"/>
                </a:solidFill>
                <a:latin typeface="微软雅黑" panose="020B0503020204020204" pitchFamily="34" charset="-122"/>
                <a:ea typeface="微软雅黑" panose="020B0503020204020204" pitchFamily="34" charset="-122"/>
              </a:rPr>
              <a:t>Spring</a:t>
            </a:r>
            <a:endParaRPr lang="zh-CN" altLang="en-US" sz="5400" b="1" dirty="0">
              <a:solidFill>
                <a:srgbClr val="1E8300"/>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0293350" y="5003800"/>
            <a:ext cx="1350963" cy="1304925"/>
            <a:chOff x="10293507" y="5003677"/>
            <a:chExt cx="1351508" cy="1305637"/>
          </a:xfrm>
        </p:grpSpPr>
        <p:sp>
          <p:nvSpPr>
            <p:cNvPr id="7" name="椭圆 6"/>
            <p:cNvSpPr/>
            <p:nvPr/>
          </p:nvSpPr>
          <p:spPr>
            <a:xfrm>
              <a:off x="10293507" y="5003677"/>
              <a:ext cx="1305637" cy="1305637"/>
            </a:xfrm>
            <a:prstGeom prst="ellipse">
              <a:avLst/>
            </a:prstGeom>
            <a:solidFill>
              <a:srgbClr val="1E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48" name="文本框 15"/>
            <p:cNvSpPr txBox="1"/>
            <p:nvPr/>
          </p:nvSpPr>
          <p:spPr>
            <a:xfrm>
              <a:off x="10376992" y="5439945"/>
              <a:ext cx="1268023" cy="823409"/>
            </a:xfrm>
            <a:prstGeom prst="rect">
              <a:avLst/>
            </a:prstGeom>
            <a:noFill/>
            <a:ln w="9525">
              <a:noFill/>
            </a:ln>
          </p:spPr>
          <p:txBody>
            <a:bodyPr>
              <a:spAutoFit/>
            </a:bodyPr>
            <a:lstStyle/>
            <a:p>
              <a:pPr lvl="0" eaLnBrk="1" hangingPunct="1"/>
              <a:endParaRPr lang="zh-CN" altLang="en-US" sz="2400" b="1" dirty="0">
                <a:solidFill>
                  <a:schemeClr val="bg1"/>
                </a:solidFill>
                <a:latin typeface="微软雅黑" panose="020B0503020204020204" pitchFamily="34" charset="-122"/>
                <a:ea typeface="微软雅黑" panose="020B0503020204020204" pitchFamily="34" charset="-122"/>
              </a:endParaRPr>
            </a:p>
            <a:p>
              <a:pPr lvl="0" eaLnBrk="1" hangingPunct="1"/>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par>
                                <p:cTn id="14" presetID="53" presetClass="entr" presetSubtype="16"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p:cTn id="16" dur="500" fill="hold"/>
                                        <p:tgtEl>
                                          <p:spTgt spid="17"/>
                                        </p:tgtEl>
                                        <p:attrNameLst>
                                          <p:attrName>ppt_w</p:attrName>
                                        </p:attrNameLst>
                                      </p:cBhvr>
                                      <p:tavLst>
                                        <p:tav tm="0">
                                          <p:val>
                                            <p:fltVal val="0"/>
                                          </p:val>
                                        </p:tav>
                                        <p:tav tm="100000">
                                          <p:val>
                                            <p:strVal val="#ppt_w"/>
                                          </p:val>
                                        </p:tav>
                                      </p:tavLst>
                                    </p:anim>
                                    <p:anim calcmode="lin" valueType="num">
                                      <p:cBhvr>
                                        <p:cTn id="17" dur="500" fill="hold"/>
                                        <p:tgtEl>
                                          <p:spTgt spid="17"/>
                                        </p:tgtEl>
                                        <p:attrNameLst>
                                          <p:attrName>ppt_h</p:attrName>
                                        </p:attrNameLst>
                                      </p:cBhvr>
                                      <p:tavLst>
                                        <p:tav tm="0">
                                          <p:val>
                                            <p:fltVal val="0"/>
                                          </p:val>
                                        </p:tav>
                                        <p:tav tm="100000">
                                          <p:val>
                                            <p:strVal val="#ppt_h"/>
                                          </p:val>
                                        </p:tav>
                                      </p:tavLst>
                                    </p:anim>
                                    <p:animEffect transition="in" filter="fade">
                                      <p:cBhvr>
                                        <p:cTn id="18" dur="500"/>
                                        <p:tgtEl>
                                          <p:spTgt spid="1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1"/>
                                        </p:tgtEl>
                                        <p:attrNameLst>
                                          <p:attrName>ppt_y</p:attrName>
                                        </p:attrNameLst>
                                      </p:cBhvr>
                                      <p:tavLst>
                                        <p:tav tm="0">
                                          <p:val>
                                            <p:strVal val="#ppt_y"/>
                                          </p:val>
                                        </p:tav>
                                        <p:tav tm="100000">
                                          <p:val>
                                            <p:strVal val="#ppt_y"/>
                                          </p:val>
                                        </p:tav>
                                      </p:tavLst>
                                    </p:anim>
                                    <p:anim calcmode="lin" valueType="num">
                                      <p:cBhvr>
                                        <p:cTn id="2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1"/>
                                        </p:tgtEl>
                                      </p:cBhvr>
                                    </p:animEffect>
                                  </p:childTnLst>
                                </p:cTn>
                              </p:par>
                            </p:childTnLst>
                          </p:cTn>
                        </p:par>
                        <p:par>
                          <p:cTn id="32" fill="hold">
                            <p:stCondLst>
                              <p:cond delay="195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5"/>
                                        </p:tgtEl>
                                        <p:attrNameLst>
                                          <p:attrName>ppt_y</p:attrName>
                                        </p:attrNameLst>
                                      </p:cBhvr>
                                      <p:tavLst>
                                        <p:tav tm="0">
                                          <p:val>
                                            <p:strVal val="#ppt_y"/>
                                          </p:val>
                                        </p:tav>
                                        <p:tav tm="100000">
                                          <p:val>
                                            <p:strVal val="#ppt_y"/>
                                          </p:val>
                                        </p:tav>
                                      </p:tavLst>
                                    </p:anim>
                                    <p:anim calcmode="lin" valueType="num">
                                      <p:cBhvr>
                                        <p:cTn id="37"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5"/>
                                        </p:tgtEl>
                                      </p:cBhvr>
                                    </p:animEffect>
                                  </p:childTnLst>
                                </p:cTn>
                              </p:par>
                            </p:childTnLst>
                          </p:cTn>
                        </p:par>
                        <p:par>
                          <p:cTn id="40" fill="hold">
                            <p:stCondLst>
                              <p:cond delay="2750"/>
                            </p:stCondLst>
                            <p:childTnLst>
                              <p:par>
                                <p:cTn id="41" presetID="53" presetClass="entr" presetSubtype="16"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animEffect transition="in" filter="fad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342400"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rPr>
                <a:t>Spring </a:t>
              </a:r>
              <a:r>
                <a:rPr lang="en-US" altLang="zh-CN" sz="2400" dirty="0" err="1" smtClean="0">
                  <a:solidFill>
                    <a:srgbClr val="3C7832"/>
                  </a:solidFill>
                  <a:latin typeface="微软雅黑" panose="020B0503020204020204" pitchFamily="34" charset="-122"/>
                </a:rPr>
                <a:t>IoC</a:t>
              </a:r>
              <a:r>
                <a:rPr lang="zh-CN" altLang="en-US" sz="2400" dirty="0" smtClean="0">
                  <a:solidFill>
                    <a:srgbClr val="3C7832"/>
                  </a:solidFill>
                  <a:latin typeface="微软雅黑" panose="020B0503020204020204" pitchFamily="34" charset="-122"/>
                </a:rPr>
                <a:t>容器</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en-US" altLang="zh-CN" dirty="0" smtClean="0"/>
              <a:t>Spring </a:t>
            </a:r>
            <a:r>
              <a:rPr lang="en-US" altLang="zh-CN" dirty="0" err="1" smtClean="0"/>
              <a:t>IoC</a:t>
            </a:r>
            <a:r>
              <a:rPr lang="zh-CN" altLang="en-US" dirty="0" smtClean="0"/>
              <a:t>容器的使用：</a:t>
            </a:r>
            <a:endParaRPr lang="en-US" altLang="zh-CN" dirty="0" smtClean="0"/>
          </a:p>
          <a:p>
            <a:pPr lvl="1"/>
            <a:r>
              <a:rPr lang="zh-CN" altLang="en-US" dirty="0" smtClean="0"/>
              <a:t>配置元数据</a:t>
            </a:r>
            <a:endParaRPr lang="en-US" altLang="zh-CN" dirty="0" smtClean="0"/>
          </a:p>
          <a:p>
            <a:pPr lvl="2"/>
            <a:r>
              <a:rPr lang="zh-CN" altLang="en-US" dirty="0" smtClean="0"/>
              <a:t>基于</a:t>
            </a:r>
            <a:r>
              <a:rPr lang="en-US" altLang="zh-CN" dirty="0" smtClean="0"/>
              <a:t>Xml</a:t>
            </a:r>
            <a:r>
              <a:rPr lang="zh-CN" altLang="en-US" dirty="0" smtClean="0"/>
              <a:t>的配置</a:t>
            </a:r>
            <a:endParaRPr lang="en-US" altLang="zh-CN" dirty="0"/>
          </a:p>
          <a:p>
            <a:pPr lvl="2"/>
            <a:r>
              <a:rPr lang="zh-CN" altLang="en-US" dirty="0" smtClean="0"/>
              <a:t>基于</a:t>
            </a:r>
            <a:r>
              <a:rPr lang="en-US" altLang="zh-CN" dirty="0" smtClean="0"/>
              <a:t>Annotation</a:t>
            </a:r>
            <a:r>
              <a:rPr lang="zh-CN" altLang="en-US" dirty="0" smtClean="0"/>
              <a:t>的配置</a:t>
            </a:r>
            <a:endParaRPr lang="en-US" altLang="zh-CN" dirty="0" smtClean="0"/>
          </a:p>
          <a:p>
            <a:pPr lvl="2"/>
            <a:r>
              <a:rPr lang="zh-CN" altLang="en-US" dirty="0" smtClean="0"/>
              <a:t>基于</a:t>
            </a:r>
            <a:r>
              <a:rPr lang="en-US" altLang="zh-CN" dirty="0" smtClean="0"/>
              <a:t>Java</a:t>
            </a:r>
            <a:r>
              <a:rPr lang="zh-CN" altLang="en-US" dirty="0" smtClean="0"/>
              <a:t>的配置</a:t>
            </a:r>
            <a:endParaRPr lang="en-US" altLang="zh-CN" dirty="0" smtClean="0"/>
          </a:p>
          <a:p>
            <a:pPr lvl="1"/>
            <a:r>
              <a:rPr lang="zh-CN" altLang="en-US" dirty="0" smtClean="0"/>
              <a:t>实例化容器</a:t>
            </a:r>
            <a:endParaRPr lang="en-US" altLang="zh-CN" dirty="0" smtClean="0"/>
          </a:p>
          <a:p>
            <a:pPr lvl="1"/>
            <a:r>
              <a:rPr lang="zh-CN" altLang="en-US" dirty="0" smtClean="0"/>
              <a:t>使用容器</a:t>
            </a:r>
            <a:endParaRPr lang="zh-CN" altLang="en-US" dirty="0"/>
          </a:p>
        </p:txBody>
      </p:sp>
    </p:spTree>
    <p:extLst>
      <p:ext uri="{BB962C8B-B14F-4D97-AF65-F5344CB8AC3E}">
        <p14:creationId xmlns:p14="http://schemas.microsoft.com/office/powerpoint/2010/main" val="580816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sp>
        <p:nvSpPr>
          <p:cNvPr id="11" name="文本框 10"/>
          <p:cNvSpPr txBox="1"/>
          <p:nvPr/>
        </p:nvSpPr>
        <p:spPr>
          <a:xfrm>
            <a:off x="4857750" y="2509838"/>
            <a:ext cx="7672388" cy="831850"/>
          </a:xfrm>
          <a:prstGeom prst="rect">
            <a:avLst/>
          </a:prstGeom>
          <a:noFill/>
          <a:ln w="9525">
            <a:noFill/>
          </a:ln>
        </p:spPr>
        <p:txBody>
          <a:bodyPr>
            <a:spAutoFit/>
          </a:bodyPr>
          <a:lstStyle/>
          <a:p>
            <a:pPr lvl="0" eaLnBrk="1" hangingPunct="1"/>
            <a:r>
              <a:rPr lang="en-US" altLang="zh-CN" sz="4800" b="1" dirty="0" smtClean="0">
                <a:solidFill>
                  <a:srgbClr val="00823E"/>
                </a:solidFill>
                <a:latin typeface="微软雅黑" panose="020B0503020204020204" pitchFamily="34" charset="-122"/>
                <a:ea typeface="微软雅黑" panose="020B0503020204020204" pitchFamily="34" charset="-122"/>
              </a:rPr>
              <a:t>Bean</a:t>
            </a:r>
            <a:r>
              <a:rPr lang="zh-CN" altLang="en-US" sz="4800" b="1" dirty="0" smtClean="0">
                <a:solidFill>
                  <a:srgbClr val="00823E"/>
                </a:solidFill>
                <a:latin typeface="微软雅黑" panose="020B0503020204020204" pitchFamily="34" charset="-122"/>
                <a:ea typeface="微软雅黑" panose="020B0503020204020204" pitchFamily="34" charset="-122"/>
              </a:rPr>
              <a:t>的概述</a:t>
            </a:r>
            <a:endParaRPr lang="zh-CN" altLang="en-US" sz="4800" b="1" dirty="0">
              <a:solidFill>
                <a:srgbClr val="00823E"/>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grpSp>
        <p:nvGrpSpPr>
          <p:cNvPr id="18" name="组合 17"/>
          <p:cNvGrpSpPr/>
          <p:nvPr/>
        </p:nvGrpSpPr>
        <p:grpSpPr>
          <a:xfrm>
            <a:off x="7877194" y="3424236"/>
            <a:ext cx="2048363" cy="369332"/>
            <a:chOff x="6557818" y="5101878"/>
            <a:chExt cx="2047974" cy="368778"/>
          </a:xfrm>
        </p:grpSpPr>
        <p:sp>
          <p:nvSpPr>
            <p:cNvPr id="19" name="Oval 14@|1FFC:3382090|FBC:16777215|LFC:16777215|LBC:16777215"/>
            <p:cNvSpPr/>
            <p:nvPr/>
          </p:nvSpPr>
          <p:spPr>
            <a:xfrm>
              <a:off x="6557818"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sp>
          <p:nvSpPr>
            <p:cNvPr id="23571" name="TextBox 15@|17FFC:16777215|FBC:16777215|LFC:16777215|LBC:16777215"/>
            <p:cNvSpPr txBox="1"/>
            <p:nvPr/>
          </p:nvSpPr>
          <p:spPr>
            <a:xfrm>
              <a:off x="6720697" y="5101878"/>
              <a:ext cx="1885095" cy="368778"/>
            </a:xfrm>
            <a:prstGeom prst="rect">
              <a:avLst/>
            </a:prstGeom>
            <a:noFill/>
            <a:ln w="9525">
              <a:noFill/>
            </a:ln>
          </p:spPr>
          <p:txBody>
            <a:bodyPr wrap="none">
              <a:spAutoFit/>
            </a:bodyPr>
            <a:lstStyle/>
            <a:p>
              <a:pPr lvl="0" eaLnBrk="1" hangingPunct="1"/>
              <a:r>
                <a:rPr lang="en-US" altLang="zh-CN" dirty="0" smtClean="0">
                  <a:solidFill>
                    <a:srgbClr val="006A32"/>
                  </a:solidFill>
                  <a:latin typeface="微软雅黑" panose="020B0503020204020204" pitchFamily="34" charset="-122"/>
                </a:rPr>
                <a:t>Bean</a:t>
              </a:r>
              <a:r>
                <a:rPr lang="zh-CN" altLang="en-US" dirty="0" smtClean="0">
                  <a:solidFill>
                    <a:srgbClr val="006A32"/>
                  </a:solidFill>
                  <a:latin typeface="微软雅黑" panose="020B0503020204020204" pitchFamily="34" charset="-122"/>
                </a:rPr>
                <a:t>的生命周期</a:t>
              </a:r>
              <a:endParaRPr lang="zh-CN" altLang="en-US" dirty="0">
                <a:solidFill>
                  <a:srgbClr val="006A32"/>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4929195" y="3424236"/>
            <a:ext cx="1817530" cy="369332"/>
            <a:chOff x="3610222" y="5101878"/>
            <a:chExt cx="1817189" cy="368778"/>
          </a:xfrm>
        </p:grpSpPr>
        <p:sp>
          <p:nvSpPr>
            <p:cNvPr id="23568" name="TextBox 11@|17FFC:16777215|FBC:16777215|LFC:16777215|LBC:16777215"/>
            <p:cNvSpPr txBox="1"/>
            <p:nvPr/>
          </p:nvSpPr>
          <p:spPr>
            <a:xfrm>
              <a:off x="3773101" y="5101878"/>
              <a:ext cx="1654310" cy="368778"/>
            </a:xfrm>
            <a:prstGeom prst="rect">
              <a:avLst/>
            </a:prstGeom>
            <a:noFill/>
            <a:ln w="9525">
              <a:noFill/>
            </a:ln>
          </p:spPr>
          <p:txBody>
            <a:bodyPr wrap="none">
              <a:spAutoFit/>
            </a:bodyPr>
            <a:lstStyle/>
            <a:p>
              <a:pPr lvl="0" eaLnBrk="1" hangingPunct="1"/>
              <a:r>
                <a:rPr lang="en-US" altLang="zh-CN" dirty="0" smtClean="0">
                  <a:solidFill>
                    <a:srgbClr val="006A32"/>
                  </a:solidFill>
                  <a:latin typeface="微软雅黑" panose="020B0503020204020204" pitchFamily="34" charset="-122"/>
                </a:rPr>
                <a:t>Bean</a:t>
              </a:r>
              <a:r>
                <a:rPr lang="zh-CN" altLang="en-US" dirty="0" smtClean="0">
                  <a:solidFill>
                    <a:srgbClr val="006A32"/>
                  </a:solidFill>
                  <a:latin typeface="微软雅黑" panose="020B0503020204020204" pitchFamily="34" charset="-122"/>
                </a:rPr>
                <a:t>的</a:t>
              </a:r>
              <a:r>
                <a:rPr lang="zh-CN" altLang="en-US" dirty="0">
                  <a:solidFill>
                    <a:srgbClr val="006A32"/>
                  </a:solidFill>
                  <a:latin typeface="微软雅黑" panose="020B0503020204020204" pitchFamily="34" charset="-122"/>
                </a:rPr>
                <a:t>实例化</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23" name="Oval 16@|1FFC:3382090|FBC:16777215|LFC:16777215|LBC:16777215"/>
            <p:cNvSpPr/>
            <p:nvPr/>
          </p:nvSpPr>
          <p:spPr>
            <a:xfrm>
              <a:off x="3610222"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grpSp>
        <p:nvGrpSpPr>
          <p:cNvPr id="8" name="组合 7"/>
          <p:cNvGrpSpPr/>
          <p:nvPr/>
        </p:nvGrpSpPr>
        <p:grpSpPr>
          <a:xfrm>
            <a:off x="1133475" y="2265363"/>
            <a:ext cx="2874963" cy="2151062"/>
            <a:chOff x="909575" y="2461343"/>
            <a:chExt cx="2875598" cy="2150395"/>
          </a:xfrm>
        </p:grpSpPr>
        <p:sp>
          <p:nvSpPr>
            <p:cNvPr id="23562" name="文本框 4"/>
            <p:cNvSpPr txBox="1"/>
            <p:nvPr/>
          </p:nvSpPr>
          <p:spPr>
            <a:xfrm>
              <a:off x="909575" y="2634544"/>
              <a:ext cx="2875598" cy="1862048"/>
            </a:xfrm>
            <a:prstGeom prst="rect">
              <a:avLst/>
            </a:prstGeom>
            <a:noFill/>
            <a:ln w="9525">
              <a:noFill/>
            </a:ln>
          </p:spPr>
          <p:txBody>
            <a:bodyPr>
              <a:spAutoFit/>
            </a:bodyPr>
            <a:lstStyle/>
            <a:p>
              <a:pPr lvl="0" algn="ctr" eaLnBrk="1" hangingPunct="1"/>
              <a:r>
                <a:rPr lang="en-US" altLang="zh-CN" sz="11500" b="1" dirty="0">
                  <a:solidFill>
                    <a:schemeClr val="bg1"/>
                  </a:solidFill>
                  <a:latin typeface="微软雅黑" panose="020B0503020204020204" pitchFamily="34" charset="-122"/>
                  <a:ea typeface="微软雅黑" panose="020B0503020204020204" pitchFamily="34" charset="-122"/>
                </a:rPr>
                <a:t>2</a:t>
              </a:r>
            </a:p>
          </p:txBody>
        </p:sp>
        <p:sp>
          <p:nvSpPr>
            <p:cNvPr id="7" name="椭圆 6"/>
            <p:cNvSpPr/>
            <p:nvPr/>
          </p:nvSpPr>
          <p:spPr>
            <a:xfrm>
              <a:off x="1243149" y="2461343"/>
              <a:ext cx="2150395" cy="215039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4" name="组合 13"/>
          <p:cNvGrpSpPr/>
          <p:nvPr/>
        </p:nvGrpSpPr>
        <p:grpSpPr>
          <a:xfrm>
            <a:off x="4929180" y="3863973"/>
            <a:ext cx="1817528" cy="369332"/>
            <a:chOff x="3610222" y="5542094"/>
            <a:chExt cx="1817195" cy="368777"/>
          </a:xfrm>
        </p:grpSpPr>
        <p:sp>
          <p:nvSpPr>
            <p:cNvPr id="15" name="TextBox 13@|17FFC:16777215|FBC:16777215|LFC:16777215|LBC:16777215"/>
            <p:cNvSpPr txBox="1"/>
            <p:nvPr/>
          </p:nvSpPr>
          <p:spPr>
            <a:xfrm>
              <a:off x="3773101" y="5542094"/>
              <a:ext cx="1654316" cy="368777"/>
            </a:xfrm>
            <a:prstGeom prst="rect">
              <a:avLst/>
            </a:prstGeom>
            <a:noFill/>
            <a:ln w="9525">
              <a:noFill/>
            </a:ln>
          </p:spPr>
          <p:txBody>
            <a:bodyPr wrap="none">
              <a:spAutoFit/>
            </a:bodyPr>
            <a:lstStyle/>
            <a:p>
              <a:pPr lvl="0" eaLnBrk="1" hangingPunct="1"/>
              <a:r>
                <a:rPr lang="en-US" altLang="zh-CN" dirty="0" smtClean="0">
                  <a:solidFill>
                    <a:srgbClr val="006A32"/>
                  </a:solidFill>
                  <a:latin typeface="微软雅黑" panose="020B0503020204020204" pitchFamily="34" charset="-122"/>
                  <a:ea typeface="微软雅黑" panose="020B0503020204020204" pitchFamily="34" charset="-122"/>
                </a:rPr>
                <a:t>Bean</a:t>
              </a:r>
              <a:r>
                <a:rPr lang="zh-CN" altLang="en-US" dirty="0" smtClean="0">
                  <a:solidFill>
                    <a:srgbClr val="006A32"/>
                  </a:solidFill>
                  <a:latin typeface="微软雅黑" panose="020B0503020204020204" pitchFamily="34" charset="-122"/>
                  <a:ea typeface="微软雅黑" panose="020B0503020204020204" pitchFamily="34" charset="-122"/>
                </a:rPr>
                <a:t>的作用域</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16" name="Oval 17@|1FFC:3382090|FBC:16777215|LFC:16777215|LBC:16777215"/>
            <p:cNvSpPr/>
            <p:nvPr/>
          </p:nvSpPr>
          <p:spPr>
            <a:xfrm>
              <a:off x="3610222" y="5645321"/>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5" dur="1000" fill="hold"/>
                                        <p:tgtEl>
                                          <p:spTgt spid="11"/>
                                        </p:tgtEl>
                                        <p:attrNameLst>
                                          <p:attrName>ppt_y</p:attrName>
                                        </p:attrNameLst>
                                      </p:cBhvr>
                                      <p:tavLst>
                                        <p:tav tm="0">
                                          <p:val>
                                            <p:strVal val="#ppt_y"/>
                                          </p:val>
                                        </p:tav>
                                        <p:tav tm="100000">
                                          <p:val>
                                            <p:strVal val="#ppt_y"/>
                                          </p:val>
                                        </p:tav>
                                      </p:tavLst>
                                    </p:anim>
                                    <p:anim calcmode="lin" valueType="num">
                                      <p:cBhvr>
                                        <p:cTn id="26"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7"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1000" tmFilter="0,0; .5, 1; 1, 1"/>
                                        <p:tgtEl>
                                          <p:spTgt spid="11"/>
                                        </p:tgtEl>
                                      </p:cBhvr>
                                    </p:animEffect>
                                  </p:childTnLst>
                                </p:cTn>
                              </p:par>
                            </p:childTnLst>
                          </p:cTn>
                        </p:par>
                        <p:par>
                          <p:cTn id="29" fill="hold">
                            <p:stCondLst>
                              <p:cond delay="3100"/>
                            </p:stCondLst>
                            <p:childTnLst>
                              <p:par>
                                <p:cTn id="30" presetID="1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3600"/>
                            </p:stCondLst>
                            <p:childTnLst>
                              <p:par>
                                <p:cTn id="34" presetID="10" presetClass="entr" presetSubtype="0"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4100"/>
                            </p:stCondLst>
                            <p:childTnLst>
                              <p:par>
                                <p:cTn id="38" presetID="10" presetClass="entr" presetSubtype="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526440"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概念</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a:t>一个</a:t>
            </a:r>
            <a:r>
              <a:rPr lang="en-US" altLang="zh-CN" dirty="0"/>
              <a:t>Spring </a:t>
            </a:r>
            <a:r>
              <a:rPr lang="en-US" altLang="zh-CN" dirty="0" err="1"/>
              <a:t>IoC</a:t>
            </a:r>
            <a:r>
              <a:rPr lang="zh-CN" altLang="en-US" dirty="0"/>
              <a:t>容器管理了一个或者多</a:t>
            </a:r>
            <a:r>
              <a:rPr lang="zh-CN" altLang="en-US" dirty="0" smtClean="0"/>
              <a:t>个</a:t>
            </a:r>
            <a:r>
              <a:rPr lang="en-US" altLang="zh-CN" dirty="0" smtClean="0"/>
              <a:t>beans</a:t>
            </a:r>
          </a:p>
          <a:p>
            <a:r>
              <a:rPr lang="zh-CN" altLang="en-US" dirty="0" smtClean="0"/>
              <a:t>这些</a:t>
            </a:r>
            <a:r>
              <a:rPr lang="en-US" altLang="zh-CN" dirty="0"/>
              <a:t>beans</a:t>
            </a:r>
            <a:r>
              <a:rPr lang="zh-CN" altLang="en-US" dirty="0"/>
              <a:t>通过你提供给容器的配置元数据进行</a:t>
            </a:r>
            <a:r>
              <a:rPr lang="zh-CN" altLang="en-US" dirty="0" smtClean="0"/>
              <a:t>创建</a:t>
            </a:r>
            <a:endParaRPr lang="en-US" altLang="zh-CN" dirty="0" smtClean="0"/>
          </a:p>
          <a:p>
            <a:r>
              <a:rPr lang="en-US" altLang="zh-CN" dirty="0" smtClean="0"/>
              <a:t>Bean</a:t>
            </a:r>
            <a:r>
              <a:rPr lang="zh-CN" altLang="en-US" dirty="0" smtClean="0"/>
              <a:t>的实例化：</a:t>
            </a:r>
            <a:endParaRPr lang="en-US" altLang="zh-CN" dirty="0" smtClean="0"/>
          </a:p>
          <a:p>
            <a:pPr lvl="1"/>
            <a:r>
              <a:rPr lang="zh-CN" altLang="en-US" dirty="0" smtClean="0"/>
              <a:t>通过构造方法实例化</a:t>
            </a:r>
            <a:endParaRPr lang="en-US" altLang="zh-CN" dirty="0" smtClean="0"/>
          </a:p>
          <a:p>
            <a:pPr lvl="1"/>
            <a:r>
              <a:rPr lang="zh-CN" altLang="en-US" dirty="0" smtClean="0"/>
              <a:t>使用静态工厂方法实例化</a:t>
            </a:r>
            <a:endParaRPr lang="en-US" altLang="zh-CN" dirty="0" smtClean="0"/>
          </a:p>
          <a:p>
            <a:pPr lvl="1"/>
            <a:r>
              <a:rPr lang="zh-CN" altLang="en-US" dirty="0" smtClean="0"/>
              <a:t>使用实例工厂方法实例化</a:t>
            </a:r>
            <a:endParaRPr lang="en-US" altLang="zh-CN" dirty="0" smtClean="0"/>
          </a:p>
        </p:txBody>
      </p:sp>
    </p:spTree>
    <p:extLst>
      <p:ext uri="{BB962C8B-B14F-4D97-AF65-F5344CB8AC3E}">
        <p14:creationId xmlns:p14="http://schemas.microsoft.com/office/powerpoint/2010/main" val="3040869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8"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rPr>
                <a:t>实例化</a:t>
              </a:r>
              <a:r>
                <a:rPr lang="en-US" altLang="zh-CN" sz="2400" dirty="0" smtClean="0">
                  <a:solidFill>
                    <a:srgbClr val="3C7832"/>
                  </a:solidFill>
                  <a:latin typeface="微软雅黑" panose="020B0503020204020204" pitchFamily="34" charset="-122"/>
                </a:rPr>
                <a:t>Bean</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smtClean="0"/>
              <a:t>通过构造方法实例化：</a:t>
            </a:r>
            <a:endParaRPr lang="en-US" altLang="zh-CN" dirty="0" smtClean="0"/>
          </a:p>
          <a:p>
            <a:pPr lvl="1"/>
            <a:r>
              <a:rPr lang="zh-CN" altLang="en-US" dirty="0"/>
              <a:t>当使用基于</a:t>
            </a:r>
            <a:r>
              <a:rPr lang="en-US" altLang="zh-CN" dirty="0"/>
              <a:t>XML</a:t>
            </a:r>
            <a:r>
              <a:rPr lang="zh-CN" altLang="en-US" dirty="0"/>
              <a:t>的元数据配置文件，可以这样来指定</a:t>
            </a:r>
            <a:r>
              <a:rPr lang="en-US" altLang="zh-CN" dirty="0"/>
              <a:t>bean</a:t>
            </a:r>
            <a:r>
              <a:rPr lang="zh-CN" altLang="en-US" dirty="0" smtClean="0"/>
              <a:t>类：</a:t>
            </a:r>
            <a:endParaRPr lang="en-US" altLang="zh-CN" dirty="0" smtClean="0"/>
          </a:p>
          <a:p>
            <a:pPr lvl="1"/>
            <a:endParaRPr lang="zh-CN" altLang="en-US" dirty="0"/>
          </a:p>
          <a:p>
            <a:pPr lvl="1"/>
            <a:endParaRPr lang="zh-CN" altLang="en-US" dirty="0"/>
          </a:p>
        </p:txBody>
      </p:sp>
      <p:pic>
        <p:nvPicPr>
          <p:cNvPr id="2" name="图片 1"/>
          <p:cNvPicPr>
            <a:picLocks noChangeAspect="1"/>
          </p:cNvPicPr>
          <p:nvPr/>
        </p:nvPicPr>
        <p:blipFill>
          <a:blip r:embed="rId3"/>
          <a:stretch>
            <a:fillRect/>
          </a:stretch>
        </p:blipFill>
        <p:spPr>
          <a:xfrm>
            <a:off x="1105297" y="2982515"/>
            <a:ext cx="8177248" cy="1372540"/>
          </a:xfrm>
          <a:prstGeom prst="rect">
            <a:avLst/>
          </a:prstGeom>
        </p:spPr>
      </p:pic>
    </p:spTree>
    <p:extLst>
      <p:ext uri="{BB962C8B-B14F-4D97-AF65-F5344CB8AC3E}">
        <p14:creationId xmlns:p14="http://schemas.microsoft.com/office/powerpoint/2010/main" val="4272193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8"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rPr>
                <a:t>实例化</a:t>
              </a:r>
              <a:r>
                <a:rPr lang="en-US" altLang="zh-CN" sz="2400" dirty="0" smtClean="0">
                  <a:solidFill>
                    <a:srgbClr val="3C7832"/>
                  </a:solidFill>
                  <a:latin typeface="微软雅黑" panose="020B0503020204020204" pitchFamily="34" charset="-122"/>
                </a:rPr>
                <a:t>Bean</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smtClean="0"/>
              <a:t>使用静态工厂方法实例化：</a:t>
            </a:r>
            <a:endParaRPr lang="en-US" altLang="zh-CN" dirty="0" smtClean="0"/>
          </a:p>
          <a:p>
            <a:pPr lvl="1"/>
            <a:r>
              <a:rPr lang="zh-CN" altLang="en-US" dirty="0"/>
              <a:t>当采用静态工厂方法创建</a:t>
            </a:r>
            <a:r>
              <a:rPr lang="en-US" altLang="zh-CN" dirty="0"/>
              <a:t>bean</a:t>
            </a:r>
            <a:r>
              <a:rPr lang="zh-CN" altLang="en-US" dirty="0"/>
              <a:t>时，除了需要指定</a:t>
            </a:r>
            <a:r>
              <a:rPr lang="en-US" altLang="zh-CN" dirty="0"/>
              <a:t>class</a:t>
            </a:r>
            <a:r>
              <a:rPr lang="zh-CN" altLang="en-US" dirty="0"/>
              <a:t>属性外，还需要通过</a:t>
            </a:r>
            <a:r>
              <a:rPr lang="en-US" altLang="zh-CN" dirty="0"/>
              <a:t>factory-method</a:t>
            </a:r>
            <a:r>
              <a:rPr lang="zh-CN" altLang="en-US" dirty="0"/>
              <a:t>属性来指定创建</a:t>
            </a:r>
            <a:r>
              <a:rPr lang="en-US" altLang="zh-CN" dirty="0"/>
              <a:t>bean</a:t>
            </a:r>
            <a:r>
              <a:rPr lang="zh-CN" altLang="en-US" dirty="0"/>
              <a:t>实例的工厂</a:t>
            </a:r>
            <a:r>
              <a:rPr lang="zh-CN" altLang="en-US" dirty="0" smtClean="0"/>
              <a:t>方法</a:t>
            </a:r>
            <a:endParaRPr lang="en-US" altLang="zh-CN" dirty="0" smtClean="0"/>
          </a:p>
          <a:p>
            <a:pPr lvl="1"/>
            <a:r>
              <a:rPr lang="zh-CN" altLang="en-US" dirty="0"/>
              <a:t>注意，此定义并未指定返回对象的类型，仅指定该类包含的工厂</a:t>
            </a:r>
            <a:r>
              <a:rPr lang="zh-CN" altLang="en-US" dirty="0" smtClean="0"/>
              <a:t>方法，此例中</a:t>
            </a:r>
            <a:r>
              <a:rPr lang="en-US" altLang="zh-CN" dirty="0" err="1" smtClean="0"/>
              <a:t>createInstance</a:t>
            </a:r>
            <a:r>
              <a:rPr lang="zh-CN" altLang="en-US" dirty="0" smtClean="0"/>
              <a:t>方法必须是静态的</a:t>
            </a:r>
            <a:endParaRPr lang="en-US" altLang="zh-CN" dirty="0" smtClean="0"/>
          </a:p>
          <a:p>
            <a:pPr lvl="1"/>
            <a:endParaRPr lang="en-US" altLang="zh-CN" dirty="0" smtClean="0"/>
          </a:p>
          <a:p>
            <a:pPr lvl="1"/>
            <a:endParaRPr lang="en-US" altLang="zh-CN" dirty="0" smtClean="0"/>
          </a:p>
          <a:p>
            <a:pPr lvl="1"/>
            <a:endParaRPr lang="zh-CN" altLang="en-US" dirty="0"/>
          </a:p>
          <a:p>
            <a:pPr lvl="1"/>
            <a:endParaRPr lang="zh-CN" altLang="en-US" dirty="0"/>
          </a:p>
        </p:txBody>
      </p:sp>
      <p:pic>
        <p:nvPicPr>
          <p:cNvPr id="3" name="图片 2"/>
          <p:cNvPicPr>
            <a:picLocks noChangeAspect="1"/>
          </p:cNvPicPr>
          <p:nvPr/>
        </p:nvPicPr>
        <p:blipFill>
          <a:blip r:embed="rId3"/>
          <a:stretch>
            <a:fillRect/>
          </a:stretch>
        </p:blipFill>
        <p:spPr>
          <a:xfrm>
            <a:off x="1105297" y="4023680"/>
            <a:ext cx="4048594" cy="1141454"/>
          </a:xfrm>
          <a:prstGeom prst="rect">
            <a:avLst/>
          </a:prstGeom>
        </p:spPr>
      </p:pic>
      <p:pic>
        <p:nvPicPr>
          <p:cNvPr id="4" name="图片 3"/>
          <p:cNvPicPr>
            <a:picLocks noChangeAspect="1"/>
          </p:cNvPicPr>
          <p:nvPr/>
        </p:nvPicPr>
        <p:blipFill>
          <a:blip r:embed="rId4"/>
          <a:stretch>
            <a:fillRect/>
          </a:stretch>
        </p:blipFill>
        <p:spPr>
          <a:xfrm>
            <a:off x="5420988" y="4023680"/>
            <a:ext cx="6062564" cy="2690956"/>
          </a:xfrm>
          <a:prstGeom prst="rect">
            <a:avLst/>
          </a:prstGeom>
        </p:spPr>
      </p:pic>
    </p:spTree>
    <p:extLst>
      <p:ext uri="{BB962C8B-B14F-4D97-AF65-F5344CB8AC3E}">
        <p14:creationId xmlns:p14="http://schemas.microsoft.com/office/powerpoint/2010/main" val="1337507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8"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rPr>
                <a:t>实例化</a:t>
              </a:r>
              <a:r>
                <a:rPr lang="en-US" altLang="zh-CN" sz="2400" dirty="0" smtClean="0">
                  <a:solidFill>
                    <a:srgbClr val="3C7832"/>
                  </a:solidFill>
                  <a:latin typeface="微软雅黑" panose="020B0503020204020204" pitchFamily="34" charset="-122"/>
                </a:rPr>
                <a:t>Bean</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smtClean="0"/>
              <a:t>使用实例工厂方法实例化：</a:t>
            </a:r>
            <a:endParaRPr lang="en-US" altLang="zh-CN" dirty="0" smtClean="0"/>
          </a:p>
          <a:p>
            <a:pPr lvl="1"/>
            <a:r>
              <a:rPr lang="zh-CN" altLang="en-US" dirty="0"/>
              <a:t>使用这种方式时，</a:t>
            </a:r>
            <a:r>
              <a:rPr lang="en-US" altLang="zh-CN" dirty="0"/>
              <a:t>class</a:t>
            </a:r>
            <a:r>
              <a:rPr lang="zh-CN" altLang="en-US" dirty="0"/>
              <a:t>属性必须为空，而</a:t>
            </a:r>
            <a:r>
              <a:rPr lang="en-US" altLang="zh-CN" dirty="0"/>
              <a:t>factory-bean</a:t>
            </a:r>
            <a:r>
              <a:rPr lang="zh-CN" altLang="en-US" dirty="0"/>
              <a:t>属性必须指定为当前</a:t>
            </a:r>
            <a:r>
              <a:rPr lang="en-US" altLang="zh-CN" dirty="0"/>
              <a:t>(</a:t>
            </a:r>
            <a:r>
              <a:rPr lang="zh-CN" altLang="en-US" dirty="0"/>
              <a:t>或其祖先</a:t>
            </a:r>
            <a:r>
              <a:rPr lang="en-US" altLang="zh-CN" dirty="0"/>
              <a:t>)</a:t>
            </a:r>
            <a:r>
              <a:rPr lang="zh-CN" altLang="en-US" dirty="0"/>
              <a:t>容器中包含工厂方法的</a:t>
            </a:r>
            <a:r>
              <a:rPr lang="en-US" altLang="zh-CN" dirty="0"/>
              <a:t>bean</a:t>
            </a:r>
            <a:r>
              <a:rPr lang="zh-CN" altLang="en-US" dirty="0"/>
              <a:t>的</a:t>
            </a:r>
            <a:r>
              <a:rPr lang="zh-CN" altLang="en-US" dirty="0" smtClean="0"/>
              <a:t>名称</a:t>
            </a:r>
            <a:endParaRPr lang="en-US" altLang="zh-CN" dirty="0" smtClean="0"/>
          </a:p>
          <a:p>
            <a:pPr lvl="1"/>
            <a:r>
              <a:rPr lang="en-US" altLang="zh-CN" dirty="0"/>
              <a:t>bean</a:t>
            </a:r>
            <a:r>
              <a:rPr lang="zh-CN" altLang="en-US" dirty="0"/>
              <a:t>的工厂</a:t>
            </a:r>
            <a:r>
              <a:rPr lang="zh-CN" altLang="en-US" dirty="0" smtClean="0"/>
              <a:t>方法必须</a:t>
            </a:r>
            <a:r>
              <a:rPr lang="zh-CN" altLang="en-US" dirty="0"/>
              <a:t>通过</a:t>
            </a:r>
            <a:r>
              <a:rPr lang="en-US" altLang="zh-CN" dirty="0"/>
              <a:t>factory-method</a:t>
            </a:r>
            <a:r>
              <a:rPr lang="zh-CN" altLang="en-US" dirty="0"/>
              <a:t>属性来设定</a:t>
            </a:r>
            <a:endParaRPr lang="en-US" altLang="zh-CN" dirty="0" smtClean="0"/>
          </a:p>
          <a:p>
            <a:pPr lvl="1"/>
            <a:endParaRPr lang="en-US" altLang="zh-CN" dirty="0" smtClean="0"/>
          </a:p>
          <a:p>
            <a:pPr lvl="1"/>
            <a:endParaRPr lang="zh-CN" altLang="en-US" dirty="0"/>
          </a:p>
          <a:p>
            <a:pPr lvl="1"/>
            <a:endParaRPr lang="zh-CN" altLang="en-US" dirty="0"/>
          </a:p>
        </p:txBody>
      </p:sp>
      <p:pic>
        <p:nvPicPr>
          <p:cNvPr id="2" name="图片 1"/>
          <p:cNvPicPr>
            <a:picLocks noChangeAspect="1"/>
          </p:cNvPicPr>
          <p:nvPr/>
        </p:nvPicPr>
        <p:blipFill>
          <a:blip r:embed="rId3"/>
          <a:stretch>
            <a:fillRect/>
          </a:stretch>
        </p:blipFill>
        <p:spPr>
          <a:xfrm>
            <a:off x="1105297" y="3569158"/>
            <a:ext cx="5323212" cy="2540624"/>
          </a:xfrm>
          <a:prstGeom prst="rect">
            <a:avLst/>
          </a:prstGeom>
        </p:spPr>
      </p:pic>
      <p:pic>
        <p:nvPicPr>
          <p:cNvPr id="5" name="图片 4"/>
          <p:cNvPicPr>
            <a:picLocks noChangeAspect="1"/>
          </p:cNvPicPr>
          <p:nvPr/>
        </p:nvPicPr>
        <p:blipFill>
          <a:blip r:embed="rId4"/>
          <a:stretch>
            <a:fillRect/>
          </a:stretch>
        </p:blipFill>
        <p:spPr>
          <a:xfrm>
            <a:off x="6428509" y="3569158"/>
            <a:ext cx="5403866" cy="2540624"/>
          </a:xfrm>
          <a:prstGeom prst="rect">
            <a:avLst/>
          </a:prstGeom>
        </p:spPr>
      </p:pic>
    </p:spTree>
    <p:extLst>
      <p:ext uri="{BB962C8B-B14F-4D97-AF65-F5344CB8AC3E}">
        <p14:creationId xmlns:p14="http://schemas.microsoft.com/office/powerpoint/2010/main" val="2062084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449806"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Bean</a:t>
              </a:r>
              <a:r>
                <a:rPr lang="zh-CN" altLang="en-US" sz="2400" dirty="0" smtClean="0">
                  <a:solidFill>
                    <a:srgbClr val="3C7832"/>
                  </a:solidFill>
                  <a:latin typeface="微软雅黑" panose="020B0503020204020204" pitchFamily="34" charset="-122"/>
                  <a:ea typeface="微软雅黑" panose="020B0503020204020204" pitchFamily="34" charset="-122"/>
                </a:rPr>
                <a:t>的生命周期</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3"/>
          <a:stretch>
            <a:fillRect/>
          </a:stretch>
        </p:blipFill>
        <p:spPr>
          <a:xfrm>
            <a:off x="661010" y="756345"/>
            <a:ext cx="10916805" cy="5805145"/>
          </a:xfrm>
          <a:prstGeom prst="rect">
            <a:avLst/>
          </a:prstGeom>
        </p:spPr>
      </p:pic>
    </p:spTree>
    <p:extLst>
      <p:ext uri="{BB962C8B-B14F-4D97-AF65-F5344CB8AC3E}">
        <p14:creationId xmlns:p14="http://schemas.microsoft.com/office/powerpoint/2010/main" val="3921563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449806"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Bean</a:t>
              </a:r>
              <a:r>
                <a:rPr lang="zh-CN" altLang="en-US" sz="2400" dirty="0" smtClean="0">
                  <a:solidFill>
                    <a:srgbClr val="3C7832"/>
                  </a:solidFill>
                  <a:latin typeface="微软雅黑" panose="020B0503020204020204" pitchFamily="34" charset="-122"/>
                  <a:ea typeface="微软雅黑" panose="020B0503020204020204" pitchFamily="34" charset="-122"/>
                </a:rPr>
                <a:t>的生命周期</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9" name="Group 3"/>
          <p:cNvGraphicFramePr>
            <a:graphicFrameLocks/>
          </p:cNvGraphicFramePr>
          <p:nvPr>
            <p:extLst>
              <p:ext uri="{D42A27DB-BD31-4B8C-83A1-F6EECF244321}">
                <p14:modId xmlns:p14="http://schemas.microsoft.com/office/powerpoint/2010/main" val="3949808606"/>
              </p:ext>
            </p:extLst>
          </p:nvPr>
        </p:nvGraphicFramePr>
        <p:xfrm>
          <a:off x="1105297" y="1054626"/>
          <a:ext cx="9867503" cy="5481640"/>
        </p:xfrm>
        <a:graphic>
          <a:graphicData uri="http://schemas.openxmlformats.org/drawingml/2006/table">
            <a:tbl>
              <a:tblPr/>
              <a:tblGrid>
                <a:gridCol w="3072227"/>
                <a:gridCol w="6795276"/>
              </a:tblGrid>
              <a:tr h="5762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1" i="0" u="none" strike="noStrike" cap="none" normalizeH="0" baseline="0" dirty="0" smtClean="0">
                          <a:ln>
                            <a:noFill/>
                          </a:ln>
                          <a:solidFill>
                            <a:srgbClr val="FFFFFF"/>
                          </a:solidFill>
                          <a:effectLst/>
                          <a:latin typeface="Calibri" pitchFamily="34" charset="0"/>
                          <a:ea typeface="宋体" pitchFamily="2" charset="-122"/>
                        </a:rPr>
                        <a:t>步 骤</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1" i="0" u="none" strike="noStrike" cap="none" normalizeH="0" baseline="0" dirty="0" smtClean="0">
                          <a:ln>
                            <a:noFill/>
                          </a:ln>
                          <a:solidFill>
                            <a:srgbClr val="FFFFFF"/>
                          </a:solidFill>
                          <a:effectLst/>
                          <a:latin typeface="Calibri" pitchFamily="34" charset="0"/>
                          <a:ea typeface="宋体" pitchFamily="2" charset="-122"/>
                        </a:rPr>
                        <a:t>说 明</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5762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rPr>
                        <a:t>1.实例化</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Spring实例化Bean</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57463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2.设置属性</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rPr>
                        <a:t>Spring注入Bean的属性</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64130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rPr>
                        <a:t>3.设置Bean名称，Bean工厂，</a:t>
                      </a:r>
                      <a:r>
                        <a:rPr kumimoji="0" lang="zh-CN" altLang="en-US" sz="1800" b="0" i="1" u="none" strike="noStrike" cap="none" normalizeH="0" baseline="0" dirty="0" smtClean="0">
                          <a:ln>
                            <a:noFill/>
                          </a:ln>
                          <a:solidFill>
                            <a:schemeClr val="tx1"/>
                          </a:solidFill>
                          <a:effectLst/>
                          <a:latin typeface="Calibri" pitchFamily="34" charset="0"/>
                          <a:ea typeface="宋体" pitchFamily="2" charset="-122"/>
                        </a:rPr>
                        <a:t>应用上下文</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rPr>
                        <a:t>如果Bean实现了XXXAware接口，执行对应方法</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40082">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4.预处理(在初始化之前)</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调用BeanPostProcessor对象的postProcessBeforeInitialization()方法</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628609">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5.初始化Bean</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rPr>
                        <a:t>实现InitializingBean接口的afterPropertiesSet()方法</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rPr>
                        <a:t>声明了初始化方法，将调用声明的</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4130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6.预处理(在初始化之后)</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调用BeanPostProcessor对象的postProcessAfterInitialization()方法</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57463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7.Bean已经准备好</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默认以单例的形式存在Spring容器中</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28609">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8.销毁Bean</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Calibri" pitchFamily="34" charset="0"/>
                          <a:ea typeface="宋体" pitchFamily="2" charset="-122"/>
                        </a:rPr>
                        <a:t>实现DisposableBean接口的destroy()方法</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Calibri" pitchFamily="34" charset="0"/>
                          <a:ea typeface="宋体" pitchFamily="2" charset="-122"/>
                        </a:rPr>
                        <a:t>声明了销毁方法，将调用声明的</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3997306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441405"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ea typeface="微软雅黑" panose="020B0503020204020204" pitchFamily="34" charset="-122"/>
                </a:rPr>
                <a:t>实现*</a:t>
              </a:r>
              <a:r>
                <a:rPr lang="en-US" altLang="zh-CN" sz="2400" dirty="0" smtClean="0">
                  <a:solidFill>
                    <a:srgbClr val="3C7832"/>
                  </a:solidFill>
                  <a:latin typeface="微软雅黑" panose="020B0503020204020204" pitchFamily="34" charset="-122"/>
                  <a:ea typeface="微软雅黑" panose="020B0503020204020204" pitchFamily="34" charset="-122"/>
                </a:rPr>
                <a:t>Aware</a:t>
              </a:r>
              <a:r>
                <a:rPr lang="zh-CN" altLang="en-US" sz="2400" dirty="0" smtClean="0">
                  <a:solidFill>
                    <a:srgbClr val="3C7832"/>
                  </a:solidFill>
                  <a:latin typeface="微软雅黑" panose="020B0503020204020204" pitchFamily="34" charset="-122"/>
                  <a:ea typeface="微软雅黑" panose="020B0503020204020204" pitchFamily="34" charset="-122"/>
                </a:rPr>
                <a:t>接口</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smtClean="0"/>
              <a:t>有些时候我们需要</a:t>
            </a:r>
            <a:r>
              <a:rPr lang="zh-CN" altLang="en-US" dirty="0"/>
              <a:t>在</a:t>
            </a:r>
            <a:r>
              <a:rPr lang="en-US" altLang="zh-CN" dirty="0"/>
              <a:t>Bean</a:t>
            </a:r>
            <a:r>
              <a:rPr lang="zh-CN" altLang="en-US" dirty="0"/>
              <a:t>的初始化中使用</a:t>
            </a:r>
            <a:r>
              <a:rPr lang="en-US" altLang="zh-CN" dirty="0"/>
              <a:t>Spring</a:t>
            </a:r>
            <a:r>
              <a:rPr lang="zh-CN" altLang="en-US" dirty="0"/>
              <a:t>框架自身的一些对象来执行一些</a:t>
            </a:r>
            <a:r>
              <a:rPr lang="zh-CN" altLang="en-US" dirty="0" smtClean="0"/>
              <a:t>操作，比如：</a:t>
            </a:r>
            <a:endParaRPr lang="en-US" altLang="zh-CN" dirty="0" smtClean="0"/>
          </a:p>
          <a:p>
            <a:pPr lvl="1"/>
            <a:r>
              <a:rPr lang="zh-CN" altLang="en-US" dirty="0" smtClean="0"/>
              <a:t>获取</a:t>
            </a:r>
            <a:r>
              <a:rPr lang="en-US" altLang="zh-CN" dirty="0" err="1"/>
              <a:t>ServletContext</a:t>
            </a:r>
            <a:r>
              <a:rPr lang="zh-CN" altLang="en-US" dirty="0"/>
              <a:t>的一些</a:t>
            </a:r>
            <a:r>
              <a:rPr lang="zh-CN" altLang="en-US" dirty="0" smtClean="0"/>
              <a:t>参数</a:t>
            </a:r>
            <a:endParaRPr lang="en-US" altLang="zh-CN" dirty="0" smtClean="0"/>
          </a:p>
          <a:p>
            <a:pPr lvl="1"/>
            <a:r>
              <a:rPr lang="zh-CN" altLang="en-US" dirty="0" smtClean="0"/>
              <a:t>获取</a:t>
            </a:r>
            <a:r>
              <a:rPr lang="en-US" altLang="zh-CN" dirty="0" err="1"/>
              <a:t>ApplicaitionContext</a:t>
            </a:r>
            <a:r>
              <a:rPr lang="zh-CN" altLang="en-US" dirty="0"/>
              <a:t>中的</a:t>
            </a:r>
            <a:r>
              <a:rPr lang="en-US" altLang="zh-CN" dirty="0" err="1"/>
              <a:t>BeanDefinition</a:t>
            </a:r>
            <a:r>
              <a:rPr lang="zh-CN" altLang="en-US" dirty="0"/>
              <a:t>的</a:t>
            </a:r>
            <a:r>
              <a:rPr lang="zh-CN" altLang="en-US" dirty="0" smtClean="0"/>
              <a:t>名字</a:t>
            </a:r>
            <a:endParaRPr lang="en-US" altLang="zh-CN" dirty="0" smtClean="0"/>
          </a:p>
          <a:p>
            <a:pPr lvl="1"/>
            <a:r>
              <a:rPr lang="zh-CN" altLang="en-US" dirty="0" smtClean="0"/>
              <a:t>获取</a:t>
            </a:r>
            <a:r>
              <a:rPr lang="en-US" altLang="zh-CN" dirty="0"/>
              <a:t>Bean</a:t>
            </a:r>
            <a:r>
              <a:rPr lang="zh-CN" altLang="en-US" dirty="0"/>
              <a:t>在容器中的名字</a:t>
            </a:r>
            <a:r>
              <a:rPr lang="zh-CN" altLang="en-US" dirty="0" smtClean="0"/>
              <a:t>等等</a:t>
            </a:r>
          </a:p>
        </p:txBody>
      </p:sp>
    </p:spTree>
    <p:extLst>
      <p:ext uri="{BB962C8B-B14F-4D97-AF65-F5344CB8AC3E}">
        <p14:creationId xmlns:p14="http://schemas.microsoft.com/office/powerpoint/2010/main" val="167115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441405"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ea typeface="微软雅黑" panose="020B0503020204020204" pitchFamily="34" charset="-122"/>
                </a:rPr>
                <a:t>实现*</a:t>
              </a:r>
              <a:r>
                <a:rPr lang="en-US" altLang="zh-CN" sz="2400" dirty="0" smtClean="0">
                  <a:solidFill>
                    <a:srgbClr val="3C7832"/>
                  </a:solidFill>
                  <a:latin typeface="微软雅黑" panose="020B0503020204020204" pitchFamily="34" charset="-122"/>
                  <a:ea typeface="微软雅黑" panose="020B0503020204020204" pitchFamily="34" charset="-122"/>
                </a:rPr>
                <a:t>Aware</a:t>
              </a:r>
              <a:r>
                <a:rPr lang="zh-CN" altLang="en-US" sz="2400" dirty="0" smtClean="0">
                  <a:solidFill>
                    <a:srgbClr val="3C7832"/>
                  </a:solidFill>
                  <a:latin typeface="微软雅黑" panose="020B0503020204020204" pitchFamily="34" charset="-122"/>
                  <a:ea typeface="微软雅黑" panose="020B0503020204020204" pitchFamily="34" charset="-122"/>
                </a:rPr>
                <a:t>接口</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en-US" altLang="zh-CN" dirty="0" smtClean="0"/>
              <a:t>Spring</a:t>
            </a:r>
            <a:r>
              <a:rPr lang="zh-CN" altLang="en-US" dirty="0" smtClean="0"/>
              <a:t>提供了一组名为*</a:t>
            </a:r>
            <a:r>
              <a:rPr lang="en-US" altLang="zh-CN" dirty="0" smtClean="0"/>
              <a:t>Aware</a:t>
            </a:r>
            <a:r>
              <a:rPr lang="zh-CN" altLang="en-US" dirty="0" smtClean="0"/>
              <a:t>的接口，例如：</a:t>
            </a:r>
            <a:endParaRPr lang="en-US" altLang="zh-CN" dirty="0" smtClean="0"/>
          </a:p>
          <a:p>
            <a:pPr lvl="1"/>
            <a:r>
              <a:rPr lang="en-US" altLang="zh-CN" dirty="0" err="1" smtClean="0"/>
              <a:t>BeanNameAware</a:t>
            </a:r>
            <a:r>
              <a:rPr lang="en-US" altLang="zh-CN" dirty="0" smtClean="0"/>
              <a:t>:</a:t>
            </a:r>
            <a:r>
              <a:rPr lang="zh-CN" altLang="en-US" dirty="0" smtClean="0"/>
              <a:t>获得</a:t>
            </a:r>
            <a:r>
              <a:rPr lang="en-US" altLang="zh-CN" dirty="0" smtClean="0"/>
              <a:t>Bean</a:t>
            </a:r>
            <a:r>
              <a:rPr lang="zh-CN" altLang="en-US" dirty="0" smtClean="0"/>
              <a:t>在配置文件中定义的名字</a:t>
            </a:r>
            <a:endParaRPr lang="en-US" altLang="zh-CN" dirty="0" smtClean="0"/>
          </a:p>
          <a:p>
            <a:pPr lvl="1"/>
            <a:r>
              <a:rPr lang="en-US" altLang="zh-CN" dirty="0" err="1" smtClean="0"/>
              <a:t>BeanFactoryAware</a:t>
            </a:r>
            <a:r>
              <a:rPr lang="en-US" altLang="zh-CN" dirty="0" smtClean="0"/>
              <a:t>:</a:t>
            </a:r>
            <a:r>
              <a:rPr lang="zh-CN" altLang="en-US" dirty="0" smtClean="0"/>
              <a:t>获得</a:t>
            </a:r>
            <a:r>
              <a:rPr lang="en-US" altLang="zh-CN" dirty="0" err="1" smtClean="0"/>
              <a:t>BeanFactory</a:t>
            </a:r>
            <a:r>
              <a:rPr lang="zh-CN" altLang="en-US" dirty="0" smtClean="0"/>
              <a:t>对象，可用来检测</a:t>
            </a:r>
            <a:r>
              <a:rPr lang="en-US" altLang="zh-CN" dirty="0" smtClean="0"/>
              <a:t>Bean</a:t>
            </a:r>
            <a:r>
              <a:rPr lang="zh-CN" altLang="en-US" dirty="0" smtClean="0"/>
              <a:t>的作用域</a:t>
            </a:r>
            <a:endParaRPr lang="en-US" altLang="zh-CN" dirty="0" smtClean="0"/>
          </a:p>
          <a:p>
            <a:pPr lvl="1"/>
            <a:r>
              <a:rPr lang="en-US" altLang="zh-CN" dirty="0" err="1" smtClean="0"/>
              <a:t>ApplicationContextAware</a:t>
            </a:r>
            <a:r>
              <a:rPr lang="en-US" altLang="zh-CN" dirty="0" smtClean="0"/>
              <a:t>: </a:t>
            </a:r>
            <a:r>
              <a:rPr lang="zh-CN" altLang="en-US" dirty="0" smtClean="0"/>
              <a:t>获得</a:t>
            </a:r>
            <a:r>
              <a:rPr lang="en-US" altLang="zh-CN" dirty="0" err="1" smtClean="0"/>
              <a:t>ApplicationContext</a:t>
            </a:r>
            <a:r>
              <a:rPr lang="zh-CN" altLang="en-US" dirty="0" smtClean="0"/>
              <a:t>对象</a:t>
            </a:r>
            <a:r>
              <a:rPr lang="en-US" altLang="zh-CN" dirty="0" smtClean="0"/>
              <a:t>,</a:t>
            </a:r>
            <a:r>
              <a:rPr lang="zh-CN" altLang="en-US" dirty="0" smtClean="0"/>
              <a:t>可以用来获取所有</a:t>
            </a:r>
            <a:r>
              <a:rPr lang="en-US" altLang="zh-CN" dirty="0" smtClean="0"/>
              <a:t>Bean definition</a:t>
            </a:r>
            <a:r>
              <a:rPr lang="zh-CN" altLang="en-US" dirty="0" smtClean="0"/>
              <a:t>的名字</a:t>
            </a:r>
            <a:endParaRPr lang="en-US" altLang="zh-CN" dirty="0" smtClean="0"/>
          </a:p>
          <a:p>
            <a:pPr lvl="1"/>
            <a:r>
              <a:rPr lang="en-US" altLang="zh-CN" dirty="0" err="1" smtClean="0"/>
              <a:t>ResourceLoaderAware</a:t>
            </a:r>
            <a:r>
              <a:rPr lang="en-US" altLang="zh-CN" dirty="0" smtClean="0"/>
              <a:t>:</a:t>
            </a:r>
            <a:r>
              <a:rPr lang="zh-CN" altLang="en-US" dirty="0" smtClean="0"/>
              <a:t>获得</a:t>
            </a:r>
            <a:r>
              <a:rPr lang="en-US" altLang="zh-CN" dirty="0" err="1" smtClean="0"/>
              <a:t>ResourceLoader</a:t>
            </a:r>
            <a:r>
              <a:rPr lang="zh-CN" altLang="en-US" dirty="0" smtClean="0"/>
              <a:t>对象，可以获得</a:t>
            </a:r>
            <a:r>
              <a:rPr lang="en-US" altLang="zh-CN" dirty="0" err="1" smtClean="0"/>
              <a:t>classpath</a:t>
            </a:r>
            <a:r>
              <a:rPr lang="zh-CN" altLang="en-US" dirty="0" smtClean="0"/>
              <a:t>中某个文件</a:t>
            </a:r>
            <a:endParaRPr lang="en-US" altLang="zh-CN" dirty="0" smtClean="0"/>
          </a:p>
          <a:p>
            <a:pPr lvl="1" fontAlgn="base"/>
            <a:r>
              <a:rPr lang="en-US" altLang="zh-CN" dirty="0" err="1"/>
              <a:t>ServletContextAware</a:t>
            </a:r>
            <a:r>
              <a:rPr lang="en-US" altLang="zh-CN" dirty="0"/>
              <a:t>:</a:t>
            </a:r>
            <a:r>
              <a:rPr lang="zh-CN" altLang="en-US" dirty="0"/>
              <a:t>在一个</a:t>
            </a:r>
            <a:r>
              <a:rPr lang="en-US" altLang="zh-CN" dirty="0"/>
              <a:t>MVC</a:t>
            </a:r>
            <a:r>
              <a:rPr lang="zh-CN" altLang="en-US" dirty="0"/>
              <a:t>应用中可以获取</a:t>
            </a:r>
            <a:r>
              <a:rPr lang="en-US" altLang="zh-CN" dirty="0" err="1"/>
              <a:t>ServletContext</a:t>
            </a:r>
            <a:r>
              <a:rPr lang="zh-CN" altLang="en-US" dirty="0"/>
              <a:t>对象，可以读取</a:t>
            </a:r>
            <a:r>
              <a:rPr lang="en-US" altLang="zh-CN" dirty="0"/>
              <a:t>context</a:t>
            </a:r>
            <a:r>
              <a:rPr lang="zh-CN" altLang="en-US" dirty="0"/>
              <a:t>中的</a:t>
            </a:r>
            <a:r>
              <a:rPr lang="zh-CN" altLang="en-US" dirty="0" smtClean="0"/>
              <a:t>参数</a:t>
            </a:r>
            <a:endParaRPr lang="zh-CN" altLang="en-US" dirty="0"/>
          </a:p>
          <a:p>
            <a:pPr lvl="1" fontAlgn="base"/>
            <a:r>
              <a:rPr lang="en-US" altLang="zh-CN" dirty="0" err="1"/>
              <a:t>ServletConfigAware</a:t>
            </a:r>
            <a:r>
              <a:rPr lang="zh-CN" altLang="en-US" dirty="0"/>
              <a:t>在一个</a:t>
            </a:r>
            <a:r>
              <a:rPr lang="en-US" altLang="zh-CN" dirty="0"/>
              <a:t>MVC</a:t>
            </a:r>
            <a:r>
              <a:rPr lang="zh-CN" altLang="en-US" dirty="0"/>
              <a:t>应用中可以获取</a:t>
            </a:r>
            <a:r>
              <a:rPr lang="en-US" altLang="zh-CN" dirty="0" err="1"/>
              <a:t>ServletConfig</a:t>
            </a:r>
            <a:r>
              <a:rPr lang="zh-CN" altLang="en-US" dirty="0"/>
              <a:t>对象，可以读取</a:t>
            </a:r>
            <a:r>
              <a:rPr lang="en-US" altLang="zh-CN" dirty="0" err="1"/>
              <a:t>config</a:t>
            </a:r>
            <a:r>
              <a:rPr lang="zh-CN" altLang="en-US" dirty="0"/>
              <a:t>中的</a:t>
            </a:r>
            <a:r>
              <a:rPr lang="zh-CN" altLang="en-US" dirty="0" smtClean="0"/>
              <a:t>参数</a:t>
            </a:r>
            <a:endParaRPr lang="zh-CN" altLang="en-US" dirty="0"/>
          </a:p>
          <a:p>
            <a:pPr lvl="1"/>
            <a:endParaRPr lang="en-US" altLang="zh-CN" dirty="0"/>
          </a:p>
        </p:txBody>
      </p:sp>
    </p:spTree>
    <p:extLst>
      <p:ext uri="{BB962C8B-B14F-4D97-AF65-F5344CB8AC3E}">
        <p14:creationId xmlns:p14="http://schemas.microsoft.com/office/powerpoint/2010/main" val="2215301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1"/>
          <p:cNvPicPr>
            <a:picLocks noChangeAspect="1"/>
          </p:cNvPicPr>
          <p:nvPr/>
        </p:nvPicPr>
        <p:blipFill>
          <a:blip r:embed="rId2"/>
          <a:stretch>
            <a:fillRect/>
          </a:stretch>
        </p:blipFill>
        <p:spPr>
          <a:xfrm>
            <a:off x="-14287" y="0"/>
            <a:ext cx="5734050" cy="6858000"/>
          </a:xfrm>
          <a:prstGeom prst="rect">
            <a:avLst/>
          </a:prstGeom>
          <a:noFill/>
          <a:ln w="9525">
            <a:noFill/>
          </a:ln>
        </p:spPr>
      </p:pic>
      <p:pic>
        <p:nvPicPr>
          <p:cNvPr id="10" name="图片 9"/>
          <p:cNvPicPr>
            <a:picLocks noChangeAspect="1"/>
          </p:cNvPicPr>
          <p:nvPr/>
        </p:nvPicPr>
        <p:blipFill>
          <a:blip r:embed="rId3"/>
          <a:stretch>
            <a:fillRect/>
          </a:stretch>
        </p:blipFill>
        <p:spPr>
          <a:xfrm>
            <a:off x="3973513" y="1096963"/>
            <a:ext cx="1385887" cy="622300"/>
          </a:xfrm>
          <a:prstGeom prst="rect">
            <a:avLst/>
          </a:prstGeom>
          <a:noFill/>
          <a:ln w="9525">
            <a:noFill/>
          </a:ln>
        </p:spPr>
      </p:pic>
      <p:grpSp>
        <p:nvGrpSpPr>
          <p:cNvPr id="3" name="组合 2"/>
          <p:cNvGrpSpPr/>
          <p:nvPr/>
        </p:nvGrpSpPr>
        <p:grpSpPr>
          <a:xfrm>
            <a:off x="217488" y="2606675"/>
            <a:ext cx="2921000" cy="1446213"/>
            <a:chOff x="217483" y="2607045"/>
            <a:chExt cx="2921792" cy="1446550"/>
          </a:xfrm>
        </p:grpSpPr>
        <p:sp>
          <p:nvSpPr>
            <p:cNvPr id="15395" name="文本框 15"/>
            <p:cNvSpPr txBox="1"/>
            <p:nvPr/>
          </p:nvSpPr>
          <p:spPr>
            <a:xfrm>
              <a:off x="217483" y="2607045"/>
              <a:ext cx="2911030" cy="1446550"/>
            </a:xfrm>
            <a:prstGeom prst="rect">
              <a:avLst/>
            </a:prstGeom>
            <a:noFill/>
            <a:ln w="9525">
              <a:noFill/>
            </a:ln>
          </p:spPr>
          <p:txBody>
            <a:bodyPr>
              <a:spAutoFit/>
            </a:bodyPr>
            <a:lstStyle/>
            <a:p>
              <a:pPr lvl="0" algn="ctr" eaLnBrk="1" hangingPunct="1"/>
              <a:r>
                <a:rPr lang="en-US" altLang="zh-CN" sz="8800" b="1" dirty="0">
                  <a:solidFill>
                    <a:schemeClr val="bg1"/>
                  </a:solidFill>
                  <a:latin typeface="微软雅黑" panose="020B0503020204020204" pitchFamily="34" charset="-122"/>
                  <a:ea typeface="微软雅黑" panose="020B0503020204020204" pitchFamily="34" charset="-122"/>
                </a:rPr>
                <a:t>C</a:t>
              </a:r>
              <a:r>
                <a:rPr lang="en-US" altLang="zh-CN" sz="2400" dirty="0">
                  <a:solidFill>
                    <a:schemeClr val="bg1"/>
                  </a:solidFill>
                  <a:latin typeface="微软雅黑" panose="020B0503020204020204" pitchFamily="34" charset="-122"/>
                  <a:ea typeface="微软雅黑" panose="020B0503020204020204" pitchFamily="34" charset="-122"/>
                </a:rPr>
                <a:t>ONTENTS</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5396" name="文本框 16"/>
            <p:cNvSpPr txBox="1"/>
            <p:nvPr/>
          </p:nvSpPr>
          <p:spPr>
            <a:xfrm>
              <a:off x="1325444" y="2750858"/>
              <a:ext cx="1813831" cy="769441"/>
            </a:xfrm>
            <a:prstGeom prst="rect">
              <a:avLst/>
            </a:prstGeom>
            <a:noFill/>
            <a:ln w="9525">
              <a:noFill/>
            </a:ln>
          </p:spPr>
          <p:txBody>
            <a:bodyPr>
              <a:spAutoFit/>
            </a:bodyPr>
            <a:lstStyle/>
            <a:p>
              <a:pPr lvl="0" eaLnBrk="1" hangingPunct="1"/>
              <a:r>
                <a:rPr lang="zh-CN" altLang="en-US" sz="4400" b="1" dirty="0">
                  <a:solidFill>
                    <a:schemeClr val="bg1"/>
                  </a:solidFill>
                  <a:latin typeface="微软雅黑" panose="020B0503020204020204" pitchFamily="34" charset="-122"/>
                  <a:ea typeface="微软雅黑" panose="020B0503020204020204" pitchFamily="34" charset="-122"/>
                </a:rPr>
                <a:t>目录</a:t>
              </a:r>
            </a:p>
          </p:txBody>
        </p:sp>
      </p:grpSp>
      <p:grpSp>
        <p:nvGrpSpPr>
          <p:cNvPr id="73" name="组合 72"/>
          <p:cNvGrpSpPr/>
          <p:nvPr/>
        </p:nvGrpSpPr>
        <p:grpSpPr>
          <a:xfrm>
            <a:off x="6272213" y="1341437"/>
            <a:ext cx="4395787" cy="698501"/>
            <a:chOff x="3572099" y="2059582"/>
            <a:chExt cx="4395960" cy="698247"/>
          </a:xfrm>
        </p:grpSpPr>
        <p:sp>
          <p:nvSpPr>
            <p:cNvPr id="47" name="圆角矩形 46"/>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5391" name="文本框 48"/>
            <p:cNvSpPr txBox="1"/>
            <p:nvPr/>
          </p:nvSpPr>
          <p:spPr>
            <a:xfrm>
              <a:off x="4669798" y="2231967"/>
              <a:ext cx="2957977" cy="461497"/>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 </a:t>
              </a:r>
              <a:r>
                <a:rPr lang="en-US" altLang="zh-CN" sz="2400" dirty="0" err="1" smtClean="0">
                  <a:solidFill>
                    <a:srgbClr val="3C7832"/>
                  </a:solidFill>
                  <a:latin typeface="微软雅黑" panose="020B0503020204020204" pitchFamily="34" charset="-122"/>
                  <a:ea typeface="微软雅黑" panose="020B0503020204020204" pitchFamily="34" charset="-122"/>
                </a:rPr>
                <a:t>IoC</a:t>
              </a:r>
              <a:r>
                <a:rPr lang="zh-CN" altLang="en-US" sz="2400" dirty="0" smtClean="0">
                  <a:solidFill>
                    <a:srgbClr val="3C7832"/>
                  </a:solidFill>
                  <a:latin typeface="微软雅黑" panose="020B0503020204020204" pitchFamily="34" charset="-122"/>
                  <a:ea typeface="微软雅黑" panose="020B0503020204020204" pitchFamily="34" charset="-122"/>
                </a:rPr>
                <a:t>容器概述</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5392" name="文本框 49"/>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5393" name="图片 70"/>
            <p:cNvPicPr>
              <a:picLocks noChangeAspect="1"/>
            </p:cNvPicPr>
            <p:nvPr/>
          </p:nvPicPr>
          <p:blipFill>
            <a:blip r:embed="rId4"/>
            <a:stretch>
              <a:fillRect/>
            </a:stretch>
          </p:blipFill>
          <p:spPr>
            <a:xfrm rot="8039900">
              <a:off x="3875019" y="1756662"/>
              <a:ext cx="651661" cy="1257502"/>
            </a:xfrm>
            <a:prstGeom prst="rect">
              <a:avLst/>
            </a:prstGeom>
            <a:noFill/>
            <a:ln w="9525">
              <a:noFill/>
            </a:ln>
          </p:spPr>
        </p:pic>
        <p:sp>
          <p:nvSpPr>
            <p:cNvPr id="15394" name="文本框 71"/>
            <p:cNvSpPr txBox="1"/>
            <p:nvPr/>
          </p:nvSpPr>
          <p:spPr>
            <a:xfrm>
              <a:off x="4016293" y="2111498"/>
              <a:ext cx="470000" cy="646331"/>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ea typeface="微软雅黑" panose="020B0503020204020204" pitchFamily="34" charset="-122"/>
                </a:rPr>
                <a:t>1</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6272213" y="2278062"/>
            <a:ext cx="4395787" cy="698501"/>
            <a:chOff x="3572099" y="2059582"/>
            <a:chExt cx="4395960" cy="698247"/>
          </a:xfrm>
        </p:grpSpPr>
        <p:sp>
          <p:nvSpPr>
            <p:cNvPr id="75" name="圆角矩形 74"/>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5386" name="文本框 75"/>
            <p:cNvSpPr txBox="1"/>
            <p:nvPr/>
          </p:nvSpPr>
          <p:spPr>
            <a:xfrm>
              <a:off x="4669798" y="2231967"/>
              <a:ext cx="1526440" cy="461497"/>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Bean</a:t>
              </a:r>
              <a:r>
                <a:rPr lang="zh-CN" altLang="en-US" sz="2400" dirty="0" smtClean="0">
                  <a:solidFill>
                    <a:srgbClr val="3C7832"/>
                  </a:solidFill>
                  <a:latin typeface="微软雅黑" panose="020B0503020204020204" pitchFamily="34" charset="-122"/>
                  <a:ea typeface="微软雅黑" panose="020B0503020204020204" pitchFamily="34" charset="-122"/>
                </a:rPr>
                <a:t>概述</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5387" name="文本框 76"/>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5388" name="图片 77"/>
            <p:cNvPicPr>
              <a:picLocks noChangeAspect="1"/>
            </p:cNvPicPr>
            <p:nvPr/>
          </p:nvPicPr>
          <p:blipFill>
            <a:blip r:embed="rId4"/>
            <a:stretch>
              <a:fillRect/>
            </a:stretch>
          </p:blipFill>
          <p:spPr>
            <a:xfrm rot="8039900">
              <a:off x="3875019" y="1756662"/>
              <a:ext cx="651661" cy="1257502"/>
            </a:xfrm>
            <a:prstGeom prst="rect">
              <a:avLst/>
            </a:prstGeom>
            <a:noFill/>
            <a:ln w="9525">
              <a:noFill/>
            </a:ln>
          </p:spPr>
        </p:pic>
        <p:sp>
          <p:nvSpPr>
            <p:cNvPr id="15389" name="文本框 78"/>
            <p:cNvSpPr txBox="1"/>
            <p:nvPr/>
          </p:nvSpPr>
          <p:spPr>
            <a:xfrm>
              <a:off x="4016293" y="2111498"/>
              <a:ext cx="470000" cy="646331"/>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ea typeface="微软雅黑" panose="020B0503020204020204" pitchFamily="34" charset="-122"/>
                </a:rPr>
                <a:t>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6272213" y="3214687"/>
            <a:ext cx="4395787" cy="698501"/>
            <a:chOff x="3572099" y="2059582"/>
            <a:chExt cx="4395960" cy="698247"/>
          </a:xfrm>
        </p:grpSpPr>
        <p:sp>
          <p:nvSpPr>
            <p:cNvPr id="81" name="圆角矩形 80"/>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5381" name="文本框 81"/>
            <p:cNvSpPr txBox="1"/>
            <p:nvPr/>
          </p:nvSpPr>
          <p:spPr>
            <a:xfrm>
              <a:off x="4669798" y="2231967"/>
              <a:ext cx="2449806" cy="461497"/>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的依赖注入</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5382" name="文本框 82"/>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5383" name="图片 83"/>
            <p:cNvPicPr>
              <a:picLocks noChangeAspect="1"/>
            </p:cNvPicPr>
            <p:nvPr/>
          </p:nvPicPr>
          <p:blipFill>
            <a:blip r:embed="rId4"/>
            <a:stretch>
              <a:fillRect/>
            </a:stretch>
          </p:blipFill>
          <p:spPr>
            <a:xfrm rot="8039900">
              <a:off x="3875019" y="1756662"/>
              <a:ext cx="651661" cy="1257502"/>
            </a:xfrm>
            <a:prstGeom prst="rect">
              <a:avLst/>
            </a:prstGeom>
            <a:noFill/>
            <a:ln w="9525">
              <a:noFill/>
            </a:ln>
          </p:spPr>
        </p:pic>
        <p:sp>
          <p:nvSpPr>
            <p:cNvPr id="15384" name="文本框 84"/>
            <p:cNvSpPr txBox="1"/>
            <p:nvPr/>
          </p:nvSpPr>
          <p:spPr>
            <a:xfrm>
              <a:off x="4016293" y="2111498"/>
              <a:ext cx="470000" cy="646331"/>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ea typeface="微软雅黑" panose="020B0503020204020204" pitchFamily="34" charset="-122"/>
                </a:rPr>
                <a:t>3</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anim calcmode="lin" valueType="num">
                                      <p:cBhvr>
                                        <p:cTn id="18" dur="1000" fill="hold"/>
                                        <p:tgtEl>
                                          <p:spTgt spid="73"/>
                                        </p:tgtEl>
                                        <p:attrNameLst>
                                          <p:attrName>ppt_x</p:attrName>
                                        </p:attrNameLst>
                                      </p:cBhvr>
                                      <p:tavLst>
                                        <p:tav tm="0">
                                          <p:val>
                                            <p:strVal val="#ppt_x"/>
                                          </p:val>
                                        </p:tav>
                                        <p:tav tm="100000">
                                          <p:val>
                                            <p:strVal val="#ppt_x"/>
                                          </p:val>
                                        </p:tav>
                                      </p:tavLst>
                                    </p:anim>
                                    <p:anim calcmode="lin" valueType="num">
                                      <p:cBhvr>
                                        <p:cTn id="19" dur="1000" fill="hold"/>
                                        <p:tgtEl>
                                          <p:spTgt spid="73"/>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fade">
                                      <p:cBhvr>
                                        <p:cTn id="23" dur="1000"/>
                                        <p:tgtEl>
                                          <p:spTgt spid="74"/>
                                        </p:tgtEl>
                                      </p:cBhvr>
                                    </p:animEffect>
                                    <p:anim calcmode="lin" valueType="num">
                                      <p:cBhvr>
                                        <p:cTn id="24" dur="1000" fill="hold"/>
                                        <p:tgtEl>
                                          <p:spTgt spid="74"/>
                                        </p:tgtEl>
                                        <p:attrNameLst>
                                          <p:attrName>ppt_x</p:attrName>
                                        </p:attrNameLst>
                                      </p:cBhvr>
                                      <p:tavLst>
                                        <p:tav tm="0">
                                          <p:val>
                                            <p:strVal val="#ppt_x"/>
                                          </p:val>
                                        </p:tav>
                                        <p:tav tm="100000">
                                          <p:val>
                                            <p:strVal val="#ppt_x"/>
                                          </p:val>
                                        </p:tav>
                                      </p:tavLst>
                                    </p:anim>
                                    <p:anim calcmode="lin" valueType="num">
                                      <p:cBhvr>
                                        <p:cTn id="25" dur="1000" fill="hold"/>
                                        <p:tgtEl>
                                          <p:spTgt spid="74"/>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80"/>
                                        </p:tgtEl>
                                        <p:attrNameLst>
                                          <p:attrName>style.visibility</p:attrName>
                                        </p:attrNameLst>
                                      </p:cBhvr>
                                      <p:to>
                                        <p:strVal val="visible"/>
                                      </p:to>
                                    </p:set>
                                    <p:animEffect transition="in" filter="fade">
                                      <p:cBhvr>
                                        <p:cTn id="29" dur="1000"/>
                                        <p:tgtEl>
                                          <p:spTgt spid="80"/>
                                        </p:tgtEl>
                                      </p:cBhvr>
                                    </p:animEffect>
                                    <p:anim calcmode="lin" valueType="num">
                                      <p:cBhvr>
                                        <p:cTn id="30" dur="1000" fill="hold"/>
                                        <p:tgtEl>
                                          <p:spTgt spid="80"/>
                                        </p:tgtEl>
                                        <p:attrNameLst>
                                          <p:attrName>ppt_x</p:attrName>
                                        </p:attrNameLst>
                                      </p:cBhvr>
                                      <p:tavLst>
                                        <p:tav tm="0">
                                          <p:val>
                                            <p:strVal val="#ppt_x"/>
                                          </p:val>
                                        </p:tav>
                                        <p:tav tm="100000">
                                          <p:val>
                                            <p:strVal val="#ppt_x"/>
                                          </p:val>
                                        </p:tav>
                                      </p:tavLst>
                                    </p:anim>
                                    <p:anim calcmode="lin" valueType="num">
                                      <p:cBhvr>
                                        <p:cTn id="31"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477555" cy="698148"/>
            <a:chOff x="3572099" y="2059582"/>
            <a:chExt cx="4477732"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380033"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initialization</a:t>
              </a:r>
              <a:r>
                <a:rPr lang="zh-CN" altLang="en-US" sz="2400" dirty="0" smtClean="0">
                  <a:solidFill>
                    <a:srgbClr val="3C7832"/>
                  </a:solidFill>
                  <a:latin typeface="微软雅黑" panose="020B0503020204020204" pitchFamily="34" charset="-122"/>
                </a:rPr>
                <a:t>和</a:t>
              </a:r>
              <a:r>
                <a:rPr lang="en-US" altLang="zh-CN" sz="2400" dirty="0" smtClean="0">
                  <a:solidFill>
                    <a:srgbClr val="3C7832"/>
                  </a:solidFill>
                  <a:latin typeface="微软雅黑" panose="020B0503020204020204" pitchFamily="34" charset="-122"/>
                </a:rPr>
                <a:t>destroy</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smtClean="0"/>
              <a:t>有时我们需要在</a:t>
            </a:r>
            <a:r>
              <a:rPr lang="en-US" altLang="zh-CN" dirty="0" smtClean="0"/>
              <a:t>Bean</a:t>
            </a:r>
            <a:r>
              <a:rPr lang="zh-CN" altLang="en-US" dirty="0" smtClean="0"/>
              <a:t>属性设置好后和</a:t>
            </a:r>
            <a:r>
              <a:rPr lang="en-US" altLang="zh-CN" dirty="0" smtClean="0"/>
              <a:t>Bean</a:t>
            </a:r>
            <a:r>
              <a:rPr lang="zh-CN" altLang="en-US" dirty="0" smtClean="0"/>
              <a:t>销毁前做些事情，</a:t>
            </a:r>
            <a:r>
              <a:rPr lang="en-US" altLang="zh-CN" dirty="0" smtClean="0"/>
              <a:t>Spring</a:t>
            </a:r>
            <a:r>
              <a:rPr lang="zh-CN" altLang="en-US" dirty="0" smtClean="0"/>
              <a:t>提供了多种方法在</a:t>
            </a:r>
            <a:r>
              <a:rPr lang="en-US" altLang="zh-CN" dirty="0" smtClean="0"/>
              <a:t>Spring</a:t>
            </a:r>
            <a:r>
              <a:rPr lang="zh-CN" altLang="en-US" dirty="0" smtClean="0"/>
              <a:t>的</a:t>
            </a:r>
            <a:r>
              <a:rPr lang="en-US" altLang="zh-CN" dirty="0" smtClean="0"/>
              <a:t>Bean</a:t>
            </a:r>
            <a:r>
              <a:rPr lang="zh-CN" altLang="en-US" dirty="0" smtClean="0"/>
              <a:t>的生命周期中执行初始化和销毁</a:t>
            </a:r>
            <a:endParaRPr lang="zh-CN" altLang="en-US" dirty="0"/>
          </a:p>
          <a:p>
            <a:pPr lvl="1" fontAlgn="base"/>
            <a:r>
              <a:rPr lang="zh-CN" altLang="en-US" dirty="0" smtClean="0"/>
              <a:t>实现</a:t>
            </a:r>
            <a:r>
              <a:rPr lang="en-US" altLang="zh-CN" dirty="0" err="1" smtClean="0"/>
              <a:t>InitializingBean</a:t>
            </a:r>
            <a:r>
              <a:rPr lang="zh-CN" altLang="en-US" dirty="0" smtClean="0"/>
              <a:t>和</a:t>
            </a:r>
            <a:r>
              <a:rPr lang="en-US" altLang="zh-CN" dirty="0" err="1" smtClean="0"/>
              <a:t>DisposableBean</a:t>
            </a:r>
            <a:r>
              <a:rPr lang="zh-CN" altLang="en-US" dirty="0" smtClean="0"/>
              <a:t>接口</a:t>
            </a:r>
            <a:endParaRPr lang="en-US" altLang="zh-CN" dirty="0" smtClean="0"/>
          </a:p>
          <a:p>
            <a:pPr lvl="1" fontAlgn="base"/>
            <a:r>
              <a:rPr lang="zh-CN" altLang="en-US" dirty="0" smtClean="0"/>
              <a:t>在</a:t>
            </a:r>
            <a:r>
              <a:rPr lang="en-US" altLang="zh-CN" dirty="0" smtClean="0"/>
              <a:t>bean</a:t>
            </a:r>
            <a:r>
              <a:rPr lang="zh-CN" altLang="en-US" dirty="0" smtClean="0"/>
              <a:t>的配置文件中制定</a:t>
            </a:r>
            <a:r>
              <a:rPr lang="en-US" altLang="zh-CN" dirty="0" err="1" smtClean="0"/>
              <a:t>init</a:t>
            </a:r>
            <a:r>
              <a:rPr lang="en-US" altLang="zh-CN" dirty="0" smtClean="0"/>
              <a:t>-method</a:t>
            </a:r>
            <a:r>
              <a:rPr lang="zh-CN" altLang="en-US" dirty="0" smtClean="0"/>
              <a:t>和</a:t>
            </a:r>
            <a:r>
              <a:rPr lang="en-US" altLang="zh-CN" dirty="0" smtClean="0"/>
              <a:t>destroy-method</a:t>
            </a:r>
            <a:r>
              <a:rPr lang="zh-CN" altLang="en-US" dirty="0" smtClean="0"/>
              <a:t>方法</a:t>
            </a:r>
            <a:endParaRPr lang="en-US" altLang="zh-CN" dirty="0" smtClean="0"/>
          </a:p>
          <a:p>
            <a:pPr lvl="1" fontAlgn="base"/>
            <a:r>
              <a:rPr lang="zh-CN" altLang="en-US" dirty="0" smtClean="0"/>
              <a:t>使用</a:t>
            </a:r>
            <a:r>
              <a:rPr lang="en-US" altLang="zh-CN" dirty="0" smtClean="0"/>
              <a:t>@</a:t>
            </a:r>
            <a:r>
              <a:rPr lang="en-US" altLang="zh-CN" dirty="0" err="1" smtClean="0"/>
              <a:t>PostConstruct</a:t>
            </a:r>
            <a:r>
              <a:rPr lang="zh-CN" altLang="en-US" dirty="0" smtClean="0"/>
              <a:t>和</a:t>
            </a:r>
            <a:r>
              <a:rPr lang="en-US" altLang="zh-CN" dirty="0" smtClean="0"/>
              <a:t>@</a:t>
            </a:r>
            <a:r>
              <a:rPr lang="en-US" altLang="zh-CN" dirty="0" err="1" smtClean="0"/>
              <a:t>PreDestroy</a:t>
            </a:r>
            <a:r>
              <a:rPr lang="zh-CN" altLang="en-US" dirty="0" smtClean="0"/>
              <a:t>注解</a:t>
            </a:r>
            <a:endParaRPr lang="zh-CN" altLang="en-US" dirty="0"/>
          </a:p>
          <a:p>
            <a:pPr lvl="1"/>
            <a:endParaRPr lang="en-US" altLang="zh-CN" dirty="0"/>
          </a:p>
        </p:txBody>
      </p:sp>
    </p:spTree>
    <p:extLst>
      <p:ext uri="{BB962C8B-B14F-4D97-AF65-F5344CB8AC3E}">
        <p14:creationId xmlns:p14="http://schemas.microsoft.com/office/powerpoint/2010/main" val="3694114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477555" cy="698148"/>
            <a:chOff x="3572099" y="2059582"/>
            <a:chExt cx="4477732"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380033"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initialization</a:t>
              </a:r>
              <a:r>
                <a:rPr lang="zh-CN" altLang="en-US" sz="2400" dirty="0" smtClean="0">
                  <a:solidFill>
                    <a:srgbClr val="3C7832"/>
                  </a:solidFill>
                  <a:latin typeface="微软雅黑" panose="020B0503020204020204" pitchFamily="34" charset="-122"/>
                </a:rPr>
                <a:t>和</a:t>
              </a:r>
              <a:r>
                <a:rPr lang="en-US" altLang="zh-CN" sz="2400" dirty="0" smtClean="0">
                  <a:solidFill>
                    <a:srgbClr val="3C7832"/>
                  </a:solidFill>
                  <a:latin typeface="微软雅黑" panose="020B0503020204020204" pitchFamily="34" charset="-122"/>
                </a:rPr>
                <a:t>destroy</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a:t>实现</a:t>
            </a:r>
            <a:r>
              <a:rPr lang="en-US" altLang="zh-CN" dirty="0" err="1"/>
              <a:t>InitializingBean</a:t>
            </a:r>
            <a:r>
              <a:rPr lang="zh-CN" altLang="en-US" dirty="0"/>
              <a:t>和</a:t>
            </a:r>
            <a:r>
              <a:rPr lang="en-US" altLang="zh-CN" dirty="0" err="1"/>
              <a:t>DisposableBean</a:t>
            </a:r>
            <a:r>
              <a:rPr lang="zh-CN" altLang="en-US" dirty="0" smtClean="0"/>
              <a:t>接口</a:t>
            </a:r>
            <a:endParaRPr lang="en-US" altLang="zh-CN" dirty="0" smtClean="0"/>
          </a:p>
          <a:p>
            <a:pPr lvl="1"/>
            <a:r>
              <a:rPr lang="zh-CN" altLang="en-US" dirty="0" smtClean="0"/>
              <a:t>该方法简单，但不推荐，因为会</a:t>
            </a:r>
            <a:r>
              <a:rPr lang="zh-CN" altLang="en-US" dirty="0"/>
              <a:t>将</a:t>
            </a:r>
            <a:r>
              <a:rPr lang="en-US" altLang="zh-CN" dirty="0"/>
              <a:t>Bean</a:t>
            </a:r>
            <a:r>
              <a:rPr lang="zh-CN" altLang="en-US" dirty="0"/>
              <a:t>的实现和</a:t>
            </a:r>
            <a:r>
              <a:rPr lang="en-US" altLang="zh-CN" dirty="0"/>
              <a:t>Spring</a:t>
            </a:r>
            <a:r>
              <a:rPr lang="zh-CN" altLang="en-US" dirty="0"/>
              <a:t>框架耦合在一起</a:t>
            </a:r>
          </a:p>
        </p:txBody>
      </p:sp>
      <p:pic>
        <p:nvPicPr>
          <p:cNvPr id="2" name="图片 1"/>
          <p:cNvPicPr>
            <a:picLocks noChangeAspect="1"/>
          </p:cNvPicPr>
          <p:nvPr/>
        </p:nvPicPr>
        <p:blipFill>
          <a:blip r:embed="rId3"/>
          <a:stretch>
            <a:fillRect/>
          </a:stretch>
        </p:blipFill>
        <p:spPr>
          <a:xfrm>
            <a:off x="1396000" y="2771386"/>
            <a:ext cx="9400000" cy="3809524"/>
          </a:xfrm>
          <a:prstGeom prst="rect">
            <a:avLst/>
          </a:prstGeom>
        </p:spPr>
      </p:pic>
    </p:spTree>
    <p:extLst>
      <p:ext uri="{BB962C8B-B14F-4D97-AF65-F5344CB8AC3E}">
        <p14:creationId xmlns:p14="http://schemas.microsoft.com/office/powerpoint/2010/main" val="3159943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477555" cy="698148"/>
            <a:chOff x="3572099" y="2059582"/>
            <a:chExt cx="4477732"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380033"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initialization</a:t>
              </a:r>
              <a:r>
                <a:rPr lang="zh-CN" altLang="en-US" sz="2400" dirty="0" smtClean="0">
                  <a:solidFill>
                    <a:srgbClr val="3C7832"/>
                  </a:solidFill>
                  <a:latin typeface="微软雅黑" panose="020B0503020204020204" pitchFamily="34" charset="-122"/>
                </a:rPr>
                <a:t>和</a:t>
              </a:r>
              <a:r>
                <a:rPr lang="en-US" altLang="zh-CN" sz="2400" dirty="0" smtClean="0">
                  <a:solidFill>
                    <a:srgbClr val="3C7832"/>
                  </a:solidFill>
                  <a:latin typeface="微软雅黑" panose="020B0503020204020204" pitchFamily="34" charset="-122"/>
                </a:rPr>
                <a:t>destroy</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a:t>在</a:t>
            </a:r>
            <a:r>
              <a:rPr lang="en-US" altLang="zh-CN" dirty="0"/>
              <a:t>bean</a:t>
            </a:r>
            <a:r>
              <a:rPr lang="zh-CN" altLang="en-US" dirty="0"/>
              <a:t>的配置文件中制定</a:t>
            </a:r>
            <a:r>
              <a:rPr lang="en-US" altLang="zh-CN" dirty="0" err="1"/>
              <a:t>init</a:t>
            </a:r>
            <a:r>
              <a:rPr lang="en-US" altLang="zh-CN" dirty="0"/>
              <a:t>-method</a:t>
            </a:r>
            <a:r>
              <a:rPr lang="zh-CN" altLang="en-US" dirty="0"/>
              <a:t>和</a:t>
            </a:r>
            <a:r>
              <a:rPr lang="en-US" altLang="zh-CN" dirty="0"/>
              <a:t>destroy-method</a:t>
            </a:r>
            <a:r>
              <a:rPr lang="zh-CN" altLang="en-US" dirty="0" smtClean="0"/>
              <a:t>方法</a:t>
            </a:r>
            <a:endParaRPr lang="en-US" altLang="zh-CN" dirty="0" smtClean="0"/>
          </a:p>
        </p:txBody>
      </p:sp>
      <p:pic>
        <p:nvPicPr>
          <p:cNvPr id="3" name="图片 2"/>
          <p:cNvPicPr>
            <a:picLocks noChangeAspect="1"/>
          </p:cNvPicPr>
          <p:nvPr/>
        </p:nvPicPr>
        <p:blipFill>
          <a:blip r:embed="rId3"/>
          <a:stretch>
            <a:fillRect/>
          </a:stretch>
        </p:blipFill>
        <p:spPr>
          <a:xfrm>
            <a:off x="1105295" y="2327201"/>
            <a:ext cx="5615592" cy="2863866"/>
          </a:xfrm>
          <a:prstGeom prst="rect">
            <a:avLst/>
          </a:prstGeom>
        </p:spPr>
      </p:pic>
      <p:pic>
        <p:nvPicPr>
          <p:cNvPr id="4" name="图片 3"/>
          <p:cNvPicPr>
            <a:picLocks noChangeAspect="1"/>
          </p:cNvPicPr>
          <p:nvPr/>
        </p:nvPicPr>
        <p:blipFill>
          <a:blip r:embed="rId4"/>
          <a:stretch>
            <a:fillRect/>
          </a:stretch>
        </p:blipFill>
        <p:spPr>
          <a:xfrm>
            <a:off x="1105295" y="5207569"/>
            <a:ext cx="9219048" cy="1038095"/>
          </a:xfrm>
          <a:prstGeom prst="rect">
            <a:avLst/>
          </a:prstGeom>
        </p:spPr>
      </p:pic>
    </p:spTree>
    <p:extLst>
      <p:ext uri="{BB962C8B-B14F-4D97-AF65-F5344CB8AC3E}">
        <p14:creationId xmlns:p14="http://schemas.microsoft.com/office/powerpoint/2010/main" val="2554220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477555" cy="698148"/>
            <a:chOff x="3572099" y="2059582"/>
            <a:chExt cx="4477732"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380033"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initialization</a:t>
              </a:r>
              <a:r>
                <a:rPr lang="zh-CN" altLang="en-US" sz="2400" dirty="0" smtClean="0">
                  <a:solidFill>
                    <a:srgbClr val="3C7832"/>
                  </a:solidFill>
                  <a:latin typeface="微软雅黑" panose="020B0503020204020204" pitchFamily="34" charset="-122"/>
                </a:rPr>
                <a:t>和</a:t>
              </a:r>
              <a:r>
                <a:rPr lang="en-US" altLang="zh-CN" sz="2400" dirty="0" smtClean="0">
                  <a:solidFill>
                    <a:srgbClr val="3C7832"/>
                  </a:solidFill>
                  <a:latin typeface="微软雅黑" panose="020B0503020204020204" pitchFamily="34" charset="-122"/>
                </a:rPr>
                <a:t>destroy</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a:t>使用</a:t>
            </a:r>
            <a:r>
              <a:rPr lang="en-US" altLang="zh-CN" dirty="0"/>
              <a:t>@</a:t>
            </a:r>
            <a:r>
              <a:rPr lang="en-US" altLang="zh-CN" dirty="0" err="1"/>
              <a:t>PostConstruct</a:t>
            </a:r>
            <a:r>
              <a:rPr lang="zh-CN" altLang="en-US" dirty="0"/>
              <a:t>和</a:t>
            </a:r>
            <a:r>
              <a:rPr lang="en-US" altLang="zh-CN" dirty="0"/>
              <a:t>@</a:t>
            </a:r>
            <a:r>
              <a:rPr lang="en-US" altLang="zh-CN" dirty="0" err="1"/>
              <a:t>PreDestroy</a:t>
            </a:r>
            <a:r>
              <a:rPr lang="zh-CN" altLang="en-US" dirty="0" smtClean="0"/>
              <a:t>注解</a:t>
            </a:r>
            <a:endParaRPr lang="zh-CN" altLang="en-US" dirty="0"/>
          </a:p>
        </p:txBody>
      </p:sp>
      <p:pic>
        <p:nvPicPr>
          <p:cNvPr id="2" name="图片 1"/>
          <p:cNvPicPr>
            <a:picLocks noChangeAspect="1"/>
          </p:cNvPicPr>
          <p:nvPr/>
        </p:nvPicPr>
        <p:blipFill>
          <a:blip r:embed="rId3"/>
          <a:stretch>
            <a:fillRect/>
          </a:stretch>
        </p:blipFill>
        <p:spPr>
          <a:xfrm>
            <a:off x="1487829" y="2319160"/>
            <a:ext cx="9083189" cy="4538840"/>
          </a:xfrm>
          <a:prstGeom prst="rect">
            <a:avLst/>
          </a:prstGeom>
        </p:spPr>
      </p:pic>
    </p:spTree>
    <p:extLst>
      <p:ext uri="{BB962C8B-B14F-4D97-AF65-F5344CB8AC3E}">
        <p14:creationId xmlns:p14="http://schemas.microsoft.com/office/powerpoint/2010/main" val="1837116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9"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作用域</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a:blip r:embed="rId3"/>
          <a:stretch>
            <a:fillRect/>
          </a:stretch>
        </p:blipFill>
        <p:spPr>
          <a:xfrm>
            <a:off x="896044" y="804324"/>
            <a:ext cx="10961905" cy="5790476"/>
          </a:xfrm>
          <a:prstGeom prst="rect">
            <a:avLst/>
          </a:prstGeom>
        </p:spPr>
      </p:pic>
    </p:spTree>
    <p:extLst>
      <p:ext uri="{BB962C8B-B14F-4D97-AF65-F5344CB8AC3E}">
        <p14:creationId xmlns:p14="http://schemas.microsoft.com/office/powerpoint/2010/main" val="204707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9"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作用域</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smtClean="0"/>
              <a:t>注意事项：</a:t>
            </a:r>
            <a:endParaRPr lang="en-US" altLang="zh-CN" dirty="0" smtClean="0"/>
          </a:p>
          <a:p>
            <a:pPr lvl="1"/>
            <a:r>
              <a:rPr lang="zh-CN" altLang="en-US" dirty="0" smtClean="0"/>
              <a:t>单例作用域是针对一个</a:t>
            </a:r>
            <a:r>
              <a:rPr lang="en-US" altLang="zh-CN" dirty="0" smtClean="0"/>
              <a:t>Spring</a:t>
            </a:r>
            <a:r>
              <a:rPr lang="zh-CN" altLang="en-US" dirty="0" smtClean="0"/>
              <a:t>容器一个实例，并且是</a:t>
            </a:r>
            <a:r>
              <a:rPr lang="en-US" altLang="zh-CN" dirty="0" smtClean="0"/>
              <a:t>Spring</a:t>
            </a:r>
            <a:r>
              <a:rPr lang="zh-CN" altLang="en-US" dirty="0" smtClean="0"/>
              <a:t>中</a:t>
            </a:r>
            <a:r>
              <a:rPr lang="en-US" altLang="zh-CN" dirty="0" smtClean="0"/>
              <a:t>Bean</a:t>
            </a:r>
            <a:r>
              <a:rPr lang="zh-CN" altLang="en-US" dirty="0" smtClean="0"/>
              <a:t>的默认作用域</a:t>
            </a:r>
            <a:endParaRPr lang="en-US" altLang="zh-CN" dirty="0" smtClean="0"/>
          </a:p>
          <a:p>
            <a:pPr lvl="1"/>
            <a:r>
              <a:rPr lang="en-US" altLang="zh-CN" dirty="0" smtClean="0"/>
              <a:t>Spring</a:t>
            </a:r>
            <a:r>
              <a:rPr lang="zh-CN" altLang="en-US" dirty="0" smtClean="0"/>
              <a:t>不会管理原型作用域的完整生命周期，他只负责</a:t>
            </a:r>
            <a:r>
              <a:rPr lang="zh-CN" altLang="en-US" dirty="0"/>
              <a:t>初始化、 配置，亦或者组装原型域</a:t>
            </a:r>
            <a:r>
              <a:rPr lang="zh-CN" altLang="en-US" dirty="0" smtClean="0"/>
              <a:t>的</a:t>
            </a:r>
            <a:r>
              <a:rPr lang="en-US" altLang="zh-CN" dirty="0" smtClean="0"/>
              <a:t>Bean</a:t>
            </a:r>
            <a:r>
              <a:rPr lang="zh-CN" altLang="en-US" dirty="0" smtClean="0"/>
              <a:t>对象，但是不会调用</a:t>
            </a:r>
            <a:r>
              <a:rPr lang="en-US" altLang="zh-CN" dirty="0" smtClean="0"/>
              <a:t>Bean</a:t>
            </a:r>
            <a:r>
              <a:rPr lang="zh-CN" altLang="en-US" dirty="0" smtClean="0"/>
              <a:t>的销毁方法</a:t>
            </a:r>
            <a:endParaRPr lang="zh-CN" altLang="en-US" dirty="0"/>
          </a:p>
        </p:txBody>
      </p:sp>
    </p:spTree>
    <p:extLst>
      <p:ext uri="{BB962C8B-B14F-4D97-AF65-F5344CB8AC3E}">
        <p14:creationId xmlns:p14="http://schemas.microsoft.com/office/powerpoint/2010/main" val="41219382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sp>
        <p:nvSpPr>
          <p:cNvPr id="11" name="文本框 10"/>
          <p:cNvSpPr txBox="1"/>
          <p:nvPr/>
        </p:nvSpPr>
        <p:spPr>
          <a:xfrm>
            <a:off x="4857750" y="2509838"/>
            <a:ext cx="7672388" cy="831850"/>
          </a:xfrm>
          <a:prstGeom prst="rect">
            <a:avLst/>
          </a:prstGeom>
          <a:noFill/>
          <a:ln w="9525">
            <a:noFill/>
          </a:ln>
        </p:spPr>
        <p:txBody>
          <a:bodyPr>
            <a:spAutoFit/>
          </a:bodyPr>
          <a:lstStyle/>
          <a:p>
            <a:pPr lvl="0" eaLnBrk="1" hangingPunct="1"/>
            <a:r>
              <a:rPr lang="en-US" altLang="zh-CN" sz="4800" b="1" dirty="0" smtClean="0">
                <a:solidFill>
                  <a:srgbClr val="00823E"/>
                </a:solidFill>
                <a:latin typeface="微软雅黑" panose="020B0503020204020204" pitchFamily="34" charset="-122"/>
                <a:ea typeface="微软雅黑" panose="020B0503020204020204" pitchFamily="34" charset="-122"/>
              </a:rPr>
              <a:t>Bean</a:t>
            </a:r>
            <a:r>
              <a:rPr lang="zh-CN" altLang="en-US" sz="4800" b="1" dirty="0" smtClean="0">
                <a:solidFill>
                  <a:srgbClr val="00823E"/>
                </a:solidFill>
                <a:latin typeface="微软雅黑" panose="020B0503020204020204" pitchFamily="34" charset="-122"/>
                <a:ea typeface="微软雅黑" panose="020B0503020204020204" pitchFamily="34" charset="-122"/>
              </a:rPr>
              <a:t>的依赖注入</a:t>
            </a:r>
            <a:endParaRPr lang="zh-CN" altLang="en-US" sz="4800" b="1" dirty="0">
              <a:solidFill>
                <a:srgbClr val="00823E"/>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grpSp>
        <p:nvGrpSpPr>
          <p:cNvPr id="8" name="组合 7"/>
          <p:cNvGrpSpPr/>
          <p:nvPr/>
        </p:nvGrpSpPr>
        <p:grpSpPr>
          <a:xfrm>
            <a:off x="1133475" y="2265363"/>
            <a:ext cx="2874963" cy="2151062"/>
            <a:chOff x="909575" y="2461343"/>
            <a:chExt cx="2875598" cy="2150395"/>
          </a:xfrm>
        </p:grpSpPr>
        <p:sp>
          <p:nvSpPr>
            <p:cNvPr id="30730" name="文本框 4"/>
            <p:cNvSpPr txBox="1"/>
            <p:nvPr/>
          </p:nvSpPr>
          <p:spPr>
            <a:xfrm>
              <a:off x="909575" y="2634544"/>
              <a:ext cx="2875598" cy="1862048"/>
            </a:xfrm>
            <a:prstGeom prst="rect">
              <a:avLst/>
            </a:prstGeom>
            <a:noFill/>
            <a:ln w="9525">
              <a:noFill/>
            </a:ln>
          </p:spPr>
          <p:txBody>
            <a:bodyPr>
              <a:spAutoFit/>
            </a:bodyPr>
            <a:lstStyle/>
            <a:p>
              <a:pPr lvl="0" algn="ctr" eaLnBrk="1" hangingPunct="1"/>
              <a:r>
                <a:rPr lang="en-US" altLang="zh-CN" sz="11500" b="1" dirty="0">
                  <a:solidFill>
                    <a:schemeClr val="bg1"/>
                  </a:solidFill>
                  <a:latin typeface="微软雅黑" panose="020B0503020204020204" pitchFamily="34" charset="-122"/>
                  <a:ea typeface="微软雅黑" panose="020B0503020204020204" pitchFamily="34" charset="-122"/>
                </a:rPr>
                <a:t>3</a:t>
              </a:r>
            </a:p>
          </p:txBody>
        </p:sp>
        <p:sp>
          <p:nvSpPr>
            <p:cNvPr id="7" name="椭圆 6"/>
            <p:cNvSpPr/>
            <p:nvPr/>
          </p:nvSpPr>
          <p:spPr>
            <a:xfrm>
              <a:off x="1243149" y="2461343"/>
              <a:ext cx="2150395" cy="215039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9" name="组合 8"/>
          <p:cNvGrpSpPr/>
          <p:nvPr/>
        </p:nvGrpSpPr>
        <p:grpSpPr>
          <a:xfrm>
            <a:off x="7877194" y="3424236"/>
            <a:ext cx="1817530" cy="369332"/>
            <a:chOff x="6557818" y="5101878"/>
            <a:chExt cx="1817185" cy="368778"/>
          </a:xfrm>
        </p:grpSpPr>
        <p:sp>
          <p:nvSpPr>
            <p:cNvPr id="10" name="Oval 14@|1FFC:3382090|FBC:16777215|LFC:16777215|LBC:16777215"/>
            <p:cNvSpPr/>
            <p:nvPr/>
          </p:nvSpPr>
          <p:spPr>
            <a:xfrm>
              <a:off x="6557818"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sp>
          <p:nvSpPr>
            <p:cNvPr id="12" name="TextBox 15@|17FFC:16777215|FBC:16777215|LFC:16777215|LBC:16777215"/>
            <p:cNvSpPr txBox="1"/>
            <p:nvPr/>
          </p:nvSpPr>
          <p:spPr>
            <a:xfrm>
              <a:off x="6720697" y="5101878"/>
              <a:ext cx="1654306" cy="368778"/>
            </a:xfrm>
            <a:prstGeom prst="rect">
              <a:avLst/>
            </a:prstGeom>
            <a:noFill/>
            <a:ln w="9525">
              <a:noFill/>
            </a:ln>
          </p:spPr>
          <p:txBody>
            <a:bodyPr wrap="none">
              <a:spAutoFit/>
            </a:bodyPr>
            <a:lstStyle/>
            <a:p>
              <a:pPr lvl="0" eaLnBrk="1" hangingPunct="1"/>
              <a:r>
                <a:rPr lang="zh-CN" altLang="en-US" dirty="0" smtClean="0">
                  <a:solidFill>
                    <a:srgbClr val="006A32"/>
                  </a:solidFill>
                  <a:latin typeface="微软雅黑" panose="020B0503020204020204" pitchFamily="34" charset="-122"/>
                </a:rPr>
                <a:t>基本</a:t>
              </a:r>
              <a:r>
                <a:rPr lang="en-US" altLang="zh-CN" dirty="0" smtClean="0">
                  <a:solidFill>
                    <a:srgbClr val="006A32"/>
                  </a:solidFill>
                  <a:latin typeface="微软雅黑" panose="020B0503020204020204" pitchFamily="34" charset="-122"/>
                </a:rPr>
                <a:t>Bean</a:t>
              </a:r>
              <a:r>
                <a:rPr lang="zh-CN" altLang="en-US" dirty="0" smtClean="0">
                  <a:solidFill>
                    <a:srgbClr val="006A32"/>
                  </a:solidFill>
                  <a:latin typeface="微软雅黑" panose="020B0503020204020204" pitchFamily="34" charset="-122"/>
                </a:rPr>
                <a:t>注入</a:t>
              </a:r>
              <a:endParaRPr lang="zh-CN" altLang="en-US" dirty="0">
                <a:solidFill>
                  <a:srgbClr val="006A32"/>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929205" y="3424236"/>
            <a:ext cx="1732570" cy="369332"/>
            <a:chOff x="3610222" y="5101878"/>
            <a:chExt cx="1732241" cy="368778"/>
          </a:xfrm>
        </p:grpSpPr>
        <p:sp>
          <p:nvSpPr>
            <p:cNvPr id="14" name="TextBox 11@|17FFC:16777215|FBC:16777215|LFC:16777215|LBC:16777215"/>
            <p:cNvSpPr txBox="1"/>
            <p:nvPr/>
          </p:nvSpPr>
          <p:spPr>
            <a:xfrm>
              <a:off x="3773101" y="5101878"/>
              <a:ext cx="1569362" cy="368778"/>
            </a:xfrm>
            <a:prstGeom prst="rect">
              <a:avLst/>
            </a:prstGeom>
            <a:noFill/>
            <a:ln w="9525">
              <a:noFill/>
            </a:ln>
          </p:spPr>
          <p:txBody>
            <a:bodyPr wrap="none">
              <a:spAutoFit/>
            </a:bodyPr>
            <a:lstStyle/>
            <a:p>
              <a:pPr lvl="0" eaLnBrk="1" hangingPunct="1"/>
              <a:r>
                <a:rPr lang="zh-CN" altLang="en-US" dirty="0" smtClean="0">
                  <a:solidFill>
                    <a:srgbClr val="006A32"/>
                  </a:solidFill>
                  <a:latin typeface="微软雅黑" panose="020B0503020204020204" pitchFamily="34" charset="-122"/>
                  <a:ea typeface="微软雅黑" panose="020B0503020204020204" pitchFamily="34" charset="-122"/>
                </a:rPr>
                <a:t>依赖注入方式</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15" name="Oval 16@|1FFC:3382090|FBC:16777215|LFC:16777215|LBC:16777215"/>
            <p:cNvSpPr/>
            <p:nvPr/>
          </p:nvSpPr>
          <p:spPr>
            <a:xfrm>
              <a:off x="3610222"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grpSp>
        <p:nvGrpSpPr>
          <p:cNvPr id="16" name="组合 15"/>
          <p:cNvGrpSpPr/>
          <p:nvPr/>
        </p:nvGrpSpPr>
        <p:grpSpPr>
          <a:xfrm>
            <a:off x="4929185" y="3863973"/>
            <a:ext cx="1817529" cy="369332"/>
            <a:chOff x="3610222" y="5542094"/>
            <a:chExt cx="1817194" cy="368777"/>
          </a:xfrm>
        </p:grpSpPr>
        <p:sp>
          <p:nvSpPr>
            <p:cNvPr id="18" name="TextBox 13@|17FFC:16777215|FBC:16777215|LFC:16777215|LBC:16777215"/>
            <p:cNvSpPr txBox="1"/>
            <p:nvPr/>
          </p:nvSpPr>
          <p:spPr>
            <a:xfrm>
              <a:off x="3773101" y="5542094"/>
              <a:ext cx="1654315" cy="368777"/>
            </a:xfrm>
            <a:prstGeom prst="rect">
              <a:avLst/>
            </a:prstGeom>
            <a:noFill/>
            <a:ln w="9525">
              <a:noFill/>
            </a:ln>
          </p:spPr>
          <p:txBody>
            <a:bodyPr wrap="none">
              <a:spAutoFit/>
            </a:bodyPr>
            <a:lstStyle/>
            <a:p>
              <a:pPr lvl="0" eaLnBrk="1" hangingPunct="1"/>
              <a:r>
                <a:rPr lang="zh-CN" altLang="en-US" dirty="0" smtClean="0">
                  <a:solidFill>
                    <a:srgbClr val="006A32"/>
                  </a:solidFill>
                  <a:latin typeface="微软雅黑" panose="020B0503020204020204" pitchFamily="34" charset="-122"/>
                  <a:ea typeface="微软雅黑" panose="020B0503020204020204" pitchFamily="34" charset="-122"/>
                </a:rPr>
                <a:t>高级</a:t>
              </a:r>
              <a:r>
                <a:rPr lang="en-US" altLang="zh-CN" dirty="0" smtClean="0">
                  <a:solidFill>
                    <a:srgbClr val="006A32"/>
                  </a:solidFill>
                  <a:latin typeface="微软雅黑" panose="020B0503020204020204" pitchFamily="34" charset="-122"/>
                  <a:ea typeface="微软雅黑" panose="020B0503020204020204" pitchFamily="34" charset="-122"/>
                </a:rPr>
                <a:t>Bean</a:t>
              </a:r>
              <a:r>
                <a:rPr lang="zh-CN" altLang="en-US" dirty="0" smtClean="0">
                  <a:solidFill>
                    <a:srgbClr val="006A32"/>
                  </a:solidFill>
                  <a:latin typeface="微软雅黑" panose="020B0503020204020204" pitchFamily="34" charset="-122"/>
                  <a:ea typeface="微软雅黑" panose="020B0503020204020204" pitchFamily="34" charset="-122"/>
                </a:rPr>
                <a:t>注入</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19" name="Oval 17@|1FFC:3382090|FBC:16777215|LFC:16777215|LBC:16777215"/>
            <p:cNvSpPr/>
            <p:nvPr/>
          </p:nvSpPr>
          <p:spPr>
            <a:xfrm>
              <a:off x="3610222" y="5645321"/>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spTree>
    <p:extLst>
      <p:ext uri="{BB962C8B-B14F-4D97-AF65-F5344CB8AC3E}">
        <p14:creationId xmlns:p14="http://schemas.microsoft.com/office/powerpoint/2010/main" val="219633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5" dur="1000" fill="hold"/>
                                        <p:tgtEl>
                                          <p:spTgt spid="11"/>
                                        </p:tgtEl>
                                        <p:attrNameLst>
                                          <p:attrName>ppt_y</p:attrName>
                                        </p:attrNameLst>
                                      </p:cBhvr>
                                      <p:tavLst>
                                        <p:tav tm="0">
                                          <p:val>
                                            <p:strVal val="#ppt_y"/>
                                          </p:val>
                                        </p:tav>
                                        <p:tav tm="100000">
                                          <p:val>
                                            <p:strVal val="#ppt_y"/>
                                          </p:val>
                                        </p:tav>
                                      </p:tavLst>
                                    </p:anim>
                                    <p:anim calcmode="lin" valueType="num">
                                      <p:cBhvr>
                                        <p:cTn id="26"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7"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1000" tmFilter="0,0; .5, 1; 1, 1"/>
                                        <p:tgtEl>
                                          <p:spTgt spid="11"/>
                                        </p:tgtEl>
                                      </p:cBhvr>
                                    </p:animEffect>
                                  </p:childTnLst>
                                </p:cTn>
                              </p:par>
                            </p:childTnLst>
                          </p:cTn>
                        </p:par>
                        <p:par>
                          <p:cTn id="29" fill="hold">
                            <p:stCondLst>
                              <p:cond delay="3300"/>
                            </p:stCondLst>
                            <p:childTnLst>
                              <p:par>
                                <p:cTn id="30" presetID="10" presetClass="entr" presetSubtype="0"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par>
                          <p:cTn id="33" fill="hold">
                            <p:stCondLst>
                              <p:cond delay="3800"/>
                            </p:stCondLst>
                            <p:childTnLst>
                              <p:par>
                                <p:cTn id="34" presetID="10" presetClass="entr" presetSubtype="0"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par>
                          <p:cTn id="37" fill="hold">
                            <p:stCondLst>
                              <p:cond delay="4300"/>
                            </p:stCondLst>
                            <p:childTnLst>
                              <p:par>
                                <p:cTn id="38" presetID="10"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41582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依赖注入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smtClean="0"/>
              <a:t>依赖注入指对象之间的依赖关系</a:t>
            </a:r>
            <a:endParaRPr lang="en-US" altLang="zh-CN" dirty="0" smtClean="0"/>
          </a:p>
          <a:p>
            <a:r>
              <a:rPr lang="en-US" altLang="zh-CN" dirty="0" smtClean="0"/>
              <a:t>Spring</a:t>
            </a:r>
            <a:r>
              <a:rPr lang="zh-CN" altLang="en-US" dirty="0" smtClean="0"/>
              <a:t>容器的工作就是创建</a:t>
            </a:r>
            <a:r>
              <a:rPr lang="en-US" altLang="zh-CN" dirty="0" smtClean="0"/>
              <a:t>Bean</a:t>
            </a:r>
            <a:r>
              <a:rPr lang="zh-CN" altLang="en-US" dirty="0" smtClean="0"/>
              <a:t>并注入他所依赖的</a:t>
            </a:r>
            <a:r>
              <a:rPr lang="en-US" altLang="zh-CN" dirty="0" smtClean="0"/>
              <a:t>Bean</a:t>
            </a:r>
            <a:r>
              <a:rPr lang="zh-CN" altLang="en-US" dirty="0" smtClean="0"/>
              <a:t>对象</a:t>
            </a:r>
            <a:endParaRPr lang="en-US" altLang="zh-CN" dirty="0" smtClean="0"/>
          </a:p>
          <a:p>
            <a:r>
              <a:rPr lang="en-US" altLang="zh-CN" dirty="0" smtClean="0"/>
              <a:t>Spring</a:t>
            </a:r>
            <a:r>
              <a:rPr lang="zh-CN" altLang="en-US" dirty="0" smtClean="0"/>
              <a:t>中的注入方式主要有</a:t>
            </a:r>
            <a:r>
              <a:rPr lang="en-US" altLang="zh-CN" dirty="0" smtClean="0"/>
              <a:t>2</a:t>
            </a:r>
            <a:r>
              <a:rPr lang="zh-CN" altLang="en-US" dirty="0" smtClean="0"/>
              <a:t>种：构造器注入和</a:t>
            </a:r>
            <a:r>
              <a:rPr lang="en-US" altLang="zh-CN" dirty="0" smtClean="0"/>
              <a:t>Setter</a:t>
            </a:r>
            <a:r>
              <a:rPr lang="zh-CN" altLang="en-US" dirty="0" smtClean="0"/>
              <a:t>方法注入</a:t>
            </a:r>
            <a:endParaRPr lang="zh-CN" altLang="en-US" dirty="0"/>
          </a:p>
        </p:txBody>
      </p:sp>
      <p:grpSp>
        <p:nvGrpSpPr>
          <p:cNvPr id="9" name="组合 8"/>
          <p:cNvGrpSpPr/>
          <p:nvPr/>
        </p:nvGrpSpPr>
        <p:grpSpPr>
          <a:xfrm>
            <a:off x="6499145" y="3511992"/>
            <a:ext cx="841912" cy="1769053"/>
            <a:chOff x="6816180" y="1969980"/>
            <a:chExt cx="1835901" cy="2368769"/>
          </a:xfrm>
        </p:grpSpPr>
        <p:sp>
          <p:nvSpPr>
            <p:cNvPr id="10" name="Freeform 8"/>
            <p:cNvSpPr/>
            <p:nvPr/>
          </p:nvSpPr>
          <p:spPr bwMode="auto">
            <a:xfrm>
              <a:off x="6832832" y="1969980"/>
              <a:ext cx="1785944" cy="2062787"/>
            </a:xfrm>
            <a:custGeom>
              <a:avLst/>
              <a:gdLst>
                <a:gd name="T0" fmla="*/ 413 w 858"/>
                <a:gd name="T1" fmla="*/ 0 h 991"/>
                <a:gd name="T2" fmla="*/ 0 w 858"/>
                <a:gd name="T3" fmla="*/ 991 h 991"/>
                <a:gd name="T4" fmla="*/ 858 w 858"/>
                <a:gd name="T5" fmla="*/ 991 h 991"/>
                <a:gd name="T6" fmla="*/ 413 w 858"/>
                <a:gd name="T7" fmla="*/ 0 h 991"/>
              </a:gdLst>
              <a:ahLst/>
              <a:cxnLst>
                <a:cxn ang="0">
                  <a:pos x="T0" y="T1"/>
                </a:cxn>
                <a:cxn ang="0">
                  <a:pos x="T2" y="T3"/>
                </a:cxn>
                <a:cxn ang="0">
                  <a:pos x="T4" y="T5"/>
                </a:cxn>
                <a:cxn ang="0">
                  <a:pos x="T6" y="T7"/>
                </a:cxn>
              </a:cxnLst>
              <a:rect l="0" t="0" r="r" b="b"/>
              <a:pathLst>
                <a:path w="858" h="991">
                  <a:moveTo>
                    <a:pt x="413" y="0"/>
                  </a:moveTo>
                  <a:lnTo>
                    <a:pt x="0" y="991"/>
                  </a:lnTo>
                  <a:lnTo>
                    <a:pt x="858" y="991"/>
                  </a:lnTo>
                  <a:lnTo>
                    <a:pt x="413" y="0"/>
                  </a:lnTo>
                  <a:close/>
                </a:path>
              </a:pathLst>
            </a:custGeom>
            <a:noFill/>
            <a:ln w="4" cap="flat">
              <a:solidFill>
                <a:srgbClr val="C1C7D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1" name="Freeform 10"/>
            <p:cNvSpPr/>
            <p:nvPr/>
          </p:nvSpPr>
          <p:spPr bwMode="auto">
            <a:xfrm>
              <a:off x="6816180" y="4039010"/>
              <a:ext cx="1835901" cy="299739"/>
            </a:xfrm>
            <a:custGeom>
              <a:avLst/>
              <a:gdLst>
                <a:gd name="T0" fmla="*/ 0 w 972"/>
                <a:gd name="T1" fmla="*/ 4 h 159"/>
                <a:gd name="T2" fmla="*/ 26 w 972"/>
                <a:gd name="T3" fmla="*/ 60 h 159"/>
                <a:gd name="T4" fmla="*/ 150 w 972"/>
                <a:gd name="T5" fmla="*/ 116 h 159"/>
                <a:gd name="T6" fmla="*/ 155 w 972"/>
                <a:gd name="T7" fmla="*/ 159 h 159"/>
                <a:gd name="T8" fmla="*/ 821 w 972"/>
                <a:gd name="T9" fmla="*/ 151 h 159"/>
                <a:gd name="T10" fmla="*/ 821 w 972"/>
                <a:gd name="T11" fmla="*/ 112 h 159"/>
                <a:gd name="T12" fmla="*/ 946 w 972"/>
                <a:gd name="T13" fmla="*/ 69 h 159"/>
                <a:gd name="T14" fmla="*/ 972 w 972"/>
                <a:gd name="T15" fmla="*/ 0 h 159"/>
                <a:gd name="T16" fmla="*/ 0 w 972"/>
                <a:gd name="T17" fmla="*/ 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2" h="159">
                  <a:moveTo>
                    <a:pt x="0" y="4"/>
                  </a:moveTo>
                  <a:cubicBezTo>
                    <a:pt x="0" y="4"/>
                    <a:pt x="3" y="42"/>
                    <a:pt x="26" y="60"/>
                  </a:cubicBezTo>
                  <a:cubicBezTo>
                    <a:pt x="49" y="79"/>
                    <a:pt x="150" y="116"/>
                    <a:pt x="150" y="116"/>
                  </a:cubicBezTo>
                  <a:cubicBezTo>
                    <a:pt x="155" y="159"/>
                    <a:pt x="155" y="159"/>
                    <a:pt x="155" y="159"/>
                  </a:cubicBezTo>
                  <a:cubicBezTo>
                    <a:pt x="821" y="151"/>
                    <a:pt x="821" y="151"/>
                    <a:pt x="821" y="151"/>
                  </a:cubicBezTo>
                  <a:cubicBezTo>
                    <a:pt x="821" y="112"/>
                    <a:pt x="821" y="112"/>
                    <a:pt x="821" y="112"/>
                  </a:cubicBezTo>
                  <a:cubicBezTo>
                    <a:pt x="821" y="112"/>
                    <a:pt x="923" y="88"/>
                    <a:pt x="946" y="69"/>
                  </a:cubicBezTo>
                  <a:cubicBezTo>
                    <a:pt x="969" y="50"/>
                    <a:pt x="972" y="0"/>
                    <a:pt x="972" y="0"/>
                  </a:cubicBezTo>
                  <a:lnTo>
                    <a:pt x="0" y="4"/>
                  </a:lnTo>
                  <a:close/>
                </a:path>
              </a:pathLst>
            </a:custGeom>
            <a:solidFill>
              <a:srgbClr val="94C022"/>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2" name="组合 11"/>
          <p:cNvGrpSpPr/>
          <p:nvPr/>
        </p:nvGrpSpPr>
        <p:grpSpPr>
          <a:xfrm>
            <a:off x="4854558" y="4250608"/>
            <a:ext cx="841912" cy="1769053"/>
            <a:chOff x="3204743" y="2919152"/>
            <a:chExt cx="1835901" cy="2368771"/>
          </a:xfrm>
        </p:grpSpPr>
        <p:sp>
          <p:nvSpPr>
            <p:cNvPr id="13" name="Freeform 7"/>
            <p:cNvSpPr/>
            <p:nvPr/>
          </p:nvSpPr>
          <p:spPr bwMode="auto">
            <a:xfrm>
              <a:off x="3219313" y="2919152"/>
              <a:ext cx="1785944" cy="2060705"/>
            </a:xfrm>
            <a:custGeom>
              <a:avLst/>
              <a:gdLst>
                <a:gd name="T0" fmla="*/ 415 w 858"/>
                <a:gd name="T1" fmla="*/ 0 h 990"/>
                <a:gd name="T2" fmla="*/ 0 w 858"/>
                <a:gd name="T3" fmla="*/ 990 h 990"/>
                <a:gd name="T4" fmla="*/ 858 w 858"/>
                <a:gd name="T5" fmla="*/ 990 h 990"/>
                <a:gd name="T6" fmla="*/ 415 w 858"/>
                <a:gd name="T7" fmla="*/ 0 h 990"/>
              </a:gdLst>
              <a:ahLst/>
              <a:cxnLst>
                <a:cxn ang="0">
                  <a:pos x="T0" y="T1"/>
                </a:cxn>
                <a:cxn ang="0">
                  <a:pos x="T2" y="T3"/>
                </a:cxn>
                <a:cxn ang="0">
                  <a:pos x="T4" y="T5"/>
                </a:cxn>
                <a:cxn ang="0">
                  <a:pos x="T6" y="T7"/>
                </a:cxn>
              </a:cxnLst>
              <a:rect l="0" t="0" r="r" b="b"/>
              <a:pathLst>
                <a:path w="858" h="990">
                  <a:moveTo>
                    <a:pt x="415" y="0"/>
                  </a:moveTo>
                  <a:lnTo>
                    <a:pt x="0" y="990"/>
                  </a:lnTo>
                  <a:lnTo>
                    <a:pt x="858" y="990"/>
                  </a:lnTo>
                  <a:lnTo>
                    <a:pt x="415" y="0"/>
                  </a:lnTo>
                  <a:close/>
                </a:path>
              </a:pathLst>
            </a:custGeom>
            <a:noFill/>
            <a:ln w="4" cap="flat">
              <a:solidFill>
                <a:srgbClr val="C1C7D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Freeform 11"/>
            <p:cNvSpPr/>
            <p:nvPr/>
          </p:nvSpPr>
          <p:spPr bwMode="auto">
            <a:xfrm>
              <a:off x="3204743" y="4988184"/>
              <a:ext cx="1835901" cy="299739"/>
            </a:xfrm>
            <a:custGeom>
              <a:avLst/>
              <a:gdLst>
                <a:gd name="T0" fmla="*/ 0 w 972"/>
                <a:gd name="T1" fmla="*/ 4 h 159"/>
                <a:gd name="T2" fmla="*/ 26 w 972"/>
                <a:gd name="T3" fmla="*/ 60 h 159"/>
                <a:gd name="T4" fmla="*/ 151 w 972"/>
                <a:gd name="T5" fmla="*/ 116 h 159"/>
                <a:gd name="T6" fmla="*/ 155 w 972"/>
                <a:gd name="T7" fmla="*/ 159 h 159"/>
                <a:gd name="T8" fmla="*/ 822 w 972"/>
                <a:gd name="T9" fmla="*/ 150 h 159"/>
                <a:gd name="T10" fmla="*/ 822 w 972"/>
                <a:gd name="T11" fmla="*/ 112 h 159"/>
                <a:gd name="T12" fmla="*/ 947 w 972"/>
                <a:gd name="T13" fmla="*/ 69 h 159"/>
                <a:gd name="T14" fmla="*/ 972 w 972"/>
                <a:gd name="T15" fmla="*/ 0 h 159"/>
                <a:gd name="T16" fmla="*/ 0 w 972"/>
                <a:gd name="T17" fmla="*/ 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2" h="159">
                  <a:moveTo>
                    <a:pt x="0" y="4"/>
                  </a:moveTo>
                  <a:cubicBezTo>
                    <a:pt x="0" y="4"/>
                    <a:pt x="3" y="41"/>
                    <a:pt x="26" y="60"/>
                  </a:cubicBezTo>
                  <a:cubicBezTo>
                    <a:pt x="49" y="79"/>
                    <a:pt x="151" y="116"/>
                    <a:pt x="151" y="116"/>
                  </a:cubicBezTo>
                  <a:cubicBezTo>
                    <a:pt x="155" y="159"/>
                    <a:pt x="155" y="159"/>
                    <a:pt x="155" y="159"/>
                  </a:cubicBezTo>
                  <a:cubicBezTo>
                    <a:pt x="822" y="150"/>
                    <a:pt x="822" y="150"/>
                    <a:pt x="822" y="150"/>
                  </a:cubicBezTo>
                  <a:cubicBezTo>
                    <a:pt x="822" y="112"/>
                    <a:pt x="822" y="112"/>
                    <a:pt x="822" y="112"/>
                  </a:cubicBezTo>
                  <a:cubicBezTo>
                    <a:pt x="822" y="112"/>
                    <a:pt x="924" y="87"/>
                    <a:pt x="947" y="69"/>
                  </a:cubicBezTo>
                  <a:cubicBezTo>
                    <a:pt x="970" y="50"/>
                    <a:pt x="972" y="0"/>
                    <a:pt x="972" y="0"/>
                  </a:cubicBezTo>
                  <a:lnTo>
                    <a:pt x="0" y="4"/>
                  </a:lnTo>
                  <a:close/>
                </a:path>
              </a:pathLst>
            </a:custGeom>
            <a:solidFill>
              <a:srgbClr val="1E8300"/>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5" name="组合 14"/>
          <p:cNvGrpSpPr/>
          <p:nvPr/>
        </p:nvGrpSpPr>
        <p:grpSpPr>
          <a:xfrm>
            <a:off x="5196911" y="3294352"/>
            <a:ext cx="1786514" cy="3148012"/>
            <a:chOff x="3935356" y="1728523"/>
            <a:chExt cx="3894525" cy="4215078"/>
          </a:xfrm>
        </p:grpSpPr>
        <p:sp>
          <p:nvSpPr>
            <p:cNvPr id="16" name="Freeform 5"/>
            <p:cNvSpPr/>
            <p:nvPr/>
          </p:nvSpPr>
          <p:spPr bwMode="auto">
            <a:xfrm>
              <a:off x="3976986" y="1920023"/>
              <a:ext cx="3578134" cy="949174"/>
            </a:xfrm>
            <a:custGeom>
              <a:avLst/>
              <a:gdLst>
                <a:gd name="T0" fmla="*/ 0 w 1719"/>
                <a:gd name="T1" fmla="*/ 456 h 456"/>
                <a:gd name="T2" fmla="*/ 1719 w 1719"/>
                <a:gd name="T3" fmla="*/ 0 h 456"/>
                <a:gd name="T4" fmla="*/ 0 w 1719"/>
                <a:gd name="T5" fmla="*/ 456 h 456"/>
              </a:gdLst>
              <a:ahLst/>
              <a:cxnLst>
                <a:cxn ang="0">
                  <a:pos x="T0" y="T1"/>
                </a:cxn>
                <a:cxn ang="0">
                  <a:pos x="T2" y="T3"/>
                </a:cxn>
                <a:cxn ang="0">
                  <a:pos x="T4" y="T5"/>
                </a:cxn>
              </a:cxnLst>
              <a:rect l="0" t="0" r="r" b="b"/>
              <a:pathLst>
                <a:path w="1719" h="456">
                  <a:moveTo>
                    <a:pt x="0" y="456"/>
                  </a:moveTo>
                  <a:lnTo>
                    <a:pt x="1719" y="0"/>
                  </a:lnTo>
                  <a:lnTo>
                    <a:pt x="0" y="456"/>
                  </a:lnTo>
                  <a:close/>
                </a:path>
              </a:pathLst>
            </a:custGeom>
            <a:solidFill>
              <a:srgbClr val="40A7D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Line 6"/>
            <p:cNvSpPr>
              <a:spLocks noChangeShapeType="1"/>
            </p:cNvSpPr>
            <p:nvPr/>
          </p:nvSpPr>
          <p:spPr bwMode="auto">
            <a:xfrm flipV="1">
              <a:off x="3976986" y="1920023"/>
              <a:ext cx="3578134" cy="949174"/>
            </a:xfrm>
            <a:prstGeom prst="line">
              <a:avLst/>
            </a:prstGeom>
            <a:noFill/>
            <a:ln w="57150" cap="rnd">
              <a:solidFill>
                <a:srgbClr val="C1C7D0"/>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8" name="Oval 9"/>
            <p:cNvSpPr>
              <a:spLocks noChangeArrowheads="1"/>
            </p:cNvSpPr>
            <p:nvPr/>
          </p:nvSpPr>
          <p:spPr bwMode="auto">
            <a:xfrm>
              <a:off x="7536386" y="1728523"/>
              <a:ext cx="293495" cy="291412"/>
            </a:xfrm>
            <a:prstGeom prst="ellipse">
              <a:avLst/>
            </a:prstGeom>
            <a:solidFill>
              <a:srgbClr val="C1C7D0"/>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Oval 12"/>
            <p:cNvSpPr>
              <a:spLocks noChangeArrowheads="1"/>
            </p:cNvSpPr>
            <p:nvPr/>
          </p:nvSpPr>
          <p:spPr bwMode="auto">
            <a:xfrm>
              <a:off x="3935356" y="2719326"/>
              <a:ext cx="303902" cy="303902"/>
            </a:xfrm>
            <a:prstGeom prst="ellipse">
              <a:avLst/>
            </a:prstGeom>
            <a:solidFill>
              <a:srgbClr val="C1C7D0"/>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Freeform 13"/>
            <p:cNvSpPr/>
            <p:nvPr/>
          </p:nvSpPr>
          <p:spPr bwMode="auto">
            <a:xfrm>
              <a:off x="4813758" y="1876310"/>
              <a:ext cx="2171026" cy="4067291"/>
            </a:xfrm>
            <a:custGeom>
              <a:avLst/>
              <a:gdLst>
                <a:gd name="T0" fmla="*/ 1130 w 1150"/>
                <a:gd name="T1" fmla="*/ 1860 h 2153"/>
                <a:gd name="T2" fmla="*/ 1081 w 1150"/>
                <a:gd name="T3" fmla="*/ 1835 h 2153"/>
                <a:gd name="T4" fmla="*/ 737 w 1150"/>
                <a:gd name="T5" fmla="*/ 1763 h 2153"/>
                <a:gd name="T6" fmla="*/ 737 w 1150"/>
                <a:gd name="T7" fmla="*/ 1459 h 2153"/>
                <a:gd name="T8" fmla="*/ 685 w 1150"/>
                <a:gd name="T9" fmla="*/ 1459 h 2153"/>
                <a:gd name="T10" fmla="*/ 685 w 1150"/>
                <a:gd name="T11" fmla="*/ 1433 h 2153"/>
                <a:gd name="T12" fmla="*/ 657 w 1150"/>
                <a:gd name="T13" fmla="*/ 1433 h 2153"/>
                <a:gd name="T14" fmla="*/ 657 w 1150"/>
                <a:gd name="T15" fmla="*/ 1215 h 2153"/>
                <a:gd name="T16" fmla="*/ 634 w 1150"/>
                <a:gd name="T17" fmla="*/ 1215 h 2153"/>
                <a:gd name="T18" fmla="*/ 634 w 1150"/>
                <a:gd name="T19" fmla="*/ 484 h 2153"/>
                <a:gd name="T20" fmla="*/ 672 w 1150"/>
                <a:gd name="T21" fmla="*/ 484 h 2153"/>
                <a:gd name="T22" fmla="*/ 728 w 1150"/>
                <a:gd name="T23" fmla="*/ 441 h 2153"/>
                <a:gd name="T24" fmla="*/ 672 w 1150"/>
                <a:gd name="T25" fmla="*/ 398 h 2153"/>
                <a:gd name="T26" fmla="*/ 634 w 1150"/>
                <a:gd name="T27" fmla="*/ 398 h 2153"/>
                <a:gd name="T28" fmla="*/ 634 w 1150"/>
                <a:gd name="T29" fmla="*/ 125 h 2153"/>
                <a:gd name="T30" fmla="*/ 654 w 1150"/>
                <a:gd name="T31" fmla="*/ 74 h 2153"/>
                <a:gd name="T32" fmla="*/ 579 w 1150"/>
                <a:gd name="T33" fmla="*/ 0 h 2153"/>
                <a:gd name="T34" fmla="*/ 505 w 1150"/>
                <a:gd name="T35" fmla="*/ 74 h 2153"/>
                <a:gd name="T36" fmla="*/ 527 w 1150"/>
                <a:gd name="T37" fmla="*/ 128 h 2153"/>
                <a:gd name="T38" fmla="*/ 525 w 1150"/>
                <a:gd name="T39" fmla="*/ 128 h 2153"/>
                <a:gd name="T40" fmla="*/ 525 w 1150"/>
                <a:gd name="T41" fmla="*/ 398 h 2153"/>
                <a:gd name="T42" fmla="*/ 492 w 1150"/>
                <a:gd name="T43" fmla="*/ 398 h 2153"/>
                <a:gd name="T44" fmla="*/ 436 w 1150"/>
                <a:gd name="T45" fmla="*/ 441 h 2153"/>
                <a:gd name="T46" fmla="*/ 492 w 1150"/>
                <a:gd name="T47" fmla="*/ 484 h 2153"/>
                <a:gd name="T48" fmla="*/ 525 w 1150"/>
                <a:gd name="T49" fmla="*/ 484 h 2153"/>
                <a:gd name="T50" fmla="*/ 525 w 1150"/>
                <a:gd name="T51" fmla="*/ 1218 h 2153"/>
                <a:gd name="T52" fmla="*/ 502 w 1150"/>
                <a:gd name="T53" fmla="*/ 1218 h 2153"/>
                <a:gd name="T54" fmla="*/ 502 w 1150"/>
                <a:gd name="T55" fmla="*/ 1439 h 2153"/>
                <a:gd name="T56" fmla="*/ 470 w 1150"/>
                <a:gd name="T57" fmla="*/ 1439 h 2153"/>
                <a:gd name="T58" fmla="*/ 470 w 1150"/>
                <a:gd name="T59" fmla="*/ 1465 h 2153"/>
                <a:gd name="T60" fmla="*/ 424 w 1150"/>
                <a:gd name="T61" fmla="*/ 1465 h 2153"/>
                <a:gd name="T62" fmla="*/ 424 w 1150"/>
                <a:gd name="T63" fmla="*/ 1749 h 2153"/>
                <a:gd name="T64" fmla="*/ 83 w 1150"/>
                <a:gd name="T65" fmla="*/ 1823 h 2153"/>
                <a:gd name="T66" fmla="*/ 37 w 1150"/>
                <a:gd name="T67" fmla="*/ 1843 h 2153"/>
                <a:gd name="T68" fmla="*/ 0 w 1150"/>
                <a:gd name="T69" fmla="*/ 1886 h 2153"/>
                <a:gd name="T70" fmla="*/ 0 w 1150"/>
                <a:gd name="T71" fmla="*/ 2153 h 2153"/>
                <a:gd name="T72" fmla="*/ 1150 w 1150"/>
                <a:gd name="T73" fmla="*/ 2153 h 2153"/>
                <a:gd name="T74" fmla="*/ 1150 w 1150"/>
                <a:gd name="T75" fmla="*/ 1881 h 2153"/>
                <a:gd name="T76" fmla="*/ 1130 w 1150"/>
                <a:gd name="T77" fmla="*/ 1860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50" h="2153">
                  <a:moveTo>
                    <a:pt x="1130" y="1860"/>
                  </a:moveTo>
                  <a:cubicBezTo>
                    <a:pt x="1112" y="1840"/>
                    <a:pt x="1081" y="1835"/>
                    <a:pt x="1081" y="1835"/>
                  </a:cubicBezTo>
                  <a:cubicBezTo>
                    <a:pt x="737" y="1763"/>
                    <a:pt x="737" y="1763"/>
                    <a:pt x="737" y="1763"/>
                  </a:cubicBezTo>
                  <a:cubicBezTo>
                    <a:pt x="737" y="1459"/>
                    <a:pt x="737" y="1459"/>
                    <a:pt x="737" y="1459"/>
                  </a:cubicBezTo>
                  <a:cubicBezTo>
                    <a:pt x="685" y="1459"/>
                    <a:pt x="685" y="1459"/>
                    <a:pt x="685" y="1459"/>
                  </a:cubicBezTo>
                  <a:cubicBezTo>
                    <a:pt x="685" y="1433"/>
                    <a:pt x="685" y="1433"/>
                    <a:pt x="685" y="1433"/>
                  </a:cubicBezTo>
                  <a:cubicBezTo>
                    <a:pt x="657" y="1433"/>
                    <a:pt x="657" y="1433"/>
                    <a:pt x="657" y="1433"/>
                  </a:cubicBezTo>
                  <a:cubicBezTo>
                    <a:pt x="657" y="1215"/>
                    <a:pt x="657" y="1215"/>
                    <a:pt x="657" y="1215"/>
                  </a:cubicBezTo>
                  <a:cubicBezTo>
                    <a:pt x="634" y="1215"/>
                    <a:pt x="634" y="1215"/>
                    <a:pt x="634" y="1215"/>
                  </a:cubicBezTo>
                  <a:cubicBezTo>
                    <a:pt x="634" y="484"/>
                    <a:pt x="634" y="484"/>
                    <a:pt x="634" y="484"/>
                  </a:cubicBezTo>
                  <a:cubicBezTo>
                    <a:pt x="672" y="484"/>
                    <a:pt x="672" y="484"/>
                    <a:pt x="672" y="484"/>
                  </a:cubicBezTo>
                  <a:cubicBezTo>
                    <a:pt x="703" y="484"/>
                    <a:pt x="728" y="465"/>
                    <a:pt x="728" y="441"/>
                  </a:cubicBezTo>
                  <a:cubicBezTo>
                    <a:pt x="728" y="417"/>
                    <a:pt x="703" y="398"/>
                    <a:pt x="672" y="398"/>
                  </a:cubicBezTo>
                  <a:cubicBezTo>
                    <a:pt x="634" y="398"/>
                    <a:pt x="634" y="398"/>
                    <a:pt x="634" y="398"/>
                  </a:cubicBezTo>
                  <a:cubicBezTo>
                    <a:pt x="634" y="125"/>
                    <a:pt x="634" y="125"/>
                    <a:pt x="634" y="125"/>
                  </a:cubicBezTo>
                  <a:cubicBezTo>
                    <a:pt x="646" y="112"/>
                    <a:pt x="654" y="94"/>
                    <a:pt x="654" y="74"/>
                  </a:cubicBezTo>
                  <a:cubicBezTo>
                    <a:pt x="654" y="33"/>
                    <a:pt x="620" y="0"/>
                    <a:pt x="579" y="0"/>
                  </a:cubicBezTo>
                  <a:cubicBezTo>
                    <a:pt x="538" y="0"/>
                    <a:pt x="505" y="33"/>
                    <a:pt x="505" y="74"/>
                  </a:cubicBezTo>
                  <a:cubicBezTo>
                    <a:pt x="505" y="95"/>
                    <a:pt x="513" y="114"/>
                    <a:pt x="527" y="128"/>
                  </a:cubicBezTo>
                  <a:cubicBezTo>
                    <a:pt x="525" y="128"/>
                    <a:pt x="525" y="128"/>
                    <a:pt x="525" y="128"/>
                  </a:cubicBezTo>
                  <a:cubicBezTo>
                    <a:pt x="525" y="398"/>
                    <a:pt x="525" y="398"/>
                    <a:pt x="525" y="398"/>
                  </a:cubicBezTo>
                  <a:cubicBezTo>
                    <a:pt x="492" y="398"/>
                    <a:pt x="492" y="398"/>
                    <a:pt x="492" y="398"/>
                  </a:cubicBezTo>
                  <a:cubicBezTo>
                    <a:pt x="461" y="398"/>
                    <a:pt x="436" y="417"/>
                    <a:pt x="436" y="441"/>
                  </a:cubicBezTo>
                  <a:cubicBezTo>
                    <a:pt x="436" y="465"/>
                    <a:pt x="461" y="484"/>
                    <a:pt x="492" y="484"/>
                  </a:cubicBezTo>
                  <a:cubicBezTo>
                    <a:pt x="525" y="484"/>
                    <a:pt x="525" y="484"/>
                    <a:pt x="525" y="484"/>
                  </a:cubicBezTo>
                  <a:cubicBezTo>
                    <a:pt x="525" y="1218"/>
                    <a:pt x="525" y="1218"/>
                    <a:pt x="525" y="1218"/>
                  </a:cubicBezTo>
                  <a:cubicBezTo>
                    <a:pt x="502" y="1218"/>
                    <a:pt x="502" y="1218"/>
                    <a:pt x="502" y="1218"/>
                  </a:cubicBezTo>
                  <a:cubicBezTo>
                    <a:pt x="502" y="1439"/>
                    <a:pt x="502" y="1439"/>
                    <a:pt x="502" y="1439"/>
                  </a:cubicBezTo>
                  <a:cubicBezTo>
                    <a:pt x="470" y="1439"/>
                    <a:pt x="470" y="1439"/>
                    <a:pt x="470" y="1439"/>
                  </a:cubicBezTo>
                  <a:cubicBezTo>
                    <a:pt x="470" y="1465"/>
                    <a:pt x="470" y="1465"/>
                    <a:pt x="470" y="1465"/>
                  </a:cubicBezTo>
                  <a:cubicBezTo>
                    <a:pt x="424" y="1465"/>
                    <a:pt x="424" y="1465"/>
                    <a:pt x="424" y="1465"/>
                  </a:cubicBezTo>
                  <a:cubicBezTo>
                    <a:pt x="424" y="1749"/>
                    <a:pt x="424" y="1749"/>
                    <a:pt x="424" y="1749"/>
                  </a:cubicBezTo>
                  <a:cubicBezTo>
                    <a:pt x="83" y="1823"/>
                    <a:pt x="83" y="1823"/>
                    <a:pt x="83" y="1823"/>
                  </a:cubicBezTo>
                  <a:cubicBezTo>
                    <a:pt x="83" y="1823"/>
                    <a:pt x="54" y="1832"/>
                    <a:pt x="37" y="1843"/>
                  </a:cubicBezTo>
                  <a:cubicBezTo>
                    <a:pt x="20" y="1855"/>
                    <a:pt x="0" y="1886"/>
                    <a:pt x="0" y="1886"/>
                  </a:cubicBezTo>
                  <a:cubicBezTo>
                    <a:pt x="0" y="2153"/>
                    <a:pt x="0" y="2153"/>
                    <a:pt x="0" y="2153"/>
                  </a:cubicBezTo>
                  <a:cubicBezTo>
                    <a:pt x="1150" y="2153"/>
                    <a:pt x="1150" y="2153"/>
                    <a:pt x="1150" y="2153"/>
                  </a:cubicBezTo>
                  <a:cubicBezTo>
                    <a:pt x="1150" y="1881"/>
                    <a:pt x="1150" y="1881"/>
                    <a:pt x="1150" y="1881"/>
                  </a:cubicBezTo>
                  <a:cubicBezTo>
                    <a:pt x="1150" y="1881"/>
                    <a:pt x="1147" y="1881"/>
                    <a:pt x="1130" y="1860"/>
                  </a:cubicBezTo>
                  <a:close/>
                </a:path>
              </a:pathLst>
            </a:custGeom>
            <a:solidFill>
              <a:srgbClr val="C1C7D0"/>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23" name="TextBox 13"/>
          <p:cNvSpPr txBox="1"/>
          <p:nvPr/>
        </p:nvSpPr>
        <p:spPr>
          <a:xfrm>
            <a:off x="3097622" y="5481813"/>
            <a:ext cx="1759965" cy="307777"/>
          </a:xfrm>
          <a:prstGeom prst="rect">
            <a:avLst/>
          </a:prstGeom>
          <a:noFill/>
          <a:ln w="9525">
            <a:noFill/>
          </a:ln>
        </p:spPr>
        <p:txBody>
          <a:bodyPr wrap="square" lIns="0" tIns="0" rIns="0" bIns="0">
            <a:spAutoFit/>
          </a:bodyPr>
          <a:lstStyle/>
          <a:p>
            <a:pPr lvl="0" defTabSz="1216025" eaLnBrk="1" hangingPunct="1">
              <a:spcBef>
                <a:spcPct val="20000"/>
              </a:spcBef>
            </a:pPr>
            <a:r>
              <a:rPr lang="en-US" altLang="zh-CN" sz="2000" b="1" dirty="0" smtClean="0">
                <a:solidFill>
                  <a:srgbClr val="445469"/>
                </a:solidFill>
                <a:sym typeface="Arial" panose="020B0604020202020204" pitchFamily="34" charset="0"/>
              </a:rPr>
              <a:t>Setter</a:t>
            </a:r>
            <a:r>
              <a:rPr lang="zh-CN" altLang="en-US" sz="2000" b="1" dirty="0" smtClean="0">
                <a:solidFill>
                  <a:srgbClr val="445469"/>
                </a:solidFill>
                <a:sym typeface="Arial" panose="020B0604020202020204" pitchFamily="34" charset="0"/>
              </a:rPr>
              <a:t>方法注入</a:t>
            </a:r>
            <a:endParaRPr lang="en-US" altLang="x-none" sz="20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TextBox 13"/>
          <p:cNvSpPr txBox="1"/>
          <p:nvPr/>
        </p:nvSpPr>
        <p:spPr>
          <a:xfrm>
            <a:off x="7341057" y="4672349"/>
            <a:ext cx="1276406" cy="307777"/>
          </a:xfrm>
          <a:prstGeom prst="rect">
            <a:avLst/>
          </a:prstGeom>
          <a:noFill/>
          <a:ln w="9525">
            <a:noFill/>
          </a:ln>
        </p:spPr>
        <p:txBody>
          <a:bodyPr wrap="square" lIns="0" tIns="0" rIns="0" bIns="0">
            <a:spAutoFit/>
          </a:bodyPr>
          <a:lstStyle/>
          <a:p>
            <a:pPr lvl="0" defTabSz="1216025" eaLnBrk="1" hangingPunct="1">
              <a:spcBef>
                <a:spcPct val="20000"/>
              </a:spcBef>
            </a:pPr>
            <a:r>
              <a:rPr lang="zh-CN" altLang="en-US" sz="2000" b="1" dirty="0">
                <a:solidFill>
                  <a:srgbClr val="445469"/>
                </a:solidFill>
                <a:sym typeface="Arial" panose="020B0604020202020204" pitchFamily="34" charset="0"/>
              </a:rPr>
              <a:t>构造</a:t>
            </a:r>
            <a:r>
              <a:rPr lang="zh-CN" altLang="en-US" sz="2000" b="1" dirty="0" smtClean="0">
                <a:solidFill>
                  <a:srgbClr val="445469"/>
                </a:solidFill>
                <a:sym typeface="Arial" panose="020B0604020202020204" pitchFamily="34" charset="0"/>
              </a:rPr>
              <a:t>器注入</a:t>
            </a:r>
            <a:endParaRPr lang="en-US" altLang="x-none" sz="20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64656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723617"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构造器</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a:t>基于构造器</a:t>
            </a:r>
            <a:r>
              <a:rPr lang="zh-CN" altLang="en-US" dirty="0" smtClean="0"/>
              <a:t>注入</a:t>
            </a:r>
            <a:r>
              <a:rPr lang="en-US" altLang="zh-CN" dirty="0" smtClean="0"/>
              <a:t>DI</a:t>
            </a:r>
            <a:r>
              <a:rPr lang="zh-CN" altLang="en-US" dirty="0"/>
              <a:t>通过调用带参数的构造器来实现，每个参数代表着一个依赖</a:t>
            </a:r>
            <a:r>
              <a:rPr lang="zh-CN" altLang="en-US" dirty="0" smtClean="0"/>
              <a:t>关系</a:t>
            </a:r>
            <a:endParaRPr lang="en-US" altLang="zh-CN" dirty="0" smtClean="0"/>
          </a:p>
          <a:p>
            <a:r>
              <a:rPr lang="zh-CN" altLang="en-US" dirty="0"/>
              <a:t>构造器参数通过参数类型进行匹配</a:t>
            </a:r>
          </a:p>
        </p:txBody>
      </p:sp>
    </p:spTree>
    <p:extLst>
      <p:ext uri="{BB962C8B-B14F-4D97-AF65-F5344CB8AC3E}">
        <p14:creationId xmlns:p14="http://schemas.microsoft.com/office/powerpoint/2010/main" val="25843988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723617"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构造器</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4"/>
          <a:stretch>
            <a:fillRect/>
          </a:stretch>
        </p:blipFill>
        <p:spPr>
          <a:xfrm>
            <a:off x="896044" y="1090756"/>
            <a:ext cx="9028571" cy="3247619"/>
          </a:xfrm>
          <a:prstGeom prst="rect">
            <a:avLst/>
          </a:prstGeom>
        </p:spPr>
      </p:pic>
      <p:pic>
        <p:nvPicPr>
          <p:cNvPr id="4" name="图片 3"/>
          <p:cNvPicPr>
            <a:picLocks noChangeAspect="1"/>
          </p:cNvPicPr>
          <p:nvPr/>
        </p:nvPicPr>
        <p:blipFill>
          <a:blip r:embed="rId5"/>
          <a:stretch>
            <a:fillRect/>
          </a:stretch>
        </p:blipFill>
        <p:spPr>
          <a:xfrm>
            <a:off x="3361094" y="4708916"/>
            <a:ext cx="8019048" cy="1552381"/>
          </a:xfrm>
          <a:prstGeom prst="rect">
            <a:avLst/>
          </a:prstGeom>
        </p:spPr>
      </p:pic>
    </p:spTree>
    <p:extLst>
      <p:ext uri="{BB962C8B-B14F-4D97-AF65-F5344CB8AC3E}">
        <p14:creationId xmlns:p14="http://schemas.microsoft.com/office/powerpoint/2010/main" val="3898709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sp>
        <p:nvSpPr>
          <p:cNvPr id="11" name="文本框 10"/>
          <p:cNvSpPr txBox="1"/>
          <p:nvPr/>
        </p:nvSpPr>
        <p:spPr>
          <a:xfrm>
            <a:off x="4857750" y="2509838"/>
            <a:ext cx="7672388" cy="831850"/>
          </a:xfrm>
          <a:prstGeom prst="rect">
            <a:avLst/>
          </a:prstGeom>
          <a:noFill/>
          <a:ln w="9525">
            <a:noFill/>
          </a:ln>
        </p:spPr>
        <p:txBody>
          <a:bodyPr>
            <a:spAutoFit/>
          </a:bodyPr>
          <a:lstStyle/>
          <a:p>
            <a:pPr lvl="0" eaLnBrk="1" hangingPunct="1"/>
            <a:r>
              <a:rPr lang="en-US" altLang="zh-CN" sz="4800" b="1" dirty="0" smtClean="0">
                <a:solidFill>
                  <a:srgbClr val="00823E"/>
                </a:solidFill>
                <a:latin typeface="微软雅黑" panose="020B0503020204020204" pitchFamily="34" charset="-122"/>
                <a:ea typeface="微软雅黑" panose="020B0503020204020204" pitchFamily="34" charset="-122"/>
              </a:rPr>
              <a:t>Spring </a:t>
            </a:r>
            <a:r>
              <a:rPr lang="en-US" altLang="zh-CN" sz="4800" b="1" dirty="0" err="1" smtClean="0">
                <a:solidFill>
                  <a:srgbClr val="00823E"/>
                </a:solidFill>
                <a:latin typeface="微软雅黑" panose="020B0503020204020204" pitchFamily="34" charset="-122"/>
                <a:ea typeface="微软雅黑" panose="020B0503020204020204" pitchFamily="34" charset="-122"/>
              </a:rPr>
              <a:t>IoC</a:t>
            </a:r>
            <a:r>
              <a:rPr lang="zh-CN" altLang="en-US" sz="4800" b="1" dirty="0" smtClean="0">
                <a:solidFill>
                  <a:srgbClr val="00823E"/>
                </a:solidFill>
                <a:latin typeface="微软雅黑" panose="020B0503020204020204" pitchFamily="34" charset="-122"/>
                <a:ea typeface="微软雅黑" panose="020B0503020204020204" pitchFamily="34" charset="-122"/>
              </a:rPr>
              <a:t>容器概述</a:t>
            </a:r>
            <a:endParaRPr lang="zh-CN" altLang="en-US" sz="4800" b="1" dirty="0">
              <a:solidFill>
                <a:srgbClr val="00823E"/>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grpSp>
        <p:nvGrpSpPr>
          <p:cNvPr id="18" name="组合 17"/>
          <p:cNvGrpSpPr/>
          <p:nvPr/>
        </p:nvGrpSpPr>
        <p:grpSpPr>
          <a:xfrm>
            <a:off x="7877195" y="3424236"/>
            <a:ext cx="2471234" cy="369332"/>
            <a:chOff x="6557818" y="5101878"/>
            <a:chExt cx="2470765" cy="368778"/>
          </a:xfrm>
        </p:grpSpPr>
        <p:sp>
          <p:nvSpPr>
            <p:cNvPr id="19" name="Oval 14@|1FFC:3382090|FBC:16777215|LFC:16777215|LBC:16777215"/>
            <p:cNvSpPr/>
            <p:nvPr/>
          </p:nvSpPr>
          <p:spPr>
            <a:xfrm>
              <a:off x="6557818"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sp>
          <p:nvSpPr>
            <p:cNvPr id="16403" name="TextBox 15@|17FFC:16777215|FBC:16777215|LFC:16777215|LBC:16777215"/>
            <p:cNvSpPr txBox="1"/>
            <p:nvPr/>
          </p:nvSpPr>
          <p:spPr>
            <a:xfrm>
              <a:off x="6720697" y="5101878"/>
              <a:ext cx="2307886" cy="368778"/>
            </a:xfrm>
            <a:prstGeom prst="rect">
              <a:avLst/>
            </a:prstGeom>
            <a:noFill/>
            <a:ln w="9525">
              <a:noFill/>
            </a:ln>
          </p:spPr>
          <p:txBody>
            <a:bodyPr wrap="none">
              <a:spAutoFit/>
            </a:bodyPr>
            <a:lstStyle/>
            <a:p>
              <a:pPr lvl="0" eaLnBrk="1" hangingPunct="1"/>
              <a:r>
                <a:rPr lang="en-US" altLang="zh-CN" dirty="0" err="1" smtClean="0">
                  <a:solidFill>
                    <a:srgbClr val="006A32"/>
                  </a:solidFill>
                  <a:latin typeface="微软雅黑" panose="020B0503020204020204" pitchFamily="34" charset="-122"/>
                  <a:ea typeface="微软雅黑" panose="020B0503020204020204" pitchFamily="34" charset="-122"/>
                </a:rPr>
                <a:t>ApplicationContext</a:t>
              </a:r>
              <a:endParaRPr lang="zh-CN" altLang="en-US" dirty="0">
                <a:solidFill>
                  <a:srgbClr val="006A32"/>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4929183" y="3424238"/>
            <a:ext cx="1670115" cy="369332"/>
            <a:chOff x="3610222" y="5101880"/>
            <a:chExt cx="1669807" cy="368778"/>
          </a:xfrm>
        </p:grpSpPr>
        <p:sp>
          <p:nvSpPr>
            <p:cNvPr id="16400" name="TextBox 11@|17FFC:16777215|FBC:16777215|LFC:16777215|LBC:16777215"/>
            <p:cNvSpPr txBox="1"/>
            <p:nvPr/>
          </p:nvSpPr>
          <p:spPr>
            <a:xfrm>
              <a:off x="3773100" y="5101880"/>
              <a:ext cx="1506929" cy="368778"/>
            </a:xfrm>
            <a:prstGeom prst="rect">
              <a:avLst/>
            </a:prstGeom>
            <a:noFill/>
            <a:ln w="9525">
              <a:noFill/>
            </a:ln>
          </p:spPr>
          <p:txBody>
            <a:bodyPr wrap="none">
              <a:spAutoFit/>
            </a:bodyPr>
            <a:lstStyle/>
            <a:p>
              <a:pPr lvl="0" eaLnBrk="1" hangingPunct="1"/>
              <a:r>
                <a:rPr lang="en-US" altLang="zh-CN" dirty="0" err="1" smtClean="0">
                  <a:solidFill>
                    <a:srgbClr val="006A32"/>
                  </a:solidFill>
                  <a:latin typeface="微软雅黑" panose="020B0503020204020204" pitchFamily="34" charset="-122"/>
                </a:rPr>
                <a:t>Beanfactory</a:t>
              </a:r>
              <a:endParaRPr lang="en-US" altLang="zh-CN" dirty="0" smtClean="0">
                <a:solidFill>
                  <a:srgbClr val="006A32"/>
                </a:solidFill>
                <a:latin typeface="微软雅黑" panose="020B0503020204020204" pitchFamily="34" charset="-122"/>
              </a:endParaRPr>
            </a:p>
          </p:txBody>
        </p:sp>
        <p:sp>
          <p:nvSpPr>
            <p:cNvPr id="23" name="Oval 16@|1FFC:3382090|FBC:16777215|LFC:16777215|LBC:16777215"/>
            <p:cNvSpPr/>
            <p:nvPr/>
          </p:nvSpPr>
          <p:spPr>
            <a:xfrm>
              <a:off x="3610222"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grpSp>
        <p:nvGrpSpPr>
          <p:cNvPr id="8" name="组合 7"/>
          <p:cNvGrpSpPr/>
          <p:nvPr/>
        </p:nvGrpSpPr>
        <p:grpSpPr>
          <a:xfrm>
            <a:off x="1133475" y="2265363"/>
            <a:ext cx="2874963" cy="2151062"/>
            <a:chOff x="909575" y="2461343"/>
            <a:chExt cx="2875598" cy="2150395"/>
          </a:xfrm>
        </p:grpSpPr>
        <p:sp>
          <p:nvSpPr>
            <p:cNvPr id="16394" name="文本框 4"/>
            <p:cNvSpPr txBox="1"/>
            <p:nvPr/>
          </p:nvSpPr>
          <p:spPr>
            <a:xfrm>
              <a:off x="909575" y="2634544"/>
              <a:ext cx="2875598" cy="1862048"/>
            </a:xfrm>
            <a:prstGeom prst="rect">
              <a:avLst/>
            </a:prstGeom>
            <a:noFill/>
            <a:ln w="9525">
              <a:noFill/>
            </a:ln>
          </p:spPr>
          <p:txBody>
            <a:bodyPr>
              <a:spAutoFit/>
            </a:bodyPr>
            <a:lstStyle/>
            <a:p>
              <a:pPr lvl="0" algn="ctr" eaLnBrk="1" hangingPunct="1"/>
              <a:r>
                <a:rPr lang="en-US" altLang="zh-CN" sz="11500" b="1" dirty="0">
                  <a:solidFill>
                    <a:schemeClr val="bg1"/>
                  </a:solidFill>
                  <a:latin typeface="微软雅黑" panose="020B0503020204020204" pitchFamily="34" charset="-122"/>
                  <a:ea typeface="微软雅黑" panose="020B0503020204020204" pitchFamily="34" charset="-122"/>
                </a:rPr>
                <a:t>1</a:t>
              </a:r>
            </a:p>
          </p:txBody>
        </p:sp>
        <p:sp>
          <p:nvSpPr>
            <p:cNvPr id="7" name="椭圆 6"/>
            <p:cNvSpPr/>
            <p:nvPr/>
          </p:nvSpPr>
          <p:spPr>
            <a:xfrm>
              <a:off x="1243149" y="2461343"/>
              <a:ext cx="2150395" cy="215039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5" dur="1000" fill="hold"/>
                                        <p:tgtEl>
                                          <p:spTgt spid="11"/>
                                        </p:tgtEl>
                                        <p:attrNameLst>
                                          <p:attrName>ppt_y</p:attrName>
                                        </p:attrNameLst>
                                      </p:cBhvr>
                                      <p:tavLst>
                                        <p:tav tm="0">
                                          <p:val>
                                            <p:strVal val="#ppt_y"/>
                                          </p:val>
                                        </p:tav>
                                        <p:tav tm="100000">
                                          <p:val>
                                            <p:strVal val="#ppt_y"/>
                                          </p:val>
                                        </p:tav>
                                      </p:tavLst>
                                    </p:anim>
                                    <p:anim calcmode="lin" valueType="num">
                                      <p:cBhvr>
                                        <p:cTn id="26"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7"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1000" tmFilter="0,0; .5, 1; 1, 1"/>
                                        <p:tgtEl>
                                          <p:spTgt spid="11"/>
                                        </p:tgtEl>
                                      </p:cBhvr>
                                    </p:animEffect>
                                  </p:childTnLst>
                                </p:cTn>
                              </p:par>
                            </p:childTnLst>
                          </p:cTn>
                        </p:par>
                        <p:par>
                          <p:cTn id="29" fill="hold">
                            <p:stCondLst>
                              <p:cond delay="3700"/>
                            </p:stCondLst>
                            <p:childTnLst>
                              <p:par>
                                <p:cTn id="30" presetID="1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4200"/>
                            </p:stCondLst>
                            <p:childTnLst>
                              <p:par>
                                <p:cTn id="34" presetID="10" presetClass="entr" presetSubtype="0"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723617"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构造器</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smtClean="0"/>
              <a:t>我们还可以使用</a:t>
            </a:r>
            <a:r>
              <a:rPr lang="en-US" altLang="zh-CN" dirty="0" smtClean="0"/>
              <a:t>type</a:t>
            </a:r>
            <a:r>
              <a:rPr lang="zh-CN" altLang="en-US" dirty="0" smtClean="0"/>
              <a:t>属性指定构造参数的类型</a:t>
            </a:r>
            <a:endParaRPr lang="en-US" altLang="zh-CN" dirty="0" smtClean="0"/>
          </a:p>
          <a:p>
            <a:r>
              <a:rPr lang="zh-CN" altLang="en-US" dirty="0" smtClean="0"/>
              <a:t>我们还可以使用</a:t>
            </a:r>
            <a:r>
              <a:rPr lang="en-US" altLang="zh-CN" dirty="0" smtClean="0"/>
              <a:t>index</a:t>
            </a:r>
            <a:r>
              <a:rPr lang="zh-CN" altLang="en-US" dirty="0" smtClean="0"/>
              <a:t>属性指定构造参数的索引</a:t>
            </a:r>
            <a:endParaRPr lang="en-US" altLang="zh-CN" dirty="0" smtClean="0"/>
          </a:p>
          <a:p>
            <a:r>
              <a:rPr lang="zh-CN" altLang="en-US" dirty="0" smtClean="0"/>
              <a:t>我们还可以使用</a:t>
            </a:r>
            <a:r>
              <a:rPr lang="en-US" altLang="zh-CN" dirty="0" smtClean="0"/>
              <a:t>name</a:t>
            </a:r>
            <a:r>
              <a:rPr lang="zh-CN" altLang="en-US" dirty="0" smtClean="0"/>
              <a:t>属性制定构造参数的名字</a:t>
            </a:r>
            <a:endParaRPr lang="zh-CN" altLang="en-US" dirty="0"/>
          </a:p>
        </p:txBody>
      </p:sp>
    </p:spTree>
    <p:extLst>
      <p:ext uri="{BB962C8B-B14F-4D97-AF65-F5344CB8AC3E}">
        <p14:creationId xmlns:p14="http://schemas.microsoft.com/office/powerpoint/2010/main" val="139809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672960" cy="462548"/>
            </a:xfrm>
            <a:prstGeom prst="rect">
              <a:avLst/>
            </a:prstGeom>
            <a:noFill/>
            <a:ln w="9525">
              <a:noFill/>
            </a:ln>
          </p:spPr>
          <p:txBody>
            <a:bodyPr wrap="none">
              <a:spAutoFit/>
            </a:bodyPr>
            <a:lstStyle/>
            <a:p>
              <a:pPr eaLnBrk="1" hangingPunct="1"/>
              <a:r>
                <a:rPr lang="en-US" altLang="zh-CN" sz="2400" dirty="0">
                  <a:solidFill>
                    <a:srgbClr val="3C7832"/>
                  </a:solidFill>
                  <a:latin typeface="微软雅黑" panose="020B0503020204020204" pitchFamily="34" charset="-122"/>
                </a:rPr>
                <a:t>Setter</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smtClean="0"/>
              <a:t>在调用了无参构造方法或者无参静态工厂方法实例化</a:t>
            </a:r>
            <a:r>
              <a:rPr lang="en-US" altLang="zh-CN" dirty="0" smtClean="0"/>
              <a:t>bean</a:t>
            </a:r>
            <a:r>
              <a:rPr lang="zh-CN" altLang="en-US" dirty="0" smtClean="0"/>
              <a:t>之后，容器通过回调</a:t>
            </a:r>
            <a:r>
              <a:rPr lang="en-US" altLang="zh-CN" dirty="0" smtClean="0"/>
              <a:t>bean</a:t>
            </a:r>
            <a:r>
              <a:rPr lang="zh-CN" altLang="en-US" dirty="0" smtClean="0"/>
              <a:t>的</a:t>
            </a:r>
            <a:r>
              <a:rPr lang="en-US" altLang="zh-CN" dirty="0" smtClean="0"/>
              <a:t>setter</a:t>
            </a:r>
            <a:r>
              <a:rPr lang="zh-CN" altLang="en-US" dirty="0" smtClean="0"/>
              <a:t>方法可以完成依赖注入。</a:t>
            </a:r>
            <a:endParaRPr lang="zh-CN" altLang="en-US" dirty="0"/>
          </a:p>
        </p:txBody>
      </p:sp>
    </p:spTree>
    <p:extLst>
      <p:ext uri="{BB962C8B-B14F-4D97-AF65-F5344CB8AC3E}">
        <p14:creationId xmlns:p14="http://schemas.microsoft.com/office/powerpoint/2010/main" val="3653215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672960" cy="462548"/>
            </a:xfrm>
            <a:prstGeom prst="rect">
              <a:avLst/>
            </a:prstGeom>
            <a:noFill/>
            <a:ln w="9525">
              <a:noFill/>
            </a:ln>
          </p:spPr>
          <p:txBody>
            <a:bodyPr wrap="none">
              <a:spAutoFit/>
            </a:bodyPr>
            <a:lstStyle/>
            <a:p>
              <a:pPr eaLnBrk="1" hangingPunct="1"/>
              <a:r>
                <a:rPr lang="en-US" altLang="zh-CN" sz="2400" dirty="0">
                  <a:solidFill>
                    <a:srgbClr val="3C7832"/>
                  </a:solidFill>
                  <a:latin typeface="微软雅黑" panose="020B0503020204020204" pitchFamily="34" charset="-122"/>
                </a:rPr>
                <a:t>Setter</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4"/>
          <a:stretch>
            <a:fillRect/>
          </a:stretch>
        </p:blipFill>
        <p:spPr>
          <a:xfrm>
            <a:off x="831582" y="1201611"/>
            <a:ext cx="8228571" cy="3209524"/>
          </a:xfrm>
          <a:prstGeom prst="rect">
            <a:avLst/>
          </a:prstGeom>
        </p:spPr>
      </p:pic>
      <p:pic>
        <p:nvPicPr>
          <p:cNvPr id="4" name="图片 3"/>
          <p:cNvPicPr>
            <a:picLocks noChangeAspect="1"/>
          </p:cNvPicPr>
          <p:nvPr/>
        </p:nvPicPr>
        <p:blipFill>
          <a:blip r:embed="rId5"/>
          <a:stretch>
            <a:fillRect/>
          </a:stretch>
        </p:blipFill>
        <p:spPr>
          <a:xfrm>
            <a:off x="2568938" y="4558120"/>
            <a:ext cx="8504762" cy="1857143"/>
          </a:xfrm>
          <a:prstGeom prst="rect">
            <a:avLst/>
          </a:prstGeom>
        </p:spPr>
      </p:pic>
    </p:spTree>
    <p:extLst>
      <p:ext uri="{BB962C8B-B14F-4D97-AF65-F5344CB8AC3E}">
        <p14:creationId xmlns:p14="http://schemas.microsoft.com/office/powerpoint/2010/main" val="3582206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smtClean="0"/>
              <a:t>注入基本数据类型</a:t>
            </a:r>
            <a:endParaRPr lang="en-US" altLang="zh-CN" dirty="0" smtClean="0"/>
          </a:p>
          <a:p>
            <a:pPr lvl="1"/>
            <a:r>
              <a:rPr lang="zh-CN" altLang="en-US" dirty="0"/>
              <a:t>&lt;property name="xxx" </a:t>
            </a:r>
            <a:r>
              <a:rPr lang="zh-CN" altLang="en-US" dirty="0">
                <a:solidFill>
                  <a:srgbClr val="FF0000"/>
                </a:solidFill>
              </a:rPr>
              <a:t>value</a:t>
            </a:r>
            <a:r>
              <a:rPr lang="zh-CN" altLang="en-US" dirty="0"/>
              <a:t>="</a:t>
            </a:r>
            <a:r>
              <a:rPr lang="zh-CN" altLang="en-US" dirty="0" smtClean="0"/>
              <a:t>xxx" </a:t>
            </a:r>
            <a:r>
              <a:rPr lang="zh-CN" altLang="en-US" dirty="0"/>
              <a:t>/&gt;</a:t>
            </a:r>
          </a:p>
          <a:p>
            <a:pPr lvl="1"/>
            <a:r>
              <a:rPr lang="zh-CN" altLang="en-US" dirty="0"/>
              <a:t>可注入：</a:t>
            </a:r>
          </a:p>
          <a:p>
            <a:pPr lvl="2"/>
            <a:r>
              <a:rPr lang="zh-CN" altLang="en-US" dirty="0"/>
              <a:t>字符串</a:t>
            </a:r>
          </a:p>
          <a:p>
            <a:pPr lvl="2"/>
            <a:r>
              <a:rPr lang="zh-CN" altLang="en-US" dirty="0"/>
              <a:t>数值型数据</a:t>
            </a:r>
          </a:p>
          <a:p>
            <a:pPr lvl="2"/>
            <a:r>
              <a:rPr lang="zh-CN" altLang="en-US" dirty="0"/>
              <a:t>布尔类型</a:t>
            </a:r>
          </a:p>
          <a:p>
            <a:pPr lvl="1"/>
            <a:r>
              <a:rPr lang="zh-CN" altLang="en-US" dirty="0"/>
              <a:t>Spring根据字段属性来决定转换成正确的</a:t>
            </a:r>
            <a:r>
              <a:rPr lang="zh-CN" altLang="en-US" dirty="0" smtClean="0"/>
              <a:t>类型</a:t>
            </a:r>
            <a:endParaRPr lang="en-US" altLang="zh-CN" dirty="0" smtClean="0"/>
          </a:p>
          <a:p>
            <a:r>
              <a:rPr lang="zh-CN" altLang="en-US" dirty="0" smtClean="0"/>
              <a:t>注入</a:t>
            </a:r>
            <a:r>
              <a:rPr lang="en-US" altLang="zh-CN" dirty="0" smtClean="0"/>
              <a:t>Null</a:t>
            </a:r>
          </a:p>
          <a:p>
            <a:pPr lvl="1"/>
            <a:r>
              <a:rPr lang="zh-CN" altLang="en-US" dirty="0"/>
              <a:t>&lt;property name="xxx"&gt;&lt;null /&gt;&lt;/</a:t>
            </a:r>
            <a:r>
              <a:rPr lang="zh-CN" altLang="en-US" dirty="0" smtClean="0"/>
              <a:t>property</a:t>
            </a:r>
            <a:r>
              <a:rPr lang="en-US" altLang="zh-CN" dirty="0" smtClean="0"/>
              <a:t>&gt;</a:t>
            </a:r>
            <a:endParaRPr lang="zh-CN" altLang="en-US" dirty="0"/>
          </a:p>
        </p:txBody>
      </p:sp>
      <p:sp>
        <p:nvSpPr>
          <p:cNvPr id="9"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7691323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smtClean="0"/>
              <a:t>注入引用数据类型</a:t>
            </a:r>
            <a:endParaRPr lang="en-US" altLang="zh-CN" dirty="0" smtClean="0"/>
          </a:p>
          <a:p>
            <a:pPr lvl="1"/>
            <a:r>
              <a:rPr lang="zh-CN" altLang="en-US" dirty="0"/>
              <a:t>引用</a:t>
            </a:r>
          </a:p>
          <a:p>
            <a:pPr lvl="2"/>
            <a:r>
              <a:rPr lang="zh-CN" altLang="en-US" dirty="0"/>
              <a:t>&lt;property name="xxx" </a:t>
            </a:r>
            <a:r>
              <a:rPr lang="zh-CN" altLang="en-US" dirty="0">
                <a:solidFill>
                  <a:srgbClr val="FF0000"/>
                </a:solidFill>
              </a:rPr>
              <a:t>ref</a:t>
            </a:r>
            <a:r>
              <a:rPr lang="zh-CN" altLang="en-US" dirty="0"/>
              <a:t>="xxxBean" /&gt;</a:t>
            </a:r>
          </a:p>
          <a:p>
            <a:pPr lvl="2"/>
            <a:r>
              <a:rPr lang="zh-CN" altLang="en-US" dirty="0"/>
              <a:t>&lt;property name="xxx"&gt;</a:t>
            </a:r>
            <a:br>
              <a:rPr lang="zh-CN" altLang="en-US" dirty="0"/>
            </a:br>
            <a:r>
              <a:rPr lang="zh-CN" altLang="en-US" dirty="0"/>
              <a:t>   &lt;</a:t>
            </a:r>
            <a:r>
              <a:rPr lang="zh-CN" altLang="en-US" dirty="0">
                <a:solidFill>
                  <a:srgbClr val="FF0000"/>
                </a:solidFill>
              </a:rPr>
              <a:t>ref </a:t>
            </a:r>
            <a:r>
              <a:rPr lang="en-US" altLang="zh-CN" dirty="0">
                <a:solidFill>
                  <a:srgbClr val="FF0000"/>
                </a:solidFill>
              </a:rPr>
              <a:t>bean</a:t>
            </a:r>
            <a:r>
              <a:rPr lang="zh-CN" altLang="en-US" dirty="0"/>
              <a:t>="xxxBean" /&gt;</a:t>
            </a:r>
            <a:br>
              <a:rPr lang="zh-CN" altLang="en-US" dirty="0"/>
            </a:br>
            <a:r>
              <a:rPr lang="zh-CN" altLang="en-US" dirty="0"/>
              <a:t>&lt;/property&gt;</a:t>
            </a:r>
          </a:p>
          <a:p>
            <a:pPr lvl="1"/>
            <a:r>
              <a:rPr lang="zh-CN" altLang="en-US" dirty="0"/>
              <a:t>注入内部Bean</a:t>
            </a:r>
          </a:p>
          <a:p>
            <a:pPr lvl="2"/>
            <a:r>
              <a:rPr lang="zh-CN" altLang="en-US" dirty="0"/>
              <a:t>&lt;property name="xxx"&gt;</a:t>
            </a:r>
            <a:br>
              <a:rPr lang="zh-CN" altLang="en-US" dirty="0"/>
            </a:br>
            <a:r>
              <a:rPr lang="zh-CN" altLang="en-US" dirty="0"/>
              <a:t>    &lt;bean class="org.xxx.XxxBean" /&gt;</a:t>
            </a:r>
            <a:br>
              <a:rPr lang="zh-CN" altLang="en-US" dirty="0"/>
            </a:br>
            <a:r>
              <a:rPr lang="zh-CN" altLang="en-US" dirty="0"/>
              <a:t>&lt;/property&gt;</a:t>
            </a:r>
          </a:p>
          <a:p>
            <a:pPr lvl="2"/>
            <a:r>
              <a:rPr lang="zh-CN" altLang="en-US" dirty="0"/>
              <a:t>内部Bean不能复用，只能被注入</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9213033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smtClean="0"/>
              <a:t>注入</a:t>
            </a:r>
            <a:r>
              <a:rPr lang="en-US" altLang="zh-CN" dirty="0" smtClean="0"/>
              <a:t>List</a:t>
            </a:r>
            <a:r>
              <a:rPr lang="zh-CN" altLang="en-US" dirty="0" smtClean="0"/>
              <a:t>类型和数组类型</a:t>
            </a:r>
            <a:endParaRPr lang="en-US" altLang="zh-CN" dirty="0" smtClean="0"/>
          </a:p>
          <a:p>
            <a:pPr lvl="1">
              <a:defRPr/>
            </a:pPr>
            <a:r>
              <a:rPr lang="zh-CN" altLang="en-US" dirty="0" smtClean="0"/>
              <a:t>对应</a:t>
            </a:r>
            <a:r>
              <a:rPr lang="zh-CN" altLang="en-US" dirty="0"/>
              <a:t>的Java类型是：List和Array</a:t>
            </a:r>
          </a:p>
          <a:p>
            <a:pPr lvl="1">
              <a:defRPr/>
            </a:pPr>
            <a:r>
              <a:rPr lang="zh-CN" altLang="en-US" dirty="0"/>
              <a:t>&lt;property name</a:t>
            </a:r>
            <a:r>
              <a:rPr lang="zh-CN" altLang="en-US" dirty="0" smtClean="0"/>
              <a:t>=“xxx”&gt;</a:t>
            </a:r>
            <a:r>
              <a:rPr lang="zh-CN" altLang="en-US" dirty="0"/>
              <a:t/>
            </a:r>
            <a:br>
              <a:rPr lang="zh-CN" altLang="en-US" dirty="0"/>
            </a:br>
            <a:r>
              <a:rPr lang="zh-CN" altLang="en-US" dirty="0" smtClean="0"/>
              <a:t>    &lt;</a:t>
            </a:r>
            <a:r>
              <a:rPr lang="zh-CN" altLang="en-US" dirty="0"/>
              <a:t>list&gt;</a:t>
            </a:r>
            <a:br>
              <a:rPr lang="zh-CN" altLang="en-US" dirty="0"/>
            </a:br>
            <a:r>
              <a:rPr lang="zh-CN" altLang="en-US" dirty="0"/>
              <a:t>    </a:t>
            </a:r>
            <a:r>
              <a:rPr lang="zh-CN" altLang="en-US" dirty="0" smtClean="0"/>
              <a:t>    &lt;</a:t>
            </a:r>
            <a:r>
              <a:rPr lang="zh-CN" altLang="en-US" dirty="0"/>
              <a:t>ref bean</a:t>
            </a:r>
            <a:r>
              <a:rPr lang="zh-CN" altLang="en-US" dirty="0" smtClean="0"/>
              <a:t>=“aa” </a:t>
            </a:r>
            <a:r>
              <a:rPr lang="zh-CN" altLang="en-US" dirty="0"/>
              <a:t>/&gt;</a:t>
            </a:r>
            <a:br>
              <a:rPr lang="zh-CN" altLang="en-US" dirty="0"/>
            </a:br>
            <a:r>
              <a:rPr lang="zh-CN" altLang="en-US" dirty="0"/>
              <a:t>    </a:t>
            </a:r>
            <a:r>
              <a:rPr lang="zh-CN" altLang="en-US" dirty="0" smtClean="0"/>
              <a:t>    &lt;</a:t>
            </a:r>
            <a:r>
              <a:rPr lang="zh-CN" altLang="en-US" dirty="0"/>
              <a:t>ref bean</a:t>
            </a:r>
            <a:r>
              <a:rPr lang="zh-CN" altLang="en-US" dirty="0" smtClean="0"/>
              <a:t>=“bb” </a:t>
            </a:r>
            <a:r>
              <a:rPr lang="zh-CN" altLang="en-US" dirty="0"/>
              <a:t>/&gt;</a:t>
            </a:r>
            <a:br>
              <a:rPr lang="zh-CN" altLang="en-US" dirty="0"/>
            </a:br>
            <a:r>
              <a:rPr lang="zh-CN" altLang="en-US" i="1" dirty="0">
                <a:effectLst>
                  <a:outerShdw blurRad="38100" dist="38100" dir="2700000" algn="tl">
                    <a:srgbClr val="C0C0C0"/>
                  </a:outerShdw>
                </a:effectLst>
              </a:rPr>
              <a:t>    </a:t>
            </a:r>
            <a:r>
              <a:rPr lang="zh-CN" altLang="en-US" i="1" dirty="0" smtClean="0">
                <a:effectLst>
                  <a:outerShdw blurRad="38100" dist="38100" dir="2700000" algn="tl">
                    <a:srgbClr val="C0C0C0"/>
                  </a:outerShdw>
                </a:effectLst>
              </a:rPr>
              <a:t>    &lt;</a:t>
            </a:r>
            <a:r>
              <a:rPr lang="zh-CN" altLang="en-US" i="1" dirty="0">
                <a:effectLst>
                  <a:outerShdw blurRad="38100" dist="38100" dir="2700000" algn="tl">
                    <a:srgbClr val="C0C0C0"/>
                  </a:outerShdw>
                </a:effectLst>
              </a:rPr>
              <a:t>value&gt;aaa&lt;/value&gt;</a:t>
            </a:r>
            <a:br>
              <a:rPr lang="zh-CN" altLang="en-US" i="1" dirty="0">
                <a:effectLst>
                  <a:outerShdw blurRad="38100" dist="38100" dir="2700000" algn="tl">
                    <a:srgbClr val="C0C0C0"/>
                  </a:outerShdw>
                </a:effectLst>
              </a:rPr>
            </a:br>
            <a:r>
              <a:rPr lang="zh-CN" altLang="en-US" i="1" dirty="0">
                <a:effectLst>
                  <a:outerShdw blurRad="38100" dist="38100" dir="2700000" algn="tl">
                    <a:srgbClr val="C0C0C0"/>
                  </a:outerShdw>
                </a:effectLst>
              </a:rPr>
              <a:t>    </a:t>
            </a:r>
            <a:r>
              <a:rPr lang="zh-CN" altLang="en-US" i="1" dirty="0" smtClean="0">
                <a:effectLst>
                  <a:outerShdw blurRad="38100" dist="38100" dir="2700000" algn="tl">
                    <a:srgbClr val="C0C0C0"/>
                  </a:outerShdw>
                </a:effectLst>
              </a:rPr>
              <a:t>    &lt;</a:t>
            </a:r>
            <a:r>
              <a:rPr lang="zh-CN" altLang="en-US" i="1" dirty="0">
                <a:effectLst>
                  <a:outerShdw blurRad="38100" dist="38100" dir="2700000" algn="tl">
                    <a:srgbClr val="C0C0C0"/>
                  </a:outerShdw>
                </a:effectLst>
              </a:rPr>
              <a:t>value&gt;bbb&lt;/value&gt;</a:t>
            </a:r>
            <a:r>
              <a:rPr lang="zh-CN" altLang="en-US" dirty="0"/>
              <a:t/>
            </a:r>
            <a:br>
              <a:rPr lang="zh-CN" altLang="en-US" dirty="0"/>
            </a:br>
            <a:r>
              <a:rPr lang="zh-CN" altLang="en-US" dirty="0"/>
              <a:t>  </a:t>
            </a:r>
            <a:r>
              <a:rPr lang="zh-CN" altLang="en-US" dirty="0" smtClean="0"/>
              <a:t>  &lt;/</a:t>
            </a:r>
            <a:r>
              <a:rPr lang="zh-CN" altLang="en-US" dirty="0"/>
              <a:t>list&gt;</a:t>
            </a:r>
            <a:br>
              <a:rPr lang="zh-CN" altLang="en-US" dirty="0"/>
            </a:br>
            <a:r>
              <a:rPr lang="zh-CN" altLang="en-US" dirty="0"/>
              <a:t>&lt;/property&gt;</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4944078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smtClean="0"/>
              <a:t>注入</a:t>
            </a:r>
            <a:r>
              <a:rPr lang="en-US" altLang="zh-CN" dirty="0" smtClean="0"/>
              <a:t>Set</a:t>
            </a:r>
            <a:r>
              <a:rPr lang="zh-CN" altLang="en-US" dirty="0" smtClean="0"/>
              <a:t>类型</a:t>
            </a:r>
            <a:endParaRPr lang="zh-CN" altLang="en-US" dirty="0"/>
          </a:p>
          <a:p>
            <a:pPr lvl="1"/>
            <a:r>
              <a:rPr lang="zh-CN" altLang="en-US" dirty="0"/>
              <a:t>对应的Java类型是：Set</a:t>
            </a:r>
          </a:p>
          <a:p>
            <a:pPr lvl="1"/>
            <a:r>
              <a:rPr lang="zh-CN" altLang="en-US" dirty="0"/>
              <a:t>&lt;property name</a:t>
            </a:r>
            <a:r>
              <a:rPr lang="zh-CN" altLang="en-US" dirty="0" smtClean="0"/>
              <a:t>=“xxx”&gt;</a:t>
            </a:r>
            <a:r>
              <a:rPr lang="zh-CN" altLang="en-US" dirty="0"/>
              <a:t/>
            </a:r>
            <a:br>
              <a:rPr lang="zh-CN" altLang="en-US" dirty="0"/>
            </a:br>
            <a:r>
              <a:rPr lang="zh-CN" altLang="en-US" dirty="0"/>
              <a:t>  </a:t>
            </a:r>
            <a:r>
              <a:rPr lang="zh-CN" altLang="en-US" dirty="0" smtClean="0"/>
              <a:t>  &lt;</a:t>
            </a:r>
            <a:r>
              <a:rPr lang="zh-CN" altLang="en-US" dirty="0"/>
              <a:t>set&gt;</a:t>
            </a:r>
            <a:br>
              <a:rPr lang="zh-CN" altLang="en-US" dirty="0"/>
            </a:br>
            <a:r>
              <a:rPr lang="zh-CN" altLang="en-US" dirty="0"/>
              <a:t>    </a:t>
            </a:r>
            <a:r>
              <a:rPr lang="zh-CN" altLang="en-US" dirty="0" smtClean="0"/>
              <a:t>    &lt;</a:t>
            </a:r>
            <a:r>
              <a:rPr lang="zh-CN" altLang="en-US" dirty="0"/>
              <a:t>ref </a:t>
            </a:r>
            <a:r>
              <a:rPr lang="zh-CN" altLang="en-US" dirty="0" smtClean="0"/>
              <a:t>bean =“</a:t>
            </a:r>
            <a:r>
              <a:rPr lang="en-US" altLang="zh-CN" dirty="0" smtClean="0"/>
              <a:t>aa</a:t>
            </a:r>
            <a:r>
              <a:rPr lang="zh-CN" altLang="en-US" dirty="0" smtClean="0"/>
              <a:t>” /&gt;</a:t>
            </a:r>
            <a:r>
              <a:rPr lang="zh-CN" altLang="en-US" dirty="0"/>
              <a:t/>
            </a:r>
            <a:br>
              <a:rPr lang="zh-CN" altLang="en-US" dirty="0"/>
            </a:br>
            <a:r>
              <a:rPr lang="zh-CN" altLang="en-US" dirty="0"/>
              <a:t>    </a:t>
            </a:r>
            <a:r>
              <a:rPr lang="zh-CN" altLang="en-US" dirty="0" smtClean="0"/>
              <a:t>    &lt;</a:t>
            </a:r>
            <a:r>
              <a:rPr lang="zh-CN" altLang="en-US" dirty="0"/>
              <a:t>ref </a:t>
            </a:r>
            <a:r>
              <a:rPr lang="zh-CN" altLang="en-US" dirty="0" smtClean="0"/>
              <a:t>bean =“bb” </a:t>
            </a:r>
            <a:r>
              <a:rPr lang="zh-CN" altLang="en-US" dirty="0"/>
              <a:t>/&gt;</a:t>
            </a:r>
            <a:br>
              <a:rPr lang="zh-CN" altLang="en-US" dirty="0"/>
            </a:br>
            <a:r>
              <a:rPr lang="zh-CN" altLang="en-US" dirty="0"/>
              <a:t>  </a:t>
            </a:r>
            <a:r>
              <a:rPr lang="zh-CN" altLang="en-US" dirty="0" smtClean="0"/>
              <a:t>  &lt;/</a:t>
            </a:r>
            <a:r>
              <a:rPr lang="zh-CN" altLang="en-US" dirty="0"/>
              <a:t>set&gt;</a:t>
            </a:r>
            <a:br>
              <a:rPr lang="zh-CN" altLang="en-US" dirty="0"/>
            </a:br>
            <a:r>
              <a:rPr lang="zh-CN" altLang="en-US" dirty="0"/>
              <a:t>&lt;/property&gt;</a:t>
            </a:r>
          </a:p>
          <a:p>
            <a:pPr lvl="1"/>
            <a:r>
              <a:rPr lang="zh-CN" altLang="en-US" dirty="0"/>
              <a:t>&lt;set&gt;保证其中每个元素都是唯一的</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888130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smtClean="0"/>
              <a:t>注入</a:t>
            </a:r>
            <a:r>
              <a:rPr lang="en-US" altLang="zh-CN" dirty="0" smtClean="0"/>
              <a:t>Map</a:t>
            </a:r>
            <a:r>
              <a:rPr lang="zh-CN" altLang="en-US" dirty="0" smtClean="0"/>
              <a:t>类型</a:t>
            </a:r>
            <a:endParaRPr lang="en-US" altLang="zh-CN" dirty="0" smtClean="0"/>
          </a:p>
          <a:p>
            <a:pPr lvl="1"/>
            <a:r>
              <a:rPr lang="zh-CN" altLang="en-US" sz="2300" dirty="0"/>
              <a:t>对应的Java类型是：Map</a:t>
            </a:r>
          </a:p>
          <a:p>
            <a:pPr lvl="1"/>
            <a:r>
              <a:rPr lang="zh-CN" altLang="en-US" sz="2300" dirty="0"/>
              <a:t>&lt;property name</a:t>
            </a:r>
            <a:r>
              <a:rPr lang="zh-CN" altLang="en-US" sz="2300" dirty="0" smtClean="0"/>
              <a:t>=“xxx”&gt;</a:t>
            </a:r>
            <a:r>
              <a:rPr lang="zh-CN" altLang="en-US" sz="2300" dirty="0"/>
              <a:t/>
            </a:r>
            <a:br>
              <a:rPr lang="zh-CN" altLang="en-US" sz="2300" dirty="0"/>
            </a:br>
            <a:r>
              <a:rPr lang="zh-CN" altLang="en-US" sz="2300" dirty="0"/>
              <a:t>  </a:t>
            </a:r>
            <a:r>
              <a:rPr lang="zh-CN" altLang="en-US" sz="2300" dirty="0" smtClean="0"/>
              <a:t>  &lt;</a:t>
            </a:r>
            <a:r>
              <a:rPr lang="zh-CN" altLang="en-US" sz="2300" dirty="0"/>
              <a:t>map&gt;</a:t>
            </a:r>
            <a:br>
              <a:rPr lang="zh-CN" altLang="en-US" sz="2300" dirty="0"/>
            </a:br>
            <a:r>
              <a:rPr lang="zh-CN" altLang="en-US" sz="2300" dirty="0"/>
              <a:t>    </a:t>
            </a:r>
            <a:r>
              <a:rPr lang="zh-CN" altLang="en-US" sz="2300" dirty="0" smtClean="0"/>
              <a:t>    &lt;</a:t>
            </a:r>
            <a:r>
              <a:rPr lang="zh-CN" altLang="en-US" sz="2300" dirty="0"/>
              <a:t>entry key</a:t>
            </a:r>
            <a:r>
              <a:rPr lang="zh-CN" altLang="en-US" sz="2300" dirty="0" smtClean="0"/>
              <a:t>=“a” </a:t>
            </a:r>
            <a:r>
              <a:rPr lang="zh-CN" altLang="en-US" sz="2300" dirty="0"/>
              <a:t>value-ref</a:t>
            </a:r>
            <a:r>
              <a:rPr lang="zh-CN" altLang="en-US" sz="2300" dirty="0" smtClean="0"/>
              <a:t>=“aa” </a:t>
            </a:r>
            <a:r>
              <a:rPr lang="zh-CN" altLang="en-US" sz="2300" dirty="0"/>
              <a:t>/&gt;</a:t>
            </a:r>
            <a:br>
              <a:rPr lang="zh-CN" altLang="en-US" sz="2300" dirty="0"/>
            </a:br>
            <a:r>
              <a:rPr lang="zh-CN" altLang="en-US" sz="2300" dirty="0"/>
              <a:t>    </a:t>
            </a:r>
            <a:r>
              <a:rPr lang="zh-CN" altLang="en-US" sz="2300" dirty="0" smtClean="0"/>
              <a:t>    &lt;</a:t>
            </a:r>
            <a:r>
              <a:rPr lang="zh-CN" altLang="en-US" sz="2300" dirty="0"/>
              <a:t>entry key</a:t>
            </a:r>
            <a:r>
              <a:rPr lang="zh-CN" altLang="en-US" sz="2300" dirty="0" smtClean="0"/>
              <a:t>=“b” </a:t>
            </a:r>
            <a:r>
              <a:rPr lang="zh-CN" altLang="en-US" sz="2300" dirty="0"/>
              <a:t>value-ref</a:t>
            </a:r>
            <a:r>
              <a:rPr lang="zh-CN" altLang="en-US" sz="2300" dirty="0" smtClean="0"/>
              <a:t>=“bb” </a:t>
            </a:r>
            <a:r>
              <a:rPr lang="zh-CN" altLang="en-US" sz="2300" dirty="0"/>
              <a:t>/&gt;</a:t>
            </a:r>
            <a:br>
              <a:rPr lang="zh-CN" altLang="en-US" sz="2300" dirty="0"/>
            </a:br>
            <a:r>
              <a:rPr lang="zh-CN" altLang="en-US" sz="2300" dirty="0"/>
              <a:t>  </a:t>
            </a:r>
            <a:r>
              <a:rPr lang="zh-CN" altLang="en-US" sz="2300" dirty="0" smtClean="0"/>
              <a:t>  &lt;/</a:t>
            </a:r>
            <a:r>
              <a:rPr lang="zh-CN" altLang="en-US" sz="2300" dirty="0"/>
              <a:t>map&gt;</a:t>
            </a:r>
            <a:br>
              <a:rPr lang="zh-CN" altLang="en-US" sz="2300" dirty="0"/>
            </a:br>
            <a:r>
              <a:rPr lang="zh-CN" altLang="en-US" sz="2300" dirty="0"/>
              <a:t>&lt;/property&gt;</a:t>
            </a:r>
          </a:p>
          <a:p>
            <a:pPr lvl="1"/>
            <a:r>
              <a:rPr lang="zh-CN" altLang="en-US" dirty="0"/>
              <a:t>每个&lt;entry&gt;都有一个键和值组成</a:t>
            </a:r>
          </a:p>
          <a:p>
            <a:pPr lvl="2"/>
            <a:r>
              <a:rPr lang="zh-CN" altLang="en-US" sz="1900" dirty="0"/>
              <a:t>key: 指定map项的键为String</a:t>
            </a:r>
          </a:p>
          <a:p>
            <a:pPr lvl="2"/>
            <a:r>
              <a:rPr lang="zh-CN" altLang="en-US" sz="1900" dirty="0"/>
              <a:t>key-ref: 指定map项的键为Spring上下文中其他Bean的引用</a:t>
            </a:r>
          </a:p>
          <a:p>
            <a:pPr lvl="2"/>
            <a:r>
              <a:rPr lang="zh-CN" altLang="en-US" sz="1900" dirty="0"/>
              <a:t>value: 指定map项的值为String</a:t>
            </a:r>
          </a:p>
          <a:p>
            <a:pPr lvl="2"/>
            <a:r>
              <a:rPr lang="zh-CN" altLang="en-US" sz="1900" dirty="0"/>
              <a:t>value-ref: 指定map项的值为Spring上下文中其他Bean的引用</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4842094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smtClean="0"/>
              <a:t>注入</a:t>
            </a:r>
            <a:r>
              <a:rPr lang="en-US" altLang="zh-CN" dirty="0" smtClean="0"/>
              <a:t>Properties</a:t>
            </a:r>
            <a:r>
              <a:rPr lang="zh-CN" altLang="en-US" dirty="0" smtClean="0"/>
              <a:t>类型</a:t>
            </a:r>
            <a:endParaRPr lang="en-US" altLang="zh-CN" dirty="0" smtClean="0"/>
          </a:p>
          <a:p>
            <a:pPr lvl="1"/>
            <a:r>
              <a:rPr lang="zh-CN" altLang="en-US" dirty="0">
                <a:sym typeface="Arial" panose="020B0604020202020204" pitchFamily="34" charset="0"/>
              </a:rPr>
              <a:t>对应的Java类型是：Properties</a:t>
            </a:r>
          </a:p>
          <a:p>
            <a:pPr lvl="1"/>
            <a:r>
              <a:rPr lang="zh-CN" altLang="en-US" dirty="0">
                <a:sym typeface="Arial" panose="020B0604020202020204" pitchFamily="34" charset="0"/>
              </a:rPr>
              <a:t>&lt;property name</a:t>
            </a:r>
            <a:r>
              <a:rPr lang="zh-CN" altLang="en-US" dirty="0" smtClean="0">
                <a:sym typeface="Arial" panose="020B0604020202020204" pitchFamily="34" charset="0"/>
              </a:rPr>
              <a:t>=“xxx”&gt;</a:t>
            </a:r>
            <a:r>
              <a:rPr lang="zh-CN" altLang="en-US" dirty="0">
                <a:sym typeface="Arial" panose="020B0604020202020204" pitchFamily="34" charset="0"/>
              </a:rPr>
              <a:t/>
            </a:r>
            <a:br>
              <a:rPr lang="zh-CN" altLang="en-US" dirty="0">
                <a:sym typeface="Arial" panose="020B0604020202020204" pitchFamily="34" charset="0"/>
              </a:rPr>
            </a:br>
            <a:r>
              <a:rPr lang="zh-CN" altLang="en-US" dirty="0">
                <a:sym typeface="Arial" panose="020B0604020202020204" pitchFamily="34" charset="0"/>
              </a:rPr>
              <a:t>  </a:t>
            </a:r>
            <a:r>
              <a:rPr lang="zh-CN" altLang="en-US" dirty="0" smtClean="0">
                <a:sym typeface="Arial" panose="020B0604020202020204" pitchFamily="34" charset="0"/>
              </a:rPr>
              <a:t>  &lt;</a:t>
            </a:r>
            <a:r>
              <a:rPr lang="zh-CN" altLang="en-US" dirty="0">
                <a:sym typeface="Arial" panose="020B0604020202020204" pitchFamily="34" charset="0"/>
              </a:rPr>
              <a:t>props&gt;</a:t>
            </a:r>
            <a:br>
              <a:rPr lang="zh-CN" altLang="en-US" dirty="0">
                <a:sym typeface="Arial" panose="020B0604020202020204" pitchFamily="34" charset="0"/>
              </a:rPr>
            </a:br>
            <a:r>
              <a:rPr lang="zh-CN" altLang="en-US" dirty="0">
                <a:sym typeface="Arial" panose="020B0604020202020204" pitchFamily="34" charset="0"/>
              </a:rPr>
              <a:t>    </a:t>
            </a:r>
            <a:r>
              <a:rPr lang="zh-CN" altLang="en-US" dirty="0" smtClean="0">
                <a:sym typeface="Arial" panose="020B0604020202020204" pitchFamily="34" charset="0"/>
              </a:rPr>
              <a:t>    &lt;</a:t>
            </a:r>
            <a:r>
              <a:rPr lang="zh-CN" altLang="en-US" dirty="0">
                <a:sym typeface="Arial" panose="020B0604020202020204" pitchFamily="34" charset="0"/>
              </a:rPr>
              <a:t>prop key</a:t>
            </a:r>
            <a:r>
              <a:rPr lang="zh-CN" altLang="en-US" dirty="0" smtClean="0">
                <a:sym typeface="Arial" panose="020B0604020202020204" pitchFamily="34" charset="0"/>
              </a:rPr>
              <a:t>=“a”&gt;</a:t>
            </a:r>
            <a:r>
              <a:rPr lang="zh-CN" altLang="en-US" dirty="0">
                <a:sym typeface="Arial" panose="020B0604020202020204" pitchFamily="34" charset="0"/>
              </a:rPr>
              <a:t>aaa&lt;/prop&gt;</a:t>
            </a:r>
            <a:br>
              <a:rPr lang="zh-CN" altLang="en-US" dirty="0">
                <a:sym typeface="Arial" panose="020B0604020202020204" pitchFamily="34" charset="0"/>
              </a:rPr>
            </a:br>
            <a:r>
              <a:rPr lang="zh-CN" altLang="en-US" dirty="0">
                <a:sym typeface="Arial" panose="020B0604020202020204" pitchFamily="34" charset="0"/>
              </a:rPr>
              <a:t>    </a:t>
            </a:r>
            <a:r>
              <a:rPr lang="zh-CN" altLang="en-US" dirty="0" smtClean="0">
                <a:sym typeface="Arial" panose="020B0604020202020204" pitchFamily="34" charset="0"/>
              </a:rPr>
              <a:t>    &lt;</a:t>
            </a:r>
            <a:r>
              <a:rPr lang="zh-CN" altLang="en-US" dirty="0">
                <a:sym typeface="Arial" panose="020B0604020202020204" pitchFamily="34" charset="0"/>
              </a:rPr>
              <a:t>prop key</a:t>
            </a:r>
            <a:r>
              <a:rPr lang="zh-CN" altLang="en-US" dirty="0" smtClean="0">
                <a:sym typeface="Arial" panose="020B0604020202020204" pitchFamily="34" charset="0"/>
              </a:rPr>
              <a:t>=“b”&gt;</a:t>
            </a:r>
            <a:r>
              <a:rPr lang="zh-CN" altLang="en-US" dirty="0">
                <a:sym typeface="Arial" panose="020B0604020202020204" pitchFamily="34" charset="0"/>
              </a:rPr>
              <a:t>bbb&lt;/prop&gt;</a:t>
            </a:r>
            <a:br>
              <a:rPr lang="zh-CN" altLang="en-US" dirty="0">
                <a:sym typeface="Arial" panose="020B0604020202020204" pitchFamily="34" charset="0"/>
              </a:rPr>
            </a:br>
            <a:r>
              <a:rPr lang="zh-CN" altLang="en-US" dirty="0">
                <a:sym typeface="Arial" panose="020B0604020202020204" pitchFamily="34" charset="0"/>
              </a:rPr>
              <a:t>  </a:t>
            </a:r>
            <a:r>
              <a:rPr lang="zh-CN" altLang="en-US" dirty="0" smtClean="0">
                <a:sym typeface="Arial" panose="020B0604020202020204" pitchFamily="34" charset="0"/>
              </a:rPr>
              <a:t>  &lt;/</a:t>
            </a:r>
            <a:r>
              <a:rPr lang="zh-CN" altLang="en-US" dirty="0">
                <a:sym typeface="Arial" panose="020B0604020202020204" pitchFamily="34" charset="0"/>
              </a:rPr>
              <a:t>props&gt;</a:t>
            </a:r>
            <a:br>
              <a:rPr lang="zh-CN" altLang="en-US" dirty="0">
                <a:sym typeface="Arial" panose="020B0604020202020204" pitchFamily="34" charset="0"/>
              </a:rPr>
            </a:br>
            <a:r>
              <a:rPr lang="zh-CN" altLang="en-US" dirty="0">
                <a:sym typeface="Arial" panose="020B0604020202020204" pitchFamily="34" charset="0"/>
              </a:rPr>
              <a:t>&lt;/property&gt;</a:t>
            </a:r>
          </a:p>
          <a:p>
            <a:pPr lvl="1"/>
            <a:r>
              <a:rPr lang="zh-CN" altLang="en-US" dirty="0">
                <a:sym typeface="Arial" panose="020B0604020202020204" pitchFamily="34" charset="0"/>
              </a:rPr>
              <a:t>与Map唯一不同的是其限制了键和值都是String</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4211420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smtClean="0"/>
              <a:t>集合合并</a:t>
            </a:r>
            <a:endParaRPr lang="en-US" altLang="zh-CN" dirty="0" smtClean="0"/>
          </a:p>
          <a:p>
            <a:pPr lvl="1"/>
            <a:r>
              <a:rPr lang="zh-CN" altLang="en-US" dirty="0" smtClean="0">
                <a:sym typeface="Arial" panose="020B0604020202020204" pitchFamily="34" charset="0"/>
              </a:rPr>
              <a:t>对于相同类型的集合，</a:t>
            </a:r>
            <a:endParaRPr lang="en-US" altLang="zh-CN" dirty="0" smtClean="0">
              <a:sym typeface="Arial" panose="020B0604020202020204" pitchFamily="34" charset="0"/>
            </a:endParaRPr>
          </a:p>
          <a:p>
            <a:pPr marL="457200" lvl="1" indent="0">
              <a:buNone/>
            </a:pPr>
            <a:r>
              <a:rPr lang="en-US" altLang="zh-CN" dirty="0">
                <a:sym typeface="Arial" panose="020B0604020202020204" pitchFamily="34" charset="0"/>
              </a:rPr>
              <a:t> </a:t>
            </a:r>
            <a:r>
              <a:rPr lang="en-US" altLang="zh-CN" dirty="0" smtClean="0">
                <a:sym typeface="Arial" panose="020B0604020202020204" pitchFamily="34" charset="0"/>
              </a:rPr>
              <a:t> </a:t>
            </a:r>
            <a:r>
              <a:rPr lang="zh-CN" altLang="en-US" dirty="0" smtClean="0">
                <a:sym typeface="Arial" panose="020B0604020202020204" pitchFamily="34" charset="0"/>
              </a:rPr>
              <a:t>通过在子类中的</a:t>
            </a:r>
            <a:r>
              <a:rPr lang="en-US" altLang="zh-CN" dirty="0" smtClean="0">
                <a:sym typeface="Arial" panose="020B0604020202020204" pitchFamily="34" charset="0"/>
              </a:rPr>
              <a:t>merge</a:t>
            </a:r>
            <a:r>
              <a:rPr lang="zh-CN" altLang="en-US" dirty="0" smtClean="0">
                <a:sym typeface="Arial" panose="020B0604020202020204" pitchFamily="34" charset="0"/>
              </a:rPr>
              <a:t>属性，</a:t>
            </a:r>
            <a:endParaRPr lang="en-US" altLang="zh-CN" dirty="0" smtClean="0">
              <a:sym typeface="Arial" panose="020B0604020202020204" pitchFamily="34" charset="0"/>
            </a:endParaRPr>
          </a:p>
          <a:p>
            <a:pPr marL="457200" lvl="1" indent="0">
              <a:buNone/>
            </a:pPr>
            <a:r>
              <a:rPr lang="zh-CN" altLang="en-US" dirty="0" smtClean="0">
                <a:sym typeface="Arial" panose="020B0604020202020204" pitchFamily="34" charset="0"/>
              </a:rPr>
              <a:t>  可以将集合合并。</a:t>
            </a:r>
            <a:endParaRPr lang="zh-CN" altLang="en-US" dirty="0">
              <a:sym typeface="Arial" panose="020B0604020202020204" pitchFamily="34" charset="0"/>
            </a:endParaRPr>
          </a:p>
        </p:txBody>
      </p:sp>
      <p:pic>
        <p:nvPicPr>
          <p:cNvPr id="2" name="图片 1"/>
          <p:cNvPicPr>
            <a:picLocks noChangeAspect="1"/>
          </p:cNvPicPr>
          <p:nvPr/>
        </p:nvPicPr>
        <p:blipFill>
          <a:blip r:embed="rId4"/>
          <a:stretch>
            <a:fillRect/>
          </a:stretch>
        </p:blipFill>
        <p:spPr>
          <a:xfrm>
            <a:off x="6065815" y="1054626"/>
            <a:ext cx="5287985" cy="5122337"/>
          </a:xfrm>
          <a:prstGeom prst="rect">
            <a:avLst/>
          </a:prstGeom>
        </p:spPr>
      </p:pic>
      <p:pic>
        <p:nvPicPr>
          <p:cNvPr id="3" name="图片 2"/>
          <p:cNvPicPr>
            <a:picLocks noChangeAspect="1"/>
          </p:cNvPicPr>
          <p:nvPr/>
        </p:nvPicPr>
        <p:blipFill>
          <a:blip r:embed="rId5"/>
          <a:stretch>
            <a:fillRect/>
          </a:stretch>
        </p:blipFill>
        <p:spPr>
          <a:xfrm>
            <a:off x="1184525" y="4829209"/>
            <a:ext cx="4534966" cy="1100536"/>
          </a:xfrm>
          <a:prstGeom prst="rect">
            <a:avLst/>
          </a:prstGeom>
        </p:spPr>
      </p:pic>
    </p:spTree>
    <p:extLst>
      <p:ext uri="{BB962C8B-B14F-4D97-AF65-F5344CB8AC3E}">
        <p14:creationId xmlns:p14="http://schemas.microsoft.com/office/powerpoint/2010/main" val="337442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817938" y="2322513"/>
            <a:ext cx="7181850" cy="3136900"/>
          </a:xfrm>
          <a:prstGeom prst="rect">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1333"/>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4583" name="文本框 13"/>
          <p:cNvSpPr txBox="1"/>
          <p:nvPr/>
        </p:nvSpPr>
        <p:spPr>
          <a:xfrm>
            <a:off x="2070100" y="1687513"/>
            <a:ext cx="3043238" cy="401637"/>
          </a:xfrm>
          <a:prstGeom prst="rect">
            <a:avLst/>
          </a:prstGeom>
          <a:noFill/>
          <a:ln w="9525">
            <a:noFill/>
          </a:ln>
        </p:spPr>
        <p:txBody>
          <a:bodyPr>
            <a:spAutoFit/>
          </a:bodyPr>
          <a:lstStyle/>
          <a:p>
            <a:pPr lvl="0" eaLnBrk="1" hangingPunct="1"/>
            <a:r>
              <a:rPr lang="en-US" altLang="zh-CN" sz="2000" b="1" dirty="0" smtClean="0">
                <a:solidFill>
                  <a:srgbClr val="001333"/>
                </a:solidFill>
                <a:latin typeface="微软雅黑" panose="020B0503020204020204" pitchFamily="34" charset="-122"/>
                <a:sym typeface="微软雅黑" panose="020B0503020204020204" pitchFamily="34" charset="-122"/>
              </a:rPr>
              <a:t>Spring </a:t>
            </a:r>
            <a:r>
              <a:rPr lang="en-US" altLang="zh-CN" sz="2000" b="1" dirty="0" err="1" smtClean="0">
                <a:solidFill>
                  <a:srgbClr val="001333"/>
                </a:solidFill>
                <a:latin typeface="微软雅黑" panose="020B0503020204020204" pitchFamily="34" charset="-122"/>
                <a:sym typeface="微软雅黑" panose="020B0503020204020204" pitchFamily="34" charset="-122"/>
              </a:rPr>
              <a:t>IoC</a:t>
            </a:r>
            <a:r>
              <a:rPr lang="zh-CN" altLang="en-US" sz="2000" b="1" dirty="0" smtClean="0">
                <a:solidFill>
                  <a:srgbClr val="001333"/>
                </a:solidFill>
                <a:latin typeface="微软雅黑" panose="020B0503020204020204" pitchFamily="34" charset="-122"/>
                <a:sym typeface="微软雅黑" panose="020B0503020204020204" pitchFamily="34" charset="-122"/>
              </a:rPr>
              <a:t>容器</a:t>
            </a:r>
            <a:endParaRPr lang="zh-CN" altLang="en-US" sz="2000" b="1" dirty="0">
              <a:solidFill>
                <a:srgbClr val="001333"/>
              </a:solidFill>
              <a:latin typeface="微软雅黑" panose="020B0503020204020204" pitchFamily="34" charset="-122"/>
              <a:sym typeface="微软雅黑" panose="020B0503020204020204" pitchFamily="34" charset="-122"/>
            </a:endParaRPr>
          </a:p>
        </p:txBody>
      </p:sp>
      <p:sp>
        <p:nvSpPr>
          <p:cNvPr id="18" name="矩形 17"/>
          <p:cNvSpPr/>
          <p:nvPr/>
        </p:nvSpPr>
        <p:spPr>
          <a:xfrm>
            <a:off x="1489075" y="1671638"/>
            <a:ext cx="441325" cy="439738"/>
          </a:xfrm>
          <a:prstGeom prst="rect">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9" name="等腰三角形 18"/>
          <p:cNvSpPr/>
          <p:nvPr/>
        </p:nvSpPr>
        <p:spPr>
          <a:xfrm>
            <a:off x="1492250" y="1671638"/>
            <a:ext cx="438150" cy="441325"/>
          </a:xfrm>
          <a:prstGeom prst="triangle">
            <a:avLst>
              <a:gd name="adj" fmla="val 0"/>
            </a:avLst>
          </a:prstGeom>
          <a:solidFill>
            <a:srgbClr val="1E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24589" name="组合 22"/>
          <p:cNvGrpSpPr/>
          <p:nvPr/>
        </p:nvGrpSpPr>
        <p:grpSpPr>
          <a:xfrm>
            <a:off x="-201612" y="58738"/>
            <a:ext cx="4395787" cy="698148"/>
            <a:chOff x="3572099" y="2059582"/>
            <a:chExt cx="4395960" cy="699484"/>
          </a:xfrm>
        </p:grpSpPr>
        <p:sp>
          <p:nvSpPr>
            <p:cNvPr id="24" name="圆角矩形 23"/>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24591" name="文本框 25"/>
            <p:cNvSpPr txBox="1"/>
            <p:nvPr/>
          </p:nvSpPr>
          <p:spPr>
            <a:xfrm>
              <a:off x="4669798" y="2231967"/>
              <a:ext cx="2342400"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 </a:t>
              </a:r>
              <a:r>
                <a:rPr lang="en-US" altLang="zh-CN" sz="2400" dirty="0" err="1" smtClean="0">
                  <a:solidFill>
                    <a:srgbClr val="3C7832"/>
                  </a:solidFill>
                  <a:latin typeface="微软雅黑" panose="020B0503020204020204" pitchFamily="34" charset="-122"/>
                  <a:ea typeface="微软雅黑" panose="020B0503020204020204" pitchFamily="34" charset="-122"/>
                </a:rPr>
                <a:t>IoC</a:t>
              </a:r>
              <a:r>
                <a:rPr lang="zh-CN" altLang="en-US" sz="2400" dirty="0" smtClean="0">
                  <a:solidFill>
                    <a:srgbClr val="3C7832"/>
                  </a:solidFill>
                  <a:latin typeface="微软雅黑" panose="020B0503020204020204" pitchFamily="34" charset="-122"/>
                  <a:ea typeface="微软雅黑" panose="020B0503020204020204" pitchFamily="34" charset="-122"/>
                </a:rPr>
                <a:t>容器</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24592" name="文本框 26"/>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24593" name="图片 30"/>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24594" name="文本框 31"/>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en-US" altLang="zh-CN" sz="3600" b="1" dirty="0" smtClean="0">
                <a:solidFill>
                  <a:schemeClr val="bg1"/>
                </a:solidFill>
                <a:latin typeface="微软雅黑" panose="020B0503020204020204" pitchFamily="34" charset="-122"/>
              </a:endParaRPr>
            </a:p>
          </p:txBody>
        </p:sp>
      </p:grpSp>
      <p:sp>
        <p:nvSpPr>
          <p:cNvPr id="21" name="矩形 20"/>
          <p:cNvSpPr/>
          <p:nvPr/>
        </p:nvSpPr>
        <p:spPr>
          <a:xfrm>
            <a:off x="4194175" y="2322513"/>
            <a:ext cx="6092825" cy="2308324"/>
          </a:xfrm>
          <a:prstGeom prst="rect">
            <a:avLst/>
          </a:prstGeom>
          <a:noFill/>
        </p:spPr>
        <p:txBody>
          <a:bodyPr wrap="square" lIns="72000" rtlCol="0">
            <a:spAutoFit/>
          </a:bodyPr>
          <a:lstStyle/>
          <a:p>
            <a:pPr marL="342900" marR="0" lvl="0" indent="-342900" algn="l" defTabSz="914400" rtl="0" eaLnBrk="1" fontAlgn="auto" latinLnBrk="0" hangingPunct="1">
              <a:lnSpc>
                <a:spcPct val="120000"/>
              </a:lnSpc>
              <a:spcBef>
                <a:spcPts val="0"/>
              </a:spcBef>
              <a:spcAft>
                <a:spcPts val="0"/>
              </a:spcAft>
              <a:buClrTx/>
              <a:buSzTx/>
              <a:buFont typeface="Wingdings" panose="05000000000000000000" pitchFamily="2" charset="2"/>
              <a:buChar char="l"/>
              <a:defRPr/>
            </a:pPr>
            <a:r>
              <a:rPr lang="en-US" altLang="zh-CN" sz="2400" b="1" spc="100" dirty="0">
                <a:solidFill>
                  <a:schemeClr val="bg1"/>
                </a:solidFill>
                <a:latin typeface="微软雅黑" panose="020B0503020204020204" pitchFamily="34" charset="-122"/>
                <a:cs typeface="+mn-cs"/>
                <a:sym typeface="微软雅黑" panose="020B0503020204020204" pitchFamily="34" charset="-122"/>
              </a:rPr>
              <a:t>Spring</a:t>
            </a:r>
            <a:r>
              <a:rPr kumimoji="0" lang="zh-CN" altLang="en-US" sz="2400" b="1" i="0" u="none" strike="noStrike" kern="1200" cap="none" spc="10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容器即体现了</a:t>
            </a:r>
            <a:r>
              <a:rPr kumimoji="0" lang="en-US" altLang="zh-CN" sz="2400" b="1" i="0" u="none" strike="noStrike" kern="1200" cap="none" spc="100" normalizeH="0" baseline="0" noProof="0" dirty="0" err="1"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IoC</a:t>
            </a:r>
            <a:r>
              <a:rPr kumimoji="0" lang="zh-CN" altLang="en-US" sz="2400" b="1" i="0" u="none" strike="noStrike" kern="1200" cap="none" spc="10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原理</a:t>
            </a:r>
            <a:endParaRPr kumimoji="0" lang="en-US" altLang="zh-CN" sz="2400" b="1" i="0" u="none" strike="noStrike" kern="1200" cap="none" spc="10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342900" lvl="0" indent="-342900" rtl="0" eaLnBrk="1" fontAlgn="auto" hangingPunct="1">
              <a:lnSpc>
                <a:spcPct val="120000"/>
              </a:lnSpc>
              <a:spcBef>
                <a:spcPts val="0"/>
              </a:spcBef>
              <a:spcAft>
                <a:spcPts val="0"/>
              </a:spcAft>
              <a:buFont typeface="Wingdings" panose="05000000000000000000" pitchFamily="2" charset="2"/>
              <a:buChar char="l"/>
              <a:defRPr/>
            </a:pPr>
            <a:r>
              <a:rPr lang="en-US" altLang="zh-CN" sz="2400" b="1" spc="100" dirty="0" smtClean="0">
                <a:solidFill>
                  <a:schemeClr val="bg1"/>
                </a:solidFill>
                <a:latin typeface="微软雅黑" panose="020B0503020204020204" pitchFamily="34" charset="-122"/>
                <a:cs typeface="+mn-cs"/>
              </a:rPr>
              <a:t>Spring</a:t>
            </a:r>
            <a:r>
              <a:rPr lang="zh-CN" altLang="en-US" sz="2400" b="1" spc="100" dirty="0" smtClean="0">
                <a:solidFill>
                  <a:schemeClr val="bg1"/>
                </a:solidFill>
                <a:latin typeface="微软雅黑" panose="020B0503020204020204" pitchFamily="34" charset="-122"/>
                <a:cs typeface="+mn-cs"/>
              </a:rPr>
              <a:t>容器</a:t>
            </a:r>
            <a:r>
              <a:rPr lang="zh-CN" altLang="en-US" sz="2400" b="1" spc="100" dirty="0">
                <a:solidFill>
                  <a:schemeClr val="bg1"/>
                </a:solidFill>
                <a:latin typeface="微软雅黑" panose="020B0503020204020204" pitchFamily="34" charset="-122"/>
                <a:cs typeface="+mn-cs"/>
              </a:rPr>
              <a:t>通过读取配置</a:t>
            </a:r>
            <a:r>
              <a:rPr lang="zh-CN" altLang="en-US" sz="2400" b="1" spc="100" dirty="0" smtClean="0">
                <a:solidFill>
                  <a:schemeClr val="bg1"/>
                </a:solidFill>
                <a:latin typeface="微软雅黑" panose="020B0503020204020204" pitchFamily="34" charset="-122"/>
                <a:cs typeface="+mn-cs"/>
              </a:rPr>
              <a:t>元数据负责对</a:t>
            </a:r>
            <a:r>
              <a:rPr lang="en-US" altLang="zh-CN" sz="2400" b="1" spc="100" dirty="0">
                <a:solidFill>
                  <a:schemeClr val="bg1"/>
                </a:solidFill>
                <a:latin typeface="微软雅黑" panose="020B0503020204020204" pitchFamily="34" charset="-122"/>
                <a:cs typeface="+mn-cs"/>
              </a:rPr>
              <a:t>Beans</a:t>
            </a:r>
            <a:r>
              <a:rPr lang="zh-CN" altLang="en-US" sz="2400" b="1" spc="100" dirty="0">
                <a:solidFill>
                  <a:schemeClr val="bg1"/>
                </a:solidFill>
                <a:latin typeface="微软雅黑" panose="020B0503020204020204" pitchFamily="34" charset="-122"/>
                <a:cs typeface="+mn-cs"/>
              </a:rPr>
              <a:t>实例化、配置和装配</a:t>
            </a:r>
            <a:endParaRPr lang="en-US" altLang="zh-CN" sz="2400" b="1" spc="100" dirty="0">
              <a:solidFill>
                <a:schemeClr val="bg1"/>
              </a:solidFill>
              <a:latin typeface="微软雅黑" panose="020B0503020204020204" pitchFamily="34" charset="-122"/>
              <a:cs typeface="+mn-cs"/>
            </a:endParaRPr>
          </a:p>
          <a:p>
            <a:pPr marL="342900" lvl="0" indent="-342900" rtl="0" eaLnBrk="1" fontAlgn="auto" hangingPunct="1">
              <a:lnSpc>
                <a:spcPct val="120000"/>
              </a:lnSpc>
              <a:spcBef>
                <a:spcPts val="0"/>
              </a:spcBef>
              <a:spcAft>
                <a:spcPts val="0"/>
              </a:spcAft>
              <a:buFont typeface="Wingdings" panose="05000000000000000000" pitchFamily="2" charset="2"/>
              <a:buChar char="l"/>
              <a:defRPr/>
            </a:pPr>
            <a:r>
              <a:rPr lang="zh-CN" altLang="en-US" sz="2400" b="1" spc="100" dirty="0">
                <a:solidFill>
                  <a:schemeClr val="bg1"/>
                </a:solidFill>
                <a:latin typeface="微软雅黑" panose="020B0503020204020204" pitchFamily="34" charset="-122"/>
                <a:cs typeface="+mn-cs"/>
              </a:rPr>
              <a:t>配置元数据可以用</a:t>
            </a:r>
            <a:r>
              <a:rPr lang="en-US" altLang="zh-CN" sz="2400" b="1" spc="100" dirty="0">
                <a:solidFill>
                  <a:schemeClr val="bg1"/>
                </a:solidFill>
                <a:latin typeface="微软雅黑" panose="020B0503020204020204" pitchFamily="34" charset="-122"/>
                <a:cs typeface="+mn-cs"/>
              </a:rPr>
              <a:t>XML</a:t>
            </a:r>
            <a:r>
              <a:rPr lang="zh-CN" altLang="en-US" sz="2400" b="1" spc="100" dirty="0">
                <a:solidFill>
                  <a:schemeClr val="bg1"/>
                </a:solidFill>
                <a:latin typeface="微软雅黑" panose="020B0503020204020204" pitchFamily="34" charset="-122"/>
                <a:cs typeface="+mn-cs"/>
              </a:rPr>
              <a:t>、</a:t>
            </a:r>
            <a:r>
              <a:rPr lang="en-US" altLang="zh-CN" sz="2400" b="1" spc="100" dirty="0">
                <a:solidFill>
                  <a:schemeClr val="bg1"/>
                </a:solidFill>
                <a:latin typeface="微软雅黑" panose="020B0503020204020204" pitchFamily="34" charset="-122"/>
                <a:cs typeface="+mn-cs"/>
              </a:rPr>
              <a:t>Java</a:t>
            </a:r>
            <a:r>
              <a:rPr lang="zh-CN" altLang="en-US" sz="2400" b="1" spc="100" dirty="0">
                <a:solidFill>
                  <a:schemeClr val="bg1"/>
                </a:solidFill>
                <a:latin typeface="微软雅黑" panose="020B0503020204020204" pitchFamily="34" charset="-122"/>
                <a:cs typeface="+mn-cs"/>
              </a:rPr>
              <a:t>注解或</a:t>
            </a:r>
            <a:r>
              <a:rPr lang="en-US" altLang="zh-CN" sz="2400" b="1" spc="100" dirty="0">
                <a:solidFill>
                  <a:schemeClr val="bg1"/>
                </a:solidFill>
                <a:latin typeface="微软雅黑" panose="020B0503020204020204" pitchFamily="34" charset="-122"/>
                <a:cs typeface="+mn-cs"/>
              </a:rPr>
              <a:t>Java</a:t>
            </a:r>
            <a:r>
              <a:rPr lang="zh-CN" altLang="en-US" sz="2400" b="1" spc="100" dirty="0">
                <a:solidFill>
                  <a:schemeClr val="bg1"/>
                </a:solidFill>
                <a:latin typeface="微软雅黑" panose="020B0503020204020204" pitchFamily="34" charset="-122"/>
                <a:cs typeface="+mn-cs"/>
              </a:rPr>
              <a:t>代码来描述</a:t>
            </a:r>
            <a:endParaRPr lang="en-US" altLang="zh-CN" sz="2400" b="1" spc="100" dirty="0">
              <a:solidFill>
                <a:schemeClr val="bg1"/>
              </a:solidFill>
              <a:latin typeface="微软雅黑" panose="020B0503020204020204" pitchFamily="34" charset="-122"/>
              <a:cs typeface="+mn-cs"/>
              <a:sym typeface="微软雅黑" panose="020B0503020204020204" pitchFamily="34" charset="-122"/>
            </a:endParaRPr>
          </a:p>
        </p:txBody>
      </p:sp>
      <p:sp>
        <p:nvSpPr>
          <p:cNvPr id="22" name="Freeform 66"/>
          <p:cNvSpPr/>
          <p:nvPr/>
        </p:nvSpPr>
        <p:spPr>
          <a:xfrm>
            <a:off x="1488758" y="2324682"/>
            <a:ext cx="2267267" cy="3128381"/>
          </a:xfrm>
          <a:custGeom>
            <a:avLst/>
            <a:gdLst/>
            <a:ahLst/>
            <a:cxnLst>
              <a:cxn ang="0">
                <a:pos x="981600" y="760511"/>
              </a:cxn>
              <a:cxn ang="0">
                <a:pos x="813326" y="1000404"/>
              </a:cxn>
              <a:cxn ang="0">
                <a:pos x="1037691" y="893218"/>
              </a:cxn>
              <a:cxn ang="0">
                <a:pos x="1417583" y="898322"/>
              </a:cxn>
              <a:cxn ang="0">
                <a:pos x="1404835" y="911082"/>
              </a:cxn>
              <a:cxn ang="0">
                <a:pos x="1198317" y="913634"/>
              </a:cxn>
              <a:cxn ang="0">
                <a:pos x="917860" y="1028476"/>
              </a:cxn>
              <a:cxn ang="0">
                <a:pos x="917860" y="1028476"/>
              </a:cxn>
              <a:cxn ang="0">
                <a:pos x="826074" y="1087173"/>
              </a:cxn>
              <a:cxn ang="0">
                <a:pos x="826074" y="1087173"/>
              </a:cxn>
              <a:cxn ang="0">
                <a:pos x="826074" y="1087173"/>
              </a:cxn>
              <a:cxn ang="0">
                <a:pos x="718990" y="1179047"/>
              </a:cxn>
              <a:cxn ang="0">
                <a:pos x="951005" y="239893"/>
              </a:cxn>
              <a:cxn ang="0">
                <a:pos x="943356" y="216924"/>
              </a:cxn>
              <a:cxn ang="0">
                <a:pos x="752135" y="408328"/>
              </a:cxn>
              <a:cxn ang="0">
                <a:pos x="703692" y="367495"/>
              </a:cxn>
              <a:cxn ang="0">
                <a:pos x="752135" y="222028"/>
              </a:cxn>
              <a:cxn ang="0">
                <a:pos x="581311" y="0"/>
              </a:cxn>
              <a:cxn ang="0">
                <a:pos x="507372" y="308798"/>
              </a:cxn>
              <a:cxn ang="0">
                <a:pos x="650151" y="385360"/>
              </a:cxn>
              <a:cxn ang="0">
                <a:pos x="611906" y="339423"/>
              </a:cxn>
              <a:cxn ang="0">
                <a:pos x="560914" y="211820"/>
              </a:cxn>
              <a:cxn ang="0">
                <a:pos x="560914" y="74009"/>
              </a:cxn>
              <a:cxn ang="0">
                <a:pos x="566013" y="79114"/>
              </a:cxn>
              <a:cxn ang="0">
                <a:pos x="583861" y="199060"/>
              </a:cxn>
              <a:cxn ang="0">
                <a:pos x="680746" y="372599"/>
              </a:cxn>
              <a:cxn ang="0">
                <a:pos x="685845" y="377703"/>
              </a:cxn>
              <a:cxn ang="0">
                <a:pos x="685845" y="377703"/>
              </a:cxn>
              <a:cxn ang="0">
                <a:pos x="685845" y="377703"/>
              </a:cxn>
              <a:cxn ang="0">
                <a:pos x="739387" y="428744"/>
              </a:cxn>
              <a:cxn ang="0">
                <a:pos x="583861" y="854937"/>
              </a:cxn>
              <a:cxn ang="0">
                <a:pos x="486976" y="826864"/>
              </a:cxn>
              <a:cxn ang="0">
                <a:pos x="474227" y="604836"/>
              </a:cxn>
              <a:cxn ang="0">
                <a:pos x="122381" y="403224"/>
              </a:cxn>
              <a:cxn ang="0">
                <a:pos x="193770" y="857489"/>
              </a:cxn>
              <a:cxn ang="0">
                <a:pos x="415586" y="888114"/>
              </a:cxn>
              <a:cxn ang="0">
                <a:pos x="221816" y="724782"/>
              </a:cxn>
              <a:cxn ang="0">
                <a:pos x="132580" y="512962"/>
              </a:cxn>
              <a:cxn ang="0">
                <a:pos x="145328" y="515514"/>
              </a:cxn>
              <a:cxn ang="0">
                <a:pos x="469128" y="849833"/>
              </a:cxn>
              <a:cxn ang="0">
                <a:pos x="469128" y="849833"/>
              </a:cxn>
              <a:cxn ang="0">
                <a:pos x="471678" y="849833"/>
              </a:cxn>
              <a:cxn ang="0">
                <a:pos x="581311" y="893218"/>
              </a:cxn>
              <a:cxn ang="0">
                <a:pos x="673097" y="1569511"/>
              </a:cxn>
              <a:cxn ang="0">
                <a:pos x="838822" y="1572063"/>
              </a:cxn>
              <a:cxn ang="0">
                <a:pos x="731738" y="1242849"/>
              </a:cxn>
              <a:cxn ang="0">
                <a:pos x="841371" y="1120350"/>
              </a:cxn>
              <a:cxn ang="0">
                <a:pos x="1106531" y="1237744"/>
              </a:cxn>
              <a:cxn ang="0">
                <a:pos x="1550163" y="951915"/>
              </a:cxn>
              <a:cxn ang="0">
                <a:pos x="981600" y="760511"/>
              </a:cxn>
            </a:cxnLst>
            <a:rect l="0" t="0" r="0" b="0"/>
            <a:pathLst>
              <a:path w="608" h="616">
                <a:moveTo>
                  <a:pt x="385" y="298"/>
                </a:moveTo>
                <a:cubicBezTo>
                  <a:pt x="385" y="298"/>
                  <a:pt x="313" y="318"/>
                  <a:pt x="319" y="392"/>
                </a:cubicBezTo>
                <a:cubicBezTo>
                  <a:pt x="319" y="392"/>
                  <a:pt x="373" y="363"/>
                  <a:pt x="407" y="350"/>
                </a:cubicBezTo>
                <a:cubicBezTo>
                  <a:pt x="482" y="320"/>
                  <a:pt x="556" y="352"/>
                  <a:pt x="556" y="352"/>
                </a:cubicBezTo>
                <a:cubicBezTo>
                  <a:pt x="565" y="358"/>
                  <a:pt x="551" y="357"/>
                  <a:pt x="551" y="357"/>
                </a:cubicBezTo>
                <a:cubicBezTo>
                  <a:pt x="509" y="350"/>
                  <a:pt x="483" y="354"/>
                  <a:pt x="470" y="358"/>
                </a:cubicBezTo>
                <a:cubicBezTo>
                  <a:pt x="406" y="374"/>
                  <a:pt x="360" y="403"/>
                  <a:pt x="360" y="403"/>
                </a:cubicBezTo>
                <a:cubicBezTo>
                  <a:pt x="360" y="403"/>
                  <a:pt x="360" y="403"/>
                  <a:pt x="360" y="403"/>
                </a:cubicBezTo>
                <a:cubicBezTo>
                  <a:pt x="350" y="407"/>
                  <a:pt x="333" y="419"/>
                  <a:pt x="324" y="426"/>
                </a:cubicBezTo>
                <a:cubicBezTo>
                  <a:pt x="324" y="426"/>
                  <a:pt x="324" y="426"/>
                  <a:pt x="324" y="426"/>
                </a:cubicBezTo>
                <a:cubicBezTo>
                  <a:pt x="324" y="426"/>
                  <a:pt x="324" y="426"/>
                  <a:pt x="324" y="426"/>
                </a:cubicBezTo>
                <a:cubicBezTo>
                  <a:pt x="318" y="431"/>
                  <a:pt x="296" y="449"/>
                  <a:pt x="282" y="462"/>
                </a:cubicBezTo>
                <a:cubicBezTo>
                  <a:pt x="262" y="352"/>
                  <a:pt x="265" y="205"/>
                  <a:pt x="373" y="94"/>
                </a:cubicBezTo>
                <a:cubicBezTo>
                  <a:pt x="373" y="94"/>
                  <a:pt x="382" y="85"/>
                  <a:pt x="370" y="85"/>
                </a:cubicBezTo>
                <a:cubicBezTo>
                  <a:pt x="370" y="85"/>
                  <a:pt x="332" y="108"/>
                  <a:pt x="295" y="160"/>
                </a:cubicBezTo>
                <a:cubicBezTo>
                  <a:pt x="289" y="156"/>
                  <a:pt x="280" y="150"/>
                  <a:pt x="276" y="144"/>
                </a:cubicBezTo>
                <a:cubicBezTo>
                  <a:pt x="287" y="136"/>
                  <a:pt x="308" y="113"/>
                  <a:pt x="295" y="87"/>
                </a:cubicBezTo>
                <a:cubicBezTo>
                  <a:pt x="275" y="46"/>
                  <a:pt x="240" y="49"/>
                  <a:pt x="228" y="0"/>
                </a:cubicBezTo>
                <a:cubicBezTo>
                  <a:pt x="228" y="0"/>
                  <a:pt x="173" y="48"/>
                  <a:pt x="199" y="121"/>
                </a:cubicBezTo>
                <a:cubicBezTo>
                  <a:pt x="199" y="121"/>
                  <a:pt x="206" y="159"/>
                  <a:pt x="255" y="151"/>
                </a:cubicBezTo>
                <a:cubicBezTo>
                  <a:pt x="250" y="146"/>
                  <a:pt x="240" y="133"/>
                  <a:pt x="240" y="133"/>
                </a:cubicBezTo>
                <a:cubicBezTo>
                  <a:pt x="240" y="133"/>
                  <a:pt x="229" y="118"/>
                  <a:pt x="220" y="83"/>
                </a:cubicBezTo>
                <a:cubicBezTo>
                  <a:pt x="210" y="48"/>
                  <a:pt x="220" y="29"/>
                  <a:pt x="220" y="29"/>
                </a:cubicBezTo>
                <a:cubicBezTo>
                  <a:pt x="222" y="24"/>
                  <a:pt x="222" y="31"/>
                  <a:pt x="222" y="31"/>
                </a:cubicBezTo>
                <a:cubicBezTo>
                  <a:pt x="224" y="59"/>
                  <a:pt x="228" y="75"/>
                  <a:pt x="229" y="78"/>
                </a:cubicBezTo>
                <a:cubicBezTo>
                  <a:pt x="235" y="91"/>
                  <a:pt x="249" y="128"/>
                  <a:pt x="267" y="146"/>
                </a:cubicBezTo>
                <a:cubicBezTo>
                  <a:pt x="268" y="146"/>
                  <a:pt x="268" y="147"/>
                  <a:pt x="269" y="148"/>
                </a:cubicBezTo>
                <a:cubicBezTo>
                  <a:pt x="269" y="148"/>
                  <a:pt x="269" y="148"/>
                  <a:pt x="269" y="148"/>
                </a:cubicBezTo>
                <a:cubicBezTo>
                  <a:pt x="269" y="148"/>
                  <a:pt x="269" y="148"/>
                  <a:pt x="269" y="148"/>
                </a:cubicBezTo>
                <a:cubicBezTo>
                  <a:pt x="272" y="150"/>
                  <a:pt x="282" y="162"/>
                  <a:pt x="290" y="168"/>
                </a:cubicBezTo>
                <a:cubicBezTo>
                  <a:pt x="263" y="208"/>
                  <a:pt x="239" y="263"/>
                  <a:pt x="229" y="335"/>
                </a:cubicBezTo>
                <a:cubicBezTo>
                  <a:pt x="218" y="333"/>
                  <a:pt x="202" y="330"/>
                  <a:pt x="191" y="324"/>
                </a:cubicBezTo>
                <a:cubicBezTo>
                  <a:pt x="203" y="307"/>
                  <a:pt x="218" y="265"/>
                  <a:pt x="186" y="237"/>
                </a:cubicBezTo>
                <a:cubicBezTo>
                  <a:pt x="137" y="193"/>
                  <a:pt x="90" y="217"/>
                  <a:pt x="48" y="158"/>
                </a:cubicBezTo>
                <a:cubicBezTo>
                  <a:pt x="48" y="158"/>
                  <a:pt x="0" y="253"/>
                  <a:pt x="76" y="336"/>
                </a:cubicBezTo>
                <a:cubicBezTo>
                  <a:pt x="76" y="336"/>
                  <a:pt x="108" y="381"/>
                  <a:pt x="163" y="348"/>
                </a:cubicBezTo>
                <a:cubicBezTo>
                  <a:pt x="163" y="348"/>
                  <a:pt x="137" y="338"/>
                  <a:pt x="87" y="284"/>
                </a:cubicBezTo>
                <a:cubicBezTo>
                  <a:pt x="48" y="245"/>
                  <a:pt x="52" y="201"/>
                  <a:pt x="52" y="201"/>
                </a:cubicBezTo>
                <a:cubicBezTo>
                  <a:pt x="53" y="193"/>
                  <a:pt x="57" y="202"/>
                  <a:pt x="57" y="202"/>
                </a:cubicBezTo>
                <a:cubicBezTo>
                  <a:pt x="83" y="283"/>
                  <a:pt x="176" y="329"/>
                  <a:pt x="184" y="333"/>
                </a:cubicBezTo>
                <a:cubicBezTo>
                  <a:pt x="184" y="333"/>
                  <a:pt x="184" y="333"/>
                  <a:pt x="184" y="333"/>
                </a:cubicBezTo>
                <a:cubicBezTo>
                  <a:pt x="184" y="333"/>
                  <a:pt x="185" y="333"/>
                  <a:pt x="185" y="333"/>
                </a:cubicBezTo>
                <a:cubicBezTo>
                  <a:pt x="190" y="335"/>
                  <a:pt x="213" y="346"/>
                  <a:pt x="228" y="350"/>
                </a:cubicBezTo>
                <a:cubicBezTo>
                  <a:pt x="221" y="421"/>
                  <a:pt x="229" y="509"/>
                  <a:pt x="264" y="615"/>
                </a:cubicBezTo>
                <a:cubicBezTo>
                  <a:pt x="329" y="616"/>
                  <a:pt x="329" y="616"/>
                  <a:pt x="329" y="616"/>
                </a:cubicBezTo>
                <a:cubicBezTo>
                  <a:pt x="329" y="616"/>
                  <a:pt x="304" y="563"/>
                  <a:pt x="287" y="487"/>
                </a:cubicBezTo>
                <a:cubicBezTo>
                  <a:pt x="294" y="477"/>
                  <a:pt x="313" y="451"/>
                  <a:pt x="330" y="439"/>
                </a:cubicBezTo>
                <a:cubicBezTo>
                  <a:pt x="344" y="463"/>
                  <a:pt x="383" y="505"/>
                  <a:pt x="434" y="485"/>
                </a:cubicBezTo>
                <a:cubicBezTo>
                  <a:pt x="514" y="455"/>
                  <a:pt x="514" y="386"/>
                  <a:pt x="608" y="373"/>
                </a:cubicBezTo>
                <a:cubicBezTo>
                  <a:pt x="608" y="373"/>
                  <a:pt x="526" y="261"/>
                  <a:pt x="385" y="298"/>
                </a:cubicBezTo>
                <a:close/>
              </a:path>
            </a:pathLst>
          </a:custGeom>
          <a:solidFill>
            <a:srgbClr val="94C022">
              <a:alpha val="100000"/>
            </a:srgbClr>
          </a:solidFill>
          <a:ln w="9525">
            <a:noFill/>
          </a:ln>
        </p:spPr>
        <p:txBody>
          <a:bodyPr/>
          <a:lstStyle/>
          <a:p>
            <a:endParaRPr lang="zh-CN" altLang="en-US"/>
          </a:p>
        </p:txBody>
      </p:sp>
    </p:spTree>
    <p:extLst>
      <p:ext uri="{BB962C8B-B14F-4D97-AF65-F5344CB8AC3E}">
        <p14:creationId xmlns:p14="http://schemas.microsoft.com/office/powerpoint/2010/main" val="29896911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高级</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en-US" altLang="zh-CN" dirty="0"/>
              <a:t>Spring</a:t>
            </a:r>
            <a:r>
              <a:rPr lang="zh-CN" altLang="en-US" dirty="0"/>
              <a:t>容器可以自动装配相互协作</a:t>
            </a:r>
            <a:r>
              <a:rPr lang="en-US" altLang="zh-CN" dirty="0"/>
              <a:t>bean</a:t>
            </a:r>
            <a:r>
              <a:rPr lang="zh-CN" altLang="en-US" dirty="0"/>
              <a:t>的关联</a:t>
            </a:r>
            <a:r>
              <a:rPr lang="zh-CN" altLang="en-US" dirty="0" smtClean="0"/>
              <a:t>关系</a:t>
            </a:r>
            <a:endParaRPr lang="en-US" altLang="zh-CN" dirty="0" smtClean="0"/>
          </a:p>
          <a:p>
            <a:r>
              <a:rPr lang="zh-CN" altLang="en-US" dirty="0" smtClean="0"/>
              <a:t>自动装配有以下好处：</a:t>
            </a:r>
            <a:endParaRPr lang="en-US" altLang="zh-CN" dirty="0" smtClean="0"/>
          </a:p>
          <a:p>
            <a:pPr lvl="1"/>
            <a:r>
              <a:rPr lang="zh-CN" altLang="en-US" dirty="0"/>
              <a:t>自动装配可以显著得减少指定属性或者构造器参数的</a:t>
            </a:r>
            <a:r>
              <a:rPr lang="zh-CN" altLang="en-US" dirty="0" smtClean="0"/>
              <a:t>需求</a:t>
            </a:r>
            <a:endParaRPr lang="en-US" altLang="zh-CN" dirty="0" smtClean="0"/>
          </a:p>
          <a:p>
            <a:pPr lvl="1"/>
            <a:r>
              <a:rPr lang="zh-CN" altLang="en-US" dirty="0"/>
              <a:t>当对象发生变化时自动装配可以更新</a:t>
            </a:r>
            <a:r>
              <a:rPr lang="zh-CN" altLang="en-US" dirty="0" smtClean="0"/>
              <a:t>配置而不需要修改配置</a:t>
            </a:r>
            <a:endParaRPr lang="en-US" altLang="zh-CN" dirty="0" smtClean="0"/>
          </a:p>
          <a:p>
            <a:r>
              <a:rPr lang="zh-CN" altLang="en-US" dirty="0" smtClean="0"/>
              <a:t>自动装配的局限性和缺点：</a:t>
            </a:r>
            <a:endParaRPr lang="en-US" altLang="zh-CN" dirty="0" smtClean="0"/>
          </a:p>
          <a:p>
            <a:pPr lvl="1"/>
            <a:r>
              <a:rPr lang="en-US" altLang="zh-CN" dirty="0" smtClean="0"/>
              <a:t>Property</a:t>
            </a:r>
            <a:r>
              <a:rPr lang="zh-CN" altLang="en-US" dirty="0" smtClean="0"/>
              <a:t>和</a:t>
            </a:r>
            <a:r>
              <a:rPr lang="en-US" altLang="zh-CN" dirty="0" smtClean="0"/>
              <a:t>constructor-</a:t>
            </a:r>
            <a:r>
              <a:rPr lang="en-US" altLang="zh-CN" dirty="0" err="1" smtClean="0"/>
              <a:t>arg</a:t>
            </a:r>
            <a:r>
              <a:rPr lang="zh-CN" altLang="en-US" dirty="0" smtClean="0"/>
              <a:t>显示的依赖设置会覆盖自动装配（故意而为）</a:t>
            </a:r>
            <a:endParaRPr lang="en-US" altLang="zh-CN" dirty="0" smtClean="0"/>
          </a:p>
          <a:p>
            <a:pPr lvl="1"/>
            <a:r>
              <a:rPr lang="zh-CN" altLang="en-US" dirty="0" smtClean="0"/>
              <a:t>自动装配没有显示编写精确</a:t>
            </a:r>
            <a:endParaRPr lang="en-US" altLang="zh-CN" dirty="0" smtClean="0"/>
          </a:p>
          <a:p>
            <a:pPr lvl="1"/>
            <a:r>
              <a:rPr lang="zh-CN" altLang="en-US" dirty="0" smtClean="0"/>
              <a:t>在容器中可能存在多个</a:t>
            </a:r>
            <a:r>
              <a:rPr lang="en-US" altLang="zh-CN" dirty="0" smtClean="0"/>
              <a:t>bean</a:t>
            </a:r>
            <a:r>
              <a:rPr lang="zh-CN" altLang="en-US" dirty="0" smtClean="0"/>
              <a:t>的定义与自动装配的</a:t>
            </a:r>
            <a:r>
              <a:rPr lang="en-US" altLang="zh-CN" dirty="0" smtClean="0"/>
              <a:t>setter</a:t>
            </a:r>
            <a:r>
              <a:rPr lang="zh-CN" altLang="en-US" dirty="0" smtClean="0"/>
              <a:t>方法或者构造方法参数匹配，若</a:t>
            </a:r>
            <a:r>
              <a:rPr lang="en-US" altLang="zh-CN" dirty="0" smtClean="0"/>
              <a:t>bean</a:t>
            </a:r>
            <a:r>
              <a:rPr lang="zh-CN" altLang="en-US" dirty="0" smtClean="0"/>
              <a:t>定义不唯一，装配时会抛异常</a:t>
            </a:r>
            <a:endParaRPr lang="en-US" altLang="zh-CN" dirty="0" smtClean="0"/>
          </a:p>
        </p:txBody>
      </p:sp>
    </p:spTree>
    <p:extLst>
      <p:ext uri="{BB962C8B-B14F-4D97-AF65-F5344CB8AC3E}">
        <p14:creationId xmlns:p14="http://schemas.microsoft.com/office/powerpoint/2010/main" val="35550449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高级</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a:blip r:embed="rId4"/>
          <a:stretch>
            <a:fillRect/>
          </a:stretch>
        </p:blipFill>
        <p:spPr>
          <a:xfrm>
            <a:off x="427113" y="1536022"/>
            <a:ext cx="11209524" cy="4657143"/>
          </a:xfrm>
          <a:prstGeom prst="rect">
            <a:avLst/>
          </a:prstGeom>
        </p:spPr>
      </p:pic>
    </p:spTree>
    <p:extLst>
      <p:ext uri="{BB962C8B-B14F-4D97-AF65-F5344CB8AC3E}">
        <p14:creationId xmlns:p14="http://schemas.microsoft.com/office/powerpoint/2010/main" val="29926378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高级</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smtClean="0"/>
              <a:t>模板装配（声明父类</a:t>
            </a:r>
            <a:r>
              <a:rPr lang="en-US" altLang="zh-CN" dirty="0" smtClean="0"/>
              <a:t>Bean</a:t>
            </a:r>
            <a:r>
              <a:rPr lang="zh-CN" altLang="en-US" dirty="0" smtClean="0"/>
              <a:t>和子类</a:t>
            </a:r>
            <a:r>
              <a:rPr lang="en-US" altLang="zh-CN" dirty="0" smtClean="0"/>
              <a:t>Bean</a:t>
            </a:r>
            <a:r>
              <a:rPr lang="zh-CN" altLang="en-US" dirty="0" smtClean="0"/>
              <a:t>）</a:t>
            </a:r>
            <a:endParaRPr lang="en-US" altLang="zh-CN" dirty="0" smtClean="0"/>
          </a:p>
          <a:p>
            <a:r>
              <a:rPr lang="zh-CN" altLang="en-US" dirty="0"/>
              <a:t>指定Bean的abstract="true"</a:t>
            </a:r>
          </a:p>
          <a:p>
            <a:pPr lvl="1"/>
            <a:r>
              <a:rPr lang="zh-CN" altLang="en-US" dirty="0"/>
              <a:t>表示&lt;bean&gt;声明是抽象的，不能被Spring实例化</a:t>
            </a:r>
          </a:p>
          <a:p>
            <a:pPr lvl="1"/>
            <a:r>
              <a:rPr lang="zh-CN" altLang="en-US" dirty="0"/>
              <a:t>通常也用来表示一个“模板”&lt;bean&gt;，用来抽象一些共同的属性</a:t>
            </a:r>
          </a:p>
          <a:p>
            <a:r>
              <a:rPr lang="zh-CN" altLang="en-US" dirty="0"/>
              <a:t>指定parent属性</a:t>
            </a:r>
          </a:p>
          <a:p>
            <a:pPr lvl="1"/>
            <a:r>
              <a:rPr lang="zh-CN" altLang="en-US" dirty="0"/>
              <a:t>&lt;bean id="aa" parent="xxxBean" /&gt;</a:t>
            </a:r>
          </a:p>
          <a:p>
            <a:pPr lvl="1"/>
            <a:r>
              <a:rPr lang="zh-CN" altLang="en-US" dirty="0"/>
              <a:t>可以继承父Bean的属性，也会继承它的类</a:t>
            </a:r>
          </a:p>
          <a:p>
            <a:pPr lvl="1"/>
            <a:r>
              <a:rPr lang="zh-CN" altLang="en-US" dirty="0"/>
              <a:t>可以覆盖继承的属性</a:t>
            </a:r>
          </a:p>
        </p:txBody>
      </p:sp>
    </p:spTree>
    <p:extLst>
      <p:ext uri="{BB962C8B-B14F-4D97-AF65-F5344CB8AC3E}">
        <p14:creationId xmlns:p14="http://schemas.microsoft.com/office/powerpoint/2010/main" val="17290260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高级</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smtClean="0"/>
              <a:t>使用外部属性文件</a:t>
            </a:r>
            <a:endParaRPr lang="en-US" altLang="zh-CN" dirty="0" smtClean="0"/>
          </a:p>
          <a:p>
            <a:pPr lvl="1">
              <a:lnSpc>
                <a:spcPct val="80000"/>
              </a:lnSpc>
            </a:pPr>
            <a:r>
              <a:rPr lang="zh-CN" altLang="en-US" dirty="0"/>
              <a:t>可以使用location属性处理单个属性文件</a:t>
            </a:r>
          </a:p>
          <a:p>
            <a:pPr lvl="2">
              <a:lnSpc>
                <a:spcPct val="80000"/>
              </a:lnSpc>
            </a:pPr>
            <a:r>
              <a:rPr lang="zh-CN" altLang="en-US" dirty="0"/>
              <a:t>&lt;property name="location" value="jdbc.properties"/&gt;</a:t>
            </a:r>
          </a:p>
          <a:p>
            <a:pPr lvl="1">
              <a:lnSpc>
                <a:spcPct val="80000"/>
              </a:lnSpc>
            </a:pPr>
            <a:r>
              <a:rPr lang="zh-CN" altLang="en-US" dirty="0"/>
              <a:t>处理多个属性文件用locations属性指定list</a:t>
            </a:r>
          </a:p>
          <a:p>
            <a:pPr lvl="2">
              <a:lnSpc>
                <a:spcPct val="80000"/>
              </a:lnSpc>
            </a:pPr>
            <a:r>
              <a:rPr lang="zh-CN" altLang="en-US" dirty="0"/>
              <a:t>&lt;property name="locations"&gt;</a:t>
            </a:r>
            <a:br>
              <a:rPr lang="zh-CN" altLang="en-US" dirty="0"/>
            </a:br>
            <a:r>
              <a:rPr lang="zh-CN" altLang="en-US" dirty="0"/>
              <a:t>  &lt;list&gt;</a:t>
            </a:r>
            <a:br>
              <a:rPr lang="zh-CN" altLang="en-US" dirty="0"/>
            </a:br>
            <a:r>
              <a:rPr lang="zh-CN" altLang="en-US" dirty="0"/>
              <a:t>    &lt;value&gt;aa.properties&lt;/value&gt;</a:t>
            </a:r>
            <a:br>
              <a:rPr lang="zh-CN" altLang="en-US" dirty="0"/>
            </a:br>
            <a:r>
              <a:rPr lang="zh-CN" altLang="en-US" dirty="0"/>
              <a:t>    &lt;value&gt;bb.properties&lt;/value&gt;</a:t>
            </a:r>
            <a:br>
              <a:rPr lang="zh-CN" altLang="en-US" dirty="0"/>
            </a:br>
            <a:r>
              <a:rPr lang="zh-CN" altLang="en-US" dirty="0"/>
              <a:t>  &lt;/list&gt;</a:t>
            </a:r>
            <a:br>
              <a:rPr lang="zh-CN" altLang="en-US" dirty="0"/>
            </a:br>
            <a:r>
              <a:rPr lang="zh-CN" altLang="en-US" dirty="0"/>
              <a:t>&lt;/property&gt;</a:t>
            </a:r>
          </a:p>
          <a:p>
            <a:pPr lvl="1">
              <a:lnSpc>
                <a:spcPct val="80000"/>
              </a:lnSpc>
            </a:pPr>
            <a:r>
              <a:rPr lang="zh-CN" altLang="en-US" dirty="0"/>
              <a:t>使用${xxx.bbb}来获取值</a:t>
            </a:r>
          </a:p>
          <a:p>
            <a:endParaRPr lang="en-US" altLang="zh-CN" dirty="0" smtClean="0"/>
          </a:p>
        </p:txBody>
      </p:sp>
    </p:spTree>
    <p:extLst>
      <p:ext uri="{BB962C8B-B14F-4D97-AF65-F5344CB8AC3E}">
        <p14:creationId xmlns:p14="http://schemas.microsoft.com/office/powerpoint/2010/main" val="7817506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ea typeface="微软雅黑" panose="020B0503020204020204" pitchFamily="34" charset="-122"/>
                </a:rPr>
                <a:t>小结</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zh-CN" altLang="en-US" dirty="0" smtClean="0">
                <a:latin typeface="+mn-ea"/>
              </a:rPr>
              <a:t>掌握</a:t>
            </a:r>
            <a:r>
              <a:rPr lang="en-US" altLang="zh-CN" dirty="0" err="1" smtClean="0">
                <a:latin typeface="+mn-ea"/>
              </a:rPr>
              <a:t>BeanFactory</a:t>
            </a:r>
            <a:r>
              <a:rPr lang="zh-CN" altLang="en-US" dirty="0" smtClean="0">
                <a:latin typeface="+mn-ea"/>
              </a:rPr>
              <a:t>和</a:t>
            </a:r>
            <a:r>
              <a:rPr lang="en-US" altLang="zh-CN" dirty="0" err="1" smtClean="0">
                <a:latin typeface="+mn-ea"/>
              </a:rPr>
              <a:t>ApplicationContext</a:t>
            </a:r>
            <a:endParaRPr lang="en-US" altLang="zh-CN" dirty="0" smtClean="0">
              <a:latin typeface="+mn-ea"/>
            </a:endParaRPr>
          </a:p>
          <a:p>
            <a:r>
              <a:rPr lang="zh-CN" altLang="en-US" dirty="0" smtClean="0">
                <a:latin typeface="+mn-ea"/>
              </a:rPr>
              <a:t>掌握</a:t>
            </a:r>
            <a:r>
              <a:rPr lang="en-US" altLang="zh-CN" dirty="0" smtClean="0">
                <a:latin typeface="+mn-ea"/>
              </a:rPr>
              <a:t>Spring</a:t>
            </a:r>
            <a:r>
              <a:rPr lang="zh-CN" altLang="en-US" dirty="0" smtClean="0">
                <a:latin typeface="+mn-ea"/>
              </a:rPr>
              <a:t>容器中</a:t>
            </a:r>
            <a:r>
              <a:rPr lang="en-US" altLang="zh-CN" dirty="0" smtClean="0">
                <a:latin typeface="+mn-ea"/>
              </a:rPr>
              <a:t>Bean</a:t>
            </a:r>
            <a:r>
              <a:rPr lang="zh-CN" altLang="en-US" dirty="0" smtClean="0">
                <a:latin typeface="+mn-ea"/>
              </a:rPr>
              <a:t>的实例化、生命周期</a:t>
            </a:r>
            <a:endParaRPr lang="en-US" altLang="zh-CN" dirty="0" smtClean="0">
              <a:latin typeface="+mn-ea"/>
            </a:endParaRPr>
          </a:p>
          <a:p>
            <a:r>
              <a:rPr lang="zh-CN" altLang="en-US" dirty="0" smtClean="0">
                <a:latin typeface="+mn-ea"/>
              </a:rPr>
              <a:t>掌握</a:t>
            </a:r>
            <a:r>
              <a:rPr lang="en-US" altLang="zh-CN" dirty="0" smtClean="0">
                <a:latin typeface="+mn-ea"/>
              </a:rPr>
              <a:t>Spring</a:t>
            </a:r>
            <a:r>
              <a:rPr lang="zh-CN" altLang="en-US" dirty="0" smtClean="0">
                <a:latin typeface="+mn-ea"/>
              </a:rPr>
              <a:t>的依赖注入</a:t>
            </a:r>
            <a:endParaRPr lang="en-US" altLang="zh-CN" dirty="0">
              <a:latin typeface="+mn-ea"/>
            </a:endParaRPr>
          </a:p>
        </p:txBody>
      </p:sp>
    </p:spTree>
    <p:extLst>
      <p:ext uri="{BB962C8B-B14F-4D97-AF65-F5344CB8AC3E}">
        <p14:creationId xmlns:p14="http://schemas.microsoft.com/office/powerpoint/2010/main" val="11480632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sp>
        <p:nvSpPr>
          <p:cNvPr id="30" name="文本框 29"/>
          <p:cNvSpPr txBox="1"/>
          <p:nvPr/>
        </p:nvSpPr>
        <p:spPr>
          <a:xfrm>
            <a:off x="4157663" y="2243138"/>
            <a:ext cx="7156450" cy="1446212"/>
          </a:xfrm>
          <a:prstGeom prst="rect">
            <a:avLst/>
          </a:prstGeom>
          <a:noFill/>
          <a:ln w="9525">
            <a:noFill/>
          </a:ln>
        </p:spPr>
        <p:txBody>
          <a:bodyPr>
            <a:spAutoFit/>
          </a:bodyPr>
          <a:lstStyle/>
          <a:p>
            <a:pPr lvl="0" algn="r" eaLnBrk="1" hangingPunct="1"/>
            <a:r>
              <a:rPr lang="en-US" altLang="zh-CN" sz="8800" b="1" dirty="0">
                <a:solidFill>
                  <a:srgbClr val="006A32"/>
                </a:solidFill>
                <a:latin typeface="微软雅黑" panose="020B0503020204020204" pitchFamily="34" charset="-122"/>
                <a:ea typeface="微软雅黑" panose="020B0503020204020204" pitchFamily="34" charset="-122"/>
              </a:rPr>
              <a:t>THANKS</a:t>
            </a:r>
            <a:endParaRPr lang="zh-CN" altLang="en-US" sz="8800" b="1" dirty="0">
              <a:solidFill>
                <a:srgbClr val="006A3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0"/>
                                        </p:tgtEl>
                                        <p:attrNameLst>
                                          <p:attrName>ppt_y</p:attrName>
                                        </p:attrNameLst>
                                      </p:cBhvr>
                                      <p:tavLst>
                                        <p:tav tm="0">
                                          <p:val>
                                            <p:strVal val="#ppt_y"/>
                                          </p:val>
                                        </p:tav>
                                        <p:tav tm="100000">
                                          <p:val>
                                            <p:strVal val="#ppt_y"/>
                                          </p:val>
                                        </p:tav>
                                      </p:tavLst>
                                    </p:anim>
                                    <p:anim calcmode="lin" valueType="num">
                                      <p:cBhvr>
                                        <p:cTn id="20"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342400"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 </a:t>
              </a:r>
              <a:r>
                <a:rPr lang="en-US" altLang="zh-CN" sz="2400" dirty="0" err="1" smtClean="0">
                  <a:solidFill>
                    <a:srgbClr val="3C7832"/>
                  </a:solidFill>
                  <a:latin typeface="微软雅黑" panose="020B0503020204020204" pitchFamily="34" charset="-122"/>
                  <a:ea typeface="微软雅黑" panose="020B0503020204020204" pitchFamily="34" charset="-122"/>
                </a:rPr>
                <a:t>IoC</a:t>
              </a:r>
              <a:r>
                <a:rPr lang="zh-CN" altLang="en-US" sz="2400" dirty="0" smtClean="0">
                  <a:solidFill>
                    <a:srgbClr val="3C7832"/>
                  </a:solidFill>
                  <a:latin typeface="微软雅黑" panose="020B0503020204020204" pitchFamily="34" charset="-122"/>
                  <a:ea typeface="微软雅黑" panose="020B0503020204020204" pitchFamily="34" charset="-122"/>
                </a:rPr>
                <a:t>容器</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en-US" altLang="zh-CN" dirty="0" smtClean="0"/>
              <a:t>Spring </a:t>
            </a:r>
            <a:r>
              <a:rPr lang="en-US" altLang="zh-CN" dirty="0" err="1" smtClean="0"/>
              <a:t>IoC</a:t>
            </a:r>
            <a:r>
              <a:rPr lang="zh-CN" altLang="en-US" dirty="0" smtClean="0"/>
              <a:t>容器工作视图</a:t>
            </a:r>
            <a:endParaRPr lang="zh-CN" altLang="en-US" dirty="0"/>
          </a:p>
        </p:txBody>
      </p:sp>
      <p:pic>
        <p:nvPicPr>
          <p:cNvPr id="1026" name="Picture 2" descr="container 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5596" y="2436869"/>
            <a:ext cx="6660807" cy="395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830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190878" y="2910625"/>
            <a:ext cx="5467880" cy="1699915"/>
            <a:chOff x="1884036" y="2302725"/>
            <a:chExt cx="5467672" cy="1699373"/>
          </a:xfrm>
        </p:grpSpPr>
        <p:sp>
          <p:nvSpPr>
            <p:cNvPr id="2" name="Shape 2191@|9FFC:0|FBC:0|LFC:13286061|LBC:16777215"/>
            <p:cNvSpPr/>
            <p:nvPr/>
          </p:nvSpPr>
          <p:spPr>
            <a:xfrm rot="16200000" flipV="1">
              <a:off x="5845240" y="1647807"/>
              <a:ext cx="0" cy="3012936"/>
            </a:xfrm>
            <a:prstGeom prst="line">
              <a:avLst/>
            </a:prstGeom>
            <a:ln w="12700">
              <a:solidFill>
                <a:srgbClr val="ADBACA"/>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wrap="square" lIns="50800" tIns="50800" rIns="50800" bIns="5080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sz="3200">
                  <a:solidFill>
                    <a:srgbClr val="000000"/>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Rectangle 13@|1FFC:192|FBC:16777215|LFC:16777215|LBC:16777215"/>
            <p:cNvSpPr/>
            <p:nvPr/>
          </p:nvSpPr>
          <p:spPr>
            <a:xfrm>
              <a:off x="1884036" y="2805524"/>
              <a:ext cx="2317998" cy="706989"/>
            </a:xfrm>
            <a:prstGeom prst="rect">
              <a:avLst/>
            </a:prstGeom>
            <a:solidFill>
              <a:srgbClr val="1E8300"/>
            </a:solid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defRPr/>
              </a:pPr>
              <a:endParaRPr kumimoji="0" lang="en-US" sz="1600" b="0" i="0" u="none" strike="noStrike" kern="1200" cap="none" spc="0" normalizeH="0" baseline="0" noProof="0" dirty="0">
                <a:ln>
                  <a:noFill/>
                </a:ln>
                <a:solidFill>
                  <a:schemeClr val="lt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Rectangle 18@|1FFC:681197|FBC:16777215|LFC:16777215|LBC:16777215"/>
            <p:cNvSpPr/>
            <p:nvPr/>
          </p:nvSpPr>
          <p:spPr>
            <a:xfrm>
              <a:off x="4797320" y="2302725"/>
              <a:ext cx="2317998" cy="702414"/>
            </a:xfrm>
            <a:prstGeom prst="rect">
              <a:avLst/>
            </a:prstGeom>
            <a:solidFill>
              <a:srgbClr val="94C022"/>
            </a:solid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defRPr/>
              </a:pPr>
              <a:endParaRPr kumimoji="0" lang="en-US" sz="1600" b="0" i="0" u="none" strike="noStrike" kern="1200" cap="none" spc="0" normalizeH="0" baseline="0" noProof="0" dirty="0">
                <a:ln>
                  <a:noFill/>
                </a:ln>
                <a:solidFill>
                  <a:schemeClr val="lt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Rectangle 15@|1FFC:681197|FBC:16777215|LFC:16777215|LBC:16777215"/>
            <p:cNvSpPr/>
            <p:nvPr/>
          </p:nvSpPr>
          <p:spPr>
            <a:xfrm>
              <a:off x="4797320" y="3295109"/>
              <a:ext cx="2317998" cy="706989"/>
            </a:xfrm>
            <a:prstGeom prst="rect">
              <a:avLst/>
            </a:prstGeom>
            <a:solidFill>
              <a:srgbClr val="94C022"/>
            </a:solid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defRPr/>
              </a:pPr>
              <a:endParaRPr kumimoji="0" lang="en-US" sz="1600" b="0" i="0" u="none" strike="noStrike" kern="1200" cap="none" spc="0" normalizeH="0" baseline="0" noProof="0" dirty="0">
                <a:ln>
                  <a:noFill/>
                </a:ln>
                <a:solidFill>
                  <a:schemeClr val="lt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3@|17FFC:16777215|FBC:16777215|LFC:16777215|LBC:16777215"/>
            <p:cNvSpPr txBox="1"/>
            <p:nvPr/>
          </p:nvSpPr>
          <p:spPr>
            <a:xfrm>
              <a:off x="1889025" y="3020518"/>
              <a:ext cx="2338080" cy="246221"/>
            </a:xfrm>
            <a:prstGeom prst="rect">
              <a:avLst/>
            </a:prstGeom>
            <a:noFill/>
          </p:spPr>
          <p:txBody>
            <a:bodyPr wrap="square" lIns="0" tIns="0" rIns="0" bIns="0" rtlCol="0" anchor="t" anchorCtr="0">
              <a:spAutoFit/>
            </a:bodyPr>
            <a:lstStyle/>
            <a:p>
              <a:pPr marL="0" marR="0" lvl="0" indent="0" algn="ctr" defTabSz="1216660" rtl="0" eaLnBrk="1" fontAlgn="auto" latinLnBrk="0" hangingPunct="1">
                <a:lnSpc>
                  <a:spcPct val="100000"/>
                </a:lnSpc>
                <a:spcBef>
                  <a:spcPct val="20000"/>
                </a:spcBef>
                <a:spcAft>
                  <a:spcPts val="0"/>
                </a:spcAft>
                <a:buClrTx/>
                <a:buSzTx/>
                <a:buFontTx/>
                <a:buNone/>
                <a:defRPr/>
              </a:pPr>
              <a:r>
                <a:rPr lang="en-US" altLang="zh-CN" sz="1600" b="1" dirty="0" smtClean="0">
                  <a:solidFill>
                    <a:schemeClr val="bg1"/>
                  </a:solidFill>
                  <a:cs typeface="+mn-ea"/>
                  <a:sym typeface="Arial" panose="020B0604020202020204" pitchFamily="34" charset="0"/>
                </a:rPr>
                <a:t>Spring </a:t>
              </a:r>
              <a:r>
                <a:rPr lang="en-US" altLang="zh-CN" sz="1600" b="1" dirty="0" err="1" smtClean="0">
                  <a:solidFill>
                    <a:schemeClr val="bg1"/>
                  </a:solidFill>
                  <a:cs typeface="+mn-ea"/>
                  <a:sym typeface="Arial" panose="020B0604020202020204" pitchFamily="34" charset="0"/>
                </a:rPr>
                <a:t>IoC</a:t>
              </a:r>
              <a:r>
                <a:rPr lang="zh-CN" altLang="en-US" sz="1600" b="1" dirty="0" smtClean="0">
                  <a:solidFill>
                    <a:schemeClr val="bg1"/>
                  </a:solidFill>
                  <a:cs typeface="+mn-ea"/>
                  <a:sym typeface="Arial" panose="020B0604020202020204" pitchFamily="34" charset="0"/>
                </a:rPr>
                <a:t>容器</a:t>
              </a:r>
              <a:endParaRPr kumimoji="0" lang="en-US" sz="16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TextBox 13@|17FFC:16777215|FBC:16777215|LFC:16777215|LBC:16777215"/>
            <p:cNvSpPr txBox="1"/>
            <p:nvPr/>
          </p:nvSpPr>
          <p:spPr>
            <a:xfrm>
              <a:off x="4764935" y="3517071"/>
              <a:ext cx="2338080" cy="246221"/>
            </a:xfrm>
            <a:prstGeom prst="rect">
              <a:avLst/>
            </a:prstGeom>
            <a:noFill/>
          </p:spPr>
          <p:txBody>
            <a:bodyPr wrap="square" lIns="0" tIns="0" rIns="0" bIns="0" rtlCol="0" anchor="t" anchorCtr="0">
              <a:spAutoFit/>
            </a:bodyPr>
            <a:lstStyle/>
            <a:p>
              <a:pPr marL="0" marR="0" lvl="0" indent="0" algn="ctr" defTabSz="1216660" rtl="0" eaLnBrk="1" fontAlgn="auto" latinLnBrk="0" hangingPunct="1">
                <a:lnSpc>
                  <a:spcPct val="100000"/>
                </a:lnSpc>
                <a:spcBef>
                  <a:spcPct val="20000"/>
                </a:spcBef>
                <a:spcAft>
                  <a:spcPts val="0"/>
                </a:spcAft>
                <a:buClrTx/>
                <a:buSzTx/>
                <a:buFontTx/>
                <a:buNone/>
                <a:defRPr/>
              </a:pPr>
              <a:r>
                <a:rPr kumimoji="0" lang="en-US" altLang="zh-CN" sz="1600" b="1" i="0" u="none" strike="noStrike" kern="1200" cap="none" spc="0" normalizeH="0" baseline="0" noProof="0" dirty="0" err="1" smtClean="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BeanFactory</a:t>
              </a:r>
              <a:endParaRPr kumimoji="0" lang="en-US" sz="16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TextBox 13@|17FFC:16777215|FBC:16777215|LFC:16777215|LBC:16777215"/>
            <p:cNvSpPr txBox="1"/>
            <p:nvPr/>
          </p:nvSpPr>
          <p:spPr>
            <a:xfrm>
              <a:off x="4764935" y="2513742"/>
              <a:ext cx="2338080" cy="246221"/>
            </a:xfrm>
            <a:prstGeom prst="rect">
              <a:avLst/>
            </a:prstGeom>
            <a:noFill/>
          </p:spPr>
          <p:txBody>
            <a:bodyPr wrap="square" lIns="0" tIns="0" rIns="0" bIns="0" rtlCol="0" anchor="t" anchorCtr="0">
              <a:spAutoFit/>
            </a:bodyPr>
            <a:lstStyle/>
            <a:p>
              <a:pPr marL="0" marR="0" lvl="0" indent="0" algn="ctr" defTabSz="1216660" rtl="0" eaLnBrk="1" fontAlgn="auto" latinLnBrk="0" hangingPunct="1">
                <a:lnSpc>
                  <a:spcPct val="100000"/>
                </a:lnSpc>
                <a:spcBef>
                  <a:spcPct val="20000"/>
                </a:spcBef>
                <a:spcAft>
                  <a:spcPts val="0"/>
                </a:spcAft>
                <a:buClrTx/>
                <a:buSzTx/>
                <a:buFontTx/>
                <a:buNone/>
                <a:defRPr/>
              </a:pPr>
              <a:r>
                <a:rPr kumimoji="0" lang="en-US" altLang="zh-CN" sz="1600" b="1" i="0" u="none" strike="noStrike" kern="1200" cap="none" spc="0" normalizeH="0" baseline="0" noProof="0" dirty="0" err="1" smtClean="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ApplicationContext</a:t>
              </a:r>
              <a:endParaRPr kumimoji="0" lang="en-US" sz="16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868" name="组合 27"/>
          <p:cNvGrpSpPr/>
          <p:nvPr/>
        </p:nvGrpSpPr>
        <p:grpSpPr>
          <a:xfrm>
            <a:off x="-201612" y="58738"/>
            <a:ext cx="4395787" cy="698148"/>
            <a:chOff x="3572099" y="2059582"/>
            <a:chExt cx="4395960" cy="699484"/>
          </a:xfrm>
        </p:grpSpPr>
        <p:sp>
          <p:nvSpPr>
            <p:cNvPr id="29" name="圆角矩形 28"/>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36870" name="文本框 29"/>
            <p:cNvSpPr txBox="1"/>
            <p:nvPr/>
          </p:nvSpPr>
          <p:spPr>
            <a:xfrm>
              <a:off x="4669798" y="2231967"/>
              <a:ext cx="2342400" cy="462549"/>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 </a:t>
              </a:r>
              <a:r>
                <a:rPr lang="en-US" altLang="zh-CN" sz="2400" dirty="0" err="1" smtClean="0">
                  <a:solidFill>
                    <a:srgbClr val="3C7832"/>
                  </a:solidFill>
                  <a:latin typeface="微软雅黑" panose="020B0503020204020204" pitchFamily="34" charset="-122"/>
                  <a:ea typeface="微软雅黑" panose="020B0503020204020204" pitchFamily="34" charset="-122"/>
                </a:rPr>
                <a:t>IoC</a:t>
              </a:r>
              <a:r>
                <a:rPr lang="zh-CN" altLang="en-US" sz="2400" dirty="0" smtClean="0">
                  <a:solidFill>
                    <a:srgbClr val="3C7832"/>
                  </a:solidFill>
                  <a:latin typeface="微软雅黑" panose="020B0503020204020204" pitchFamily="34" charset="-122"/>
                  <a:ea typeface="微软雅黑" panose="020B0503020204020204" pitchFamily="34" charset="-122"/>
                </a:rPr>
                <a:t>容器</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36871" name="文本框 30"/>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36872" name="图片 31"/>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36873" name="文本框 32"/>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1" name="内容占位符 2"/>
          <p:cNvSpPr>
            <a:spLocks noGrp="1"/>
          </p:cNvSpPr>
          <p:nvPr>
            <p:ph idx="1"/>
          </p:nvPr>
        </p:nvSpPr>
        <p:spPr>
          <a:xfrm>
            <a:off x="838200" y="1825626"/>
            <a:ext cx="10173237" cy="1084999"/>
          </a:xfrm>
        </p:spPr>
        <p:txBody>
          <a:bodyPr/>
          <a:lstStyle/>
          <a:p>
            <a:r>
              <a:rPr lang="en-US" altLang="zh-CN" dirty="0" err="1"/>
              <a:t>org.springframework.beans</a:t>
            </a:r>
            <a:r>
              <a:rPr lang="zh-CN" altLang="en-US" dirty="0"/>
              <a:t>和</a:t>
            </a:r>
            <a:r>
              <a:rPr lang="en-US" altLang="zh-CN" dirty="0" err="1"/>
              <a:t>org.springframework.context</a:t>
            </a:r>
            <a:r>
              <a:rPr lang="zh-CN" altLang="en-US" dirty="0"/>
              <a:t>包是</a:t>
            </a:r>
            <a:r>
              <a:rPr lang="en-US" altLang="zh-CN" dirty="0"/>
              <a:t>Spring</a:t>
            </a:r>
            <a:r>
              <a:rPr lang="zh-CN" altLang="en-US" dirty="0"/>
              <a:t>框架</a:t>
            </a:r>
            <a:r>
              <a:rPr lang="en-US" altLang="zh-CN" dirty="0" err="1"/>
              <a:t>IoC</a:t>
            </a:r>
            <a:r>
              <a:rPr lang="zh-CN" altLang="en-US" dirty="0"/>
              <a:t>容器的</a:t>
            </a:r>
            <a:r>
              <a:rPr lang="zh-CN" altLang="en-US" dirty="0" smtClean="0"/>
              <a:t>基础</a:t>
            </a:r>
            <a:endParaRPr lang="en-US" altLang="zh-CN" dirty="0"/>
          </a:p>
        </p:txBody>
      </p:sp>
    </p:spTree>
    <p:extLst>
      <p:ext uri="{BB962C8B-B14F-4D97-AF65-F5344CB8AC3E}">
        <p14:creationId xmlns:p14="http://schemas.microsoft.com/office/powerpoint/2010/main" val="4049409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988251" cy="462548"/>
            </a:xfrm>
            <a:prstGeom prst="rect">
              <a:avLst/>
            </a:prstGeom>
            <a:noFill/>
            <a:ln w="9525">
              <a:noFill/>
            </a:ln>
          </p:spPr>
          <p:txBody>
            <a:bodyPr wrap="none">
              <a:spAutoFit/>
            </a:bodyPr>
            <a:lstStyle/>
            <a:p>
              <a:pPr lvl="0" eaLnBrk="1" hangingPunct="1"/>
              <a:r>
                <a:rPr lang="en-US" altLang="zh-CN" sz="2400" dirty="0" err="1" smtClean="0">
                  <a:solidFill>
                    <a:srgbClr val="3C7832"/>
                  </a:solidFill>
                  <a:latin typeface="微软雅黑" panose="020B0503020204020204" pitchFamily="34" charset="-122"/>
                  <a:ea typeface="微软雅黑" panose="020B0503020204020204" pitchFamily="34" charset="-122"/>
                </a:rPr>
                <a:t>BeanFactory</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en-US" altLang="zh-CN" dirty="0" err="1" smtClean="0"/>
              <a:t>BeanFactory</a:t>
            </a:r>
            <a:r>
              <a:rPr lang="zh-CN" altLang="en-US" dirty="0" smtClean="0"/>
              <a:t>提供</a:t>
            </a:r>
            <a:r>
              <a:rPr lang="zh-CN" altLang="en-US" dirty="0"/>
              <a:t>了一个先进的配置机制能够管理任何类型的</a:t>
            </a:r>
            <a:r>
              <a:rPr lang="zh-CN" altLang="en-US" dirty="0" smtClean="0"/>
              <a:t>对象</a:t>
            </a:r>
            <a:endParaRPr lang="en-US" altLang="zh-CN" dirty="0" smtClean="0"/>
          </a:p>
          <a:p>
            <a:r>
              <a:rPr lang="en-US" altLang="zh-CN" dirty="0" err="1" smtClean="0"/>
              <a:t>BeanFactory</a:t>
            </a:r>
            <a:r>
              <a:rPr lang="zh-CN" altLang="en-US" dirty="0" smtClean="0"/>
              <a:t>负责对</a:t>
            </a:r>
            <a:r>
              <a:rPr lang="en-US" altLang="zh-CN" dirty="0" smtClean="0"/>
              <a:t>Bean</a:t>
            </a:r>
            <a:r>
              <a:rPr lang="zh-CN" altLang="en-US" dirty="0" smtClean="0"/>
              <a:t>对象的实例化、装配和生命周期的管理</a:t>
            </a:r>
            <a:endParaRPr lang="en-US" altLang="zh-CN" dirty="0" smtClean="0"/>
          </a:p>
          <a:p>
            <a:r>
              <a:rPr lang="en-US" altLang="zh-CN" dirty="0" err="1"/>
              <a:t>BeanFactory</a:t>
            </a:r>
            <a:r>
              <a:rPr lang="zh-CN" altLang="en-US" dirty="0" smtClean="0"/>
              <a:t>的实现：</a:t>
            </a:r>
            <a:endParaRPr lang="en-US" altLang="zh-CN" dirty="0" smtClean="0"/>
          </a:p>
          <a:p>
            <a:pPr lvl="1"/>
            <a:r>
              <a:rPr lang="en-US" altLang="zh-CN" dirty="0" err="1" smtClean="0"/>
              <a:t>XmlBeanFactory</a:t>
            </a:r>
            <a:endParaRPr lang="en-US" altLang="zh-CN" dirty="0" smtClean="0"/>
          </a:p>
          <a:p>
            <a:pPr lvl="1"/>
            <a:r>
              <a:rPr lang="zh-CN" altLang="en-US" dirty="0" smtClean="0"/>
              <a:t>创建该工厂需要传入一个</a:t>
            </a:r>
            <a:r>
              <a:rPr lang="en-US" altLang="zh-CN" dirty="0" smtClean="0"/>
              <a:t>Resource</a:t>
            </a:r>
            <a:r>
              <a:rPr lang="zh-CN" altLang="en-US" dirty="0" smtClean="0"/>
              <a:t>实例，例如</a:t>
            </a:r>
            <a:r>
              <a:rPr lang="en-US" altLang="zh-CN" dirty="0" err="1" smtClean="0"/>
              <a:t>ClassPathResource</a:t>
            </a:r>
            <a:r>
              <a:rPr lang="zh-CN" altLang="en-US" dirty="0" smtClean="0"/>
              <a:t>或者</a:t>
            </a:r>
            <a:r>
              <a:rPr lang="en-US" altLang="zh-CN" dirty="0" err="1" smtClean="0"/>
              <a:t>FileSystemResource</a:t>
            </a:r>
            <a:r>
              <a:rPr lang="zh-CN" altLang="en-US" dirty="0" smtClean="0"/>
              <a:t>等</a:t>
            </a:r>
            <a:endParaRPr lang="en-US" altLang="zh-CN" dirty="0" smtClean="0"/>
          </a:p>
          <a:p>
            <a:pPr lvl="2"/>
            <a:r>
              <a:rPr lang="en-US" altLang="zh-CN" dirty="0" err="1"/>
              <a:t>BeanFactory</a:t>
            </a:r>
            <a:r>
              <a:rPr lang="en-US" altLang="zh-CN" dirty="0"/>
              <a:t> </a:t>
            </a:r>
            <a:r>
              <a:rPr lang="en-US" altLang="zh-CN" dirty="0" err="1"/>
              <a:t>beanFactory</a:t>
            </a:r>
            <a:r>
              <a:rPr lang="en-US" altLang="zh-CN" dirty="0"/>
              <a:t> = new </a:t>
            </a:r>
            <a:r>
              <a:rPr lang="en-US" altLang="zh-CN" dirty="0" err="1"/>
              <a:t>XmlBeanFactory</a:t>
            </a:r>
            <a:r>
              <a:rPr lang="en-US" altLang="zh-CN" dirty="0"/>
              <a:t>(new </a:t>
            </a:r>
            <a:r>
              <a:rPr lang="en-US" altLang="zh-CN" dirty="0" err="1"/>
              <a:t>ClassPathResource</a:t>
            </a:r>
            <a:r>
              <a:rPr lang="en-US" altLang="zh-CN" dirty="0"/>
              <a:t>("beans.xml</a:t>
            </a:r>
            <a:r>
              <a:rPr lang="en-US" altLang="zh-CN" dirty="0" smtClean="0"/>
              <a:t>"));</a:t>
            </a:r>
          </a:p>
          <a:p>
            <a:pPr lvl="1"/>
            <a:r>
              <a:rPr lang="zh-CN" altLang="en-US" dirty="0" smtClean="0"/>
              <a:t>从</a:t>
            </a:r>
            <a:r>
              <a:rPr lang="en-US" altLang="zh-CN" dirty="0" err="1" smtClean="0"/>
              <a:t>BeanFactory</a:t>
            </a:r>
            <a:r>
              <a:rPr lang="zh-CN" altLang="en-US" dirty="0" smtClean="0"/>
              <a:t>获取</a:t>
            </a:r>
            <a:r>
              <a:rPr lang="en-US" altLang="zh-CN" dirty="0" smtClean="0"/>
              <a:t>Bean</a:t>
            </a:r>
            <a:r>
              <a:rPr lang="zh-CN" altLang="en-US" dirty="0" smtClean="0"/>
              <a:t>实例</a:t>
            </a:r>
            <a:endParaRPr lang="en-US" altLang="zh-CN" dirty="0" smtClean="0"/>
          </a:p>
          <a:p>
            <a:pPr lvl="2"/>
            <a:r>
              <a:rPr lang="zh-CN" altLang="en-US" dirty="0"/>
              <a:t>MyBean bean = (MyBean)factory.getBean("myBean")</a:t>
            </a:r>
            <a:br>
              <a:rPr lang="zh-CN" altLang="en-US" dirty="0"/>
            </a:br>
            <a:endParaRPr lang="zh-CN" altLang="en-US" dirty="0"/>
          </a:p>
          <a:p>
            <a:pPr lvl="2"/>
            <a:endParaRPr lang="zh-CN" altLang="en-US" dirty="0"/>
          </a:p>
        </p:txBody>
      </p:sp>
    </p:spTree>
    <p:extLst>
      <p:ext uri="{BB962C8B-B14F-4D97-AF65-F5344CB8AC3E}">
        <p14:creationId xmlns:p14="http://schemas.microsoft.com/office/powerpoint/2010/main" val="181953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074809" cy="462548"/>
            </a:xfrm>
            <a:prstGeom prst="rect">
              <a:avLst/>
            </a:prstGeom>
            <a:noFill/>
            <a:ln w="9525">
              <a:noFill/>
            </a:ln>
          </p:spPr>
          <p:txBody>
            <a:bodyPr wrap="none">
              <a:spAutoFit/>
            </a:bodyPr>
            <a:lstStyle/>
            <a:p>
              <a:pPr lvl="0" eaLnBrk="1" hangingPunct="1"/>
              <a:r>
                <a:rPr lang="en-US" altLang="zh-CN" sz="2400" dirty="0" err="1" smtClean="0">
                  <a:solidFill>
                    <a:srgbClr val="3C7832"/>
                  </a:solidFill>
                  <a:latin typeface="微软雅黑" panose="020B0503020204020204" pitchFamily="34" charset="-122"/>
                  <a:ea typeface="微软雅黑" panose="020B0503020204020204" pitchFamily="34" charset="-122"/>
                </a:rPr>
                <a:t>ApplicationContext</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en-US" altLang="zh-CN" dirty="0" err="1" smtClean="0"/>
              <a:t>ApplicationContext</a:t>
            </a:r>
            <a:r>
              <a:rPr lang="zh-CN" altLang="en-US" dirty="0" smtClean="0"/>
              <a:t>是</a:t>
            </a:r>
            <a:r>
              <a:rPr lang="en-US" altLang="zh-CN" dirty="0" err="1" smtClean="0"/>
              <a:t>BeanFactory</a:t>
            </a:r>
            <a:r>
              <a:rPr lang="zh-CN" altLang="en-US" dirty="0" smtClean="0"/>
              <a:t>的一个子接口</a:t>
            </a:r>
            <a:endParaRPr lang="en-US" altLang="zh-CN" dirty="0" smtClean="0"/>
          </a:p>
          <a:p>
            <a:r>
              <a:rPr lang="en-US" altLang="zh-CN" dirty="0" err="1" smtClean="0"/>
              <a:t>ApplicationContext</a:t>
            </a:r>
            <a:r>
              <a:rPr lang="zh-CN" altLang="en-US" dirty="0" smtClean="0"/>
              <a:t>添加</a:t>
            </a:r>
            <a:r>
              <a:rPr lang="zh-CN" altLang="en-US" dirty="0"/>
              <a:t>了更多的企业特定的</a:t>
            </a:r>
            <a:r>
              <a:rPr lang="zh-CN" altLang="en-US" dirty="0" smtClean="0"/>
              <a:t>功能：</a:t>
            </a:r>
            <a:endParaRPr lang="en-US" altLang="zh-CN" dirty="0" smtClean="0"/>
          </a:p>
          <a:p>
            <a:pPr lvl="1"/>
            <a:r>
              <a:rPr lang="zh-CN" altLang="en-US" dirty="0" smtClean="0"/>
              <a:t>例如</a:t>
            </a:r>
            <a:r>
              <a:rPr lang="zh-CN" altLang="en-US" dirty="0"/>
              <a:t>增加了更方便的集成</a:t>
            </a:r>
            <a:r>
              <a:rPr lang="en-US" altLang="zh-CN" dirty="0"/>
              <a:t>Spring</a:t>
            </a:r>
            <a:r>
              <a:rPr lang="zh-CN" altLang="en-US" dirty="0"/>
              <a:t>的</a:t>
            </a:r>
            <a:r>
              <a:rPr lang="en-US" altLang="zh-CN" dirty="0"/>
              <a:t>AOP</a:t>
            </a:r>
            <a:r>
              <a:rPr lang="zh-CN" altLang="en-US" dirty="0" smtClean="0"/>
              <a:t>功能</a:t>
            </a:r>
            <a:endParaRPr lang="en-US" altLang="zh-CN" dirty="0" smtClean="0"/>
          </a:p>
          <a:p>
            <a:pPr lvl="1"/>
            <a:r>
              <a:rPr lang="zh-CN" altLang="en-US" dirty="0"/>
              <a:t>消息</a:t>
            </a:r>
            <a:r>
              <a:rPr lang="zh-CN" altLang="en-US" dirty="0" smtClean="0"/>
              <a:t>资源处理（用于国际化）</a:t>
            </a:r>
            <a:endParaRPr lang="en-US" altLang="zh-CN" dirty="0" smtClean="0"/>
          </a:p>
          <a:p>
            <a:pPr lvl="1"/>
            <a:r>
              <a:rPr lang="zh-CN" altLang="en-US" dirty="0" smtClean="0"/>
              <a:t>事件的发布</a:t>
            </a:r>
            <a:endParaRPr lang="en-US" altLang="zh-CN" dirty="0" smtClean="0"/>
          </a:p>
          <a:p>
            <a:r>
              <a:rPr lang="en-US" altLang="zh-CN" dirty="0" err="1" smtClean="0"/>
              <a:t>ApplicationContext</a:t>
            </a:r>
            <a:r>
              <a:rPr lang="zh-CN" altLang="en-US" dirty="0" smtClean="0"/>
              <a:t>的实现：</a:t>
            </a:r>
            <a:endParaRPr lang="en-US" altLang="zh-CN" dirty="0" smtClean="0"/>
          </a:p>
          <a:p>
            <a:pPr lvl="1"/>
            <a:r>
              <a:rPr lang="zh-CN" altLang="en-US" dirty="0"/>
              <a:t>ClassPathXmlApplicationContext</a:t>
            </a:r>
          </a:p>
          <a:p>
            <a:pPr lvl="1"/>
            <a:r>
              <a:rPr lang="zh-CN" altLang="en-US" dirty="0"/>
              <a:t>FileSystemXmlApplicationContext</a:t>
            </a:r>
          </a:p>
          <a:p>
            <a:pPr lvl="1"/>
            <a:r>
              <a:rPr lang="zh-CN" altLang="en-US" dirty="0"/>
              <a:t>XmlWebApplicationContext</a:t>
            </a:r>
          </a:p>
          <a:p>
            <a:pPr lvl="1"/>
            <a:r>
              <a:rPr lang="en-US" altLang="zh-CN" dirty="0" err="1"/>
              <a:t>AnnotationConfigApplicationContext</a:t>
            </a:r>
            <a:endParaRPr lang="zh-CN" altLang="en-US" dirty="0"/>
          </a:p>
        </p:txBody>
      </p:sp>
    </p:spTree>
    <p:extLst>
      <p:ext uri="{BB962C8B-B14F-4D97-AF65-F5344CB8AC3E}">
        <p14:creationId xmlns:p14="http://schemas.microsoft.com/office/powerpoint/2010/main" val="824395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区别</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8200" y="1825625"/>
            <a:ext cx="10515600" cy="4351338"/>
          </a:xfrm>
        </p:spPr>
        <p:txBody>
          <a:bodyPr/>
          <a:lstStyle/>
          <a:p>
            <a:r>
              <a:rPr lang="en-US" altLang="zh-CN" dirty="0" err="1" smtClean="0"/>
              <a:t>BeanFactory</a:t>
            </a:r>
            <a:r>
              <a:rPr lang="zh-CN" altLang="en-US" dirty="0" smtClean="0"/>
              <a:t>提供了配置框架和基本功能，</a:t>
            </a:r>
            <a:r>
              <a:rPr lang="en-US" altLang="zh-CN" dirty="0" err="1" smtClean="0"/>
              <a:t>ApplicationContext</a:t>
            </a:r>
            <a:r>
              <a:rPr lang="zh-CN" altLang="en-US" dirty="0" smtClean="0"/>
              <a:t>则添加了更多的企业特定功能</a:t>
            </a:r>
            <a:endParaRPr lang="en-US" altLang="zh-CN" dirty="0" smtClean="0"/>
          </a:p>
          <a:p>
            <a:r>
              <a:rPr lang="en-US" altLang="zh-CN" dirty="0" err="1" smtClean="0"/>
              <a:t>ApplicationContext</a:t>
            </a:r>
            <a:r>
              <a:rPr lang="zh-CN" altLang="en-US" dirty="0" smtClean="0"/>
              <a:t>是</a:t>
            </a:r>
            <a:r>
              <a:rPr lang="en-US" altLang="zh-CN" dirty="0" err="1" smtClean="0"/>
              <a:t>BeanFactory</a:t>
            </a:r>
            <a:r>
              <a:rPr lang="zh-CN" altLang="en-US" dirty="0" smtClean="0"/>
              <a:t>的一个子接口，同时也是它的一个完整的超集</a:t>
            </a:r>
            <a:endParaRPr lang="en-US" altLang="zh-CN" dirty="0" smtClean="0"/>
          </a:p>
          <a:p>
            <a:r>
              <a:rPr lang="zh-CN" altLang="en-US" dirty="0" smtClean="0"/>
              <a:t>实例</a:t>
            </a:r>
            <a:r>
              <a:rPr lang="en-US" altLang="zh-CN" dirty="0" smtClean="0"/>
              <a:t>Bean</a:t>
            </a:r>
            <a:r>
              <a:rPr lang="zh-CN" altLang="en-US" dirty="0" smtClean="0"/>
              <a:t>的载入方式不同：</a:t>
            </a:r>
            <a:endParaRPr lang="en-US" altLang="zh-CN" dirty="0" smtClean="0"/>
          </a:p>
          <a:p>
            <a:pPr lvl="1"/>
            <a:r>
              <a:rPr lang="en-US" altLang="zh-CN" dirty="0" err="1" smtClean="0"/>
              <a:t>BeanFactory</a:t>
            </a:r>
            <a:r>
              <a:rPr lang="zh-CN" altLang="en-US" dirty="0" smtClean="0"/>
              <a:t>延迟载入所有</a:t>
            </a:r>
            <a:r>
              <a:rPr lang="en-US" altLang="zh-CN" dirty="0" smtClean="0"/>
              <a:t>Bean</a:t>
            </a:r>
            <a:r>
              <a:rPr lang="zh-CN" altLang="en-US" dirty="0" smtClean="0"/>
              <a:t>，直到</a:t>
            </a:r>
            <a:r>
              <a:rPr lang="en-US" altLang="zh-CN" dirty="0" err="1" smtClean="0"/>
              <a:t>getBean</a:t>
            </a:r>
            <a:r>
              <a:rPr lang="en-US" altLang="zh-CN" dirty="0" smtClean="0"/>
              <a:t>()</a:t>
            </a:r>
            <a:r>
              <a:rPr lang="zh-CN" altLang="en-US" dirty="0" smtClean="0"/>
              <a:t>方法调用时才被创建</a:t>
            </a:r>
            <a:endParaRPr lang="zh-CN" altLang="en-US" dirty="0"/>
          </a:p>
          <a:p>
            <a:pPr lvl="1"/>
            <a:r>
              <a:rPr lang="en-US" altLang="zh-CN" dirty="0" err="1" smtClean="0"/>
              <a:t>ApplicationContext</a:t>
            </a:r>
            <a:r>
              <a:rPr lang="zh-CN" altLang="en-US" dirty="0" smtClean="0"/>
              <a:t>启动后载入所有单实例</a:t>
            </a:r>
            <a:r>
              <a:rPr lang="en-US" altLang="zh-CN" dirty="0" smtClean="0"/>
              <a:t>Bean</a:t>
            </a:r>
            <a:r>
              <a:rPr lang="zh-CN" altLang="en-US" dirty="0" smtClean="0"/>
              <a:t>。通过预载入单实例</a:t>
            </a:r>
            <a:r>
              <a:rPr lang="en-US" altLang="zh-CN" dirty="0" smtClean="0"/>
              <a:t>Bean</a:t>
            </a:r>
            <a:r>
              <a:rPr lang="zh-CN" altLang="en-US" dirty="0" smtClean="0"/>
              <a:t>，确保当需要时可以使用</a:t>
            </a:r>
            <a:endParaRPr lang="zh-CN" altLang="en-US" dirty="0"/>
          </a:p>
        </p:txBody>
      </p:sp>
    </p:spTree>
    <p:extLst>
      <p:ext uri="{BB962C8B-B14F-4D97-AF65-F5344CB8AC3E}">
        <p14:creationId xmlns:p14="http://schemas.microsoft.com/office/powerpoint/2010/main" val="4085781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1846</TotalTime>
  <Words>1825</Words>
  <Application>Microsoft Office PowerPoint</Application>
  <PresentationFormat>宽屏</PresentationFormat>
  <Paragraphs>338</Paragraphs>
  <Slides>45</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等线</vt: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adice</cp:lastModifiedBy>
  <cp:revision>765</cp:revision>
  <dcterms:created xsi:type="dcterms:W3CDTF">2015-08-21T12:41:00Z</dcterms:created>
  <dcterms:modified xsi:type="dcterms:W3CDTF">2017-04-13T00:13:19Z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