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79" r:id="rId2"/>
    <p:sldId id="380" r:id="rId3"/>
    <p:sldId id="381" r:id="rId4"/>
    <p:sldId id="261" r:id="rId5"/>
    <p:sldId id="433" r:id="rId6"/>
    <p:sldId id="434" r:id="rId7"/>
    <p:sldId id="435" r:id="rId8"/>
    <p:sldId id="436" r:id="rId9"/>
    <p:sldId id="388" r:id="rId10"/>
    <p:sldId id="401" r:id="rId11"/>
    <p:sldId id="414" r:id="rId12"/>
    <p:sldId id="426" r:id="rId13"/>
    <p:sldId id="437" r:id="rId14"/>
    <p:sldId id="438" r:id="rId15"/>
    <p:sldId id="439" r:id="rId16"/>
    <p:sldId id="440" r:id="rId17"/>
    <p:sldId id="405" r:id="rId18"/>
    <p:sldId id="428" r:id="rId19"/>
    <p:sldId id="441" r:id="rId20"/>
    <p:sldId id="411" r:id="rId21"/>
    <p:sldId id="392" r:id="rId2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5"/>
    <p:restoredTop sz="92072" autoAdjust="0"/>
  </p:normalViewPr>
  <p:slideViewPr>
    <p:cSldViewPr snapToGrid="0">
      <p:cViewPr varScale="1">
        <p:scale>
          <a:sx n="68" d="100"/>
          <a:sy n="68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0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6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85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8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8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2017/6/5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SpringMVC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二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57453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JSP&amp;JSTL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为</a:t>
            </a:r>
            <a:r>
              <a:rPr lang="en-US" altLang="zh-CN" dirty="0"/>
              <a:t>JSP</a:t>
            </a:r>
            <a:r>
              <a:rPr lang="zh-CN" altLang="en-US" dirty="0"/>
              <a:t>和</a:t>
            </a:r>
            <a:r>
              <a:rPr lang="en-US" altLang="zh-CN" dirty="0"/>
              <a:t>JSTL</a:t>
            </a:r>
            <a:r>
              <a:rPr lang="zh-CN" altLang="en-US" dirty="0"/>
              <a:t>这些</a:t>
            </a:r>
            <a:r>
              <a:rPr lang="en-US" altLang="zh-CN" dirty="0"/>
              <a:t>view</a:t>
            </a:r>
            <a:r>
              <a:rPr lang="zh-CN" altLang="en-US" dirty="0"/>
              <a:t>层技术提供了几个开箱即用的解决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/>
              <a:t>与在</a:t>
            </a:r>
            <a:r>
              <a:rPr lang="en-US" altLang="zh-CN" dirty="0"/>
              <a:t>Spring</a:t>
            </a:r>
            <a:r>
              <a:rPr lang="zh-CN" altLang="en-US" dirty="0"/>
              <a:t>中采用的任何其他视图技术一样，使用</a:t>
            </a:r>
            <a:r>
              <a:rPr lang="en-US" altLang="zh-CN" dirty="0"/>
              <a:t>JSP</a:t>
            </a:r>
            <a:r>
              <a:rPr lang="zh-CN" altLang="en-US" dirty="0"/>
              <a:t>需要一个视图解析器来解析你的视图，常用的是</a:t>
            </a:r>
            <a:r>
              <a:rPr lang="en-US" altLang="zh-CN" dirty="0" err="1"/>
              <a:t>InternalResourceViewResolver</a:t>
            </a:r>
            <a:r>
              <a:rPr lang="zh-CN" altLang="en-US" dirty="0"/>
              <a:t>和</a:t>
            </a:r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在此基础上，</a:t>
            </a:r>
            <a:r>
              <a:rPr lang="en-US" altLang="zh-CN" dirty="0" err="1" smtClean="0"/>
              <a:t>Srping</a:t>
            </a:r>
            <a:r>
              <a:rPr lang="zh-CN" altLang="en-US" dirty="0"/>
              <a:t>提供了一组全面的用于处理表单元素进行数据绑定的</a:t>
            </a:r>
            <a:r>
              <a:rPr lang="zh-CN" altLang="en-US" dirty="0" smtClean="0"/>
              <a:t>标签，让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开发变得更加容易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的表单</a:t>
            </a:r>
            <a:r>
              <a:rPr lang="zh-CN" altLang="en-US" dirty="0"/>
              <a:t>标签</a:t>
            </a:r>
            <a:r>
              <a:rPr lang="zh-CN" altLang="en-US" dirty="0" smtClean="0"/>
              <a:t>，捆绑</a:t>
            </a:r>
            <a:r>
              <a:rPr lang="zh-CN" altLang="en-US" dirty="0"/>
              <a:t>在</a:t>
            </a:r>
            <a:r>
              <a:rPr lang="en-US" altLang="zh-CN" dirty="0"/>
              <a:t>spring-webmvc.jar</a:t>
            </a:r>
            <a:r>
              <a:rPr lang="zh-CN" altLang="en-US" dirty="0"/>
              <a:t>中。这些标签库的描述符被称为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form.tld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使用该标签库，需要在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页面顶端配置：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常见标签有：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input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checkbox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password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	hidden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Errors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	HTML5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934667"/>
            <a:ext cx="10547017" cy="49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标签，将命令对象放置到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中，默认名为“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”，并用其他子标签绑定属性值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r>
              <a:rPr lang="zh-CN" altLang="en-US" dirty="0" smtClean="0"/>
              <a:t>标签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assword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615873"/>
            <a:ext cx="4773236" cy="517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5165429"/>
            <a:ext cx="10691446" cy="516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45" y="3948783"/>
            <a:ext cx="4309002" cy="4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30" y="2397956"/>
            <a:ext cx="7433151" cy="667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31" y="3666255"/>
            <a:ext cx="7638544" cy="386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930" y="4911711"/>
            <a:ext cx="8848365" cy="5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checkbox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用法同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绑定数据时，有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绑定的值是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类型，值为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，则复选框被选中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绑定</a:t>
            </a:r>
            <a:r>
              <a:rPr lang="zh-CN" altLang="en-US" dirty="0"/>
              <a:t>的值的类型是</a:t>
            </a:r>
            <a:r>
              <a:rPr lang="en-US" altLang="zh-CN" dirty="0"/>
              <a:t>array</a:t>
            </a:r>
            <a:r>
              <a:rPr lang="zh-CN" altLang="en-US" dirty="0"/>
              <a:t>或者</a:t>
            </a:r>
            <a:r>
              <a:rPr lang="en-US" altLang="zh-CN" dirty="0" err="1" smtClean="0"/>
              <a:t>java.util.Collection</a:t>
            </a:r>
            <a:r>
              <a:rPr lang="zh-CN" altLang="en-US" dirty="0" smtClean="0"/>
              <a:t>，集合中有的值，对应的复选框被选中</a:t>
            </a:r>
            <a:endParaRPr lang="en-US" altLang="zh-CN" dirty="0" smtClean="0"/>
          </a:p>
          <a:p>
            <a:pPr lvl="2"/>
            <a:r>
              <a:rPr lang="zh-CN" altLang="en-US" dirty="0"/>
              <a:t>对于其它绑定的</a:t>
            </a:r>
            <a:r>
              <a:rPr lang="zh-CN" altLang="en-US" dirty="0" smtClean="0"/>
              <a:t>类型，绑定的值相等，则对应复选框被选中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64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30" y="2550514"/>
            <a:ext cx="5619646" cy="361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930" y="3727819"/>
            <a:ext cx="9261448" cy="12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单标签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textarea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idden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4" y="2277451"/>
            <a:ext cx="7999397" cy="41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44" y="3803828"/>
            <a:ext cx="5256637" cy="5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00823E"/>
                </a:solidFill>
                <a:latin typeface="微软雅黑" panose="020B0503020204020204" pitchFamily="34" charset="-122"/>
              </a:rPr>
              <a:t>视图技术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之文档视图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77199" y="3424236"/>
            <a:ext cx="788402" cy="369332"/>
            <a:chOff x="6557818" y="5101878"/>
            <a:chExt cx="788252" cy="368778"/>
          </a:xfrm>
        </p:grpSpPr>
        <p:sp>
          <p:nvSpPr>
            <p:cNvPr id="10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TextBox 15@|17FFC:16777215|FBC:16777215|LFC:16777215|LBC:16777215"/>
            <p:cNvSpPr txBox="1"/>
            <p:nvPr/>
          </p:nvSpPr>
          <p:spPr>
            <a:xfrm>
              <a:off x="6720697" y="5101878"/>
              <a:ext cx="625373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29177" y="3424238"/>
            <a:ext cx="897083" cy="369332"/>
            <a:chOff x="3610222" y="5101880"/>
            <a:chExt cx="896919" cy="368778"/>
          </a:xfrm>
        </p:grpSpPr>
        <p:sp>
          <p:nvSpPr>
            <p:cNvPr id="14" name="TextBox 11@|17FFC:16777215|FBC:16777215|LFC:16777215|LBC:16777215"/>
            <p:cNvSpPr txBox="1"/>
            <p:nvPr/>
          </p:nvSpPr>
          <p:spPr>
            <a:xfrm>
              <a:off x="3773100" y="5101880"/>
              <a:ext cx="734041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53349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输出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Excel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+mn-ea"/>
              </a:rPr>
              <a:t>导入</a:t>
            </a:r>
            <a:r>
              <a:rPr lang="en-US" altLang="zh-CN" dirty="0">
                <a:latin typeface="+mn-ea"/>
              </a:rPr>
              <a:t>poi.jar</a:t>
            </a:r>
            <a:r>
              <a:rPr lang="zh-CN" altLang="en-US" dirty="0">
                <a:latin typeface="+mn-ea"/>
              </a:rPr>
              <a:t>包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编写类，扩展</a:t>
            </a:r>
            <a:r>
              <a:rPr lang="en-US" altLang="zh-CN" dirty="0" err="1">
                <a:latin typeface="+mn-ea"/>
              </a:rPr>
              <a:t>AbstractExcelView</a:t>
            </a:r>
            <a:r>
              <a:rPr lang="zh-CN" altLang="en-US" dirty="0">
                <a:latin typeface="+mn-ea"/>
              </a:rPr>
              <a:t>，实现</a:t>
            </a:r>
            <a:r>
              <a:rPr lang="en-US" altLang="zh-CN" dirty="0" err="1">
                <a:latin typeface="+mn-ea"/>
              </a:rPr>
              <a:t>buildExcelDocument</a:t>
            </a:r>
            <a:r>
              <a:rPr lang="zh-CN" altLang="en-US" dirty="0">
                <a:latin typeface="+mn-ea"/>
              </a:rPr>
              <a:t>（）方法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在配置文件中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&lt;bean class=“</a:t>
            </a:r>
            <a:r>
              <a:rPr lang="en-US" altLang="zh-CN" dirty="0" err="1">
                <a:latin typeface="+mn-ea"/>
              </a:rPr>
              <a:t>org.springframework.web.servlet.view.BeanNameViewResolver</a:t>
            </a:r>
            <a:r>
              <a:rPr lang="en-US" altLang="zh-CN" dirty="0">
                <a:latin typeface="+mn-ea"/>
              </a:rPr>
              <a:t>”/&gt;</a:t>
            </a:r>
          </a:p>
          <a:p>
            <a:pPr lvl="2"/>
            <a:r>
              <a:rPr lang="en-US" altLang="zh-CN" dirty="0">
                <a:latin typeface="+mn-ea"/>
              </a:rPr>
              <a:t>&lt;bean id=“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en-US" altLang="zh-CN" dirty="0">
                <a:latin typeface="+mn-ea"/>
              </a:rPr>
              <a:t>” class=“</a:t>
            </a:r>
            <a:r>
              <a:rPr lang="en-US" altLang="zh-CN" dirty="0" err="1">
                <a:latin typeface="+mn-ea"/>
              </a:rPr>
              <a:t>com.web.UserListExcelView</a:t>
            </a:r>
            <a:r>
              <a:rPr lang="en-US" altLang="zh-CN" dirty="0">
                <a:latin typeface="+mn-ea"/>
              </a:rPr>
              <a:t>”/&gt;</a:t>
            </a:r>
          </a:p>
          <a:p>
            <a:pPr lvl="1"/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中跳转指向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zh-CN" altLang="en-US" dirty="0">
                <a:latin typeface="+mn-ea"/>
              </a:rPr>
              <a:t>类型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return  “</a:t>
            </a:r>
            <a:r>
              <a:rPr lang="en-US" altLang="zh-CN" dirty="0" err="1">
                <a:latin typeface="+mn-ea"/>
              </a:rPr>
              <a:t>userExcel</a:t>
            </a:r>
            <a:r>
              <a:rPr lang="en-US" altLang="zh-CN" dirty="0">
                <a:latin typeface="+mn-ea"/>
              </a:rPr>
              <a:t>”;</a:t>
            </a:r>
            <a:endParaRPr lang="zh-CN" altLang="en-US" dirty="0">
              <a:latin typeface="+mn-ea"/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3853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输出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PDF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/>
              <a:t>导入</a:t>
            </a:r>
            <a:r>
              <a:rPr lang="en-US" altLang="zh-CN" dirty="0" err="1"/>
              <a:t>itext</a:t>
            </a:r>
            <a:r>
              <a:rPr lang="zh-CN" altLang="en-US" dirty="0"/>
              <a:t>相关包</a:t>
            </a:r>
            <a:endParaRPr lang="en-US" altLang="zh-CN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 err="1"/>
              <a:t>PdfView</a:t>
            </a:r>
            <a:r>
              <a:rPr lang="zh-CN" altLang="en-US" dirty="0"/>
              <a:t>类，继承自</a:t>
            </a:r>
            <a:r>
              <a:rPr lang="en-US" altLang="zh-CN" dirty="0" err="1"/>
              <a:t>AbstractPdfView</a:t>
            </a:r>
            <a:r>
              <a:rPr lang="zh-CN" altLang="en-US" dirty="0"/>
              <a:t>，并实现其抽象方法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springmvc-servlet.xml</a:t>
            </a:r>
            <a:r>
              <a:rPr lang="zh-CN" altLang="en-US" dirty="0"/>
              <a:t>配置文件中配置该</a:t>
            </a:r>
            <a:r>
              <a:rPr lang="en-US" altLang="zh-CN" dirty="0"/>
              <a:t>bean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en-US" altLang="zh-CN" dirty="0"/>
              <a:t>&lt;bean id=“</a:t>
            </a:r>
            <a:r>
              <a:rPr lang="en-US" altLang="zh-CN" dirty="0" err="1"/>
              <a:t>userPdf</a:t>
            </a:r>
            <a:r>
              <a:rPr lang="en-US" altLang="zh-CN" dirty="0"/>
              <a:t>” class=“</a:t>
            </a:r>
            <a:r>
              <a:rPr lang="en-US" altLang="zh-CN" dirty="0" err="1"/>
              <a:t>com.web.UserListPdfView</a:t>
            </a:r>
            <a:r>
              <a:rPr lang="en-US" altLang="zh-CN" dirty="0"/>
              <a:t>”/&gt;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中跳转指向</a:t>
            </a:r>
            <a:r>
              <a:rPr lang="en-US" altLang="zh-CN" dirty="0" err="1"/>
              <a:t>pdfview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en-US" altLang="zh-CN" dirty="0"/>
              <a:t>return “</a:t>
            </a:r>
            <a:r>
              <a:rPr lang="en-US" altLang="zh-CN" dirty="0" err="1"/>
              <a:t>userPdf</a:t>
            </a:r>
            <a:r>
              <a:rPr lang="en-US" altLang="zh-CN" dirty="0"/>
              <a:t>”;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26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3743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322729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视图技术之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JSP&amp;JSTL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视图技术之文档视图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的视图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的表单标签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Excel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PDF</a:t>
            </a:r>
            <a:r>
              <a:rPr lang="zh-CN" altLang="en-US" dirty="0" smtClean="0">
                <a:latin typeface="+mn-ea"/>
              </a:rPr>
              <a:t>输出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视图解析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9" y="3424236"/>
            <a:ext cx="878170" cy="369332"/>
            <a:chOff x="6557818" y="5101878"/>
            <a:chExt cx="878003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71512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75" y="3424238"/>
            <a:ext cx="1868374" cy="369332"/>
            <a:chOff x="3610222" y="5101880"/>
            <a:chExt cx="1868033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70515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74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当客户端发出请求后，交由</a:t>
            </a:r>
            <a:r>
              <a:rPr lang="en-US" altLang="zh-CN" dirty="0" err="1" smtClean="0"/>
              <a:t>SpringMVC</a:t>
            </a:r>
            <a:r>
              <a:rPr lang="zh-CN" altLang="en-US" dirty="0"/>
              <a:t>的</a:t>
            </a:r>
            <a:r>
              <a:rPr lang="en-US" altLang="zh-CN" dirty="0" err="1"/>
              <a:t>DispatcherServlet</a:t>
            </a:r>
            <a:r>
              <a:rPr lang="zh-CN" altLang="en-US" dirty="0"/>
              <a:t>处理，接着</a:t>
            </a:r>
            <a:r>
              <a:rPr lang="en-US" altLang="zh-CN" dirty="0"/>
              <a:t>Spring</a:t>
            </a:r>
            <a:r>
              <a:rPr lang="zh-CN" altLang="en-US" dirty="0"/>
              <a:t>会分析看哪一个</a:t>
            </a:r>
            <a:r>
              <a:rPr lang="en-US" altLang="zh-CN" dirty="0" err="1"/>
              <a:t>HandlerMapping</a:t>
            </a:r>
            <a:r>
              <a:rPr lang="zh-CN" altLang="en-US" dirty="0"/>
              <a:t>定义的所有请求映射</a:t>
            </a:r>
            <a:r>
              <a:rPr lang="zh-CN" altLang="en-US" dirty="0" smtClean="0"/>
              <a:t>中对</a:t>
            </a:r>
            <a:r>
              <a:rPr lang="zh-CN" altLang="en-US" dirty="0"/>
              <a:t>该请求的最合理的</a:t>
            </a:r>
            <a:r>
              <a:rPr lang="zh-CN" altLang="en-US" dirty="0" smtClean="0"/>
              <a:t>映射，</a:t>
            </a:r>
            <a:r>
              <a:rPr lang="zh-CN" altLang="en-US" dirty="0"/>
              <a:t>然后通过该</a:t>
            </a:r>
            <a:r>
              <a:rPr lang="en-US" altLang="zh-CN" dirty="0" err="1"/>
              <a:t>HandlerMapping</a:t>
            </a:r>
            <a:r>
              <a:rPr lang="zh-CN" altLang="en-US" dirty="0"/>
              <a:t>取得其对应的</a:t>
            </a:r>
            <a:r>
              <a:rPr lang="en-US" altLang="zh-CN" dirty="0" smtClean="0"/>
              <a:t>Handler</a:t>
            </a:r>
          </a:p>
          <a:p>
            <a:r>
              <a:rPr lang="zh-CN" altLang="en-US" dirty="0"/>
              <a:t>接着再通过相应的</a:t>
            </a:r>
            <a:r>
              <a:rPr lang="en-US" altLang="zh-CN" dirty="0" err="1"/>
              <a:t>HandlerAdapter</a:t>
            </a:r>
            <a:r>
              <a:rPr lang="zh-CN" altLang="en-US" dirty="0"/>
              <a:t>处理该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</a:t>
            </a:r>
            <a:r>
              <a:rPr lang="zh-CN" altLang="en-US" dirty="0"/>
              <a:t>处理之后会返回一个</a:t>
            </a:r>
            <a:r>
              <a:rPr lang="en-US" altLang="zh-CN" dirty="0" err="1"/>
              <a:t>ModelAndView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Spring</a:t>
            </a:r>
            <a:r>
              <a:rPr lang="zh-CN" altLang="en-US" dirty="0" smtClean="0"/>
              <a:t>就会把</a:t>
            </a:r>
            <a:r>
              <a:rPr lang="zh-CN" altLang="en-US" dirty="0"/>
              <a:t>该</a:t>
            </a:r>
            <a:r>
              <a:rPr lang="en-US" altLang="zh-CN" dirty="0"/>
              <a:t>View</a:t>
            </a:r>
            <a:r>
              <a:rPr lang="zh-CN" altLang="en-US" dirty="0"/>
              <a:t>渲染给用户，即返回给浏览器</a:t>
            </a:r>
            <a:endParaRPr lang="en-US" altLang="zh-CN" dirty="0" smtClean="0"/>
          </a:p>
          <a:p>
            <a:r>
              <a:rPr lang="zh-CN" altLang="en-US" dirty="0"/>
              <a:t>在这个渲染的过程中，发挥作用的就是</a:t>
            </a:r>
            <a:r>
              <a:rPr lang="en-US" altLang="zh-CN" dirty="0" err="1"/>
              <a:t>ViewResolver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374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视图解析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ViewResolver</a:t>
            </a:r>
            <a:r>
              <a:rPr lang="zh-CN" altLang="en-US" dirty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处理视图的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个重要接口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ViewResolver</a:t>
            </a:r>
            <a:r>
              <a:rPr lang="zh-CN" altLang="en-US" dirty="0"/>
              <a:t>提供了视图名称和真实视图之间的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是真正进行视图渲染，把结果返回给浏览器的</a:t>
            </a:r>
          </a:p>
        </p:txBody>
      </p:sp>
    </p:spTree>
    <p:extLst>
      <p:ext uri="{BB962C8B-B14F-4D97-AF65-F5344CB8AC3E}">
        <p14:creationId xmlns:p14="http://schemas.microsoft.com/office/powerpoint/2010/main" val="1783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20934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方法</a:t>
            </a:r>
            <a:r>
              <a:rPr lang="zh-CN" altLang="en-US" dirty="0"/>
              <a:t>都需要解析某一个逻辑视图</a:t>
            </a:r>
            <a:r>
              <a:rPr lang="zh-CN" altLang="en-US" dirty="0" smtClean="0"/>
              <a:t>名称，比如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ModelAndView</a:t>
            </a:r>
            <a:r>
              <a:rPr lang="zh-CN" altLang="en-US" dirty="0" smtClean="0"/>
              <a:t>实例，而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提供了一组视图解析器来解析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AbstractCachingViewResolver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UrlBasedViewResolver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InternalResourceViewResolver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XmlViewResolver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pPr lvl="1"/>
            <a:r>
              <a:rPr lang="en-US" altLang="zh-CN" dirty="0" err="1"/>
              <a:t>VelocityViewResolver</a:t>
            </a:r>
            <a:r>
              <a:rPr lang="en-US" altLang="zh-CN" dirty="0"/>
              <a:t> / </a:t>
            </a:r>
            <a:r>
              <a:rPr lang="en-US" altLang="zh-CN" dirty="0" err="1" smtClean="0"/>
              <a:t>FreeMarkerViewResolver</a:t>
            </a:r>
            <a:endParaRPr lang="en-US" altLang="zh-CN" dirty="0" smtClean="0"/>
          </a:p>
          <a:p>
            <a:pPr lvl="1"/>
            <a:r>
              <a:rPr lang="en-US" altLang="zh-CN" dirty="0" err="1"/>
              <a:t>BeanNameViewResolver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5686605" cy="698148"/>
            <a:chOff x="3572099" y="2059582"/>
            <a:chExt cx="5686829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5150866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45891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InternalResourceViewResolver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InternalResourceViewResolver</a:t>
            </a:r>
            <a:endParaRPr lang="en-US" altLang="zh-CN" dirty="0" smtClean="0"/>
          </a:p>
          <a:p>
            <a:pPr lvl="1"/>
            <a:r>
              <a:rPr lang="zh-CN" altLang="en-US" dirty="0"/>
              <a:t>它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URLBasedViewResolver</a:t>
            </a:r>
            <a:r>
              <a:rPr lang="zh-CN" altLang="en-US" dirty="0"/>
              <a:t>的子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它定义了前缀、后缀，并和控制器返回的视图名称拼接在一起，并解析为视图对象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它会将模型数据存放到对应的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中，然后转发到相应的页面视图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4677006"/>
            <a:ext cx="10136727" cy="12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5686605" cy="698148"/>
            <a:chOff x="3572099" y="2059582"/>
            <a:chExt cx="5686829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5150866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448967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>
                  <a:solidFill>
                    <a:srgbClr val="3C7832"/>
                  </a:solidFill>
                  <a:latin typeface="微软雅黑" panose="020B0503020204020204" pitchFamily="34" charset="-122"/>
                </a:rPr>
                <a:t>ResourceBundleViewResolver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ResourceBundleViewResolver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它是</a:t>
            </a:r>
            <a:r>
              <a:rPr lang="en-US" altLang="zh-CN" dirty="0" err="1"/>
              <a:t>AbstractCachingViewResolver</a:t>
            </a:r>
            <a:r>
              <a:rPr lang="zh-CN" altLang="en-US" dirty="0" smtClean="0"/>
              <a:t>的</a:t>
            </a:r>
            <a:r>
              <a:rPr lang="zh-CN" altLang="en-US" dirty="0"/>
              <a:t>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需要有一个配置文件来定义逻辑视图名称和</a:t>
            </a:r>
            <a:r>
              <a:rPr lang="zh-CN" altLang="en-US" dirty="0" smtClean="0"/>
              <a:t>真正</a:t>
            </a:r>
            <a:r>
              <a:rPr lang="en-US" altLang="zh-CN" dirty="0" smtClean="0"/>
              <a:t>View</a:t>
            </a:r>
            <a:r>
              <a:rPr lang="zh-CN" altLang="en-US" dirty="0"/>
              <a:t>对象的对应关系</a:t>
            </a:r>
            <a:endParaRPr lang="en-US" altLang="zh-CN" dirty="0" smtClean="0"/>
          </a:p>
          <a:p>
            <a:pPr lvl="1"/>
            <a:r>
              <a:rPr lang="zh-CN" altLang="en-US" dirty="0"/>
              <a:t>默认情况下这个配置文件是在</a:t>
            </a:r>
            <a:r>
              <a:rPr lang="en-US" altLang="zh-CN" dirty="0" err="1"/>
              <a:t>classpath</a:t>
            </a:r>
            <a:r>
              <a:rPr lang="zh-CN" altLang="en-US" dirty="0"/>
              <a:t>根目录下的</a:t>
            </a:r>
            <a:r>
              <a:rPr lang="en-US" altLang="zh-CN" dirty="0" err="1"/>
              <a:t>views.properties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3255203"/>
            <a:ext cx="10054671" cy="12183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43" y="4951872"/>
            <a:ext cx="9685575" cy="7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视图技术之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JSP&amp;JSTL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77199" y="3424236"/>
            <a:ext cx="878170" cy="369332"/>
            <a:chOff x="6557818" y="5101878"/>
            <a:chExt cx="878003" cy="368778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TextBox 15@|17FFC:16777215|FBC:16777215|LFC:16777215|LBC:16777215"/>
            <p:cNvSpPr txBox="1"/>
            <p:nvPr/>
          </p:nvSpPr>
          <p:spPr>
            <a:xfrm>
              <a:off x="6720697" y="5101878"/>
              <a:ext cx="715124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78" y="3424238"/>
            <a:ext cx="1990652" cy="369332"/>
            <a:chOff x="3610222" y="5101880"/>
            <a:chExt cx="1990288" cy="368778"/>
          </a:xfrm>
        </p:grpSpPr>
        <p:sp>
          <p:nvSpPr>
            <p:cNvPr id="22" name="TextBox 11@|17FFC:16777215|FBC:16777215|LFC:16777215|LBC:16777215"/>
            <p:cNvSpPr txBox="1"/>
            <p:nvPr/>
          </p:nvSpPr>
          <p:spPr>
            <a:xfrm>
              <a:off x="3773100" y="5101880"/>
              <a:ext cx="18274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表单标签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723</Words>
  <Application>Microsoft Office PowerPoint</Application>
  <PresentationFormat>宽屏</PresentationFormat>
  <Paragraphs>159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792</cp:revision>
  <dcterms:created xsi:type="dcterms:W3CDTF">2015-08-21T12:41:00Z</dcterms:created>
  <dcterms:modified xsi:type="dcterms:W3CDTF">2017-06-05T06:34:18Z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