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79" r:id="rId2"/>
    <p:sldId id="380" r:id="rId3"/>
    <p:sldId id="381" r:id="rId4"/>
    <p:sldId id="261" r:id="rId5"/>
    <p:sldId id="413" r:id="rId6"/>
    <p:sldId id="414" r:id="rId7"/>
    <p:sldId id="301" r:id="rId8"/>
    <p:sldId id="395" r:id="rId9"/>
    <p:sldId id="415" r:id="rId10"/>
    <p:sldId id="416" r:id="rId11"/>
    <p:sldId id="417" r:id="rId12"/>
    <p:sldId id="418" r:id="rId13"/>
    <p:sldId id="419" r:id="rId14"/>
    <p:sldId id="420" r:id="rId15"/>
    <p:sldId id="405" r:id="rId16"/>
    <p:sldId id="409" r:id="rId17"/>
    <p:sldId id="412" r:id="rId18"/>
    <p:sldId id="421" r:id="rId19"/>
    <p:sldId id="410" r:id="rId20"/>
    <p:sldId id="422" r:id="rId21"/>
    <p:sldId id="411" r:id="rId22"/>
    <p:sldId id="392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2017/6/15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ORM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数据访问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SessionFactory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文件中配置</a:t>
            </a:r>
            <a:r>
              <a:rPr lang="en-US" altLang="zh-CN" dirty="0" err="1" smtClean="0"/>
              <a:t>sessionFactory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0" y="2668313"/>
            <a:ext cx="10219048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编写实体</a:t>
            </a:r>
            <a:r>
              <a:rPr lang="en-US" altLang="zh-CN" dirty="0" smtClean="0"/>
              <a:t>Bean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@Repository</a:t>
            </a:r>
          </a:p>
          <a:p>
            <a:pPr lvl="1"/>
            <a:r>
              <a:rPr lang="zh-CN" altLang="en-US" dirty="0" smtClean="0"/>
              <a:t>注入</a:t>
            </a:r>
            <a:r>
              <a:rPr lang="en-US" altLang="zh-CN" dirty="0" err="1" smtClean="0"/>
              <a:t>sessionFactory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58" y="3544504"/>
            <a:ext cx="6828571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配置文件中添加事务配置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@Service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@Transaction</a:t>
            </a:r>
          </a:p>
          <a:p>
            <a:pPr lvl="1"/>
            <a:r>
              <a:rPr lang="zh-CN" altLang="en-US" dirty="0" smtClean="0"/>
              <a:t>注入</a:t>
            </a:r>
            <a:r>
              <a:rPr lang="zh-CN" altLang="en-US" dirty="0"/>
              <a:t>持久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Dao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059298"/>
            <a:ext cx="8628571" cy="1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86" y="3982573"/>
            <a:ext cx="47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注入业务逻辑层</a:t>
            </a:r>
            <a:r>
              <a:rPr lang="en-US" altLang="zh-CN" dirty="0" smtClean="0"/>
              <a:t>Service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72" y="3092568"/>
            <a:ext cx="6657143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容器来管理项目中各层对象，并实现注入</a:t>
            </a:r>
            <a:endParaRPr lang="en-US" altLang="zh-CN" dirty="0"/>
          </a:p>
          <a:p>
            <a:pPr lvl="1"/>
            <a:r>
              <a:rPr lang="zh-CN" altLang="en-US" dirty="0" smtClean="0"/>
              <a:t>注入的顺序是：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sessionFactory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XXXDao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XXXService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XXXController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从而实现控制器中调用业务逻辑层，业务逻辑层调用数据持久层，数据持久层借助</a:t>
            </a:r>
            <a:r>
              <a:rPr lang="en-US" altLang="zh-CN" dirty="0" err="1" smtClean="0"/>
              <a:t>sessionFactory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实现对数据的操作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9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数据校验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数据校验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数据校验在项目中被广泛应用，一般分为前端数据校验和后端数据校验</a:t>
            </a:r>
            <a:endParaRPr lang="en-US" altLang="zh-CN" dirty="0" smtClean="0"/>
          </a:p>
          <a:p>
            <a:r>
              <a:rPr lang="zh-CN" altLang="en-US" dirty="0" smtClean="0"/>
              <a:t>前端数据校验可以采用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等前端技术</a:t>
            </a:r>
            <a:endParaRPr lang="en-US" altLang="zh-CN" dirty="0" smtClean="0"/>
          </a:p>
          <a:p>
            <a:r>
              <a:rPr lang="zh-CN" altLang="en-US" dirty="0" smtClean="0"/>
              <a:t>后端数据校验可以采用</a:t>
            </a:r>
            <a:r>
              <a:rPr lang="en-US" altLang="zh-CN" dirty="0" smtClean="0"/>
              <a:t>JSR303</a:t>
            </a:r>
            <a:r>
              <a:rPr lang="zh-CN" altLang="en-US" dirty="0" smtClean="0"/>
              <a:t>进行数据校验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JSR303</a:t>
            </a:r>
            <a:r>
              <a:rPr lang="zh-CN" altLang="en-US" dirty="0" smtClean="0"/>
              <a:t>是一个运行时数据校验框架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它使得验证逻辑从业务代码中脱离出来</a:t>
            </a:r>
            <a:endParaRPr lang="en-US" altLang="zh-CN" dirty="0" smtClean="0"/>
          </a:p>
          <a:p>
            <a:pPr lvl="1"/>
            <a:r>
              <a:rPr lang="zh-CN" altLang="en-US" dirty="0"/>
              <a:t>一般</a:t>
            </a:r>
            <a:r>
              <a:rPr lang="zh-CN" altLang="en-US" dirty="0" smtClean="0"/>
              <a:t>用于表单验证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22826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JSR303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JSR303</a:t>
            </a:r>
            <a:r>
              <a:rPr lang="zh-CN" altLang="en-US" dirty="0" smtClean="0">
                <a:latin typeface="+mn-ea"/>
              </a:rPr>
              <a:t>提供了以下注解用于字段的验证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NotNull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注解</a:t>
            </a:r>
            <a:r>
              <a:rPr lang="zh-CN" altLang="en-US" sz="2000" dirty="0">
                <a:latin typeface="+mn-ea"/>
              </a:rPr>
              <a:t>元素必须是非空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Null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注解</a:t>
            </a:r>
            <a:r>
              <a:rPr lang="zh-CN" altLang="en-US" sz="2000" dirty="0">
                <a:latin typeface="+mn-ea"/>
              </a:rPr>
              <a:t>元素必须是空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Digits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数字构成是否合法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Future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是否在当前系统时间之后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Past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是否在当前系统时间之前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Max 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值是否小于等于最大指定整数值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Min 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值是否大于等于最小指定整数值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Pattern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字符串是否匹配指定的正则表达式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Size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元素大小是否在指定范围内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DecimalMax</a:t>
            </a: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值是否小于等于最大指定小数值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DecimalMin</a:t>
            </a: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值是否大于等于最小指定小数值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AssertTrue</a:t>
            </a: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元素必须为</a:t>
            </a:r>
            <a:r>
              <a:rPr lang="en-US" altLang="zh-CN" sz="2000" dirty="0">
                <a:latin typeface="+mn-ea"/>
              </a:rPr>
              <a:t>true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AssertFalse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元素必须为</a:t>
            </a:r>
            <a:r>
              <a:rPr lang="en-US" altLang="zh-CN" sz="2000" dirty="0">
                <a:latin typeface="+mn-ea"/>
              </a:rPr>
              <a:t>false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88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 Validator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Hibernate Validator</a:t>
            </a:r>
            <a:r>
              <a:rPr lang="zh-CN" altLang="en-US" dirty="0" smtClean="0">
                <a:latin typeface="+mn-ea"/>
              </a:rPr>
              <a:t>扩展了该注解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@Email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元素必须是电子邮箱地址</a:t>
            </a:r>
          </a:p>
          <a:p>
            <a:pPr lvl="1"/>
            <a:r>
              <a:rPr lang="en-US" altLang="zh-CN" sz="2000" dirty="0" smtClean="0">
                <a:latin typeface="+mn-ea"/>
              </a:rPr>
              <a:t>@Length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字符串的大小必须在指定的范围内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NotEmpty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字符串的必须非空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@Range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元素必须在合适的范围内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8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63544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编写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Entity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043" y="1201611"/>
            <a:ext cx="8029015" cy="49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31279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对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ORM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的支持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3216136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数据校验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26910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编写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1201612"/>
            <a:ext cx="9220426" cy="33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框架集成</a:t>
            </a:r>
            <a:r>
              <a:rPr lang="en-US" altLang="zh-CN" dirty="0" smtClean="0">
                <a:latin typeface="+mn-ea"/>
              </a:rPr>
              <a:t>Hibernate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掌握基于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Hibernate</a:t>
            </a:r>
            <a:r>
              <a:rPr lang="zh-CN" altLang="en-US" dirty="0" smtClean="0">
                <a:latin typeface="+mn-ea"/>
              </a:rPr>
              <a:t>框架的数据校验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93651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对象关系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(</a:t>
            </a:r>
            <a:r>
              <a:rPr lang="en-US" altLang="zh-CN" dirty="0"/>
              <a:t>Object Relational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是一种为了解决面向对象与关系数据库存在的互不匹配的现象的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的数据持久层框架有：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Hibernate</a:t>
            </a:r>
          </a:p>
          <a:p>
            <a:pPr lvl="2"/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TopLink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框架则支持集成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Persistent API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JPA</a:t>
            </a:r>
            <a:r>
              <a:rPr lang="zh-CN" altLang="en-US" dirty="0" smtClean="0"/>
              <a:t>）等，用于资源管理、数据访问对象（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）的实现和事务策略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93651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的支持，使得数据持久层得到显著增强，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容器中也便于配置和部署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框架来创建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，好处有：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通用的资源管理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集成事务管理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统一常见的数据访问异常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容易测试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7192" y="3424236"/>
            <a:ext cx="809241" cy="369332"/>
            <a:chOff x="6557818" y="5101878"/>
            <a:chExt cx="809088" cy="368778"/>
          </a:xfrm>
        </p:grpSpPr>
        <p:sp>
          <p:nvSpPr>
            <p:cNvPr id="18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TextBox 15@|17FFC:16777215|FBC:16777215|LFC:16777215|LBC:16777215"/>
            <p:cNvSpPr txBox="1"/>
            <p:nvPr/>
          </p:nvSpPr>
          <p:spPr>
            <a:xfrm>
              <a:off x="6720697" y="5101878"/>
              <a:ext cx="64620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事务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225" y="3424236"/>
            <a:ext cx="1901720" cy="369332"/>
            <a:chOff x="3610222" y="5101878"/>
            <a:chExt cx="1901348" cy="368778"/>
          </a:xfrm>
        </p:grpSpPr>
        <p:sp>
          <p:nvSpPr>
            <p:cNvPr id="21" name="TextBox 11@|17FFC:16777215|FBC:16777215|LFC:16777215|LBC:16777215"/>
            <p:cNvSpPr txBox="1"/>
            <p:nvPr/>
          </p:nvSpPr>
          <p:spPr>
            <a:xfrm>
              <a:off x="3773101" y="5101878"/>
              <a:ext cx="173846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集成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Hibernate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321613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http://s11.sinaimg.cn/mw690/002VJuIvzy6RJjq8rEufa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3" y="1536022"/>
            <a:ext cx="9703269" cy="44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err="1" smtClean="0"/>
              <a:t>dbinfo.properties</a:t>
            </a:r>
            <a:r>
              <a:rPr lang="zh-CN" altLang="en-US" dirty="0" smtClean="0"/>
              <a:t>文件，该属性文件可以配置数据库和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相关配置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65" y="2814948"/>
            <a:ext cx="6803958" cy="30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文件中配置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数据源也可以配置其他数据库连接池数据源，比如：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BoneCP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Druid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0" y="2581381"/>
            <a:ext cx="10219048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479</Words>
  <Application>Microsoft Office PowerPoint</Application>
  <PresentationFormat>宽屏</PresentationFormat>
  <Paragraphs>146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725</cp:revision>
  <dcterms:created xsi:type="dcterms:W3CDTF">2015-08-21T12:41:00Z</dcterms:created>
  <dcterms:modified xsi:type="dcterms:W3CDTF">2017-06-15T01:35:46Z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